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7" r:id="rId1"/>
  </p:sldMasterIdLst>
  <p:notesMasterIdLst>
    <p:notesMasterId r:id="rId16"/>
  </p:notesMasterIdLst>
  <p:sldIdLst>
    <p:sldId id="541" r:id="rId2"/>
    <p:sldId id="530" r:id="rId3"/>
    <p:sldId id="537" r:id="rId4"/>
    <p:sldId id="532" r:id="rId5"/>
    <p:sldId id="568" r:id="rId6"/>
    <p:sldId id="561" r:id="rId7"/>
    <p:sldId id="572" r:id="rId8"/>
    <p:sldId id="573" r:id="rId9"/>
    <p:sldId id="554" r:id="rId10"/>
    <p:sldId id="574" r:id="rId11"/>
    <p:sldId id="575" r:id="rId12"/>
    <p:sldId id="576" r:id="rId13"/>
    <p:sldId id="557" r:id="rId14"/>
    <p:sldId id="569" r:id="rId15"/>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92"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4584D3"/>
    <a:srgbClr val="00FF00"/>
    <a:srgbClr val="FFCC00"/>
    <a:srgbClr val="FFCC66"/>
    <a:srgbClr val="FF66FF"/>
    <a:srgbClr val="FFFFFF"/>
    <a:srgbClr val="9DC3E6"/>
    <a:srgbClr val="000000"/>
    <a:srgbClr val="FBE5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487" autoAdjust="0"/>
    <p:restoredTop sz="94434" autoAdjust="0"/>
  </p:normalViewPr>
  <p:slideViewPr>
    <p:cSldViewPr snapToGrid="0">
      <p:cViewPr varScale="1">
        <p:scale>
          <a:sx n="71" d="100"/>
          <a:sy n="71" d="100"/>
        </p:scale>
        <p:origin x="78" y="150"/>
      </p:cViewPr>
      <p:guideLst>
        <p:guide orient="horz" pos="2092"/>
        <p:guide pos="3840"/>
      </p:guideLst>
    </p:cSldViewPr>
  </p:slideViewPr>
  <p:notesTextViewPr>
    <p:cViewPr>
      <p:scale>
        <a:sx n="1" d="1"/>
        <a:sy n="1" d="1"/>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949787" cy="498693"/>
          </a:xfrm>
          <a:prstGeom prst="rect">
            <a:avLst/>
          </a:prstGeom>
        </p:spPr>
        <p:txBody>
          <a:bodyPr vert="horz" lIns="91425" tIns="45714" rIns="91425"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2"/>
            <a:ext cx="2949787" cy="498693"/>
          </a:xfrm>
          <a:prstGeom prst="rect">
            <a:avLst/>
          </a:prstGeom>
        </p:spPr>
        <p:txBody>
          <a:bodyPr vert="horz" lIns="91425" tIns="45714" rIns="91425" bIns="45714" rtlCol="0"/>
          <a:lstStyle>
            <a:lvl1pPr algn="r">
              <a:defRPr sz="1200"/>
            </a:lvl1pPr>
          </a:lstStyle>
          <a:p>
            <a:fld id="{2834F7C2-E3C1-485C-AEC1-A22E69A3451F}" type="datetimeFigureOut">
              <a:rPr kumimoji="1" lang="ja-JP" altLang="en-US" smtClean="0"/>
              <a:t>2021/2/15</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25" tIns="45714" rIns="91425" bIns="45714"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25" tIns="45714" rIns="91425" bIns="4571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25" tIns="45714" rIns="91425"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7"/>
            <a:ext cx="2949787" cy="498692"/>
          </a:xfrm>
          <a:prstGeom prst="rect">
            <a:avLst/>
          </a:prstGeom>
        </p:spPr>
        <p:txBody>
          <a:bodyPr vert="horz" lIns="91425" tIns="45714" rIns="91425" bIns="45714" rtlCol="0" anchor="b"/>
          <a:lstStyle>
            <a:lvl1pPr algn="r">
              <a:defRPr sz="1200"/>
            </a:lvl1pPr>
          </a:lstStyle>
          <a:p>
            <a:fld id="{2FA404CE-5901-4433-A4E3-CDF533FEFA05}" type="slidenum">
              <a:rPr kumimoji="1" lang="ja-JP" altLang="en-US" smtClean="0"/>
              <a:t>‹#›</a:t>
            </a:fld>
            <a:endParaRPr kumimoji="1" lang="ja-JP" altLang="en-US"/>
          </a:p>
        </p:txBody>
      </p:sp>
    </p:spTree>
    <p:extLst>
      <p:ext uri="{BB962C8B-B14F-4D97-AF65-F5344CB8AC3E}">
        <p14:creationId xmlns:p14="http://schemas.microsoft.com/office/powerpoint/2010/main" val="675585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256" rtl="0" eaLnBrk="1" fontAlgn="auto" latinLnBrk="0" hangingPunct="1">
              <a:lnSpc>
                <a:spcPct val="100000"/>
              </a:lnSpc>
              <a:spcBef>
                <a:spcPts val="0"/>
              </a:spcBef>
              <a:spcAft>
                <a:spcPts val="0"/>
              </a:spcAft>
              <a:buClrTx/>
              <a:buSzTx/>
              <a:buFontTx/>
              <a:buNone/>
              <a:tabLst/>
              <a:defRPr/>
            </a:pPr>
            <a:fld id="{42787226-618E-490E-9C26-24E6078C4AF0}" type="slidenum">
              <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pPr marL="0" marR="0" lvl="0" indent="0" algn="r" defTabSz="914256"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671509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0663" y="811213"/>
            <a:ext cx="7199313" cy="4049712"/>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256" rtl="0" eaLnBrk="1" fontAlgn="auto" latinLnBrk="0" hangingPunct="1">
              <a:lnSpc>
                <a:spcPct val="100000"/>
              </a:lnSpc>
              <a:spcBef>
                <a:spcPts val="0"/>
              </a:spcBef>
              <a:spcAft>
                <a:spcPts val="0"/>
              </a:spcAft>
              <a:buClrTx/>
              <a:buSzTx/>
              <a:buFontTx/>
              <a:buNone/>
              <a:tabLst/>
              <a:defRPr/>
            </a:pPr>
            <a:fld id="{42787226-618E-490E-9C26-24E6078C4AF0}" type="slidenum">
              <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pPr marL="0" marR="0" lvl="0" indent="0" algn="r" defTabSz="914256" rtl="0" eaLnBrk="1" fontAlgn="auto" latinLnBrk="0" hangingPunct="1">
                <a:lnSpc>
                  <a:spcPct val="100000"/>
                </a:lnSpc>
                <a:spcBef>
                  <a:spcPts val="0"/>
                </a:spcBef>
                <a:spcAft>
                  <a:spcPts val="0"/>
                </a:spcAft>
                <a:buClrTx/>
                <a:buSzTx/>
                <a:buFontTx/>
                <a:buNone/>
                <a:tabLst/>
                <a:defRPr/>
              </a:pPr>
              <a:t>12</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5450085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256" rtl="0" eaLnBrk="1" fontAlgn="auto" latinLnBrk="0" hangingPunct="1">
              <a:lnSpc>
                <a:spcPct val="100000"/>
              </a:lnSpc>
              <a:spcBef>
                <a:spcPts val="0"/>
              </a:spcBef>
              <a:spcAft>
                <a:spcPts val="0"/>
              </a:spcAft>
              <a:buClrTx/>
              <a:buSzTx/>
              <a:buFontTx/>
              <a:buNone/>
              <a:tabLst/>
              <a:defRPr/>
            </a:pPr>
            <a:fld id="{42787226-618E-490E-9C26-24E6078C4AF0}" type="slidenum">
              <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pPr marL="0" marR="0" lvl="0" indent="0" algn="r" defTabSz="914256" rtl="0" eaLnBrk="1" fontAlgn="auto" latinLnBrk="0" hangingPunct="1">
                <a:lnSpc>
                  <a:spcPct val="100000"/>
                </a:lnSpc>
                <a:spcBef>
                  <a:spcPts val="0"/>
                </a:spcBef>
                <a:spcAft>
                  <a:spcPts val="0"/>
                </a:spcAft>
                <a:buClrTx/>
                <a:buSzTx/>
                <a:buFontTx/>
                <a:buNone/>
                <a:tabLst/>
                <a:defRPr/>
              </a:pPr>
              <a:t>13</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6261941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256" rtl="0" eaLnBrk="1" fontAlgn="auto" latinLnBrk="0" hangingPunct="1">
              <a:lnSpc>
                <a:spcPct val="100000"/>
              </a:lnSpc>
              <a:spcBef>
                <a:spcPts val="0"/>
              </a:spcBef>
              <a:spcAft>
                <a:spcPts val="0"/>
              </a:spcAft>
              <a:buClrTx/>
              <a:buSzTx/>
              <a:buFontTx/>
              <a:buNone/>
              <a:tabLst/>
              <a:defRPr/>
            </a:pPr>
            <a:fld id="{42787226-618E-490E-9C26-24E6078C4AF0}" type="slidenum">
              <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pPr marL="0" marR="0" lvl="0" indent="0" algn="r" defTabSz="914256" rtl="0" eaLnBrk="1" fontAlgn="auto" latinLnBrk="0" hangingPunct="1">
                <a:lnSpc>
                  <a:spcPct val="100000"/>
                </a:lnSpc>
                <a:spcBef>
                  <a:spcPts val="0"/>
                </a:spcBef>
                <a:spcAft>
                  <a:spcPts val="0"/>
                </a:spcAft>
                <a:buClrTx/>
                <a:buSzTx/>
                <a:buFontTx/>
                <a:buNone/>
                <a:tabLst/>
                <a:defRPr/>
              </a:pPr>
              <a:t>14</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76190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256" rtl="0" eaLnBrk="1" fontAlgn="auto" latinLnBrk="0" hangingPunct="1">
              <a:lnSpc>
                <a:spcPct val="100000"/>
              </a:lnSpc>
              <a:spcBef>
                <a:spcPts val="0"/>
              </a:spcBef>
              <a:spcAft>
                <a:spcPts val="0"/>
              </a:spcAft>
              <a:buClrTx/>
              <a:buSzTx/>
              <a:buFontTx/>
              <a:buNone/>
              <a:tabLst/>
              <a:defRPr/>
            </a:pPr>
            <a:fld id="{42787226-618E-490E-9C26-24E6078C4AF0}" type="slidenum">
              <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pPr marL="0" marR="0" lvl="0" indent="0" algn="r" defTabSz="914256"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9578305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256" rtl="0" eaLnBrk="1" fontAlgn="auto" latinLnBrk="0" hangingPunct="1">
              <a:lnSpc>
                <a:spcPct val="100000"/>
              </a:lnSpc>
              <a:spcBef>
                <a:spcPts val="0"/>
              </a:spcBef>
              <a:spcAft>
                <a:spcPts val="0"/>
              </a:spcAft>
              <a:buClrTx/>
              <a:buSzTx/>
              <a:buFontTx/>
              <a:buNone/>
              <a:tabLst/>
              <a:defRPr/>
            </a:pPr>
            <a:fld id="{42787226-618E-490E-9C26-24E6078C4AF0}" type="slidenum">
              <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pPr marL="0" marR="0" lvl="0" indent="0" algn="r" defTabSz="914256"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7896562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256" rtl="0" eaLnBrk="1" fontAlgn="auto" latinLnBrk="0" hangingPunct="1">
              <a:lnSpc>
                <a:spcPct val="100000"/>
              </a:lnSpc>
              <a:spcBef>
                <a:spcPts val="0"/>
              </a:spcBef>
              <a:spcAft>
                <a:spcPts val="0"/>
              </a:spcAft>
              <a:buClrTx/>
              <a:buSzTx/>
              <a:buFontTx/>
              <a:buNone/>
              <a:tabLst/>
              <a:defRPr/>
            </a:pPr>
            <a:fld id="{42787226-618E-490E-9C26-24E6078C4AF0}" type="slidenum">
              <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pPr marL="0" marR="0" lvl="0" indent="0" algn="r" defTabSz="914256"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7356822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256" rtl="0" eaLnBrk="1" fontAlgn="auto" latinLnBrk="0" hangingPunct="1">
              <a:lnSpc>
                <a:spcPct val="100000"/>
              </a:lnSpc>
              <a:spcBef>
                <a:spcPts val="0"/>
              </a:spcBef>
              <a:spcAft>
                <a:spcPts val="0"/>
              </a:spcAft>
              <a:buClrTx/>
              <a:buSzTx/>
              <a:buFontTx/>
              <a:buNone/>
              <a:tabLst/>
              <a:defRPr/>
            </a:pPr>
            <a:fld id="{42787226-618E-490E-9C26-24E6078C4AF0}" type="slidenum">
              <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pPr marL="0" marR="0" lvl="0" indent="0" algn="r" defTabSz="914256"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6222352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256" rtl="0" eaLnBrk="1" fontAlgn="auto" latinLnBrk="0" hangingPunct="1">
              <a:lnSpc>
                <a:spcPct val="100000"/>
              </a:lnSpc>
              <a:spcBef>
                <a:spcPts val="0"/>
              </a:spcBef>
              <a:spcAft>
                <a:spcPts val="0"/>
              </a:spcAft>
              <a:buClrTx/>
              <a:buSzTx/>
              <a:buFontTx/>
              <a:buNone/>
              <a:tabLst/>
              <a:defRPr/>
            </a:pPr>
            <a:fld id="{42787226-618E-490E-9C26-24E6078C4AF0}" type="slidenum">
              <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pPr marL="0" marR="0" lvl="0" indent="0" algn="r" defTabSz="914256"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7843355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256" rtl="0" eaLnBrk="1" fontAlgn="auto" latinLnBrk="0" hangingPunct="1">
              <a:lnSpc>
                <a:spcPct val="100000"/>
              </a:lnSpc>
              <a:spcBef>
                <a:spcPts val="0"/>
              </a:spcBef>
              <a:spcAft>
                <a:spcPts val="0"/>
              </a:spcAft>
              <a:buClrTx/>
              <a:buSzTx/>
              <a:buFontTx/>
              <a:buNone/>
              <a:tabLst/>
              <a:defRPr/>
            </a:pPr>
            <a:fld id="{42787226-618E-490E-9C26-24E6078C4AF0}" type="slidenum">
              <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pPr marL="0" marR="0" lvl="0" indent="0" algn="r" defTabSz="914256"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203973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256" rtl="0" eaLnBrk="1" fontAlgn="auto" latinLnBrk="0" hangingPunct="1">
              <a:lnSpc>
                <a:spcPct val="100000"/>
              </a:lnSpc>
              <a:spcBef>
                <a:spcPts val="0"/>
              </a:spcBef>
              <a:spcAft>
                <a:spcPts val="0"/>
              </a:spcAft>
              <a:buClrTx/>
              <a:buSzTx/>
              <a:buFontTx/>
              <a:buNone/>
              <a:tabLst/>
              <a:defRPr/>
            </a:pPr>
            <a:fld id="{42787226-618E-490E-9C26-24E6078C4AF0}" type="slidenum">
              <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pPr marL="0" marR="0" lvl="0" indent="0" algn="r" defTabSz="914256" rtl="0" eaLnBrk="1" fontAlgn="auto" latinLnBrk="0" hangingPunct="1">
                <a:lnSpc>
                  <a:spcPct val="100000"/>
                </a:lnSpc>
                <a:spcBef>
                  <a:spcPts val="0"/>
                </a:spcBef>
                <a:spcAft>
                  <a:spcPts val="0"/>
                </a:spcAft>
                <a:buClrTx/>
                <a:buSzTx/>
                <a:buFontTx/>
                <a:buNone/>
                <a:tabLst/>
                <a:defRPr/>
              </a:pPr>
              <a:t>10</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4600714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256" rtl="0" eaLnBrk="1" fontAlgn="auto" latinLnBrk="0" hangingPunct="1">
              <a:lnSpc>
                <a:spcPct val="100000"/>
              </a:lnSpc>
              <a:spcBef>
                <a:spcPts val="0"/>
              </a:spcBef>
              <a:spcAft>
                <a:spcPts val="0"/>
              </a:spcAft>
              <a:buClrTx/>
              <a:buSzTx/>
              <a:buFontTx/>
              <a:buNone/>
              <a:tabLst/>
              <a:defRPr/>
            </a:pPr>
            <a:fld id="{42787226-618E-490E-9C26-24E6078C4AF0}" type="slidenum">
              <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pPr marL="0" marR="0" lvl="0" indent="0" algn="r" defTabSz="914256" rtl="0" eaLnBrk="1" fontAlgn="auto" latinLnBrk="0" hangingPunct="1">
                <a:lnSpc>
                  <a:spcPct val="100000"/>
                </a:lnSpc>
                <a:spcBef>
                  <a:spcPts val="0"/>
                </a:spcBef>
                <a:spcAft>
                  <a:spcPts val="0"/>
                </a:spcAft>
                <a:buClrTx/>
                <a:buSzTx/>
                <a:buFontTx/>
                <a:buNone/>
                <a:tabLst/>
                <a:defRPr/>
              </a:pPr>
              <a:t>11</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870914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04A6E46-829E-4979-A182-11FDFDE24D30}" type="datetimeFigureOut">
              <a:rPr kumimoji="1" lang="ja-JP" altLang="en-US" smtClean="0"/>
              <a:t>2021/2/15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633354-CE2B-4FC0-B919-DA9E5A5DB0F4}" type="slidenum">
              <a:rPr kumimoji="1" lang="ja-JP" altLang="en-US" smtClean="0"/>
              <a:t>‹#›</a:t>
            </a:fld>
            <a:endParaRPr kumimoji="1" lang="ja-JP" altLang="en-US"/>
          </a:p>
        </p:txBody>
      </p:sp>
    </p:spTree>
    <p:extLst>
      <p:ext uri="{BB962C8B-B14F-4D97-AF65-F5344CB8AC3E}">
        <p14:creationId xmlns:p14="http://schemas.microsoft.com/office/powerpoint/2010/main" val="2866358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04A6E46-829E-4979-A182-11FDFDE24D30}" type="datetimeFigureOut">
              <a:rPr kumimoji="1" lang="ja-JP" altLang="en-US" smtClean="0"/>
              <a:t>2021/2/15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633354-CE2B-4FC0-B919-DA9E5A5DB0F4}" type="slidenum">
              <a:rPr kumimoji="1" lang="ja-JP" altLang="en-US" smtClean="0"/>
              <a:t>‹#›</a:t>
            </a:fld>
            <a:endParaRPr kumimoji="1" lang="ja-JP" altLang="en-US"/>
          </a:p>
        </p:txBody>
      </p:sp>
    </p:spTree>
    <p:extLst>
      <p:ext uri="{BB962C8B-B14F-4D97-AF65-F5344CB8AC3E}">
        <p14:creationId xmlns:p14="http://schemas.microsoft.com/office/powerpoint/2010/main" val="3066435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04A6E46-829E-4979-A182-11FDFDE24D30}" type="datetimeFigureOut">
              <a:rPr kumimoji="1" lang="ja-JP" altLang="en-US" smtClean="0"/>
              <a:t>2021/2/15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633354-CE2B-4FC0-B919-DA9E5A5DB0F4}" type="slidenum">
              <a:rPr kumimoji="1" lang="ja-JP" altLang="en-US" smtClean="0"/>
              <a:t>‹#›</a:t>
            </a:fld>
            <a:endParaRPr kumimoji="1" lang="ja-JP" altLang="en-US"/>
          </a:p>
        </p:txBody>
      </p:sp>
    </p:spTree>
    <p:extLst>
      <p:ext uri="{BB962C8B-B14F-4D97-AF65-F5344CB8AC3E}">
        <p14:creationId xmlns:p14="http://schemas.microsoft.com/office/powerpoint/2010/main" val="2034748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04A6E46-829E-4979-A182-11FDFDE24D30}" type="datetimeFigureOut">
              <a:rPr kumimoji="1" lang="ja-JP" altLang="en-US" smtClean="0"/>
              <a:t>2021/2/15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633354-CE2B-4FC0-B919-DA9E5A5DB0F4}" type="slidenum">
              <a:rPr kumimoji="1" lang="ja-JP" altLang="en-US" smtClean="0"/>
              <a:t>‹#›</a:t>
            </a:fld>
            <a:endParaRPr kumimoji="1" lang="ja-JP" altLang="en-US"/>
          </a:p>
        </p:txBody>
      </p:sp>
    </p:spTree>
    <p:extLst>
      <p:ext uri="{BB962C8B-B14F-4D97-AF65-F5344CB8AC3E}">
        <p14:creationId xmlns:p14="http://schemas.microsoft.com/office/powerpoint/2010/main" val="4066879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04A6E46-829E-4979-A182-11FDFDE24D30}" type="datetimeFigureOut">
              <a:rPr kumimoji="1" lang="ja-JP" altLang="en-US" smtClean="0"/>
              <a:t>2021/2/15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633354-CE2B-4FC0-B919-DA9E5A5DB0F4}" type="slidenum">
              <a:rPr kumimoji="1" lang="ja-JP" altLang="en-US" smtClean="0"/>
              <a:t>‹#›</a:t>
            </a:fld>
            <a:endParaRPr kumimoji="1" lang="ja-JP" altLang="en-US"/>
          </a:p>
        </p:txBody>
      </p:sp>
    </p:spTree>
    <p:extLst>
      <p:ext uri="{BB962C8B-B14F-4D97-AF65-F5344CB8AC3E}">
        <p14:creationId xmlns:p14="http://schemas.microsoft.com/office/powerpoint/2010/main" val="1705072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104A6E46-829E-4979-A182-11FDFDE24D30}" type="datetimeFigureOut">
              <a:rPr kumimoji="1" lang="ja-JP" altLang="en-US" smtClean="0"/>
              <a:t>2021/2/15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1633354-CE2B-4FC0-B919-DA9E5A5DB0F4}" type="slidenum">
              <a:rPr kumimoji="1" lang="ja-JP" altLang="en-US" smtClean="0"/>
              <a:t>‹#›</a:t>
            </a:fld>
            <a:endParaRPr kumimoji="1" lang="ja-JP" altLang="en-US"/>
          </a:p>
        </p:txBody>
      </p:sp>
    </p:spTree>
    <p:extLst>
      <p:ext uri="{BB962C8B-B14F-4D97-AF65-F5344CB8AC3E}">
        <p14:creationId xmlns:p14="http://schemas.microsoft.com/office/powerpoint/2010/main" val="1848303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04A6E46-829E-4979-A182-11FDFDE24D30}" type="datetimeFigureOut">
              <a:rPr kumimoji="1" lang="ja-JP" altLang="en-US" smtClean="0"/>
              <a:t>2021/2/15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1633354-CE2B-4FC0-B919-DA9E5A5DB0F4}" type="slidenum">
              <a:rPr kumimoji="1" lang="ja-JP" altLang="en-US" smtClean="0"/>
              <a:t>‹#›</a:t>
            </a:fld>
            <a:endParaRPr kumimoji="1" lang="ja-JP" altLang="en-US"/>
          </a:p>
        </p:txBody>
      </p:sp>
    </p:spTree>
    <p:extLst>
      <p:ext uri="{BB962C8B-B14F-4D97-AF65-F5344CB8AC3E}">
        <p14:creationId xmlns:p14="http://schemas.microsoft.com/office/powerpoint/2010/main" val="1367898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104A6E46-829E-4979-A182-11FDFDE24D30}" type="datetimeFigureOut">
              <a:rPr kumimoji="1" lang="ja-JP" altLang="en-US" smtClean="0"/>
              <a:t>2021/2/15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1633354-CE2B-4FC0-B919-DA9E5A5DB0F4}" type="slidenum">
              <a:rPr kumimoji="1" lang="ja-JP" altLang="en-US" smtClean="0"/>
              <a:t>‹#›</a:t>
            </a:fld>
            <a:endParaRPr kumimoji="1" lang="ja-JP" altLang="en-US"/>
          </a:p>
        </p:txBody>
      </p:sp>
    </p:spTree>
    <p:extLst>
      <p:ext uri="{BB962C8B-B14F-4D97-AF65-F5344CB8AC3E}">
        <p14:creationId xmlns:p14="http://schemas.microsoft.com/office/powerpoint/2010/main" val="314583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4A6E46-829E-4979-A182-11FDFDE24D30}" type="datetimeFigureOut">
              <a:rPr kumimoji="1" lang="ja-JP" altLang="en-US" smtClean="0"/>
              <a:t>2021/2/15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1633354-CE2B-4FC0-B919-DA9E5A5DB0F4}" type="slidenum">
              <a:rPr kumimoji="1" lang="ja-JP" altLang="en-US" smtClean="0"/>
              <a:t>‹#›</a:t>
            </a:fld>
            <a:endParaRPr kumimoji="1" lang="ja-JP" altLang="en-US"/>
          </a:p>
        </p:txBody>
      </p:sp>
    </p:spTree>
    <p:extLst>
      <p:ext uri="{BB962C8B-B14F-4D97-AF65-F5344CB8AC3E}">
        <p14:creationId xmlns:p14="http://schemas.microsoft.com/office/powerpoint/2010/main" val="4072516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04A6E46-829E-4979-A182-11FDFDE24D30}" type="datetimeFigureOut">
              <a:rPr kumimoji="1" lang="ja-JP" altLang="en-US" smtClean="0"/>
              <a:t>2021/2/15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1633354-CE2B-4FC0-B919-DA9E5A5DB0F4}" type="slidenum">
              <a:rPr kumimoji="1" lang="ja-JP" altLang="en-US" smtClean="0"/>
              <a:t>‹#›</a:t>
            </a:fld>
            <a:endParaRPr kumimoji="1" lang="ja-JP" altLang="en-US"/>
          </a:p>
        </p:txBody>
      </p:sp>
    </p:spTree>
    <p:extLst>
      <p:ext uri="{BB962C8B-B14F-4D97-AF65-F5344CB8AC3E}">
        <p14:creationId xmlns:p14="http://schemas.microsoft.com/office/powerpoint/2010/main" val="3424895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04A6E46-829E-4979-A182-11FDFDE24D30}" type="datetimeFigureOut">
              <a:rPr kumimoji="1" lang="ja-JP" altLang="en-US" smtClean="0"/>
              <a:t>2021/2/15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1633354-CE2B-4FC0-B919-DA9E5A5DB0F4}" type="slidenum">
              <a:rPr kumimoji="1" lang="ja-JP" altLang="en-US" smtClean="0"/>
              <a:t>‹#›</a:t>
            </a:fld>
            <a:endParaRPr kumimoji="1" lang="ja-JP" altLang="en-US"/>
          </a:p>
        </p:txBody>
      </p:sp>
    </p:spTree>
    <p:extLst>
      <p:ext uri="{BB962C8B-B14F-4D97-AF65-F5344CB8AC3E}">
        <p14:creationId xmlns:p14="http://schemas.microsoft.com/office/powerpoint/2010/main" val="4160685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4A6E46-829E-4979-A182-11FDFDE24D30}" type="datetimeFigureOut">
              <a:rPr kumimoji="1" lang="ja-JP" altLang="en-US" smtClean="0"/>
              <a:t>2021/2/15</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633354-CE2B-4FC0-B919-DA9E5A5DB0F4}" type="slidenum">
              <a:rPr kumimoji="1" lang="ja-JP" altLang="en-US" smtClean="0"/>
              <a:t>‹#›</a:t>
            </a:fld>
            <a:endParaRPr kumimoji="1" lang="ja-JP" altLang="en-US"/>
          </a:p>
        </p:txBody>
      </p:sp>
    </p:spTree>
    <p:extLst>
      <p:ext uri="{BB962C8B-B14F-4D97-AF65-F5344CB8AC3E}">
        <p14:creationId xmlns:p14="http://schemas.microsoft.com/office/powerpoint/2010/main" val="460935546"/>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76250" y="2372700"/>
            <a:ext cx="11012782" cy="1938992"/>
          </a:xfrm>
          <a:prstGeom prst="rect">
            <a:avLst/>
          </a:prstGeom>
          <a:noFill/>
        </p:spPr>
        <p:txBody>
          <a:bodyPr wrap="square" rtlCol="0">
            <a:spAutoFit/>
          </a:bodyPr>
          <a:lstStyle/>
          <a:p>
            <a:pPr algn="ctr"/>
            <a:r>
              <a:rPr kumimoji="1" lang="ja-JP" altLang="en-US" sz="4000" b="1" dirty="0" smtClean="0">
                <a:latin typeface="Meiryo UI" panose="020B0604030504040204" pitchFamily="50" charset="-128"/>
                <a:ea typeface="Meiryo UI" panose="020B0604030504040204" pitchFamily="50" charset="-128"/>
              </a:rPr>
              <a:t>「大阪府緊急対策」及び</a:t>
            </a:r>
            <a:endParaRPr kumimoji="1" lang="en-US" altLang="ja-JP" sz="4000" b="1" dirty="0" smtClean="0">
              <a:latin typeface="Meiryo UI" panose="020B0604030504040204" pitchFamily="50" charset="-128"/>
              <a:ea typeface="Meiryo UI" panose="020B0604030504040204" pitchFamily="50" charset="-128"/>
            </a:endParaRPr>
          </a:p>
          <a:p>
            <a:pPr algn="ctr"/>
            <a:r>
              <a:rPr kumimoji="1" lang="ja-JP" altLang="en-US" sz="4000" b="1" dirty="0" smtClean="0">
                <a:latin typeface="Meiryo UI" panose="020B0604030504040204" pitchFamily="50" charset="-128"/>
                <a:ea typeface="Meiryo UI" panose="020B0604030504040204" pitchFamily="50" charset="-128"/>
              </a:rPr>
              <a:t>「令和</a:t>
            </a:r>
            <a:r>
              <a:rPr kumimoji="1" lang="en-US" altLang="ja-JP" sz="4000" b="1" dirty="0" smtClean="0">
                <a:latin typeface="Meiryo UI" panose="020B0604030504040204" pitchFamily="50" charset="-128"/>
                <a:ea typeface="Meiryo UI" panose="020B0604030504040204" pitchFamily="50" charset="-128"/>
              </a:rPr>
              <a:t>2</a:t>
            </a:r>
            <a:r>
              <a:rPr kumimoji="1" lang="ja-JP" altLang="en-US" sz="4000" b="1" dirty="0" smtClean="0">
                <a:latin typeface="Meiryo UI" panose="020B0604030504040204" pitchFamily="50" charset="-128"/>
                <a:ea typeface="Meiryo UI" panose="020B0604030504040204" pitchFamily="50" charset="-128"/>
              </a:rPr>
              <a:t>年度第</a:t>
            </a:r>
            <a:r>
              <a:rPr kumimoji="1" lang="en-US" altLang="ja-JP" sz="4000" b="1" dirty="0" smtClean="0">
                <a:latin typeface="Meiryo UI" panose="020B0604030504040204" pitchFamily="50" charset="-128"/>
                <a:ea typeface="Meiryo UI" panose="020B0604030504040204" pitchFamily="50" charset="-128"/>
              </a:rPr>
              <a:t>4</a:t>
            </a:r>
            <a:r>
              <a:rPr kumimoji="1" lang="ja-JP" altLang="en-US" sz="4000" b="1" dirty="0" smtClean="0">
                <a:latin typeface="Meiryo UI" panose="020B0604030504040204" pitchFamily="50" charset="-128"/>
                <a:ea typeface="Meiryo UI" panose="020B0604030504040204" pitchFamily="50" charset="-128"/>
              </a:rPr>
              <a:t>号補正予算（案）」について</a:t>
            </a:r>
            <a:endParaRPr kumimoji="1" lang="en-US" altLang="ja-JP" sz="4000" b="1" dirty="0" smtClean="0">
              <a:latin typeface="Meiryo UI" panose="020B0604030504040204" pitchFamily="50" charset="-128"/>
              <a:ea typeface="Meiryo UI" panose="020B0604030504040204" pitchFamily="50" charset="-128"/>
            </a:endParaRPr>
          </a:p>
          <a:p>
            <a:pPr algn="ctr"/>
            <a:endParaRPr kumimoji="1" lang="en-US" altLang="ja-JP" sz="4000" b="1" dirty="0" smtClean="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3269672" y="5275824"/>
            <a:ext cx="5652656" cy="954107"/>
          </a:xfrm>
          <a:prstGeom prst="rect">
            <a:avLst/>
          </a:prstGeom>
          <a:noFill/>
        </p:spPr>
        <p:txBody>
          <a:bodyPr wrap="square" rtlCol="0">
            <a:spAutoFit/>
          </a:bodyPr>
          <a:lstStyle/>
          <a:p>
            <a:pPr algn="ctr"/>
            <a:r>
              <a:rPr kumimoji="1" lang="ja-JP" altLang="en-US" sz="2800" dirty="0" smtClean="0">
                <a:latin typeface="Meiryo UI" panose="020B0604030504040204" pitchFamily="50" charset="-128"/>
                <a:ea typeface="Meiryo UI" panose="020B0604030504040204" pitchFamily="50" charset="-128"/>
              </a:rPr>
              <a:t>令和</a:t>
            </a:r>
            <a:r>
              <a:rPr kumimoji="1" lang="en-US" altLang="ja-JP" sz="2800" dirty="0" smtClean="0">
                <a:latin typeface="Meiryo UI" panose="020B0604030504040204" pitchFamily="50" charset="-128"/>
                <a:ea typeface="Meiryo UI" panose="020B0604030504040204" pitchFamily="50" charset="-128"/>
              </a:rPr>
              <a:t>2</a:t>
            </a:r>
            <a:r>
              <a:rPr kumimoji="1" lang="ja-JP" altLang="en-US" sz="2800" dirty="0" smtClean="0">
                <a:latin typeface="Meiryo UI" panose="020B0604030504040204" pitchFamily="50" charset="-128"/>
                <a:ea typeface="Meiryo UI" panose="020B0604030504040204" pitchFamily="50" charset="-128"/>
              </a:rPr>
              <a:t>年</a:t>
            </a:r>
            <a:r>
              <a:rPr kumimoji="1" lang="en-US" altLang="ja-JP" sz="2800" dirty="0" smtClean="0">
                <a:latin typeface="Meiryo UI" panose="020B0604030504040204" pitchFamily="50" charset="-128"/>
                <a:ea typeface="Meiryo UI" panose="020B0604030504040204" pitchFamily="50" charset="-128"/>
              </a:rPr>
              <a:t>4</a:t>
            </a:r>
            <a:r>
              <a:rPr kumimoji="1" lang="ja-JP" altLang="en-US" sz="2800" dirty="0" smtClean="0">
                <a:latin typeface="Meiryo UI" panose="020B0604030504040204" pitchFamily="50" charset="-128"/>
                <a:ea typeface="Meiryo UI" panose="020B0604030504040204" pitchFamily="50" charset="-128"/>
              </a:rPr>
              <a:t>月</a:t>
            </a:r>
            <a:r>
              <a:rPr kumimoji="1" lang="en-US" altLang="ja-JP" sz="2800" dirty="0" smtClean="0">
                <a:latin typeface="Meiryo UI" panose="020B0604030504040204" pitchFamily="50" charset="-128"/>
                <a:ea typeface="Meiryo UI" panose="020B0604030504040204" pitchFamily="50" charset="-128"/>
              </a:rPr>
              <a:t>22</a:t>
            </a:r>
            <a:r>
              <a:rPr kumimoji="1" lang="ja-JP" altLang="en-US" sz="2800" dirty="0" smtClean="0">
                <a:latin typeface="Meiryo UI" panose="020B0604030504040204" pitchFamily="50" charset="-128"/>
                <a:ea typeface="Meiryo UI" panose="020B0604030504040204" pitchFamily="50" charset="-128"/>
              </a:rPr>
              <a:t>日</a:t>
            </a:r>
            <a:r>
              <a:rPr kumimoji="1" lang="en-US" altLang="ja-JP" sz="2800" dirty="0" smtClean="0">
                <a:latin typeface="Meiryo UI" panose="020B0604030504040204" pitchFamily="50" charset="-128"/>
                <a:ea typeface="Meiryo UI" panose="020B0604030504040204" pitchFamily="50" charset="-128"/>
              </a:rPr>
              <a:t>(</a:t>
            </a:r>
            <a:r>
              <a:rPr kumimoji="1" lang="ja-JP" altLang="en-US" sz="2800" dirty="0" smtClean="0">
                <a:latin typeface="Meiryo UI" panose="020B0604030504040204" pitchFamily="50" charset="-128"/>
                <a:ea typeface="Meiryo UI" panose="020B0604030504040204" pitchFamily="50" charset="-128"/>
              </a:rPr>
              <a:t>水）</a:t>
            </a:r>
            <a:endParaRPr kumimoji="1" lang="en-US" altLang="ja-JP" sz="2800" dirty="0" smtClean="0">
              <a:latin typeface="Meiryo UI" panose="020B0604030504040204" pitchFamily="50" charset="-128"/>
              <a:ea typeface="Meiryo UI" panose="020B0604030504040204" pitchFamily="50" charset="-128"/>
            </a:endParaRPr>
          </a:p>
          <a:p>
            <a:pPr algn="ctr"/>
            <a:r>
              <a:rPr kumimoji="1" lang="ja-JP" altLang="en-US" sz="2800" dirty="0" smtClean="0">
                <a:latin typeface="Meiryo UI" panose="020B0604030504040204" pitchFamily="50" charset="-128"/>
                <a:ea typeface="Meiryo UI" panose="020B0604030504040204" pitchFamily="50" charset="-128"/>
              </a:rPr>
              <a:t>知事記者レク資料</a:t>
            </a:r>
            <a:endParaRPr kumimoji="1" lang="ja-JP" altLang="en-US" sz="2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565335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a:xfrm>
            <a:off x="-2" y="5579"/>
            <a:ext cx="12191999" cy="908821"/>
          </a:xfrm>
          <a:prstGeom prst="rect">
            <a:avLst/>
          </a:prstGeom>
          <a:solidFill>
            <a:srgbClr val="0070C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smtClean="0">
                <a:solidFill>
                  <a:prstClr val="white"/>
                </a:solidFill>
                <a:latin typeface="Meiryo UI" panose="020B0604030504040204" pitchFamily="50" charset="-128"/>
                <a:ea typeface="Meiryo UI" panose="020B0604030504040204" pitchFamily="50" charset="-128"/>
              </a:rPr>
              <a:t>　　　</a:t>
            </a:r>
            <a:r>
              <a:rPr kumimoji="1" lang="ja-JP" altLang="en-US" sz="3000" b="1" dirty="0" smtClean="0">
                <a:solidFill>
                  <a:prstClr val="white"/>
                </a:solidFill>
                <a:latin typeface="Meiryo UI" panose="020B0604030504040204" pitchFamily="50" charset="-128"/>
                <a:ea typeface="Meiryo UI" panose="020B0604030504040204" pitchFamily="50" charset="-128"/>
              </a:rPr>
              <a:t>非常勤職員緊急雇用対策</a:t>
            </a:r>
            <a:endParaRPr kumimoji="1" lang="en-US" altLang="ja-JP" sz="3000" b="1" dirty="0">
              <a:solidFill>
                <a:prstClr val="white"/>
              </a:solidFill>
              <a:latin typeface="Meiryo UI" panose="020B0604030504040204" pitchFamily="50" charset="-128"/>
              <a:ea typeface="Meiryo UI" panose="020B0604030504040204" pitchFamily="50" charset="-128"/>
            </a:endParaRPr>
          </a:p>
        </p:txBody>
      </p:sp>
      <p:sp>
        <p:nvSpPr>
          <p:cNvPr id="5" name="正方形/長方形 4"/>
          <p:cNvSpPr/>
          <p:nvPr/>
        </p:nvSpPr>
        <p:spPr>
          <a:xfrm>
            <a:off x="-2" y="1069263"/>
            <a:ext cx="12191999" cy="1472140"/>
          </a:xfrm>
          <a:prstGeom prst="rect">
            <a:avLst/>
          </a:prstGeom>
          <a:solidFill>
            <a:schemeClr val="accent5">
              <a:lumMod val="40000"/>
              <a:lumOff val="60000"/>
            </a:schemeClr>
          </a:solidFill>
        </p:spPr>
        <p:txBody>
          <a:bodyPr wrap="square" anchor="ctr">
            <a:noAutofit/>
          </a:bodyPr>
          <a:lstStyle/>
          <a:p>
            <a:pPr marL="261938" indent="-261938" fontAlgn="ctr"/>
            <a:r>
              <a:rPr lang="ja-JP" altLang="en-US" sz="2200" dirty="0">
                <a:latin typeface="Meiryo UI" panose="020B0604030504040204" pitchFamily="50" charset="-128"/>
                <a:ea typeface="Meiryo UI" panose="020B0604030504040204" pitchFamily="50" charset="-128"/>
              </a:rPr>
              <a:t>　■新型</a:t>
            </a:r>
            <a:r>
              <a:rPr lang="ja-JP" altLang="en-US" sz="2200" dirty="0" smtClean="0">
                <a:latin typeface="Meiryo UI" panose="020B0604030504040204" pitchFamily="50" charset="-128"/>
                <a:ea typeface="Meiryo UI" panose="020B0604030504040204" pitchFamily="50" charset="-128"/>
              </a:rPr>
              <a:t>コロナウイルス感染症の</a:t>
            </a:r>
            <a:r>
              <a:rPr lang="ja-JP" altLang="en-US" sz="2200" dirty="0">
                <a:latin typeface="Meiryo UI" panose="020B0604030504040204" pitchFamily="50" charset="-128"/>
                <a:ea typeface="Meiryo UI" panose="020B0604030504040204" pitchFamily="50" charset="-128"/>
              </a:rPr>
              <a:t>影響に</a:t>
            </a:r>
            <a:r>
              <a:rPr lang="ja-JP" altLang="en-US" sz="2200" dirty="0" smtClean="0">
                <a:latin typeface="Meiryo UI" panose="020B0604030504040204" pitchFamily="50" charset="-128"/>
                <a:ea typeface="Meiryo UI" panose="020B0604030504040204" pitchFamily="50" charset="-128"/>
              </a:rPr>
              <a:t>より内定を取り消されるなど 就労</a:t>
            </a:r>
            <a:r>
              <a:rPr lang="ja-JP" altLang="en-US" sz="2200" dirty="0">
                <a:latin typeface="Meiryo UI" panose="020B0604030504040204" pitchFamily="50" charset="-128"/>
                <a:ea typeface="Meiryo UI" panose="020B0604030504040204" pitchFamily="50" charset="-128"/>
              </a:rPr>
              <a:t>機会を失った</a:t>
            </a:r>
            <a:r>
              <a:rPr lang="ja-JP" altLang="en-US" sz="2200" dirty="0" smtClean="0">
                <a:latin typeface="Meiryo UI" panose="020B0604030504040204" pitchFamily="50" charset="-128"/>
                <a:ea typeface="Meiryo UI" panose="020B0604030504040204" pitchFamily="50" charset="-128"/>
              </a:rPr>
              <a:t>方等について、</a:t>
            </a:r>
            <a:endParaRPr lang="en-US" altLang="ja-JP" sz="2200" dirty="0">
              <a:latin typeface="Meiryo UI" panose="020B0604030504040204" pitchFamily="50" charset="-128"/>
              <a:ea typeface="Meiryo UI" panose="020B0604030504040204" pitchFamily="50" charset="-128"/>
            </a:endParaRPr>
          </a:p>
          <a:p>
            <a:pPr marL="261938" indent="-261938" fontAlgn="ctr"/>
            <a:r>
              <a:rPr lang="ja-JP" altLang="en-US" sz="2200" dirty="0" smtClean="0">
                <a:latin typeface="Meiryo UI" panose="020B0604030504040204" pitchFamily="50" charset="-128"/>
                <a:ea typeface="Meiryo UI" panose="020B0604030504040204" pitchFamily="50" charset="-128"/>
              </a:rPr>
              <a:t>　　 </a:t>
            </a:r>
            <a:r>
              <a:rPr lang="ja-JP" altLang="en-US" sz="2200" b="1" dirty="0" smtClean="0">
                <a:latin typeface="Meiryo UI" panose="020B0604030504040204" pitchFamily="50" charset="-128"/>
                <a:ea typeface="Meiryo UI" panose="020B0604030504040204" pitchFamily="50" charset="-128"/>
              </a:rPr>
              <a:t>一定の収入と、就職活動できる環境を確保</a:t>
            </a:r>
            <a:r>
              <a:rPr lang="ja-JP" altLang="en-US" sz="2200" dirty="0" smtClean="0">
                <a:latin typeface="Meiryo UI" panose="020B0604030504040204" pitchFamily="50" charset="-128"/>
                <a:ea typeface="Meiryo UI" panose="020B0604030504040204" pitchFamily="50" charset="-128"/>
              </a:rPr>
              <a:t>するため、</a:t>
            </a:r>
            <a:endParaRPr lang="en-US" altLang="ja-JP" sz="2200" dirty="0" smtClean="0">
              <a:latin typeface="Meiryo UI" panose="020B0604030504040204" pitchFamily="50" charset="-128"/>
              <a:ea typeface="Meiryo UI" panose="020B0604030504040204" pitchFamily="50" charset="-128"/>
            </a:endParaRPr>
          </a:p>
          <a:p>
            <a:pPr marL="261938" indent="-261938" fontAlgn="ctr"/>
            <a:r>
              <a:rPr lang="ja-JP" altLang="en-US" sz="2200" dirty="0">
                <a:latin typeface="Meiryo UI" panose="020B0604030504040204" pitchFamily="50" charset="-128"/>
                <a:ea typeface="Meiryo UI" panose="020B0604030504040204" pitchFamily="50" charset="-128"/>
              </a:rPr>
              <a:t>　</a:t>
            </a:r>
            <a:r>
              <a:rPr lang="ja-JP" altLang="en-US" sz="2200" dirty="0" smtClean="0">
                <a:latin typeface="Meiryo UI" panose="020B0604030504040204" pitchFamily="50" charset="-128"/>
                <a:ea typeface="Meiryo UI" panose="020B0604030504040204" pitchFamily="50" charset="-128"/>
              </a:rPr>
              <a:t>　大阪府庁において、</a:t>
            </a:r>
            <a:r>
              <a:rPr lang="ja-JP" altLang="en-US" sz="2200" b="1" dirty="0" smtClean="0">
                <a:latin typeface="Meiryo UI" panose="020B0604030504040204" pitchFamily="50" charset="-128"/>
                <a:ea typeface="Meiryo UI" panose="020B0604030504040204" pitchFamily="50" charset="-128"/>
              </a:rPr>
              <a:t>感染症対策関連の業務等をサポートする非常勤職員として緊急的に雇用</a:t>
            </a:r>
            <a:r>
              <a:rPr lang="ja-JP" altLang="en-US" sz="2200" dirty="0" smtClean="0">
                <a:latin typeface="Meiryo UI" panose="020B0604030504040204" pitchFamily="50" charset="-128"/>
                <a:ea typeface="Meiryo UI" panose="020B0604030504040204" pitchFamily="50" charset="-128"/>
              </a:rPr>
              <a:t>する</a:t>
            </a:r>
            <a:endParaRPr lang="ja-JP" altLang="en-US" sz="2200" dirty="0">
              <a:latin typeface="Meiryo UI" panose="020B0604030504040204" pitchFamily="50" charset="-128"/>
              <a:ea typeface="Meiryo UI" panose="020B0604030504040204" pitchFamily="50" charset="-128"/>
            </a:endParaRPr>
          </a:p>
        </p:txBody>
      </p:sp>
      <p:sp>
        <p:nvSpPr>
          <p:cNvPr id="2" name="角丸四角形 1"/>
          <p:cNvSpPr/>
          <p:nvPr/>
        </p:nvSpPr>
        <p:spPr>
          <a:xfrm>
            <a:off x="275185" y="3028174"/>
            <a:ext cx="1224000" cy="685853"/>
          </a:xfrm>
          <a:prstGeom prst="roundRect">
            <a:avLst/>
          </a:prstGeom>
          <a:solidFill>
            <a:schemeClr val="accent5">
              <a:lumMod val="20000"/>
              <a:lumOff val="80000"/>
            </a:schemeClr>
          </a:solidFill>
        </p:spPr>
        <p:style>
          <a:lnRef idx="1">
            <a:schemeClr val="accent1"/>
          </a:lnRef>
          <a:fillRef idx="3">
            <a:schemeClr val="accent1"/>
          </a:fillRef>
          <a:effectRef idx="2">
            <a:schemeClr val="accent1"/>
          </a:effectRef>
          <a:fontRef idx="minor">
            <a:schemeClr val="lt1"/>
          </a:fontRef>
        </p:style>
        <p:txBody>
          <a:bodyPr vert="horz" rtlCol="0" anchor="ctr"/>
          <a:lstStyle/>
          <a:p>
            <a:pPr algn="ctr"/>
            <a:r>
              <a:rPr kumimoji="1" lang="ja-JP" altLang="en-US" sz="2000" b="1" dirty="0" smtClean="0">
                <a:solidFill>
                  <a:schemeClr val="tx1"/>
                </a:solidFill>
                <a:latin typeface="Meiryo UI" panose="020B0604030504040204" pitchFamily="50" charset="-128"/>
                <a:ea typeface="Meiryo UI" panose="020B0604030504040204" pitchFamily="50" charset="-128"/>
              </a:rPr>
              <a:t>募集</a:t>
            </a:r>
            <a:endParaRPr kumimoji="1" lang="en-US" altLang="ja-JP" sz="2000" b="1"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2000" b="1" dirty="0" smtClean="0">
                <a:solidFill>
                  <a:schemeClr val="tx1"/>
                </a:solidFill>
                <a:latin typeface="Meiryo UI" panose="020B0604030504040204" pitchFamily="50" charset="-128"/>
                <a:ea typeface="Meiryo UI" panose="020B0604030504040204" pitchFamily="50" charset="-128"/>
              </a:rPr>
              <a:t>する職</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2" name="角丸四角形 11"/>
          <p:cNvSpPr/>
          <p:nvPr/>
        </p:nvSpPr>
        <p:spPr>
          <a:xfrm>
            <a:off x="7486311" y="3038861"/>
            <a:ext cx="1224000" cy="685853"/>
          </a:xfrm>
          <a:prstGeom prst="roundRect">
            <a:avLst/>
          </a:prstGeom>
          <a:solidFill>
            <a:schemeClr val="accent5">
              <a:lumMod val="20000"/>
              <a:lumOff val="80000"/>
            </a:schemeClr>
          </a:solidFill>
        </p:spPr>
        <p:style>
          <a:lnRef idx="1">
            <a:schemeClr val="accent1"/>
          </a:lnRef>
          <a:fillRef idx="3">
            <a:schemeClr val="accent1"/>
          </a:fillRef>
          <a:effectRef idx="2">
            <a:schemeClr val="accent1"/>
          </a:effectRef>
          <a:fontRef idx="minor">
            <a:schemeClr val="lt1"/>
          </a:fontRef>
        </p:style>
        <p:txBody>
          <a:bodyPr vert="horz" rtlCol="0" anchor="ctr"/>
          <a:lstStyle/>
          <a:p>
            <a:pPr algn="ctr"/>
            <a:r>
              <a:rPr kumimoji="1" lang="ja-JP" altLang="en-US" sz="2000" b="1" dirty="0" smtClean="0">
                <a:solidFill>
                  <a:schemeClr val="tx1"/>
                </a:solidFill>
                <a:latin typeface="Meiryo UI" panose="020B0604030504040204" pitchFamily="50" charset="-128"/>
                <a:ea typeface="Meiryo UI" panose="020B0604030504040204" pitchFamily="50" charset="-128"/>
              </a:rPr>
              <a:t>募集</a:t>
            </a:r>
            <a:endParaRPr kumimoji="1" lang="en-US" altLang="ja-JP" sz="2000" b="1"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2000" b="1" dirty="0" smtClean="0">
                <a:solidFill>
                  <a:schemeClr val="tx1"/>
                </a:solidFill>
                <a:latin typeface="Meiryo UI" panose="020B0604030504040204" pitchFamily="50" charset="-128"/>
                <a:ea typeface="Meiryo UI" panose="020B0604030504040204" pitchFamily="50" charset="-128"/>
              </a:rPr>
              <a:t>枠数</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3" name="正方形/長方形 2"/>
          <p:cNvSpPr/>
          <p:nvPr/>
        </p:nvSpPr>
        <p:spPr>
          <a:xfrm>
            <a:off x="1668395" y="2808656"/>
            <a:ext cx="5927095" cy="1094391"/>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2200" b="1" dirty="0" smtClean="0">
                <a:latin typeface="Meiryo UI" panose="020B0604030504040204" pitchFamily="50" charset="-128"/>
                <a:ea typeface="Meiryo UI" panose="020B0604030504040204" pitchFamily="50" charset="-128"/>
              </a:rPr>
              <a:t>非常勤職員</a:t>
            </a:r>
            <a:r>
              <a:rPr kumimoji="1" lang="ja-JP" altLang="en-US" sz="2000" dirty="0" smtClean="0">
                <a:latin typeface="Meiryo UI" panose="020B0604030504040204" pitchFamily="50" charset="-128"/>
                <a:ea typeface="Meiryo UI" panose="020B0604030504040204" pitchFamily="50" charset="-128"/>
              </a:rPr>
              <a:t>（パートタイム</a:t>
            </a:r>
            <a:r>
              <a:rPr kumimoji="1" lang="ja-JP" altLang="en-US" sz="2000" dirty="0">
                <a:latin typeface="Meiryo UI" panose="020B0604030504040204" pitchFamily="50" charset="-128"/>
                <a:ea typeface="Meiryo UI" panose="020B0604030504040204" pitchFamily="50" charset="-128"/>
              </a:rPr>
              <a:t>会計年度任用</a:t>
            </a:r>
            <a:r>
              <a:rPr kumimoji="1" lang="ja-JP" altLang="en-US" sz="2000" dirty="0" smtClean="0">
                <a:latin typeface="Meiryo UI" panose="020B0604030504040204" pitchFamily="50" charset="-128"/>
                <a:ea typeface="Meiryo UI" panose="020B0604030504040204" pitchFamily="50" charset="-128"/>
              </a:rPr>
              <a:t>職員）</a:t>
            </a:r>
            <a:endParaRPr kumimoji="1" lang="ja-JP" altLang="en-US" sz="2800" dirty="0">
              <a:latin typeface="Meiryo UI" panose="020B0604030504040204" pitchFamily="50" charset="-128"/>
              <a:ea typeface="Meiryo UI" panose="020B0604030504040204" pitchFamily="50" charset="-128"/>
            </a:endParaRPr>
          </a:p>
        </p:txBody>
      </p:sp>
      <p:cxnSp>
        <p:nvCxnSpPr>
          <p:cNvPr id="24" name="直線コネクタ 23"/>
          <p:cNvCxnSpPr/>
          <p:nvPr/>
        </p:nvCxnSpPr>
        <p:spPr>
          <a:xfrm>
            <a:off x="265136" y="3920887"/>
            <a:ext cx="6740971" cy="1947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27" name="正方形/長方形 26"/>
          <p:cNvSpPr/>
          <p:nvPr/>
        </p:nvSpPr>
        <p:spPr>
          <a:xfrm>
            <a:off x="8871490" y="2880556"/>
            <a:ext cx="2370251" cy="950589"/>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2200" b="1" dirty="0" smtClean="0">
                <a:latin typeface="Meiryo UI" panose="020B0604030504040204" pitchFamily="50" charset="-128"/>
                <a:ea typeface="Meiryo UI" panose="020B0604030504040204" pitchFamily="50" charset="-128"/>
              </a:rPr>
              <a:t>５０</a:t>
            </a:r>
            <a:r>
              <a:rPr kumimoji="1" lang="ja-JP" altLang="en-US" sz="2200" b="1" dirty="0">
                <a:latin typeface="Meiryo UI" panose="020B0604030504040204" pitchFamily="50" charset="-128"/>
                <a:ea typeface="Meiryo UI" panose="020B0604030504040204" pitchFamily="50" charset="-128"/>
              </a:rPr>
              <a:t>人</a:t>
            </a:r>
            <a:r>
              <a:rPr kumimoji="1" lang="ja-JP" altLang="en-US" sz="2000" dirty="0" smtClean="0">
                <a:latin typeface="Meiryo UI" panose="020B0604030504040204" pitchFamily="50" charset="-128"/>
                <a:ea typeface="Meiryo UI" panose="020B0604030504040204" pitchFamily="50" charset="-128"/>
              </a:rPr>
              <a:t>程度</a:t>
            </a:r>
            <a:endParaRPr kumimoji="1" lang="en-US" altLang="ja-JP" sz="2000" dirty="0" smtClean="0">
              <a:latin typeface="Meiryo UI" panose="020B0604030504040204" pitchFamily="50" charset="-128"/>
              <a:ea typeface="Meiryo UI" panose="020B0604030504040204" pitchFamily="50" charset="-128"/>
            </a:endParaRPr>
          </a:p>
        </p:txBody>
      </p:sp>
      <p:grpSp>
        <p:nvGrpSpPr>
          <p:cNvPr id="4" name="グループ化 3"/>
          <p:cNvGrpSpPr/>
          <p:nvPr/>
        </p:nvGrpSpPr>
        <p:grpSpPr>
          <a:xfrm>
            <a:off x="265135" y="5345933"/>
            <a:ext cx="10734559" cy="1710718"/>
            <a:chOff x="7670407" y="3812135"/>
            <a:chExt cx="10734559" cy="1710718"/>
          </a:xfrm>
        </p:grpSpPr>
        <p:sp>
          <p:nvSpPr>
            <p:cNvPr id="30" name="角丸四角形 29"/>
            <p:cNvSpPr/>
            <p:nvPr/>
          </p:nvSpPr>
          <p:spPr>
            <a:xfrm>
              <a:off x="7670407" y="4236070"/>
              <a:ext cx="1860987" cy="862848"/>
            </a:xfrm>
            <a:prstGeom prst="roundRect">
              <a:avLst/>
            </a:prstGeom>
            <a:solidFill>
              <a:schemeClr val="accent5">
                <a:lumMod val="20000"/>
                <a:lumOff val="80000"/>
              </a:schemeClr>
            </a:solidFill>
          </p:spPr>
          <p:style>
            <a:lnRef idx="1">
              <a:schemeClr val="accent1"/>
            </a:lnRef>
            <a:fillRef idx="3">
              <a:schemeClr val="accent1"/>
            </a:fillRef>
            <a:effectRef idx="2">
              <a:schemeClr val="accent1"/>
            </a:effectRef>
            <a:fontRef idx="minor">
              <a:schemeClr val="lt1"/>
            </a:fontRef>
          </p:style>
          <p:txBody>
            <a:bodyPr vert="horz" rtlCol="0" anchor="ctr"/>
            <a:lstStyle/>
            <a:p>
              <a:pPr algn="ctr"/>
              <a:r>
                <a:rPr kumimoji="1" lang="ja-JP" altLang="en-US" sz="2000" b="1" dirty="0" smtClean="0">
                  <a:solidFill>
                    <a:schemeClr val="tx1"/>
                  </a:solidFill>
                  <a:latin typeface="Meiryo UI" panose="020B0604030504040204" pitchFamily="50" charset="-128"/>
                  <a:ea typeface="Meiryo UI" panose="020B0604030504040204" pitchFamily="50" charset="-128"/>
                </a:rPr>
                <a:t>就職活動</a:t>
              </a:r>
              <a:endParaRPr kumimoji="1" lang="en-US" altLang="ja-JP" sz="2000" b="1"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2000" b="1" dirty="0" err="1" smtClean="0">
                  <a:solidFill>
                    <a:schemeClr val="tx1"/>
                  </a:solidFill>
                  <a:latin typeface="Meiryo UI" panose="020B0604030504040204" pitchFamily="50" charset="-128"/>
                  <a:ea typeface="Meiryo UI" panose="020B0604030504040204" pitchFamily="50" charset="-128"/>
                </a:rPr>
                <a:t>への</a:t>
              </a:r>
              <a:r>
                <a:rPr kumimoji="1" lang="ja-JP" altLang="en-US" sz="2000" b="1" dirty="0" smtClean="0">
                  <a:solidFill>
                    <a:schemeClr val="tx1"/>
                  </a:solidFill>
                  <a:latin typeface="Meiryo UI" panose="020B0604030504040204" pitchFamily="50" charset="-128"/>
                  <a:ea typeface="Meiryo UI" panose="020B0604030504040204" pitchFamily="50" charset="-128"/>
                </a:rPr>
                <a:t>配慮</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31" name="正方形/長方形 30"/>
            <p:cNvSpPr/>
            <p:nvPr/>
          </p:nvSpPr>
          <p:spPr>
            <a:xfrm>
              <a:off x="9800336" y="3812135"/>
              <a:ext cx="8604630" cy="1710718"/>
            </a:xfrm>
            <a:prstGeom prst="rect">
              <a:avLst/>
            </a:prstGeom>
            <a:noFill/>
            <a:ln w="76200" cmpd="dbl">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2200" b="1" dirty="0">
                  <a:latin typeface="Meiryo UI" panose="020B0604030504040204" pitchFamily="50" charset="-128"/>
                  <a:ea typeface="Meiryo UI" panose="020B0604030504040204" pitchFamily="50" charset="-128"/>
                </a:rPr>
                <a:t>平日にも就職活動が可能</a:t>
              </a:r>
              <a:r>
                <a:rPr kumimoji="1" lang="ja-JP" altLang="en-US" sz="2200" dirty="0" smtClean="0">
                  <a:latin typeface="Meiryo UI" panose="020B0604030504040204" pitchFamily="50" charset="-128"/>
                  <a:ea typeface="Meiryo UI" panose="020B0604030504040204" pitchFamily="50" charset="-128"/>
                </a:rPr>
                <a:t>となるよう、</a:t>
              </a:r>
              <a:r>
                <a:rPr kumimoji="1" lang="ja-JP" altLang="en-US" sz="2200" b="1" dirty="0" smtClean="0">
                  <a:latin typeface="Meiryo UI" panose="020B0604030504040204" pitchFamily="50" charset="-128"/>
                  <a:ea typeface="Meiryo UI" panose="020B0604030504040204" pitchFamily="50" charset="-128"/>
                </a:rPr>
                <a:t>週</a:t>
              </a:r>
              <a:r>
                <a:rPr kumimoji="1" lang="ja-JP" altLang="en-US" sz="2200" b="1" dirty="0">
                  <a:latin typeface="Meiryo UI" panose="020B0604030504040204" pitchFamily="50" charset="-128"/>
                  <a:ea typeface="Meiryo UI" panose="020B0604030504040204" pitchFamily="50" charset="-128"/>
                </a:rPr>
                <a:t>４日以内の勤務</a:t>
              </a:r>
              <a:r>
                <a:rPr kumimoji="1" lang="ja-JP" altLang="en-US" sz="2200" dirty="0">
                  <a:latin typeface="Meiryo UI" panose="020B0604030504040204" pitchFamily="50" charset="-128"/>
                  <a:ea typeface="Meiryo UI" panose="020B0604030504040204" pitchFamily="50" charset="-128"/>
                </a:rPr>
                <a:t>と</a:t>
              </a:r>
              <a:r>
                <a:rPr kumimoji="1" lang="ja-JP" altLang="en-US" sz="2200" dirty="0" smtClean="0">
                  <a:latin typeface="Meiryo UI" panose="020B0604030504040204" pitchFamily="50" charset="-128"/>
                  <a:ea typeface="Meiryo UI" panose="020B0604030504040204" pitchFamily="50" charset="-128"/>
                </a:rPr>
                <a:t>する</a:t>
              </a:r>
              <a:endParaRPr kumimoji="1" lang="ja-JP" altLang="en-US" sz="2200" dirty="0">
                <a:latin typeface="Meiryo UI" panose="020B0604030504040204" pitchFamily="50" charset="-128"/>
                <a:ea typeface="Meiryo UI" panose="020B0604030504040204" pitchFamily="50" charset="-128"/>
              </a:endParaRPr>
            </a:p>
          </p:txBody>
        </p:sp>
      </p:grpSp>
      <p:cxnSp>
        <p:nvCxnSpPr>
          <p:cNvPr id="32" name="直線コネクタ 31"/>
          <p:cNvCxnSpPr/>
          <p:nvPr/>
        </p:nvCxnSpPr>
        <p:spPr>
          <a:xfrm flipV="1">
            <a:off x="7468991" y="3920887"/>
            <a:ext cx="4472880" cy="1943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37" name="正方形/長方形 36"/>
          <p:cNvSpPr/>
          <p:nvPr/>
        </p:nvSpPr>
        <p:spPr>
          <a:xfrm>
            <a:off x="9394287" y="5513246"/>
            <a:ext cx="2698973" cy="900769"/>
          </a:xfrm>
          <a:prstGeom prst="rect">
            <a:avLst/>
          </a:prstGeom>
          <a:noFill/>
          <a:ln w="76200" cmpd="dbl">
            <a:noFill/>
          </a:ln>
        </p:spPr>
        <p:style>
          <a:lnRef idx="2">
            <a:schemeClr val="accent1"/>
          </a:lnRef>
          <a:fillRef idx="1">
            <a:schemeClr val="lt1"/>
          </a:fillRef>
          <a:effectRef idx="0">
            <a:schemeClr val="accent1"/>
          </a:effectRef>
          <a:fontRef idx="minor">
            <a:schemeClr val="dk1"/>
          </a:fontRef>
        </p:style>
        <p:txBody>
          <a:bodyPr rtlCol="0" anchor="ctr"/>
          <a:lstStyle/>
          <a:p>
            <a:endParaRPr kumimoji="1" lang="ja-JP" altLang="en-US" dirty="0">
              <a:latin typeface="Meiryo UI" panose="020B0604030504040204" pitchFamily="50" charset="-128"/>
              <a:ea typeface="Meiryo UI" panose="020B0604030504040204" pitchFamily="50" charset="-128"/>
            </a:endParaRPr>
          </a:p>
        </p:txBody>
      </p:sp>
      <p:grpSp>
        <p:nvGrpSpPr>
          <p:cNvPr id="6" name="グループ化 5"/>
          <p:cNvGrpSpPr/>
          <p:nvPr/>
        </p:nvGrpSpPr>
        <p:grpSpPr>
          <a:xfrm>
            <a:off x="7486311" y="4135282"/>
            <a:ext cx="4114441" cy="1059272"/>
            <a:chOff x="7506857" y="5879238"/>
            <a:chExt cx="4114441" cy="1084874"/>
          </a:xfrm>
        </p:grpSpPr>
        <p:sp>
          <p:nvSpPr>
            <p:cNvPr id="36" name="角丸四角形 35"/>
            <p:cNvSpPr/>
            <p:nvPr/>
          </p:nvSpPr>
          <p:spPr>
            <a:xfrm>
              <a:off x="7506857" y="6014681"/>
              <a:ext cx="1224000" cy="792253"/>
            </a:xfrm>
            <a:prstGeom prst="roundRect">
              <a:avLst/>
            </a:prstGeom>
            <a:solidFill>
              <a:schemeClr val="accent5">
                <a:lumMod val="20000"/>
                <a:lumOff val="80000"/>
              </a:schemeClr>
            </a:solidFill>
          </p:spPr>
          <p:style>
            <a:lnRef idx="1">
              <a:schemeClr val="accent1"/>
            </a:lnRef>
            <a:fillRef idx="3">
              <a:schemeClr val="accent1"/>
            </a:fillRef>
            <a:effectRef idx="2">
              <a:schemeClr val="accent1"/>
            </a:effectRef>
            <a:fontRef idx="minor">
              <a:schemeClr val="lt1"/>
            </a:fontRef>
          </p:style>
          <p:txBody>
            <a:bodyPr vert="horz" rtlCol="0" anchor="ctr"/>
            <a:lstStyle/>
            <a:p>
              <a:pPr algn="ctr"/>
              <a:r>
                <a:rPr kumimoji="1" lang="ja-JP" altLang="en-US" sz="2000" b="1" dirty="0" smtClean="0">
                  <a:solidFill>
                    <a:schemeClr val="tx1"/>
                  </a:solidFill>
                  <a:latin typeface="Meiryo UI" panose="020B0604030504040204" pitchFamily="50" charset="-128"/>
                  <a:ea typeface="Meiryo UI" panose="020B0604030504040204" pitchFamily="50" charset="-128"/>
                </a:rPr>
                <a:t>募集</a:t>
              </a:r>
              <a:endParaRPr kumimoji="1" lang="en-US" altLang="ja-JP" sz="2000" b="1"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2000" b="1" dirty="0">
                  <a:solidFill>
                    <a:schemeClr val="tx1"/>
                  </a:solidFill>
                  <a:latin typeface="Meiryo UI" panose="020B0604030504040204" pitchFamily="50" charset="-128"/>
                  <a:ea typeface="Meiryo UI" panose="020B0604030504040204" pitchFamily="50" charset="-128"/>
                </a:rPr>
                <a:t>時期</a:t>
              </a:r>
              <a:endParaRPr kumimoji="1" lang="en-US" altLang="ja-JP" sz="2000" b="1" dirty="0" smtClean="0">
                <a:solidFill>
                  <a:schemeClr val="tx1"/>
                </a:solidFill>
                <a:latin typeface="Meiryo UI" panose="020B0604030504040204" pitchFamily="50" charset="-128"/>
                <a:ea typeface="Meiryo UI" panose="020B0604030504040204" pitchFamily="50" charset="-128"/>
              </a:endParaRPr>
            </a:p>
          </p:txBody>
        </p:sp>
        <p:sp>
          <p:nvSpPr>
            <p:cNvPr id="38" name="正方形/長方形 37"/>
            <p:cNvSpPr/>
            <p:nvPr/>
          </p:nvSpPr>
          <p:spPr>
            <a:xfrm>
              <a:off x="8922325" y="5879238"/>
              <a:ext cx="2698973" cy="1084874"/>
            </a:xfrm>
            <a:prstGeom prst="rect">
              <a:avLst/>
            </a:prstGeom>
            <a:noFill/>
            <a:ln w="76200" cmpd="dbl">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2200" dirty="0" smtClean="0">
                  <a:latin typeface="Meiryo UI" panose="020B0604030504040204" pitchFamily="50" charset="-128"/>
                  <a:ea typeface="Meiryo UI" panose="020B0604030504040204" pitchFamily="50" charset="-128"/>
                </a:rPr>
                <a:t>予算案の可決後、</a:t>
              </a:r>
              <a:endParaRPr kumimoji="1" lang="en-US" altLang="ja-JP" sz="2200" dirty="0" smtClean="0">
                <a:latin typeface="Meiryo UI" panose="020B0604030504040204" pitchFamily="50" charset="-128"/>
                <a:ea typeface="Meiryo UI" panose="020B0604030504040204" pitchFamily="50" charset="-128"/>
              </a:endParaRPr>
            </a:p>
            <a:p>
              <a:r>
                <a:rPr kumimoji="1" lang="ja-JP" altLang="en-US" sz="2200" dirty="0" smtClean="0">
                  <a:latin typeface="Meiryo UI" panose="020B0604030504040204" pitchFamily="50" charset="-128"/>
                  <a:ea typeface="Meiryo UI" panose="020B0604030504040204" pitchFamily="50" charset="-128"/>
                </a:rPr>
                <a:t>募集開始</a:t>
              </a:r>
              <a:endParaRPr kumimoji="1" lang="ja-JP" altLang="en-US" sz="2200" dirty="0">
                <a:latin typeface="Meiryo UI" panose="020B0604030504040204" pitchFamily="50" charset="-128"/>
                <a:ea typeface="Meiryo UI" panose="020B0604030504040204" pitchFamily="50" charset="-128"/>
              </a:endParaRPr>
            </a:p>
          </p:txBody>
        </p:sp>
      </p:grpSp>
      <p:sp>
        <p:nvSpPr>
          <p:cNvPr id="34" name="正方形/長方形 33"/>
          <p:cNvSpPr/>
          <p:nvPr/>
        </p:nvSpPr>
        <p:spPr>
          <a:xfrm>
            <a:off x="9472279" y="2363420"/>
            <a:ext cx="2620981" cy="38263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b="1" u="sng" dirty="0" smtClean="0">
                <a:latin typeface="Meiryo UI" panose="020B0604030504040204" pitchFamily="50" charset="-128"/>
                <a:ea typeface="Meiryo UI" panose="020B0604030504040204" pitchFamily="50" charset="-128"/>
              </a:rPr>
              <a:t>予算額　</a:t>
            </a:r>
            <a:r>
              <a:rPr kumimoji="1" lang="en-US" altLang="ja-JP" b="1" u="sng" dirty="0" smtClean="0">
                <a:latin typeface="Meiryo UI" panose="020B0604030504040204" pitchFamily="50" charset="-128"/>
                <a:ea typeface="Meiryo UI" panose="020B0604030504040204" pitchFamily="50" charset="-128"/>
              </a:rPr>
              <a:t>88</a:t>
            </a:r>
            <a:r>
              <a:rPr kumimoji="1" lang="ja-JP" altLang="en-US" b="1" u="sng" dirty="0" smtClean="0">
                <a:latin typeface="Meiryo UI" panose="020B0604030504040204" pitchFamily="50" charset="-128"/>
                <a:ea typeface="Meiryo UI" panose="020B0604030504040204" pitchFamily="50" charset="-128"/>
              </a:rPr>
              <a:t>百万円</a:t>
            </a:r>
            <a:endParaRPr kumimoji="1" lang="ja-JP" altLang="en-US" b="1" u="sng" dirty="0">
              <a:latin typeface="Meiryo UI" panose="020B0604030504040204" pitchFamily="50" charset="-128"/>
              <a:ea typeface="Meiryo UI" panose="020B0604030504040204" pitchFamily="50" charset="-128"/>
            </a:endParaRPr>
          </a:p>
        </p:txBody>
      </p:sp>
      <p:sp>
        <p:nvSpPr>
          <p:cNvPr id="28" name="楕円 27"/>
          <p:cNvSpPr/>
          <p:nvPr/>
        </p:nvSpPr>
        <p:spPr>
          <a:xfrm>
            <a:off x="11794033" y="6453385"/>
            <a:ext cx="360000" cy="360000"/>
          </a:xfrm>
          <a:prstGeom prst="ellips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latin typeface="Meiryo UI" panose="020B0604030504040204" pitchFamily="50" charset="-128"/>
                <a:ea typeface="Meiryo UI" panose="020B0604030504040204" pitchFamily="50" charset="-128"/>
              </a:rPr>
              <a:t>8</a:t>
            </a:r>
            <a:endParaRPr kumimoji="1" lang="ja-JP" altLang="en-US" b="1" dirty="0">
              <a:latin typeface="Meiryo UI" panose="020B0604030504040204" pitchFamily="50" charset="-128"/>
              <a:ea typeface="Meiryo UI" panose="020B0604030504040204" pitchFamily="50" charset="-128"/>
            </a:endParaRPr>
          </a:p>
        </p:txBody>
      </p:sp>
      <p:cxnSp>
        <p:nvCxnSpPr>
          <p:cNvPr id="42" name="直線コネクタ 41"/>
          <p:cNvCxnSpPr/>
          <p:nvPr/>
        </p:nvCxnSpPr>
        <p:spPr>
          <a:xfrm>
            <a:off x="275185" y="5449688"/>
            <a:ext cx="11666686" cy="3371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nvGrpSpPr>
          <p:cNvPr id="43" name="グループ化 42"/>
          <p:cNvGrpSpPr/>
          <p:nvPr/>
        </p:nvGrpSpPr>
        <p:grpSpPr>
          <a:xfrm>
            <a:off x="265136" y="3831145"/>
            <a:ext cx="6951548" cy="1710718"/>
            <a:chOff x="7670408" y="3828132"/>
            <a:chExt cx="6951548" cy="1710718"/>
          </a:xfrm>
        </p:grpSpPr>
        <p:sp>
          <p:nvSpPr>
            <p:cNvPr id="44" name="角丸四角形 43"/>
            <p:cNvSpPr/>
            <p:nvPr/>
          </p:nvSpPr>
          <p:spPr>
            <a:xfrm>
              <a:off x="7670408" y="4236070"/>
              <a:ext cx="1224000" cy="862848"/>
            </a:xfrm>
            <a:prstGeom prst="roundRect">
              <a:avLst/>
            </a:prstGeom>
            <a:solidFill>
              <a:schemeClr val="accent5">
                <a:lumMod val="20000"/>
                <a:lumOff val="80000"/>
              </a:schemeClr>
            </a:solidFill>
          </p:spPr>
          <p:style>
            <a:lnRef idx="1">
              <a:schemeClr val="accent1"/>
            </a:lnRef>
            <a:fillRef idx="3">
              <a:schemeClr val="accent1"/>
            </a:fillRef>
            <a:effectRef idx="2">
              <a:schemeClr val="accent1"/>
            </a:effectRef>
            <a:fontRef idx="minor">
              <a:schemeClr val="lt1"/>
            </a:fontRef>
          </p:style>
          <p:txBody>
            <a:bodyPr vert="horz" rtlCol="0" anchor="ctr"/>
            <a:lstStyle/>
            <a:p>
              <a:pPr algn="ctr"/>
              <a:r>
                <a:rPr kumimoji="1" lang="ja-JP" altLang="en-US" sz="2000" b="1" dirty="0" smtClean="0">
                  <a:solidFill>
                    <a:schemeClr val="tx1"/>
                  </a:solidFill>
                  <a:latin typeface="Meiryo UI" panose="020B0604030504040204" pitchFamily="50" charset="-128"/>
                  <a:ea typeface="Meiryo UI" panose="020B0604030504040204" pitchFamily="50" charset="-128"/>
                </a:rPr>
                <a:t>業務</a:t>
              </a:r>
              <a:endParaRPr kumimoji="1" lang="en-US" altLang="ja-JP" sz="2000" b="1"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2000" b="1" dirty="0" smtClean="0">
                  <a:solidFill>
                    <a:schemeClr val="tx1"/>
                  </a:solidFill>
                  <a:latin typeface="Meiryo UI" panose="020B0604030504040204" pitchFamily="50" charset="-128"/>
                  <a:ea typeface="Meiryo UI" panose="020B0604030504040204" pitchFamily="50" charset="-128"/>
                </a:rPr>
                <a:t>内容</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45" name="正方形/長方形 44"/>
            <p:cNvSpPr/>
            <p:nvPr/>
          </p:nvSpPr>
          <p:spPr>
            <a:xfrm>
              <a:off x="9068556" y="3828132"/>
              <a:ext cx="5553400" cy="1710718"/>
            </a:xfrm>
            <a:prstGeom prst="rect">
              <a:avLst/>
            </a:prstGeom>
            <a:noFill/>
            <a:ln w="76200" cmpd="dbl">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2200" dirty="0">
                  <a:solidFill>
                    <a:schemeClr val="tx1"/>
                  </a:solidFill>
                  <a:latin typeface="Meiryo UI" panose="020B0604030504040204" pitchFamily="50" charset="-128"/>
                  <a:ea typeface="Meiryo UI" panose="020B0604030504040204" pitchFamily="50" charset="-128"/>
                </a:rPr>
                <a:t>新型</a:t>
              </a:r>
              <a:r>
                <a:rPr kumimoji="1" lang="ja-JP" altLang="en-US" sz="2200" dirty="0" smtClean="0">
                  <a:solidFill>
                    <a:schemeClr val="tx1"/>
                  </a:solidFill>
                  <a:latin typeface="Meiryo UI" panose="020B0604030504040204" pitchFamily="50" charset="-128"/>
                  <a:ea typeface="Meiryo UI" panose="020B0604030504040204" pitchFamily="50" charset="-128"/>
                </a:rPr>
                <a:t>コロナウイルス対策関連業務等のサポート</a:t>
              </a:r>
              <a:endParaRPr kumimoji="1" lang="en-US" altLang="ja-JP" sz="2200" dirty="0" smtClean="0">
                <a:solidFill>
                  <a:schemeClr val="tx1"/>
                </a:solidFill>
                <a:latin typeface="Meiryo UI" panose="020B0604030504040204" pitchFamily="50" charset="-128"/>
                <a:ea typeface="Meiryo UI" panose="020B0604030504040204" pitchFamily="50" charset="-128"/>
              </a:endParaRPr>
            </a:p>
            <a:p>
              <a:r>
                <a:rPr kumimoji="1" lang="ja-JP" altLang="en-US" sz="1600" dirty="0" smtClean="0">
                  <a:solidFill>
                    <a:schemeClr val="tx1"/>
                  </a:solidFill>
                  <a:latin typeface="Meiryo UI" panose="020B0604030504040204" pitchFamily="50" charset="-128"/>
                  <a:ea typeface="Meiryo UI" panose="020B0604030504040204" pitchFamily="50" charset="-128"/>
                </a:rPr>
                <a:t>（データ入力、書類受付・確認、電話対応、書類整理 など）</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grpSp>
      <p:sp>
        <p:nvSpPr>
          <p:cNvPr id="25" name="ホームベース 24"/>
          <p:cNvSpPr/>
          <p:nvPr/>
        </p:nvSpPr>
        <p:spPr>
          <a:xfrm>
            <a:off x="25401" y="136425"/>
            <a:ext cx="4013200" cy="665800"/>
          </a:xfrm>
          <a:prstGeom prst="homePlate">
            <a:avLst>
              <a:gd name="adj" fmla="val 26020"/>
            </a:avLst>
          </a:prstGeom>
          <a:solidFill>
            <a:schemeClr val="bg1"/>
          </a:solidFill>
          <a:ln w="38100">
            <a:solidFill>
              <a:srgbClr val="FFC00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r>
              <a:rPr kumimoji="1" lang="en-US" altLang="ja-JP" sz="1600" b="1" dirty="0" smtClean="0">
                <a:solidFill>
                  <a:schemeClr val="tx1"/>
                </a:solidFill>
                <a:latin typeface="Meiryo UI" panose="020B0604030504040204" pitchFamily="50" charset="-128"/>
                <a:ea typeface="Meiryo UI" panose="020B0604030504040204" pitchFamily="50" charset="-128"/>
              </a:rPr>
              <a:t>(2)</a:t>
            </a:r>
            <a:r>
              <a:rPr kumimoji="1" lang="ja-JP" altLang="en-US" sz="1600" b="1" dirty="0" smtClean="0">
                <a:solidFill>
                  <a:schemeClr val="tx1"/>
                </a:solidFill>
                <a:latin typeface="Meiryo UI" panose="020B0604030504040204" pitchFamily="50" charset="-128"/>
                <a:ea typeface="Meiryo UI" panose="020B0604030504040204" pitchFamily="50" charset="-128"/>
              </a:rPr>
              <a:t>くらし</a:t>
            </a:r>
            <a:r>
              <a:rPr kumimoji="1" lang="ja-JP" altLang="en-US" sz="1600" b="1" dirty="0">
                <a:solidFill>
                  <a:schemeClr val="tx1"/>
                </a:solidFill>
                <a:latin typeface="Meiryo UI" panose="020B0604030504040204" pitchFamily="50" charset="-128"/>
                <a:ea typeface="Meiryo UI" panose="020B0604030504040204" pitchFamily="50" charset="-128"/>
              </a:rPr>
              <a:t>と経済を支える</a:t>
            </a:r>
            <a:r>
              <a:rPr kumimoji="1" lang="ja-JP" altLang="en-US" sz="1600" b="1" dirty="0" smtClean="0">
                <a:solidFill>
                  <a:schemeClr val="tx1"/>
                </a:solidFill>
                <a:latin typeface="Meiryo UI" panose="020B0604030504040204" pitchFamily="50" charset="-128"/>
                <a:ea typeface="Meiryo UI" panose="020B0604030504040204" pitchFamily="50" charset="-128"/>
              </a:rPr>
              <a:t>セーフティネットの強化</a:t>
            </a:r>
            <a:endParaRPr kumimoji="1" lang="en-US" altLang="ja-JP" sz="1600" b="1" dirty="0" smtClean="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　①生活とくらしを守り、安心・安全を</a:t>
            </a:r>
            <a:r>
              <a:rPr kumimoji="1" lang="ja-JP" altLang="en-US" sz="1600" dirty="0" smtClean="0">
                <a:solidFill>
                  <a:schemeClr val="tx1"/>
                </a:solidFill>
                <a:latin typeface="Meiryo UI" panose="020B0604030504040204" pitchFamily="50" charset="-128"/>
                <a:ea typeface="Meiryo UI" panose="020B0604030504040204" pitchFamily="50" charset="-128"/>
              </a:rPr>
              <a:t>確保</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000078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p:cNvSpPr/>
          <p:nvPr/>
        </p:nvSpPr>
        <p:spPr>
          <a:xfrm>
            <a:off x="-1" y="19330"/>
            <a:ext cx="12191999" cy="966496"/>
          </a:xfrm>
          <a:prstGeom prst="rect">
            <a:avLst/>
          </a:prstGeom>
          <a:solidFill>
            <a:srgbClr val="0070C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800" b="1" dirty="0">
                <a:solidFill>
                  <a:prstClr val="white"/>
                </a:solidFill>
                <a:latin typeface="Meiryo UI" panose="020B0604030504040204" pitchFamily="50" charset="-128"/>
                <a:ea typeface="Meiryo UI" panose="020B0604030504040204" pitchFamily="50" charset="-128"/>
              </a:rPr>
              <a:t>　</a:t>
            </a:r>
            <a:r>
              <a:rPr kumimoji="1" lang="ja-JP" altLang="en-US" sz="2800" b="1" dirty="0" smtClean="0">
                <a:solidFill>
                  <a:prstClr val="white"/>
                </a:solidFill>
                <a:latin typeface="Meiryo UI" panose="020B0604030504040204" pitchFamily="50" charset="-128"/>
                <a:ea typeface="Meiryo UI" panose="020B0604030504040204" pitchFamily="50" charset="-128"/>
              </a:rPr>
              <a:t>　　　　　　　　　　　　　　　 　　休業要請支援金</a:t>
            </a:r>
            <a:r>
              <a:rPr kumimoji="1" lang="en-US" altLang="ja-JP" sz="2800" b="1" dirty="0" smtClean="0">
                <a:solidFill>
                  <a:prstClr val="white"/>
                </a:solidFill>
                <a:latin typeface="Meiryo UI" panose="020B0604030504040204" pitchFamily="50" charset="-128"/>
                <a:ea typeface="Meiryo UI" panose="020B0604030504040204" pitchFamily="50" charset="-128"/>
              </a:rPr>
              <a:t>(</a:t>
            </a:r>
            <a:r>
              <a:rPr kumimoji="1" lang="ja-JP" altLang="en-US" sz="2800" b="1" dirty="0" smtClean="0">
                <a:solidFill>
                  <a:prstClr val="white"/>
                </a:solidFill>
                <a:latin typeface="Meiryo UI" panose="020B0604030504040204" pitchFamily="50" charset="-128"/>
                <a:ea typeface="Meiryo UI" panose="020B0604030504040204" pitchFamily="50" charset="-128"/>
              </a:rPr>
              <a:t>府・市町村共同支援金）</a:t>
            </a:r>
            <a:endParaRPr kumimoji="1" lang="ja-JP" altLang="en-US" sz="2800" b="1" dirty="0">
              <a:solidFill>
                <a:prstClr val="white"/>
              </a:solidFill>
              <a:latin typeface="Meiryo UI" panose="020B0604030504040204" pitchFamily="50" charset="-128"/>
              <a:ea typeface="Meiryo UI" panose="020B0604030504040204" pitchFamily="50" charset="-128"/>
            </a:endParaRPr>
          </a:p>
        </p:txBody>
      </p:sp>
      <p:sp>
        <p:nvSpPr>
          <p:cNvPr id="5" name="正方形/長方形 4"/>
          <p:cNvSpPr/>
          <p:nvPr/>
        </p:nvSpPr>
        <p:spPr>
          <a:xfrm>
            <a:off x="-2" y="1067929"/>
            <a:ext cx="12191999" cy="826716"/>
          </a:xfrm>
          <a:prstGeom prst="rect">
            <a:avLst/>
          </a:prstGeom>
          <a:solidFill>
            <a:schemeClr val="accent5">
              <a:lumMod val="40000"/>
              <a:lumOff val="60000"/>
            </a:schemeClr>
          </a:solidFill>
        </p:spPr>
        <p:txBody>
          <a:bodyPr wrap="square" anchor="ctr">
            <a:noAutofit/>
          </a:bodyPr>
          <a:lstStyle/>
          <a:p>
            <a:pPr marL="261938" indent="-261938" fontAlgn="ctr"/>
            <a:r>
              <a:rPr lang="ja-JP" altLang="en-US" sz="2200" dirty="0" smtClean="0">
                <a:latin typeface="Meiryo UI" panose="020B0604030504040204" pitchFamily="50" charset="-128"/>
                <a:ea typeface="Meiryo UI" panose="020B0604030504040204" pitchFamily="50" charset="-128"/>
              </a:rPr>
              <a:t>■新型コロナウイルス感染症の拡大に伴う緊急事態措置により、</a:t>
            </a:r>
            <a:r>
              <a:rPr lang="ja-JP" altLang="en-US" sz="2200" b="1" dirty="0" smtClean="0">
                <a:latin typeface="Meiryo UI" panose="020B0604030504040204" pitchFamily="50" charset="-128"/>
                <a:ea typeface="Meiryo UI" panose="020B0604030504040204" pitchFamily="50" charset="-128"/>
              </a:rPr>
              <a:t>休業要請等を受けて深刻な影響を被って</a:t>
            </a:r>
            <a:endParaRPr lang="en-US" altLang="ja-JP" sz="2200" b="1" dirty="0" smtClean="0">
              <a:latin typeface="Meiryo UI" panose="020B0604030504040204" pitchFamily="50" charset="-128"/>
              <a:ea typeface="Meiryo UI" panose="020B0604030504040204" pitchFamily="50" charset="-128"/>
            </a:endParaRPr>
          </a:p>
          <a:p>
            <a:pPr marL="261938" indent="-261938" fontAlgn="ctr"/>
            <a:r>
              <a:rPr lang="ja-JP" altLang="en-US" sz="2200" b="1" dirty="0">
                <a:latin typeface="Meiryo UI" panose="020B0604030504040204" pitchFamily="50" charset="-128"/>
                <a:ea typeface="Meiryo UI" panose="020B0604030504040204" pitchFamily="50" charset="-128"/>
              </a:rPr>
              <a:t>　</a:t>
            </a:r>
            <a:r>
              <a:rPr lang="ja-JP" altLang="en-US" sz="2200" b="1" dirty="0" smtClean="0">
                <a:latin typeface="Meiryo UI" panose="020B0604030504040204" pitchFamily="50" charset="-128"/>
                <a:ea typeface="Meiryo UI" panose="020B0604030504040204" pitchFamily="50" charset="-128"/>
              </a:rPr>
              <a:t> いる中小企業・個人事業主を対象に、市町村と共同で休業要請支援金を交付</a:t>
            </a:r>
            <a:r>
              <a:rPr lang="ja-JP" altLang="en-US" sz="2200" dirty="0" smtClean="0">
                <a:latin typeface="Meiryo UI" panose="020B0604030504040204" pitchFamily="50" charset="-128"/>
                <a:ea typeface="Meiryo UI" panose="020B0604030504040204" pitchFamily="50" charset="-128"/>
              </a:rPr>
              <a:t>。</a:t>
            </a:r>
            <a:endParaRPr lang="ja-JP" altLang="ja-JP" sz="2200" dirty="0">
              <a:latin typeface="Meiryo UI" panose="020B0604030504040204" pitchFamily="50" charset="-128"/>
              <a:ea typeface="Meiryo UI" panose="020B0604030504040204" pitchFamily="50" charset="-128"/>
            </a:endParaRPr>
          </a:p>
        </p:txBody>
      </p:sp>
      <p:sp>
        <p:nvSpPr>
          <p:cNvPr id="2" name="角丸四角形 1"/>
          <p:cNvSpPr/>
          <p:nvPr/>
        </p:nvSpPr>
        <p:spPr>
          <a:xfrm>
            <a:off x="56671" y="2074918"/>
            <a:ext cx="987085" cy="1537841"/>
          </a:xfrm>
          <a:prstGeom prst="roundRect">
            <a:avLst/>
          </a:prstGeom>
          <a:solidFill>
            <a:schemeClr val="accent5">
              <a:lumMod val="20000"/>
              <a:lumOff val="80000"/>
            </a:schemeClr>
          </a:solidFill>
        </p:spPr>
        <p:style>
          <a:lnRef idx="1">
            <a:schemeClr val="accent1"/>
          </a:lnRef>
          <a:fillRef idx="3">
            <a:schemeClr val="accent1"/>
          </a:fillRef>
          <a:effectRef idx="2">
            <a:schemeClr val="accent1"/>
          </a:effectRef>
          <a:fontRef idx="minor">
            <a:schemeClr val="lt1"/>
          </a:fontRef>
        </p:style>
        <p:txBody>
          <a:bodyPr vert="horz" rtlCol="0" anchor="ctr"/>
          <a:lstStyle/>
          <a:p>
            <a:pPr algn="ctr"/>
            <a:r>
              <a:rPr kumimoji="1" lang="ja-JP" altLang="en-US" b="1" dirty="0">
                <a:solidFill>
                  <a:schemeClr val="tx1"/>
                </a:solidFill>
                <a:latin typeface="Meiryo UI" panose="020B0604030504040204" pitchFamily="50" charset="-128"/>
                <a:ea typeface="Meiryo UI" panose="020B0604030504040204" pitchFamily="50" charset="-128"/>
              </a:rPr>
              <a:t>対象者</a:t>
            </a:r>
          </a:p>
        </p:txBody>
      </p:sp>
      <p:sp>
        <p:nvSpPr>
          <p:cNvPr id="12" name="角丸四角形 11"/>
          <p:cNvSpPr/>
          <p:nvPr/>
        </p:nvSpPr>
        <p:spPr>
          <a:xfrm>
            <a:off x="70874" y="3839501"/>
            <a:ext cx="976579" cy="547632"/>
          </a:xfrm>
          <a:prstGeom prst="roundRect">
            <a:avLst/>
          </a:prstGeom>
          <a:solidFill>
            <a:schemeClr val="accent5">
              <a:lumMod val="20000"/>
              <a:lumOff val="80000"/>
            </a:schemeClr>
          </a:solidFill>
        </p:spPr>
        <p:style>
          <a:lnRef idx="1">
            <a:schemeClr val="accent1"/>
          </a:lnRef>
          <a:fillRef idx="3">
            <a:schemeClr val="accent1"/>
          </a:fillRef>
          <a:effectRef idx="2">
            <a:schemeClr val="accent1"/>
          </a:effectRef>
          <a:fontRef idx="minor">
            <a:schemeClr val="lt1"/>
          </a:fontRef>
        </p:style>
        <p:txBody>
          <a:bodyPr vert="horz" rtlCol="0" anchor="ctr"/>
          <a:lstStyle/>
          <a:p>
            <a:pPr algn="ctr"/>
            <a:r>
              <a:rPr kumimoji="1" lang="ja-JP" altLang="en-US" b="1" dirty="0">
                <a:solidFill>
                  <a:schemeClr val="tx1"/>
                </a:solidFill>
                <a:latin typeface="Meiryo UI" panose="020B0604030504040204" pitchFamily="50" charset="-128"/>
                <a:ea typeface="Meiryo UI" panose="020B0604030504040204" pitchFamily="50" charset="-128"/>
              </a:rPr>
              <a:t>支援金</a:t>
            </a:r>
          </a:p>
        </p:txBody>
      </p:sp>
      <p:sp>
        <p:nvSpPr>
          <p:cNvPr id="3" name="正方形/長方形 2"/>
          <p:cNvSpPr/>
          <p:nvPr/>
        </p:nvSpPr>
        <p:spPr>
          <a:xfrm>
            <a:off x="1055603" y="1948169"/>
            <a:ext cx="6157223" cy="1823666"/>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2000" b="1" dirty="0" smtClean="0">
                <a:latin typeface="Meiryo UI" panose="020B0604030504040204" pitchFamily="50" charset="-128"/>
                <a:ea typeface="Meiryo UI" panose="020B0604030504040204" pitchFamily="50" charset="-128"/>
              </a:rPr>
              <a:t>次の①～➂のすべてを満たす中小企業、個人</a:t>
            </a:r>
            <a:r>
              <a:rPr kumimoji="1" lang="ja-JP" altLang="en-US" sz="2000" b="1" dirty="0" smtClean="0">
                <a:solidFill>
                  <a:schemeClr val="tx1"/>
                </a:solidFill>
                <a:latin typeface="Meiryo UI" panose="020B0604030504040204" pitchFamily="50" charset="-128"/>
                <a:ea typeface="Meiryo UI" panose="020B0604030504040204" pitchFamily="50" charset="-128"/>
              </a:rPr>
              <a:t>事業主</a:t>
            </a:r>
            <a:endParaRPr kumimoji="1" lang="en-US" altLang="ja-JP" sz="2000" b="1" dirty="0" smtClean="0">
              <a:solidFill>
                <a:schemeClr val="tx1"/>
              </a:solidFill>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①</a:t>
            </a:r>
            <a:r>
              <a:rPr lang="ja-JP" altLang="ja-JP" sz="1600" b="1" dirty="0" smtClean="0">
                <a:latin typeface="Meiryo UI" panose="020B0604030504040204" pitchFamily="50" charset="-128"/>
                <a:ea typeface="Meiryo UI" panose="020B0604030504040204" pitchFamily="50" charset="-128"/>
              </a:rPr>
              <a:t>大阪</a:t>
            </a:r>
            <a:r>
              <a:rPr lang="ja-JP" altLang="ja-JP" sz="1600" b="1" dirty="0">
                <a:latin typeface="Meiryo UI" panose="020B0604030504040204" pitchFamily="50" charset="-128"/>
                <a:ea typeface="Meiryo UI" panose="020B0604030504040204" pitchFamily="50" charset="-128"/>
              </a:rPr>
              <a:t>府内に主たる事業所を有している</a:t>
            </a:r>
            <a:r>
              <a:rPr lang="ja-JP" altLang="ja-JP" sz="1600" dirty="0">
                <a:latin typeface="Meiryo UI" panose="020B0604030504040204" pitchFamily="50" charset="-128"/>
                <a:ea typeface="Meiryo UI" panose="020B0604030504040204" pitchFamily="50" charset="-128"/>
              </a:rPr>
              <a:t>こと。</a:t>
            </a:r>
          </a:p>
          <a:p>
            <a:r>
              <a:rPr lang="ja-JP" altLang="en-US" sz="1600" dirty="0" smtClean="0">
                <a:latin typeface="Meiryo UI" panose="020B0604030504040204" pitchFamily="50" charset="-128"/>
                <a:ea typeface="Meiryo UI" panose="020B0604030504040204" pitchFamily="50" charset="-128"/>
              </a:rPr>
              <a:t>②</a:t>
            </a:r>
            <a:r>
              <a:rPr lang="ja-JP" altLang="ja-JP" sz="1600" b="1" dirty="0" smtClean="0">
                <a:latin typeface="Meiryo UI" panose="020B0604030504040204" pitchFamily="50" charset="-128"/>
                <a:ea typeface="Meiryo UI" panose="020B0604030504040204" pitchFamily="50" charset="-128"/>
              </a:rPr>
              <a:t>緊急</a:t>
            </a:r>
            <a:r>
              <a:rPr lang="ja-JP" altLang="ja-JP" sz="1600" b="1" dirty="0">
                <a:latin typeface="Meiryo UI" panose="020B0604030504040204" pitchFamily="50" charset="-128"/>
                <a:ea typeface="Meiryo UI" panose="020B0604030504040204" pitchFamily="50" charset="-128"/>
              </a:rPr>
              <a:t>事態措置期</a:t>
            </a:r>
            <a:r>
              <a:rPr lang="ja-JP" altLang="ja-JP" sz="1600" b="1" dirty="0" smtClean="0">
                <a:latin typeface="Meiryo UI" panose="020B0604030504040204" pitchFamily="50" charset="-128"/>
                <a:ea typeface="Meiryo UI" panose="020B0604030504040204" pitchFamily="50" charset="-128"/>
              </a:rPr>
              <a:t>間中に</a:t>
            </a:r>
            <a:r>
              <a:rPr lang="ja-JP" altLang="ja-JP" sz="1600" b="1" dirty="0">
                <a:latin typeface="Meiryo UI" panose="020B0604030504040204" pitchFamily="50" charset="-128"/>
                <a:ea typeface="Meiryo UI" panose="020B0604030504040204" pitchFamily="50" charset="-128"/>
              </a:rPr>
              <a:t>休業要請等に全面的</a:t>
            </a:r>
            <a:r>
              <a:rPr lang="ja-JP" altLang="ja-JP" sz="1600" b="1" dirty="0" smtClean="0">
                <a:latin typeface="Meiryo UI" panose="020B0604030504040204" pitchFamily="50" charset="-128"/>
                <a:ea typeface="Meiryo UI" panose="020B0604030504040204" pitchFamily="50" charset="-128"/>
              </a:rPr>
              <a:t>に協力</a:t>
            </a:r>
            <a:r>
              <a:rPr lang="ja-JP" altLang="en-US" sz="1600" b="1" dirty="0" smtClean="0">
                <a:latin typeface="Meiryo UI" panose="020B0604030504040204" pitchFamily="50" charset="-128"/>
                <a:ea typeface="Meiryo UI" panose="020B0604030504040204" pitchFamily="50" charset="-128"/>
              </a:rPr>
              <a:t>い</a:t>
            </a:r>
            <a:r>
              <a:rPr lang="ja-JP" altLang="ja-JP" sz="1600" b="1" dirty="0" smtClean="0">
                <a:latin typeface="Meiryo UI" panose="020B0604030504040204" pitchFamily="50" charset="-128"/>
                <a:ea typeface="Meiryo UI" panose="020B0604030504040204" pitchFamily="50" charset="-128"/>
              </a:rPr>
              <a:t>ただいて</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a:t>
            </a:r>
            <a:r>
              <a:rPr lang="ja-JP" altLang="ja-JP" sz="1600" b="1" dirty="0" smtClean="0">
                <a:latin typeface="Meiryo UI" panose="020B0604030504040204" pitchFamily="50" charset="-128"/>
                <a:ea typeface="Meiryo UI" panose="020B0604030504040204" pitchFamily="50" charset="-128"/>
              </a:rPr>
              <a:t>いる</a:t>
            </a:r>
            <a:r>
              <a:rPr lang="ja-JP" altLang="ja-JP" sz="1600" dirty="0">
                <a:latin typeface="Meiryo UI" panose="020B0604030504040204" pitchFamily="50" charset="-128"/>
                <a:ea typeface="Meiryo UI" panose="020B0604030504040204" pitchFamily="50" charset="-128"/>
              </a:rPr>
              <a:t>こと</a:t>
            </a:r>
            <a:r>
              <a:rPr lang="ja-JP" altLang="ja-JP"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（ただし、</a:t>
            </a:r>
            <a:r>
              <a:rPr lang="ja-JP" altLang="en-US" sz="1600" b="1" dirty="0">
                <a:latin typeface="Meiryo UI" panose="020B0604030504040204" pitchFamily="50" charset="-128"/>
                <a:ea typeface="Meiryo UI" panose="020B0604030504040204" pitchFamily="50" charset="-128"/>
              </a:rPr>
              <a:t>７日間の準備</a:t>
            </a:r>
            <a:r>
              <a:rPr lang="ja-JP" altLang="en-US" sz="1600" b="1" dirty="0" smtClean="0">
                <a:latin typeface="Meiryo UI" panose="020B0604030504040204" pitchFamily="50" charset="-128"/>
                <a:ea typeface="Meiryo UI" panose="020B0604030504040204" pitchFamily="50" charset="-128"/>
              </a:rPr>
              <a:t>期間等</a:t>
            </a:r>
            <a:r>
              <a:rPr lang="ja-JP" altLang="en-US" sz="1600" b="1" dirty="0">
                <a:latin typeface="Meiryo UI" panose="020B0604030504040204" pitchFamily="50" charset="-128"/>
                <a:ea typeface="Meiryo UI" panose="020B0604030504040204" pitchFamily="50" charset="-128"/>
              </a:rPr>
              <a:t>を考慮し、令和２年</a:t>
            </a:r>
            <a:r>
              <a:rPr lang="ja-JP" altLang="en-US" sz="1600" b="1" dirty="0" smtClean="0">
                <a:latin typeface="Meiryo UI" panose="020B0604030504040204" pitchFamily="50" charset="-128"/>
                <a:ea typeface="Meiryo UI" panose="020B0604030504040204" pitchFamily="50" charset="-128"/>
              </a:rPr>
              <a:t>４月</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２１日</a:t>
            </a:r>
            <a:r>
              <a:rPr lang="ja-JP" altLang="en-US" sz="1600" b="1" dirty="0">
                <a:latin typeface="Meiryo UI" panose="020B0604030504040204" pitchFamily="50" charset="-128"/>
                <a:ea typeface="Meiryo UI" panose="020B0604030504040204" pitchFamily="50" charset="-128"/>
              </a:rPr>
              <a:t>以降休業していれば対象</a:t>
            </a:r>
            <a:r>
              <a:rPr lang="ja-JP" altLang="ja-JP"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③</a:t>
            </a:r>
            <a:r>
              <a:rPr lang="ja-JP" altLang="ja-JP" sz="1600" b="1" dirty="0" smtClean="0">
                <a:latin typeface="Meiryo UI" panose="020B0604030504040204" pitchFamily="50" charset="-128"/>
                <a:ea typeface="Meiryo UI" panose="020B0604030504040204" pitchFamily="50" charset="-128"/>
              </a:rPr>
              <a:t>令和</a:t>
            </a:r>
            <a:r>
              <a:rPr lang="ja-JP" altLang="ja-JP" sz="1600" b="1" dirty="0">
                <a:latin typeface="Meiryo UI" panose="020B0604030504040204" pitchFamily="50" charset="-128"/>
                <a:ea typeface="Meiryo UI" panose="020B0604030504040204" pitchFamily="50" charset="-128"/>
              </a:rPr>
              <a:t>２年４月の売上が前年</a:t>
            </a:r>
            <a:r>
              <a:rPr lang="ja-JP" altLang="ja-JP" sz="1600" b="1" dirty="0" smtClean="0">
                <a:latin typeface="Meiryo UI" panose="020B0604030504040204" pitchFamily="50" charset="-128"/>
                <a:ea typeface="Meiryo UI" panose="020B0604030504040204" pitchFamily="50" charset="-128"/>
              </a:rPr>
              <a:t>同月対比で５０％以上減少</a:t>
            </a:r>
            <a:r>
              <a:rPr lang="ja-JP" altLang="ja-JP" sz="1600" dirty="0" smtClean="0">
                <a:latin typeface="Meiryo UI" panose="020B0604030504040204" pitchFamily="50" charset="-128"/>
                <a:ea typeface="Meiryo UI" panose="020B0604030504040204" pitchFamily="50" charset="-128"/>
              </a:rPr>
              <a:t>している</a:t>
            </a:r>
            <a:r>
              <a:rPr lang="ja-JP" altLang="ja-JP" sz="1600" dirty="0">
                <a:latin typeface="Meiryo UI" panose="020B0604030504040204" pitchFamily="50" charset="-128"/>
                <a:ea typeface="Meiryo UI" panose="020B0604030504040204" pitchFamily="50" charset="-128"/>
              </a:rPr>
              <a:t>こと</a:t>
            </a:r>
            <a:r>
              <a:rPr lang="ja-JP" altLang="ja-JP" sz="1600" dirty="0" smtClean="0">
                <a:latin typeface="Meiryo UI" panose="020B0604030504040204" pitchFamily="50" charset="-128"/>
                <a:ea typeface="Meiryo UI" panose="020B0604030504040204" pitchFamily="50" charset="-128"/>
              </a:rPr>
              <a:t>。</a:t>
            </a:r>
            <a:endParaRPr kumimoji="1" lang="en-US" altLang="ja-JP" sz="3200" dirty="0" smtClean="0">
              <a:solidFill>
                <a:srgbClr val="FF0000"/>
              </a:solidFill>
              <a:latin typeface="Meiryo UI" panose="020B0604030504040204" pitchFamily="50" charset="-128"/>
              <a:ea typeface="Meiryo UI" panose="020B0604030504040204" pitchFamily="50" charset="-128"/>
            </a:endParaRPr>
          </a:p>
        </p:txBody>
      </p:sp>
      <p:sp>
        <p:nvSpPr>
          <p:cNvPr id="14" name="角丸四角形 13"/>
          <p:cNvSpPr/>
          <p:nvPr/>
        </p:nvSpPr>
        <p:spPr>
          <a:xfrm>
            <a:off x="75723" y="4654822"/>
            <a:ext cx="976579" cy="672802"/>
          </a:xfrm>
          <a:prstGeom prst="roundRect">
            <a:avLst>
              <a:gd name="adj" fmla="val 21967"/>
            </a:avLst>
          </a:prstGeom>
          <a:solidFill>
            <a:schemeClr val="accent5">
              <a:lumMod val="20000"/>
              <a:lumOff val="80000"/>
            </a:schemeClr>
          </a:solidFill>
        </p:spPr>
        <p:style>
          <a:lnRef idx="1">
            <a:schemeClr val="accent1"/>
          </a:lnRef>
          <a:fillRef idx="3">
            <a:schemeClr val="accent1"/>
          </a:fillRef>
          <a:effectRef idx="2">
            <a:schemeClr val="accent1"/>
          </a:effectRef>
          <a:fontRef idx="minor">
            <a:schemeClr val="lt1"/>
          </a:fontRef>
        </p:style>
        <p:txBody>
          <a:bodyPr vert="horz" rtlCol="0" anchor="ctr"/>
          <a:lstStyle/>
          <a:p>
            <a:pPr algn="ctr"/>
            <a:r>
              <a:rPr kumimoji="1" lang="ja-JP" altLang="en-US" b="1" dirty="0" smtClean="0">
                <a:solidFill>
                  <a:schemeClr val="tx1"/>
                </a:solidFill>
                <a:latin typeface="Meiryo UI" panose="020B0604030504040204" pitchFamily="50" charset="-128"/>
                <a:ea typeface="Meiryo UI" panose="020B0604030504040204" pitchFamily="50" charset="-128"/>
              </a:rPr>
              <a:t>事業</a:t>
            </a:r>
            <a:endParaRPr kumimoji="1" lang="en-US" altLang="ja-JP" b="1" dirty="0" smtClean="0">
              <a:solidFill>
                <a:schemeClr val="tx1"/>
              </a:solidFill>
              <a:latin typeface="Meiryo UI" panose="020B0604030504040204" pitchFamily="50" charset="-128"/>
              <a:ea typeface="Meiryo UI" panose="020B0604030504040204" pitchFamily="50" charset="-128"/>
            </a:endParaRPr>
          </a:p>
          <a:p>
            <a:pPr algn="ctr"/>
            <a:r>
              <a:rPr kumimoji="1" lang="ja-JP" altLang="en-US" b="1" dirty="0" smtClean="0">
                <a:solidFill>
                  <a:schemeClr val="tx1"/>
                </a:solidFill>
                <a:latin typeface="Meiryo UI" panose="020B0604030504040204" pitchFamily="50" charset="-128"/>
                <a:ea typeface="Meiryo UI" panose="020B0604030504040204" pitchFamily="50" charset="-128"/>
              </a:rPr>
              <a:t>規模</a:t>
            </a:r>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129432" y="3748651"/>
            <a:ext cx="3082401" cy="87261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2000" dirty="0" smtClean="0">
                <a:latin typeface="Meiryo UI" panose="020B0604030504040204" pitchFamily="50" charset="-128"/>
                <a:ea typeface="Meiryo UI" panose="020B0604030504040204" pitchFamily="50" charset="-128"/>
              </a:rPr>
              <a:t>◇中小企業　  </a:t>
            </a:r>
            <a:r>
              <a:rPr kumimoji="1" lang="en-US" altLang="ja-JP" sz="2000" dirty="0" smtClean="0">
                <a:latin typeface="Meiryo UI" panose="020B0604030504040204" pitchFamily="50" charset="-128"/>
                <a:ea typeface="Meiryo UI" panose="020B0604030504040204" pitchFamily="50" charset="-128"/>
              </a:rPr>
              <a:t>1,000</a:t>
            </a:r>
            <a:r>
              <a:rPr kumimoji="1" lang="ja-JP" altLang="en-US" sz="2000" dirty="0" smtClean="0">
                <a:latin typeface="Meiryo UI" panose="020B0604030504040204" pitchFamily="50" charset="-128"/>
                <a:ea typeface="Meiryo UI" panose="020B0604030504040204" pitchFamily="50" charset="-128"/>
              </a:rPr>
              <a:t>千円</a:t>
            </a:r>
            <a:endParaRPr kumimoji="1" lang="en-US" altLang="ja-JP" sz="2000" dirty="0" smtClean="0">
              <a:latin typeface="Meiryo UI" panose="020B0604030504040204" pitchFamily="50" charset="-128"/>
              <a:ea typeface="Meiryo UI" panose="020B0604030504040204" pitchFamily="50" charset="-128"/>
            </a:endParaRPr>
          </a:p>
          <a:p>
            <a:r>
              <a:rPr kumimoji="1" lang="ja-JP" altLang="en-US" sz="2000" dirty="0" smtClean="0">
                <a:latin typeface="Meiryo UI" panose="020B0604030504040204" pitchFamily="50" charset="-128"/>
                <a:ea typeface="Meiryo UI" panose="020B0604030504040204" pitchFamily="50" charset="-128"/>
              </a:rPr>
              <a:t>◇個人事業主   </a:t>
            </a:r>
            <a:r>
              <a:rPr kumimoji="1" lang="en-US" altLang="ja-JP" sz="2000" dirty="0" smtClean="0">
                <a:latin typeface="Meiryo UI" panose="020B0604030504040204" pitchFamily="50" charset="-128"/>
                <a:ea typeface="Meiryo UI" panose="020B0604030504040204" pitchFamily="50" charset="-128"/>
              </a:rPr>
              <a:t>	500</a:t>
            </a:r>
            <a:r>
              <a:rPr kumimoji="1" lang="ja-JP" altLang="en-US" sz="2000" dirty="0" smtClean="0">
                <a:latin typeface="Meiryo UI" panose="020B0604030504040204" pitchFamily="50" charset="-128"/>
                <a:ea typeface="Meiryo UI" panose="020B0604030504040204" pitchFamily="50" charset="-128"/>
              </a:rPr>
              <a:t>千円　　</a:t>
            </a:r>
            <a:endParaRPr kumimoji="1" lang="en-US" altLang="ja-JP" sz="2000" dirty="0" smtClean="0">
              <a:latin typeface="Meiryo UI" panose="020B0604030504040204" pitchFamily="50" charset="-128"/>
              <a:ea typeface="Meiryo UI" panose="020B0604030504040204" pitchFamily="50" charset="-128"/>
            </a:endParaRPr>
          </a:p>
        </p:txBody>
      </p:sp>
      <p:sp>
        <p:nvSpPr>
          <p:cNvPr id="19" name="正方形/長方形 18"/>
          <p:cNvSpPr/>
          <p:nvPr/>
        </p:nvSpPr>
        <p:spPr>
          <a:xfrm>
            <a:off x="697268" y="4530660"/>
            <a:ext cx="4237890" cy="900769"/>
          </a:xfrm>
          <a:prstGeom prst="rect">
            <a:avLst/>
          </a:prstGeom>
          <a:noFill/>
          <a:ln w="76200" cmpd="dbl">
            <a:no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2000" b="1" dirty="0">
                <a:latin typeface="Meiryo UI" panose="020B0604030504040204" pitchFamily="50" charset="-128"/>
                <a:ea typeface="Meiryo UI" panose="020B0604030504040204" pitchFamily="50" charset="-128"/>
              </a:rPr>
              <a:t>◇</a:t>
            </a:r>
            <a:r>
              <a:rPr kumimoji="1" lang="ja-JP" altLang="en-US" sz="2000" b="1" dirty="0" smtClean="0">
                <a:latin typeface="Meiryo UI" panose="020B0604030504040204" pitchFamily="50" charset="-128"/>
                <a:ea typeface="Meiryo UI" panose="020B0604030504040204" pitchFamily="50" charset="-128"/>
              </a:rPr>
              <a:t>総額</a:t>
            </a:r>
            <a:r>
              <a:rPr kumimoji="1" lang="en-US" altLang="ja-JP" sz="2000" b="1" dirty="0">
                <a:latin typeface="Meiryo UI" panose="020B0604030504040204" pitchFamily="50" charset="-128"/>
                <a:ea typeface="Meiryo UI" panose="020B0604030504040204" pitchFamily="50" charset="-128"/>
              </a:rPr>
              <a:t>402</a:t>
            </a:r>
            <a:r>
              <a:rPr kumimoji="1" lang="ja-JP" altLang="en-US" sz="2000" b="1" dirty="0" smtClean="0">
                <a:latin typeface="Meiryo UI" panose="020B0604030504040204" pitchFamily="50" charset="-128"/>
                <a:ea typeface="Meiryo UI" panose="020B0604030504040204" pitchFamily="50" charset="-128"/>
              </a:rPr>
              <a:t>億円（約</a:t>
            </a:r>
            <a:r>
              <a:rPr kumimoji="1" lang="en-US" altLang="ja-JP" sz="2000" b="1" dirty="0" smtClean="0">
                <a:latin typeface="Meiryo UI" panose="020B0604030504040204" pitchFamily="50" charset="-128"/>
                <a:ea typeface="Meiryo UI" panose="020B0604030504040204" pitchFamily="50" charset="-128"/>
              </a:rPr>
              <a:t>7</a:t>
            </a:r>
            <a:r>
              <a:rPr kumimoji="1" lang="ja-JP" altLang="en-US" sz="2000" b="1" dirty="0" smtClean="0">
                <a:latin typeface="Meiryo UI" panose="020B0604030504040204" pitchFamily="50" charset="-128"/>
                <a:ea typeface="Meiryo UI" panose="020B0604030504040204" pitchFamily="50" charset="-128"/>
              </a:rPr>
              <a:t>万社）</a:t>
            </a:r>
            <a:endParaRPr kumimoji="1" lang="ja-JP" altLang="en-US" sz="2000" b="1"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4643824" y="4631764"/>
            <a:ext cx="1894000" cy="707886"/>
          </a:xfrm>
          <a:prstGeom prst="rect">
            <a:avLst/>
          </a:prstGeom>
          <a:solidFill>
            <a:srgbClr val="0070C0"/>
          </a:solidFill>
        </p:spPr>
        <p:txBody>
          <a:bodyPr wrap="square" rtlCol="0">
            <a:spAutoFit/>
          </a:bodyPr>
          <a:lstStyle/>
          <a:p>
            <a:pPr algn="ctr"/>
            <a:r>
              <a:rPr kumimoji="1" lang="ja-JP" altLang="en-US" sz="2000" b="1" dirty="0" smtClean="0">
                <a:solidFill>
                  <a:schemeClr val="bg1"/>
                </a:solidFill>
                <a:latin typeface="Meiryo UI" panose="020B0604030504040204" pitchFamily="50" charset="-128"/>
                <a:ea typeface="Meiryo UI" panose="020B0604030504040204" pitchFamily="50" charset="-128"/>
              </a:rPr>
              <a:t>府と市町村で</a:t>
            </a:r>
            <a:endParaRPr kumimoji="1" lang="en-US" altLang="ja-JP" sz="2000" b="1"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2000" b="1" dirty="0" smtClean="0">
                <a:solidFill>
                  <a:schemeClr val="bg1"/>
                </a:solidFill>
                <a:latin typeface="Meiryo UI" panose="020B0604030504040204" pitchFamily="50" charset="-128"/>
                <a:ea typeface="Meiryo UI" panose="020B0604030504040204" pitchFamily="50" charset="-128"/>
              </a:rPr>
              <a:t>１</a:t>
            </a:r>
            <a:r>
              <a:rPr kumimoji="1" lang="en-US" altLang="ja-JP" sz="2000" b="1" dirty="0" smtClean="0">
                <a:solidFill>
                  <a:schemeClr val="bg1"/>
                </a:solidFill>
                <a:latin typeface="Meiryo UI" panose="020B0604030504040204" pitchFamily="50" charset="-128"/>
                <a:ea typeface="Meiryo UI" panose="020B0604030504040204" pitchFamily="50" charset="-128"/>
              </a:rPr>
              <a:t>/</a:t>
            </a:r>
            <a:r>
              <a:rPr kumimoji="1" lang="ja-JP" altLang="en-US" sz="2000" b="1" dirty="0" smtClean="0">
                <a:solidFill>
                  <a:schemeClr val="bg1"/>
                </a:solidFill>
                <a:latin typeface="Meiryo UI" panose="020B0604030504040204" pitchFamily="50" charset="-128"/>
                <a:ea typeface="Meiryo UI" panose="020B0604030504040204" pitchFamily="50" charset="-128"/>
              </a:rPr>
              <a:t>２ずつ負担</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21" name="角丸四角形 20"/>
          <p:cNvSpPr/>
          <p:nvPr/>
        </p:nvSpPr>
        <p:spPr>
          <a:xfrm>
            <a:off x="8081438" y="2305111"/>
            <a:ext cx="3212156" cy="440527"/>
          </a:xfrm>
          <a:prstGeom prst="roundRect">
            <a:avLst/>
          </a:prstGeom>
          <a:solidFill>
            <a:schemeClr val="accent5">
              <a:lumMod val="20000"/>
              <a:lumOff val="80000"/>
            </a:schemeClr>
          </a:solidFill>
        </p:spPr>
        <p:style>
          <a:lnRef idx="1">
            <a:schemeClr val="accent1"/>
          </a:lnRef>
          <a:fillRef idx="3">
            <a:schemeClr val="accent1"/>
          </a:fillRef>
          <a:effectRef idx="2">
            <a:schemeClr val="accent1"/>
          </a:effectRef>
          <a:fontRef idx="minor">
            <a:schemeClr val="lt1"/>
          </a:fontRef>
        </p:style>
        <p:txBody>
          <a:bodyPr vert="horz" rtlCol="0" anchor="ctr"/>
          <a:lstStyle/>
          <a:p>
            <a:pPr algn="ctr"/>
            <a:r>
              <a:rPr kumimoji="1" lang="ja-JP" altLang="en-US" b="1" spc="-150" dirty="0" smtClean="0">
                <a:solidFill>
                  <a:schemeClr val="tx1"/>
                </a:solidFill>
                <a:latin typeface="Meiryo UI" panose="020B0604030504040204" pitchFamily="50" charset="-128"/>
                <a:ea typeface="Meiryo UI" panose="020B0604030504040204" pitchFamily="50" charset="-128"/>
              </a:rPr>
              <a:t>支援スキーム</a:t>
            </a:r>
            <a:endParaRPr kumimoji="1" lang="ja-JP" altLang="en-US" b="1" spc="-150" dirty="0">
              <a:solidFill>
                <a:schemeClr val="tx1"/>
              </a:solidFill>
              <a:latin typeface="Meiryo UI" panose="020B0604030504040204" pitchFamily="50" charset="-128"/>
              <a:ea typeface="Meiryo UI" panose="020B0604030504040204" pitchFamily="50" charset="-128"/>
            </a:endParaRPr>
          </a:p>
        </p:txBody>
      </p:sp>
      <p:cxnSp>
        <p:nvCxnSpPr>
          <p:cNvPr id="24" name="直線コネクタ 23"/>
          <p:cNvCxnSpPr/>
          <p:nvPr/>
        </p:nvCxnSpPr>
        <p:spPr>
          <a:xfrm>
            <a:off x="126244" y="3788374"/>
            <a:ext cx="7128000"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flipV="1">
            <a:off x="69995" y="4529889"/>
            <a:ext cx="7200000" cy="0"/>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8792316" y="1790616"/>
            <a:ext cx="3375543" cy="38263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b="1" u="sng" dirty="0" smtClean="0">
                <a:latin typeface="Meiryo UI" panose="020B0604030504040204" pitchFamily="50" charset="-128"/>
                <a:ea typeface="Meiryo UI" panose="020B0604030504040204" pitchFamily="50" charset="-128"/>
              </a:rPr>
              <a:t>予算額　</a:t>
            </a:r>
            <a:r>
              <a:rPr kumimoji="1" lang="en-US" altLang="ja-JP" b="1" u="sng" dirty="0" smtClean="0">
                <a:latin typeface="Meiryo UI" panose="020B0604030504040204" pitchFamily="50" charset="-128"/>
                <a:ea typeface="Meiryo UI" panose="020B0604030504040204" pitchFamily="50" charset="-128"/>
              </a:rPr>
              <a:t>40,194</a:t>
            </a:r>
            <a:r>
              <a:rPr kumimoji="1" lang="ja-JP" altLang="en-US" b="1" u="sng" dirty="0" smtClean="0">
                <a:latin typeface="Meiryo UI" panose="020B0604030504040204" pitchFamily="50" charset="-128"/>
                <a:ea typeface="Meiryo UI" panose="020B0604030504040204" pitchFamily="50" charset="-128"/>
              </a:rPr>
              <a:t>百万円</a:t>
            </a:r>
            <a:endParaRPr kumimoji="1" lang="ja-JP" altLang="en-US" b="1" u="sng" dirty="0">
              <a:latin typeface="Meiryo UI" panose="020B0604030504040204" pitchFamily="50" charset="-128"/>
              <a:ea typeface="Meiryo UI" panose="020B0604030504040204" pitchFamily="50" charset="-128"/>
            </a:endParaRPr>
          </a:p>
        </p:txBody>
      </p:sp>
      <p:sp>
        <p:nvSpPr>
          <p:cNvPr id="27" name="テキスト ボックス 26"/>
          <p:cNvSpPr txBox="1"/>
          <p:nvPr/>
        </p:nvSpPr>
        <p:spPr>
          <a:xfrm>
            <a:off x="4150403" y="3820109"/>
            <a:ext cx="2868161" cy="707886"/>
          </a:xfrm>
          <a:prstGeom prst="rect">
            <a:avLst/>
          </a:prstGeom>
          <a:noFill/>
        </p:spPr>
        <p:txBody>
          <a:bodyPr wrap="square" rtlCol="0">
            <a:spAutoFit/>
          </a:bodyPr>
          <a:lstStyle/>
          <a:p>
            <a:r>
              <a:rPr kumimoji="1" lang="en-US" altLang="ja-JP" sz="2000" b="1" dirty="0" smtClean="0">
                <a:latin typeface="Meiryo UI" panose="020B0604030504040204" pitchFamily="50" charset="-128"/>
                <a:ea typeface="Meiryo UI" panose="020B0604030504040204" pitchFamily="50" charset="-128"/>
              </a:rPr>
              <a:t>※5</a:t>
            </a:r>
            <a:r>
              <a:rPr kumimoji="1" lang="ja-JP" altLang="en-US" sz="2000" b="1" dirty="0" smtClean="0">
                <a:latin typeface="Meiryo UI" panose="020B0604030504040204" pitchFamily="50" charset="-128"/>
                <a:ea typeface="Meiryo UI" panose="020B0604030504040204" pitchFamily="50" charset="-128"/>
              </a:rPr>
              <a:t>月のできるだけ</a:t>
            </a:r>
            <a:endParaRPr kumimoji="1" lang="en-US" altLang="ja-JP" sz="2000" b="1" dirty="0" smtClean="0">
              <a:latin typeface="Meiryo UI" panose="020B0604030504040204" pitchFamily="50" charset="-128"/>
              <a:ea typeface="Meiryo UI" panose="020B0604030504040204" pitchFamily="50" charset="-128"/>
            </a:endParaRPr>
          </a:p>
          <a:p>
            <a:r>
              <a:rPr kumimoji="1" lang="ja-JP" altLang="en-US" sz="2000" b="1" dirty="0">
                <a:latin typeface="Meiryo UI" panose="020B0604030504040204" pitchFamily="50" charset="-128"/>
                <a:ea typeface="Meiryo UI" panose="020B0604030504040204" pitchFamily="50" charset="-128"/>
              </a:rPr>
              <a:t>　</a:t>
            </a:r>
            <a:r>
              <a:rPr kumimoji="1" lang="ja-JP" altLang="en-US" sz="2000" b="1" dirty="0" smtClean="0">
                <a:latin typeface="Meiryo UI" panose="020B0604030504040204" pitchFamily="50" charset="-128"/>
                <a:ea typeface="Meiryo UI" panose="020B0604030504040204" pitchFamily="50" charset="-128"/>
              </a:rPr>
              <a:t> 早い時期に支給開始</a:t>
            </a:r>
            <a:endParaRPr kumimoji="1" lang="ja-JP" altLang="en-US" sz="2000" b="1" dirty="0">
              <a:latin typeface="Meiryo UI" panose="020B0604030504040204" pitchFamily="50" charset="-128"/>
              <a:ea typeface="Meiryo UI" panose="020B0604030504040204" pitchFamily="50" charset="-128"/>
            </a:endParaRPr>
          </a:p>
        </p:txBody>
      </p:sp>
      <p:cxnSp>
        <p:nvCxnSpPr>
          <p:cNvPr id="30" name="直線コネクタ 29"/>
          <p:cNvCxnSpPr/>
          <p:nvPr/>
        </p:nvCxnSpPr>
        <p:spPr>
          <a:xfrm flipH="1" flipV="1">
            <a:off x="7258516" y="2336553"/>
            <a:ext cx="0" cy="4478765"/>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87613" y="5396508"/>
            <a:ext cx="7164000" cy="791"/>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6" name="正方形/長方形 5"/>
          <p:cNvSpPr/>
          <p:nvPr/>
        </p:nvSpPr>
        <p:spPr>
          <a:xfrm>
            <a:off x="126244" y="5422450"/>
            <a:ext cx="7029926" cy="137154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lIns="180000" tIns="36000" rIns="72000" bIns="36000" rtlCol="0" anchor="ctr"/>
          <a:lstStyle/>
          <a:p>
            <a:pPr>
              <a:lnSpc>
                <a:spcPts val="2500"/>
              </a:lnSpc>
            </a:pPr>
            <a:r>
              <a:rPr kumimoji="1" lang="en-US" altLang="ja-JP" sz="2000" b="1" dirty="0" smtClean="0">
                <a:solidFill>
                  <a:schemeClr val="tx1"/>
                </a:solidFill>
                <a:latin typeface="Meiryo UI" panose="020B0604030504040204" pitchFamily="50" charset="-128"/>
                <a:ea typeface="Meiryo UI" panose="020B0604030504040204" pitchFamily="50" charset="-128"/>
              </a:rPr>
              <a:t>【</a:t>
            </a:r>
            <a:r>
              <a:rPr kumimoji="1" lang="ja-JP" altLang="en-US" sz="2000" b="1" dirty="0" smtClean="0">
                <a:solidFill>
                  <a:schemeClr val="tx1"/>
                </a:solidFill>
                <a:latin typeface="Meiryo UI" panose="020B0604030504040204" pitchFamily="50" charset="-128"/>
                <a:ea typeface="Meiryo UI" panose="020B0604030504040204" pitchFamily="50" charset="-128"/>
              </a:rPr>
              <a:t>休業</a:t>
            </a:r>
            <a:r>
              <a:rPr kumimoji="1" lang="ja-JP" altLang="en-US" sz="2000" b="1" dirty="0">
                <a:solidFill>
                  <a:schemeClr val="tx1"/>
                </a:solidFill>
                <a:latin typeface="Meiryo UI" panose="020B0604030504040204" pitchFamily="50" charset="-128"/>
                <a:ea typeface="Meiryo UI" panose="020B0604030504040204" pitchFamily="50" charset="-128"/>
              </a:rPr>
              <a:t>要請支援金相談コールセンター</a:t>
            </a:r>
            <a:r>
              <a:rPr kumimoji="1" lang="ja-JP" altLang="en-US" sz="2000" b="1" dirty="0" smtClean="0">
                <a:solidFill>
                  <a:schemeClr val="tx1"/>
                </a:solidFill>
                <a:latin typeface="Meiryo UI" panose="020B0604030504040204" pitchFamily="50" charset="-128"/>
                <a:ea typeface="Meiryo UI" panose="020B0604030504040204" pitchFamily="50" charset="-128"/>
              </a:rPr>
              <a:t>開設</a:t>
            </a:r>
            <a:r>
              <a:rPr kumimoji="1" lang="en-US" altLang="ja-JP" sz="2000" b="1" dirty="0" smtClean="0">
                <a:solidFill>
                  <a:schemeClr val="tx1"/>
                </a:solidFill>
                <a:latin typeface="Meiryo UI" panose="020B0604030504040204" pitchFamily="50" charset="-128"/>
                <a:ea typeface="Meiryo UI" panose="020B0604030504040204" pitchFamily="50" charset="-128"/>
              </a:rPr>
              <a:t>】</a:t>
            </a:r>
            <a:endParaRPr kumimoji="1" lang="ja-JP" altLang="en-US" sz="2000" b="1" dirty="0">
              <a:solidFill>
                <a:schemeClr val="tx1"/>
              </a:solidFill>
              <a:latin typeface="Meiryo UI" panose="020B0604030504040204" pitchFamily="50" charset="-128"/>
              <a:ea typeface="Meiryo UI" panose="020B0604030504040204" pitchFamily="50" charset="-128"/>
            </a:endParaRPr>
          </a:p>
          <a:p>
            <a:pPr>
              <a:lnSpc>
                <a:spcPts val="2500"/>
              </a:lnSpc>
            </a:pPr>
            <a:r>
              <a:rPr kumimoji="1" lang="ja-JP" altLang="en-US" sz="2000" b="1" dirty="0" smtClean="0">
                <a:solidFill>
                  <a:schemeClr val="tx1"/>
                </a:solidFill>
                <a:latin typeface="Meiryo UI" panose="020B0604030504040204" pitchFamily="50" charset="-128"/>
                <a:ea typeface="Meiryo UI" panose="020B0604030504040204" pitchFamily="50" charset="-128"/>
              </a:rPr>
              <a:t>◆開設</a:t>
            </a:r>
            <a:r>
              <a:rPr kumimoji="1" lang="ja-JP" altLang="en-US" sz="2000" b="1" dirty="0">
                <a:solidFill>
                  <a:schemeClr val="tx1"/>
                </a:solidFill>
                <a:latin typeface="Meiryo UI" panose="020B0604030504040204" pitchFamily="50" charset="-128"/>
                <a:ea typeface="Meiryo UI" panose="020B0604030504040204" pitchFamily="50" charset="-128"/>
              </a:rPr>
              <a:t>期間　 本日４</a:t>
            </a:r>
            <a:r>
              <a:rPr kumimoji="1" lang="en-US" altLang="ja-JP" sz="2000" b="1" dirty="0">
                <a:solidFill>
                  <a:schemeClr val="tx1"/>
                </a:solidFill>
                <a:latin typeface="Meiryo UI" panose="020B0604030504040204" pitchFamily="50" charset="-128"/>
                <a:ea typeface="Meiryo UI" panose="020B0604030504040204" pitchFamily="50" charset="-128"/>
              </a:rPr>
              <a:t>/</a:t>
            </a:r>
            <a:r>
              <a:rPr kumimoji="1" lang="ja-JP" altLang="en-US" sz="2000" b="1" dirty="0">
                <a:solidFill>
                  <a:schemeClr val="tx1"/>
                </a:solidFill>
                <a:latin typeface="Meiryo UI" panose="020B0604030504040204" pitchFamily="50" charset="-128"/>
                <a:ea typeface="Meiryo UI" panose="020B0604030504040204" pitchFamily="50" charset="-128"/>
              </a:rPr>
              <a:t>２２午後～</a:t>
            </a:r>
          </a:p>
          <a:p>
            <a:pPr>
              <a:lnSpc>
                <a:spcPts val="2500"/>
              </a:lnSpc>
            </a:pPr>
            <a:r>
              <a:rPr kumimoji="1" lang="ja-JP" altLang="en-US" sz="2000" b="1" dirty="0" smtClean="0">
                <a:solidFill>
                  <a:schemeClr val="tx1"/>
                </a:solidFill>
                <a:latin typeface="Meiryo UI" panose="020B0604030504040204" pitchFamily="50" charset="-128"/>
                <a:ea typeface="Meiryo UI" panose="020B0604030504040204" pitchFamily="50" charset="-128"/>
              </a:rPr>
              <a:t>◆開設</a:t>
            </a:r>
            <a:r>
              <a:rPr kumimoji="1" lang="ja-JP" altLang="en-US" sz="2000" b="1" dirty="0">
                <a:solidFill>
                  <a:schemeClr val="tx1"/>
                </a:solidFill>
                <a:latin typeface="Meiryo UI" panose="020B0604030504040204" pitchFamily="50" charset="-128"/>
                <a:ea typeface="Meiryo UI" panose="020B0604030504040204" pitchFamily="50" charset="-128"/>
              </a:rPr>
              <a:t>時間　９時～１９時（土日祝日を含む毎日）</a:t>
            </a:r>
          </a:p>
          <a:p>
            <a:pPr>
              <a:lnSpc>
                <a:spcPts val="2500"/>
              </a:lnSpc>
            </a:pPr>
            <a:r>
              <a:rPr kumimoji="1" lang="ja-JP" altLang="en-US" sz="2000" b="1" dirty="0" smtClean="0">
                <a:solidFill>
                  <a:schemeClr val="tx1"/>
                </a:solidFill>
                <a:latin typeface="Meiryo UI" panose="020B0604030504040204" pitchFamily="50" charset="-128"/>
                <a:ea typeface="Meiryo UI" panose="020B0604030504040204" pitchFamily="50" charset="-128"/>
              </a:rPr>
              <a:t>◆電話番号</a:t>
            </a:r>
            <a:r>
              <a:rPr kumimoji="1" lang="ja-JP" altLang="en-US" sz="2000" b="1" dirty="0">
                <a:solidFill>
                  <a:schemeClr val="tx1"/>
                </a:solidFill>
                <a:latin typeface="Meiryo UI" panose="020B0604030504040204" pitchFamily="50" charset="-128"/>
                <a:ea typeface="Meiryo UI" panose="020B0604030504040204" pitchFamily="50" charset="-128"/>
              </a:rPr>
              <a:t>　０６－６２１０－９５２５　</a:t>
            </a:r>
            <a:endParaRPr kumimoji="1" lang="ja-JP" altLang="en-US" sz="2200" b="1" dirty="0">
              <a:solidFill>
                <a:schemeClr val="tx1"/>
              </a:solidFill>
              <a:latin typeface="Meiryo UI" panose="020B0604030504040204" pitchFamily="50" charset="-128"/>
              <a:ea typeface="Meiryo UI" panose="020B0604030504040204" pitchFamily="50" charset="-128"/>
            </a:endParaRPr>
          </a:p>
        </p:txBody>
      </p:sp>
      <p:sp>
        <p:nvSpPr>
          <p:cNvPr id="42" name="角丸四角形 41"/>
          <p:cNvSpPr/>
          <p:nvPr/>
        </p:nvSpPr>
        <p:spPr>
          <a:xfrm>
            <a:off x="7561424" y="6289900"/>
            <a:ext cx="1862571" cy="504093"/>
          </a:xfrm>
          <a:prstGeom prst="roundRect">
            <a:avLst>
              <a:gd name="adj" fmla="val 44641"/>
            </a:avLst>
          </a:prstGeom>
          <a:solidFill>
            <a:srgbClr val="00990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府内市町村</a:t>
            </a:r>
            <a:endParaRPr kumimoji="1" lang="ja-JP" altLang="en-US" sz="24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62" name="角丸四角形 61"/>
          <p:cNvSpPr/>
          <p:nvPr/>
        </p:nvSpPr>
        <p:spPr>
          <a:xfrm>
            <a:off x="7567074" y="2902382"/>
            <a:ext cx="4039367" cy="542300"/>
          </a:xfrm>
          <a:prstGeom prst="roundRect">
            <a:avLst>
              <a:gd name="adj" fmla="val 28713"/>
            </a:avLst>
          </a:prstGeom>
          <a:solidFill>
            <a:srgbClr val="9933FF"/>
          </a:solidFill>
          <a:ln>
            <a:solidFill>
              <a:srgbClr val="9933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中小企業・個人事業主</a:t>
            </a:r>
            <a:endParaRPr kumimoji="1" lang="ja-JP" altLang="en-US" sz="24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56" name="角丸四角形 55"/>
          <p:cNvSpPr/>
          <p:nvPr/>
        </p:nvSpPr>
        <p:spPr>
          <a:xfrm>
            <a:off x="10337351" y="5787834"/>
            <a:ext cx="1544761" cy="987702"/>
          </a:xfrm>
          <a:prstGeom prst="roundRect">
            <a:avLst>
              <a:gd name="adj" fmla="val 23908"/>
            </a:avLst>
          </a:pr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Meiryo UI" panose="020B0604030504040204" pitchFamily="50" charset="-128"/>
                <a:ea typeface="Meiryo UI" panose="020B0604030504040204" pitchFamily="50" charset="-128"/>
              </a:rPr>
              <a:t>調整中</a:t>
            </a:r>
            <a:endParaRPr kumimoji="1" lang="en-US" altLang="ja-JP" sz="2000" b="1"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100" dirty="0" smtClean="0">
                <a:solidFill>
                  <a:schemeClr val="tx1"/>
                </a:solidFill>
                <a:latin typeface="Meiryo UI" panose="020B0604030504040204" pitchFamily="50" charset="-128"/>
                <a:ea typeface="Meiryo UI" panose="020B0604030504040204" pitchFamily="50" charset="-128"/>
              </a:rPr>
              <a:t>（支払い手続き等）</a:t>
            </a:r>
            <a:endParaRPr kumimoji="1" lang="en-US" altLang="ja-JP" sz="1100" dirty="0" smtClean="0">
              <a:solidFill>
                <a:schemeClr val="tx1"/>
              </a:solidFill>
              <a:latin typeface="Meiryo UI" panose="020B0604030504040204" pitchFamily="50" charset="-128"/>
              <a:ea typeface="Meiryo UI" panose="020B0604030504040204" pitchFamily="50" charset="-128"/>
            </a:endParaRPr>
          </a:p>
        </p:txBody>
      </p:sp>
      <p:sp>
        <p:nvSpPr>
          <p:cNvPr id="47" name="角丸四角形 46"/>
          <p:cNvSpPr/>
          <p:nvPr/>
        </p:nvSpPr>
        <p:spPr>
          <a:xfrm>
            <a:off x="7567074" y="5050255"/>
            <a:ext cx="2826510" cy="468835"/>
          </a:xfrm>
          <a:prstGeom prst="roundRect">
            <a:avLst>
              <a:gd name="adj" fmla="val 44641"/>
            </a:avLst>
          </a:prstGeom>
          <a:solidFill>
            <a:srgbClr val="000099"/>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大阪府</a:t>
            </a:r>
            <a:endParaRPr kumimoji="1" lang="ja-JP" altLang="en-US" sz="24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48" name="テキスト ボックス 47"/>
          <p:cNvSpPr txBox="1"/>
          <p:nvPr/>
        </p:nvSpPr>
        <p:spPr>
          <a:xfrm>
            <a:off x="9708048" y="5950476"/>
            <a:ext cx="697627" cy="259100"/>
          </a:xfrm>
          <a:prstGeom prst="rect">
            <a:avLst/>
          </a:prstGeom>
          <a:noFill/>
        </p:spPr>
        <p:txBody>
          <a:bodyPr wrap="none" rtlCol="0">
            <a:spAutoFit/>
          </a:bodyPr>
          <a:lstStyle/>
          <a:p>
            <a:r>
              <a:rPr kumimoji="1" lang="ja-JP" altLang="en-US" sz="1000" b="1" dirty="0" smtClean="0">
                <a:solidFill>
                  <a:srgbClr val="000099"/>
                </a:solidFill>
                <a:latin typeface="Meiryo UI" panose="020B0604030504040204" pitchFamily="50" charset="-128"/>
                <a:ea typeface="Meiryo UI" panose="020B0604030504040204" pitchFamily="50" charset="-128"/>
              </a:rPr>
              <a:t>一部委託</a:t>
            </a:r>
            <a:endParaRPr kumimoji="1" lang="ja-JP" altLang="en-US" sz="1000" b="1" dirty="0">
              <a:solidFill>
                <a:srgbClr val="000099"/>
              </a:solidFill>
              <a:latin typeface="Meiryo UI" panose="020B0604030504040204" pitchFamily="50" charset="-128"/>
              <a:ea typeface="Meiryo UI" panose="020B0604030504040204" pitchFamily="50" charset="-128"/>
            </a:endParaRPr>
          </a:p>
        </p:txBody>
      </p:sp>
      <p:sp>
        <p:nvSpPr>
          <p:cNvPr id="46" name="上矢印 45"/>
          <p:cNvSpPr/>
          <p:nvPr/>
        </p:nvSpPr>
        <p:spPr>
          <a:xfrm rot="10800000" flipV="1">
            <a:off x="8154434" y="5580167"/>
            <a:ext cx="560595" cy="685917"/>
          </a:xfrm>
          <a:prstGeom prst="upArrow">
            <a:avLst/>
          </a:prstGeom>
          <a:solidFill>
            <a:srgbClr val="99CC00"/>
          </a:solidFill>
          <a:ln w="190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p:cNvSpPr txBox="1"/>
          <p:nvPr/>
        </p:nvSpPr>
        <p:spPr>
          <a:xfrm>
            <a:off x="8014224" y="5860153"/>
            <a:ext cx="888488" cy="307777"/>
          </a:xfrm>
          <a:prstGeom prst="rect">
            <a:avLst/>
          </a:prstGeom>
          <a:noFill/>
        </p:spPr>
        <p:txBody>
          <a:bodyPr wrap="square" rtlCol="0">
            <a:spAutoFit/>
          </a:bodyPr>
          <a:lstStyle/>
          <a:p>
            <a:pPr algn="ctr"/>
            <a:r>
              <a:rPr kumimoji="1" lang="en-US" altLang="ja-JP" sz="1400" b="1" dirty="0" smtClean="0">
                <a:latin typeface="Meiryo UI" panose="020B0604030504040204" pitchFamily="50" charset="-128"/>
                <a:ea typeface="Meiryo UI" panose="020B0604030504040204" pitchFamily="50" charset="-128"/>
              </a:rPr>
              <a:t>1/2</a:t>
            </a:r>
            <a:r>
              <a:rPr kumimoji="1" lang="ja-JP" altLang="en-US" sz="1400" b="1" dirty="0" smtClean="0">
                <a:latin typeface="Meiryo UI" panose="020B0604030504040204" pitchFamily="50" charset="-128"/>
                <a:ea typeface="Meiryo UI" panose="020B0604030504040204" pitchFamily="50" charset="-128"/>
              </a:rPr>
              <a:t>負担</a:t>
            </a:r>
            <a:endParaRPr kumimoji="1" lang="en-US" altLang="ja-JP" sz="1400" b="1" dirty="0" smtClean="0">
              <a:latin typeface="Meiryo UI" panose="020B0604030504040204" pitchFamily="50" charset="-128"/>
              <a:ea typeface="Meiryo UI" panose="020B0604030504040204" pitchFamily="50" charset="-128"/>
            </a:endParaRPr>
          </a:p>
        </p:txBody>
      </p:sp>
      <p:sp>
        <p:nvSpPr>
          <p:cNvPr id="11" name="角丸四角形 10"/>
          <p:cNvSpPr/>
          <p:nvPr/>
        </p:nvSpPr>
        <p:spPr>
          <a:xfrm>
            <a:off x="9949512" y="4344008"/>
            <a:ext cx="1172233" cy="497198"/>
          </a:xfrm>
          <a:prstGeom prst="roundRect">
            <a:avLst>
              <a:gd name="adj" fmla="val 23072"/>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1100" b="1" dirty="0" smtClean="0">
                <a:solidFill>
                  <a:schemeClr val="tx1"/>
                </a:solidFill>
                <a:latin typeface="Meiryo UI" panose="020B0604030504040204" pitchFamily="50" charset="-128"/>
                <a:ea typeface="Meiryo UI" panose="020B0604030504040204" pitchFamily="50" charset="-128"/>
              </a:rPr>
              <a:t>事業者の</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100" b="1" dirty="0" smtClean="0">
                <a:solidFill>
                  <a:schemeClr val="tx1"/>
                </a:solidFill>
                <a:latin typeface="Meiryo UI" panose="020B0604030504040204" pitchFamily="50" charset="-128"/>
                <a:ea typeface="Meiryo UI" panose="020B0604030504040204" pitchFamily="50" charset="-128"/>
              </a:rPr>
              <a:t>名称を</a:t>
            </a:r>
            <a:r>
              <a:rPr kumimoji="1" lang="en-US" altLang="ja-JP" sz="1100" b="1" dirty="0" smtClean="0">
                <a:solidFill>
                  <a:schemeClr val="tx1"/>
                </a:solidFill>
                <a:latin typeface="Meiryo UI" panose="020B0604030504040204" pitchFamily="50" charset="-128"/>
                <a:ea typeface="Meiryo UI" panose="020B0604030504040204" pitchFamily="50" charset="-128"/>
              </a:rPr>
              <a:t>HP</a:t>
            </a:r>
            <a:r>
              <a:rPr kumimoji="1" lang="ja-JP" altLang="en-US" sz="1100" b="1" dirty="0" smtClean="0">
                <a:solidFill>
                  <a:schemeClr val="tx1"/>
                </a:solidFill>
                <a:latin typeface="Meiryo UI" panose="020B0604030504040204" pitchFamily="50" charset="-128"/>
                <a:ea typeface="Meiryo UI" panose="020B0604030504040204" pitchFamily="50" charset="-128"/>
              </a:rPr>
              <a:t>公表</a:t>
            </a:r>
            <a:endParaRPr kumimoji="1" lang="ja-JP" altLang="en-US" sz="1100" b="1" dirty="0">
              <a:solidFill>
                <a:schemeClr val="tx1"/>
              </a:solidFill>
              <a:latin typeface="Meiryo UI" panose="020B0604030504040204" pitchFamily="50" charset="-128"/>
              <a:ea typeface="Meiryo UI" panose="020B0604030504040204" pitchFamily="50" charset="-128"/>
            </a:endParaRPr>
          </a:p>
        </p:txBody>
      </p:sp>
      <p:grpSp>
        <p:nvGrpSpPr>
          <p:cNvPr id="31" name="グループ化 30"/>
          <p:cNvGrpSpPr/>
          <p:nvPr/>
        </p:nvGrpSpPr>
        <p:grpSpPr>
          <a:xfrm>
            <a:off x="9753592" y="5564177"/>
            <a:ext cx="679452" cy="671522"/>
            <a:chOff x="9728010" y="5981539"/>
            <a:chExt cx="673798" cy="477750"/>
          </a:xfrm>
        </p:grpSpPr>
        <p:cxnSp>
          <p:nvCxnSpPr>
            <p:cNvPr id="18" name="直線コネクタ 17"/>
            <p:cNvCxnSpPr/>
            <p:nvPr/>
          </p:nvCxnSpPr>
          <p:spPr>
            <a:xfrm>
              <a:off x="9735059" y="5981539"/>
              <a:ext cx="0" cy="456030"/>
            </a:xfrm>
            <a:prstGeom prst="line">
              <a:avLst/>
            </a:prstGeom>
            <a:ln w="2222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flipV="1">
              <a:off x="9728010" y="6459286"/>
              <a:ext cx="673798" cy="3"/>
            </a:xfrm>
            <a:prstGeom prst="straightConnector1">
              <a:avLst/>
            </a:prstGeom>
            <a:ln w="22225">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grpSp>
        <p:nvGrpSpPr>
          <p:cNvPr id="75" name="グループ化 74"/>
          <p:cNvGrpSpPr/>
          <p:nvPr/>
        </p:nvGrpSpPr>
        <p:grpSpPr>
          <a:xfrm>
            <a:off x="9513905" y="5556029"/>
            <a:ext cx="938708" cy="1019164"/>
            <a:chOff x="9609908" y="5914453"/>
            <a:chExt cx="722811" cy="811846"/>
          </a:xfrm>
        </p:grpSpPr>
        <p:cxnSp>
          <p:nvCxnSpPr>
            <p:cNvPr id="78" name="直線コネクタ 77"/>
            <p:cNvCxnSpPr/>
            <p:nvPr/>
          </p:nvCxnSpPr>
          <p:spPr>
            <a:xfrm flipH="1">
              <a:off x="9619484" y="5914453"/>
              <a:ext cx="213" cy="807491"/>
            </a:xfrm>
            <a:prstGeom prst="line">
              <a:avLst/>
            </a:prstGeom>
            <a:ln w="2222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80" name="直線矢印コネクタ 79"/>
            <p:cNvCxnSpPr/>
            <p:nvPr/>
          </p:nvCxnSpPr>
          <p:spPr>
            <a:xfrm>
              <a:off x="9609908" y="6721944"/>
              <a:ext cx="722811" cy="4355"/>
            </a:xfrm>
            <a:prstGeom prst="straightConnector1">
              <a:avLst/>
            </a:prstGeom>
            <a:ln w="22225">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sp>
        <p:nvSpPr>
          <p:cNvPr id="84" name="テキスト ボックス 83"/>
          <p:cNvSpPr txBox="1"/>
          <p:nvPr/>
        </p:nvSpPr>
        <p:spPr>
          <a:xfrm>
            <a:off x="9543122" y="6318756"/>
            <a:ext cx="825867" cy="265735"/>
          </a:xfrm>
          <a:prstGeom prst="rect">
            <a:avLst/>
          </a:prstGeom>
          <a:noFill/>
        </p:spPr>
        <p:txBody>
          <a:bodyPr wrap="none" rtlCol="0">
            <a:spAutoFit/>
          </a:bodyPr>
          <a:lstStyle/>
          <a:p>
            <a:r>
              <a:rPr kumimoji="1" lang="ja-JP" altLang="en-US" sz="1000" b="1" dirty="0" smtClean="0">
                <a:solidFill>
                  <a:srgbClr val="000099"/>
                </a:solidFill>
                <a:latin typeface="Meiryo UI" panose="020B0604030504040204" pitchFamily="50" charset="-128"/>
                <a:ea typeface="Meiryo UI" panose="020B0604030504040204" pitchFamily="50" charset="-128"/>
              </a:rPr>
              <a:t>支援金原資</a:t>
            </a:r>
            <a:endParaRPr kumimoji="1" lang="ja-JP" altLang="en-US" sz="1000" b="1" dirty="0">
              <a:solidFill>
                <a:srgbClr val="000099"/>
              </a:solidFill>
              <a:latin typeface="Meiryo UI" panose="020B0604030504040204" pitchFamily="50" charset="-128"/>
              <a:ea typeface="Meiryo UI" panose="020B0604030504040204" pitchFamily="50" charset="-128"/>
            </a:endParaRPr>
          </a:p>
        </p:txBody>
      </p:sp>
      <p:sp>
        <p:nvSpPr>
          <p:cNvPr id="54" name="ホームベース 53"/>
          <p:cNvSpPr/>
          <p:nvPr/>
        </p:nvSpPr>
        <p:spPr>
          <a:xfrm>
            <a:off x="53052" y="178365"/>
            <a:ext cx="4036706" cy="665800"/>
          </a:xfrm>
          <a:prstGeom prst="homePlate">
            <a:avLst>
              <a:gd name="adj" fmla="val 26020"/>
            </a:avLst>
          </a:prstGeom>
          <a:solidFill>
            <a:schemeClr val="bg1"/>
          </a:solidFill>
          <a:ln w="38100">
            <a:solidFill>
              <a:srgbClr val="FFC00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r>
              <a:rPr kumimoji="1" lang="en-US" altLang="ja-JP" sz="1600" b="1" dirty="0" smtClean="0">
                <a:solidFill>
                  <a:schemeClr val="tx1"/>
                </a:solidFill>
                <a:latin typeface="Meiryo UI" panose="020B0604030504040204" pitchFamily="50" charset="-128"/>
                <a:ea typeface="Meiryo UI" panose="020B0604030504040204" pitchFamily="50" charset="-128"/>
              </a:rPr>
              <a:t>(2)</a:t>
            </a:r>
            <a:r>
              <a:rPr kumimoji="1" lang="ja-JP" altLang="en-US" sz="1600" b="1" dirty="0" smtClean="0">
                <a:solidFill>
                  <a:schemeClr val="tx1"/>
                </a:solidFill>
                <a:latin typeface="Meiryo UI" panose="020B0604030504040204" pitchFamily="50" charset="-128"/>
                <a:ea typeface="Meiryo UI" panose="020B0604030504040204" pitchFamily="50" charset="-128"/>
              </a:rPr>
              <a:t>くらし</a:t>
            </a:r>
            <a:r>
              <a:rPr kumimoji="1" lang="ja-JP" altLang="en-US" sz="1600" b="1" dirty="0">
                <a:solidFill>
                  <a:schemeClr val="tx1"/>
                </a:solidFill>
                <a:latin typeface="Meiryo UI" panose="020B0604030504040204" pitchFamily="50" charset="-128"/>
                <a:ea typeface="Meiryo UI" panose="020B0604030504040204" pitchFamily="50" charset="-128"/>
              </a:rPr>
              <a:t>と経済を支える</a:t>
            </a:r>
            <a:r>
              <a:rPr kumimoji="1" lang="ja-JP" altLang="en-US" sz="1600" b="1" dirty="0" smtClean="0">
                <a:solidFill>
                  <a:schemeClr val="tx1"/>
                </a:solidFill>
                <a:latin typeface="Meiryo UI" panose="020B0604030504040204" pitchFamily="50" charset="-128"/>
                <a:ea typeface="Meiryo UI" panose="020B0604030504040204" pitchFamily="50" charset="-128"/>
              </a:rPr>
              <a:t>セーフティネットの強化</a:t>
            </a:r>
            <a:endParaRPr kumimoji="1" lang="en-US" altLang="ja-JP" sz="1600" b="1" dirty="0" smtClean="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　②雇用の維持と事業の</a:t>
            </a:r>
            <a:r>
              <a:rPr kumimoji="1" lang="ja-JP" altLang="en-US" sz="1600" dirty="0" smtClean="0">
                <a:solidFill>
                  <a:schemeClr val="tx1"/>
                </a:solidFill>
                <a:latin typeface="Meiryo UI" panose="020B0604030504040204" pitchFamily="50" charset="-128"/>
                <a:ea typeface="Meiryo UI" panose="020B0604030504040204" pitchFamily="50" charset="-128"/>
              </a:rPr>
              <a:t>継続</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7" name="下矢印 6"/>
          <p:cNvSpPr/>
          <p:nvPr/>
        </p:nvSpPr>
        <p:spPr>
          <a:xfrm>
            <a:off x="8041982" y="3565089"/>
            <a:ext cx="304800" cy="1484504"/>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下矢印 58"/>
          <p:cNvSpPr/>
          <p:nvPr/>
        </p:nvSpPr>
        <p:spPr>
          <a:xfrm rot="10800000">
            <a:off x="8840620" y="3545304"/>
            <a:ext cx="304800" cy="1484504"/>
          </a:xfrm>
          <a:prstGeom prst="downArrow">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テキスト ボックス 57"/>
          <p:cNvSpPr txBox="1"/>
          <p:nvPr/>
        </p:nvSpPr>
        <p:spPr>
          <a:xfrm>
            <a:off x="8152365" y="4281592"/>
            <a:ext cx="1494885" cy="461665"/>
          </a:xfrm>
          <a:prstGeom prst="rect">
            <a:avLst/>
          </a:prstGeom>
          <a:noFill/>
        </p:spPr>
        <p:txBody>
          <a:bodyPr wrap="square" rtlCol="0">
            <a:spAutoFit/>
          </a:bodyPr>
          <a:lstStyle/>
          <a:p>
            <a:pPr algn="ctr"/>
            <a:r>
              <a:rPr kumimoji="1" lang="ja-JP" altLang="en-US" sz="1200" b="1" dirty="0" smtClean="0">
                <a:latin typeface="Meiryo UI" panose="020B0604030504040204" pitchFamily="50" charset="-128"/>
                <a:ea typeface="Meiryo UI" panose="020B0604030504040204" pitchFamily="50" charset="-128"/>
              </a:rPr>
              <a:t>②受付完了</a:t>
            </a:r>
            <a:endParaRPr kumimoji="1" lang="en-US" altLang="ja-JP" sz="1200" b="1" dirty="0" smtClean="0">
              <a:latin typeface="Meiryo UI" panose="020B0604030504040204" pitchFamily="50" charset="-128"/>
              <a:ea typeface="Meiryo UI" panose="020B0604030504040204" pitchFamily="50" charset="-128"/>
            </a:endParaRPr>
          </a:p>
          <a:p>
            <a:pPr algn="ctr"/>
            <a:r>
              <a:rPr kumimoji="1" lang="ja-JP" altLang="en-US" sz="1200" b="1" dirty="0" smtClean="0">
                <a:latin typeface="Meiryo UI" panose="020B0604030504040204" pitchFamily="50" charset="-128"/>
                <a:ea typeface="Meiryo UI" panose="020B0604030504040204" pitchFamily="50" charset="-128"/>
              </a:rPr>
              <a:t>　　メール</a:t>
            </a:r>
            <a:endParaRPr kumimoji="1" lang="ja-JP" altLang="en-US" sz="1200" b="1" dirty="0">
              <a:latin typeface="Meiryo UI" panose="020B0604030504040204" pitchFamily="50" charset="-128"/>
              <a:ea typeface="Meiryo UI" panose="020B0604030504040204" pitchFamily="50" charset="-128"/>
            </a:endParaRPr>
          </a:p>
        </p:txBody>
      </p:sp>
      <p:sp>
        <p:nvSpPr>
          <p:cNvPr id="57" name="テキスト ボックス 56"/>
          <p:cNvSpPr txBox="1"/>
          <p:nvPr/>
        </p:nvSpPr>
        <p:spPr>
          <a:xfrm>
            <a:off x="7034091" y="3859769"/>
            <a:ext cx="1687407" cy="461665"/>
          </a:xfrm>
          <a:prstGeom prst="rect">
            <a:avLst/>
          </a:prstGeom>
          <a:noFill/>
        </p:spPr>
        <p:txBody>
          <a:bodyPr wrap="square" rtlCol="0">
            <a:spAutoFit/>
          </a:bodyPr>
          <a:lstStyle/>
          <a:p>
            <a:pPr algn="r"/>
            <a:r>
              <a:rPr kumimoji="1" lang="ja-JP" altLang="en-US" sz="1200" b="1" dirty="0" smtClean="0">
                <a:latin typeface="Meiryo UI" panose="020B0604030504040204" pitchFamily="50" charset="-128"/>
                <a:ea typeface="Meiryo UI" panose="020B0604030504040204" pitchFamily="50" charset="-128"/>
              </a:rPr>
              <a:t>①簡易な申込み</a:t>
            </a:r>
            <a:endParaRPr kumimoji="1" lang="en-US" altLang="ja-JP" sz="1200" b="1" dirty="0" smtClean="0">
              <a:latin typeface="Meiryo UI" panose="020B0604030504040204" pitchFamily="50" charset="-128"/>
              <a:ea typeface="Meiryo UI" panose="020B0604030504040204" pitchFamily="50" charset="-128"/>
            </a:endParaRPr>
          </a:p>
          <a:p>
            <a:pPr algn="r"/>
            <a:r>
              <a:rPr kumimoji="1" lang="ja-JP" altLang="en-US" sz="1200" b="1" dirty="0" smtClean="0">
                <a:latin typeface="Meiryo UI" panose="020B0604030504040204" pitchFamily="50" charset="-128"/>
                <a:ea typeface="Meiryo UI" panose="020B0604030504040204" pitchFamily="50" charset="-128"/>
              </a:rPr>
              <a:t>      ＜</a:t>
            </a:r>
            <a:r>
              <a:rPr kumimoji="1" lang="en-US" altLang="ja-JP" sz="1200" b="1" dirty="0" smtClean="0">
                <a:latin typeface="Meiryo UI" panose="020B0604030504040204" pitchFamily="50" charset="-128"/>
                <a:ea typeface="Meiryo UI" panose="020B0604030504040204" pitchFamily="50" charset="-128"/>
              </a:rPr>
              <a:t>Web</a:t>
            </a:r>
            <a:r>
              <a:rPr kumimoji="1" lang="ja-JP" altLang="en-US" sz="1200" b="1" dirty="0">
                <a:latin typeface="Meiryo UI" panose="020B0604030504040204" pitchFamily="50" charset="-128"/>
                <a:ea typeface="Meiryo UI" panose="020B0604030504040204" pitchFamily="50" charset="-128"/>
              </a:rPr>
              <a:t>サイト</a:t>
            </a:r>
            <a:r>
              <a:rPr kumimoji="1" lang="ja-JP" altLang="en-US" sz="1200" b="1" dirty="0" smtClean="0">
                <a:latin typeface="Meiryo UI" panose="020B0604030504040204" pitchFamily="50" charset="-128"/>
                <a:ea typeface="Meiryo UI" panose="020B0604030504040204" pitchFamily="50" charset="-128"/>
              </a:rPr>
              <a:t>＞</a:t>
            </a:r>
            <a:endParaRPr kumimoji="1" lang="ja-JP" altLang="en-US" sz="1200" b="1" dirty="0">
              <a:latin typeface="Meiryo UI" panose="020B0604030504040204" pitchFamily="50" charset="-128"/>
              <a:ea typeface="Meiryo UI" panose="020B0604030504040204" pitchFamily="50" charset="-128"/>
            </a:endParaRPr>
          </a:p>
        </p:txBody>
      </p:sp>
      <p:sp>
        <p:nvSpPr>
          <p:cNvPr id="63" name="下矢印 62"/>
          <p:cNvSpPr/>
          <p:nvPr/>
        </p:nvSpPr>
        <p:spPr>
          <a:xfrm>
            <a:off x="9605233" y="3566953"/>
            <a:ext cx="304800" cy="1484504"/>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テキスト ボックス 54"/>
          <p:cNvSpPr txBox="1"/>
          <p:nvPr/>
        </p:nvSpPr>
        <p:spPr>
          <a:xfrm>
            <a:off x="9228915" y="3866505"/>
            <a:ext cx="1021200" cy="461665"/>
          </a:xfrm>
          <a:prstGeom prst="rect">
            <a:avLst/>
          </a:prstGeom>
          <a:noFill/>
        </p:spPr>
        <p:txBody>
          <a:bodyPr wrap="square" rtlCol="0">
            <a:spAutoFit/>
          </a:bodyPr>
          <a:lstStyle/>
          <a:p>
            <a:pPr algn="ctr"/>
            <a:r>
              <a:rPr kumimoji="1" lang="ja-JP" altLang="en-US" sz="1200" b="1" dirty="0" smtClean="0">
                <a:latin typeface="Meiryo UI" panose="020B0604030504040204" pitchFamily="50" charset="-128"/>
                <a:ea typeface="Meiryo UI" panose="020B0604030504040204" pitchFamily="50" charset="-128"/>
              </a:rPr>
              <a:t>③申請書等</a:t>
            </a:r>
            <a:endParaRPr kumimoji="1" lang="en-US" altLang="ja-JP" sz="1200" b="1" dirty="0" smtClean="0">
              <a:latin typeface="Meiryo UI" panose="020B0604030504040204" pitchFamily="50" charset="-128"/>
              <a:ea typeface="Meiryo UI" panose="020B0604030504040204" pitchFamily="50" charset="-128"/>
            </a:endParaRPr>
          </a:p>
          <a:p>
            <a:pPr algn="ctr"/>
            <a:r>
              <a:rPr kumimoji="1" lang="ja-JP" altLang="en-US" sz="1200" b="1" dirty="0" smtClean="0">
                <a:latin typeface="Meiryo UI" panose="020B0604030504040204" pitchFamily="50" charset="-128"/>
                <a:ea typeface="Meiryo UI" panose="020B0604030504040204" pitchFamily="50" charset="-128"/>
              </a:rPr>
              <a:t>（郵送）</a:t>
            </a:r>
            <a:endParaRPr kumimoji="1" lang="ja-JP" altLang="en-US" sz="1200" b="1" dirty="0">
              <a:latin typeface="Meiryo UI" panose="020B0604030504040204" pitchFamily="50" charset="-128"/>
              <a:ea typeface="Meiryo UI" panose="020B0604030504040204" pitchFamily="50" charset="-128"/>
            </a:endParaRPr>
          </a:p>
        </p:txBody>
      </p:sp>
      <p:sp>
        <p:nvSpPr>
          <p:cNvPr id="66" name="下矢印 65"/>
          <p:cNvSpPr/>
          <p:nvPr/>
        </p:nvSpPr>
        <p:spPr>
          <a:xfrm rot="10800000">
            <a:off x="11168484" y="3562933"/>
            <a:ext cx="304800" cy="2209128"/>
          </a:xfrm>
          <a:prstGeom prst="downArrow">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テキスト ボックス 92"/>
          <p:cNvSpPr txBox="1"/>
          <p:nvPr/>
        </p:nvSpPr>
        <p:spPr>
          <a:xfrm>
            <a:off x="10759657" y="3952954"/>
            <a:ext cx="1067875" cy="276999"/>
          </a:xfrm>
          <a:prstGeom prst="rect">
            <a:avLst/>
          </a:prstGeom>
          <a:noFill/>
        </p:spPr>
        <p:txBody>
          <a:bodyPr wrap="square" rtlCol="0">
            <a:spAutoFit/>
          </a:bodyPr>
          <a:lstStyle/>
          <a:p>
            <a:pPr algn="ctr"/>
            <a:r>
              <a:rPr kumimoji="1" lang="ja-JP" altLang="en-US" sz="1200" b="1" dirty="0">
                <a:latin typeface="Meiryo UI" panose="020B0604030504040204" pitchFamily="50" charset="-128"/>
                <a:ea typeface="Meiryo UI" panose="020B0604030504040204" pitchFamily="50" charset="-128"/>
              </a:rPr>
              <a:t>④</a:t>
            </a:r>
            <a:r>
              <a:rPr kumimoji="1" lang="ja-JP" altLang="en-US" sz="1200" b="1" dirty="0" smtClean="0">
                <a:latin typeface="Meiryo UI" panose="020B0604030504040204" pitchFamily="50" charset="-128"/>
                <a:ea typeface="Meiryo UI" panose="020B0604030504040204" pitchFamily="50" charset="-128"/>
              </a:rPr>
              <a:t>振込</a:t>
            </a:r>
            <a:endParaRPr kumimoji="1" lang="ja-JP" altLang="en-US" sz="1200" b="1" dirty="0">
              <a:latin typeface="Meiryo UI" panose="020B0604030504040204" pitchFamily="50" charset="-128"/>
              <a:ea typeface="Meiryo UI" panose="020B0604030504040204" pitchFamily="50" charset="-128"/>
            </a:endParaRPr>
          </a:p>
        </p:txBody>
      </p:sp>
      <p:sp>
        <p:nvSpPr>
          <p:cNvPr id="53" name="楕円 52"/>
          <p:cNvSpPr/>
          <p:nvPr/>
        </p:nvSpPr>
        <p:spPr>
          <a:xfrm>
            <a:off x="11794033" y="6453385"/>
            <a:ext cx="360000" cy="360000"/>
          </a:xfrm>
          <a:prstGeom prst="ellips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latin typeface="Meiryo UI" panose="020B0604030504040204" pitchFamily="50" charset="-128"/>
                <a:ea typeface="Meiryo UI" panose="020B0604030504040204" pitchFamily="50" charset="-128"/>
              </a:rPr>
              <a:t>9</a:t>
            </a:r>
            <a:endParaRPr kumimoji="1" lang="ja-JP" altLang="en-US"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199839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正方形/長方形 35"/>
          <p:cNvSpPr/>
          <p:nvPr/>
        </p:nvSpPr>
        <p:spPr>
          <a:xfrm>
            <a:off x="99073" y="4986009"/>
            <a:ext cx="11910745" cy="185467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5" name="正方形/長方形 4"/>
          <p:cNvSpPr/>
          <p:nvPr/>
        </p:nvSpPr>
        <p:spPr>
          <a:xfrm>
            <a:off x="0" y="1149246"/>
            <a:ext cx="12191999" cy="1009753"/>
          </a:xfrm>
          <a:prstGeom prst="rect">
            <a:avLst/>
          </a:prstGeom>
          <a:solidFill>
            <a:schemeClr val="accent5">
              <a:lumMod val="40000"/>
              <a:lumOff val="60000"/>
            </a:schemeClr>
          </a:solidFill>
        </p:spPr>
        <p:txBody>
          <a:bodyPr wrap="square" anchor="ctr">
            <a:noAutofit/>
          </a:bodyPr>
          <a:lstStyle/>
          <a:p>
            <a:pPr marL="261938" indent="-261938" fontAlgn="ctr"/>
            <a:r>
              <a:rPr lang="ja-JP" altLang="en-US" sz="2200" dirty="0" smtClean="0">
                <a:latin typeface="Meiryo UI" panose="020B0604030504040204" pitchFamily="50" charset="-128"/>
                <a:ea typeface="Meiryo UI" panose="020B0604030504040204" pitchFamily="50" charset="-128"/>
              </a:rPr>
              <a:t>■新型コロナウイルス感染症により経営に影響を受ける事業者に対し、</a:t>
            </a:r>
            <a:endParaRPr lang="en-US" altLang="ja-JP" sz="2200" dirty="0" smtClean="0">
              <a:latin typeface="Meiryo UI" panose="020B0604030504040204" pitchFamily="50" charset="-128"/>
              <a:ea typeface="Meiryo UI" panose="020B0604030504040204" pitchFamily="50" charset="-128"/>
            </a:endParaRPr>
          </a:p>
          <a:p>
            <a:pPr marL="261938" indent="-261938" fontAlgn="ctr"/>
            <a:r>
              <a:rPr lang="ja-JP" altLang="en-US" sz="2200" dirty="0">
                <a:latin typeface="Meiryo UI" panose="020B0604030504040204" pitchFamily="50" charset="-128"/>
                <a:ea typeface="Meiryo UI" panose="020B0604030504040204" pitchFamily="50" charset="-128"/>
              </a:rPr>
              <a:t>　</a:t>
            </a:r>
            <a:r>
              <a:rPr lang="ja-JP" altLang="en-US" sz="2200" smtClean="0">
                <a:latin typeface="Meiryo UI" panose="020B0604030504040204" pitchFamily="50" charset="-128"/>
                <a:ea typeface="Meiryo UI" panose="020B0604030504040204" pitchFamily="50" charset="-128"/>
              </a:rPr>
              <a:t> 国 新制度</a:t>
            </a:r>
            <a:r>
              <a:rPr lang="ja-JP" altLang="en-US" sz="2200" dirty="0" smtClean="0">
                <a:latin typeface="Meiryo UI" panose="020B0604030504040204" pitchFamily="50" charset="-128"/>
                <a:ea typeface="Meiryo UI" panose="020B0604030504040204" pitchFamily="50" charset="-128"/>
              </a:rPr>
              <a:t>を活用し</a:t>
            </a:r>
            <a:r>
              <a:rPr lang="ja-JP" altLang="en-US" sz="2200" b="1" dirty="0" smtClean="0">
                <a:latin typeface="Meiryo UI" panose="020B0604030504040204" pitchFamily="50" charset="-128"/>
                <a:ea typeface="Meiryo UI" panose="020B0604030504040204" pitchFamily="50" charset="-128"/>
              </a:rPr>
              <a:t>最大</a:t>
            </a:r>
            <a:r>
              <a:rPr lang="ja-JP" altLang="en-US" sz="2200" b="1" dirty="0">
                <a:latin typeface="Meiryo UI" panose="020B0604030504040204" pitchFamily="50" charset="-128"/>
                <a:ea typeface="Meiryo UI" panose="020B0604030504040204" pitchFamily="50" charset="-128"/>
              </a:rPr>
              <a:t>で保証料ゼロ、金利ゼロ（当初３年間）となる新たな</a:t>
            </a:r>
            <a:r>
              <a:rPr lang="ja-JP" altLang="en-US" sz="2200" b="1" dirty="0" smtClean="0">
                <a:latin typeface="Meiryo UI" panose="020B0604030504040204" pitchFamily="50" charset="-128"/>
                <a:ea typeface="Meiryo UI" panose="020B0604030504040204" pitchFamily="50" charset="-128"/>
              </a:rPr>
              <a:t>制度融資を</a:t>
            </a:r>
            <a:r>
              <a:rPr lang="ja-JP" altLang="en-US" sz="2200" b="1" dirty="0">
                <a:latin typeface="Meiryo UI" panose="020B0604030504040204" pitchFamily="50" charset="-128"/>
                <a:ea typeface="Meiryo UI" panose="020B0604030504040204" pitchFamily="50" charset="-128"/>
              </a:rPr>
              <a:t>創設</a:t>
            </a:r>
            <a:r>
              <a:rPr lang="ja-JP" altLang="en-US" sz="2200" b="1" dirty="0" smtClean="0">
                <a:latin typeface="Meiryo UI" panose="020B0604030504040204" pitchFamily="50" charset="-128"/>
                <a:ea typeface="Meiryo UI" panose="020B0604030504040204" pitchFamily="50" charset="-128"/>
              </a:rPr>
              <a:t>。</a:t>
            </a:r>
            <a:endParaRPr lang="en-US" altLang="ja-JP" sz="2200" b="1" dirty="0" smtClean="0">
              <a:latin typeface="Meiryo UI" panose="020B0604030504040204" pitchFamily="50" charset="-128"/>
              <a:ea typeface="Meiryo UI" panose="020B0604030504040204" pitchFamily="50" charset="-128"/>
            </a:endParaRPr>
          </a:p>
        </p:txBody>
      </p:sp>
      <p:sp>
        <p:nvSpPr>
          <p:cNvPr id="2" name="角丸四角形 1"/>
          <p:cNvSpPr/>
          <p:nvPr/>
        </p:nvSpPr>
        <p:spPr>
          <a:xfrm>
            <a:off x="105243" y="2353035"/>
            <a:ext cx="1013991" cy="834522"/>
          </a:xfrm>
          <a:prstGeom prst="roundRect">
            <a:avLst/>
          </a:prstGeom>
          <a:solidFill>
            <a:schemeClr val="accent5">
              <a:lumMod val="20000"/>
              <a:lumOff val="80000"/>
            </a:schemeClr>
          </a:solidFill>
        </p:spPr>
        <p:style>
          <a:lnRef idx="1">
            <a:schemeClr val="accent1"/>
          </a:lnRef>
          <a:fillRef idx="3">
            <a:schemeClr val="accent1"/>
          </a:fillRef>
          <a:effectRef idx="2">
            <a:schemeClr val="accent1"/>
          </a:effectRef>
          <a:fontRef idx="minor">
            <a:schemeClr val="lt1"/>
          </a:fontRef>
        </p:style>
        <p:txBody>
          <a:bodyPr vert="horz" lIns="0" rIns="0" rtlCol="0" anchor="ctr"/>
          <a:lstStyle/>
          <a:p>
            <a:pPr algn="ctr"/>
            <a:r>
              <a:rPr kumimoji="1" lang="ja-JP" altLang="en-US" sz="2000" b="1" dirty="0">
                <a:solidFill>
                  <a:schemeClr val="tx1"/>
                </a:solidFill>
                <a:latin typeface="Meiryo UI" panose="020B0604030504040204" pitchFamily="50" charset="-128"/>
                <a:ea typeface="Meiryo UI" panose="020B0604030504040204" pitchFamily="50" charset="-128"/>
              </a:rPr>
              <a:t>対象者</a:t>
            </a:r>
          </a:p>
        </p:txBody>
      </p:sp>
      <p:sp>
        <p:nvSpPr>
          <p:cNvPr id="12" name="角丸四角形 11"/>
          <p:cNvSpPr/>
          <p:nvPr/>
        </p:nvSpPr>
        <p:spPr>
          <a:xfrm>
            <a:off x="118122" y="3398140"/>
            <a:ext cx="1013991" cy="1405246"/>
          </a:xfrm>
          <a:prstGeom prst="roundRect">
            <a:avLst/>
          </a:prstGeom>
          <a:solidFill>
            <a:schemeClr val="accent5">
              <a:lumMod val="20000"/>
              <a:lumOff val="80000"/>
            </a:schemeClr>
          </a:solidFill>
        </p:spPr>
        <p:style>
          <a:lnRef idx="1">
            <a:schemeClr val="accent1"/>
          </a:lnRef>
          <a:fillRef idx="3">
            <a:schemeClr val="accent1"/>
          </a:fillRef>
          <a:effectRef idx="2">
            <a:schemeClr val="accent1"/>
          </a:effectRef>
          <a:fontRef idx="minor">
            <a:schemeClr val="lt1"/>
          </a:fontRef>
        </p:style>
        <p:txBody>
          <a:bodyPr vert="horz" rtlCol="0" anchor="ctr"/>
          <a:lstStyle/>
          <a:p>
            <a:pPr algn="ctr"/>
            <a:r>
              <a:rPr kumimoji="1" lang="ja-JP" altLang="en-US" sz="2000" b="1" dirty="0" smtClean="0">
                <a:solidFill>
                  <a:schemeClr val="tx1"/>
                </a:solidFill>
                <a:latin typeface="Meiryo UI" panose="020B0604030504040204" pitchFamily="50" charset="-128"/>
                <a:ea typeface="Meiryo UI" panose="020B0604030504040204" pitchFamily="50" charset="-128"/>
              </a:rPr>
              <a:t>制度</a:t>
            </a:r>
            <a:endParaRPr kumimoji="1" lang="en-US" altLang="ja-JP" sz="2000" b="1"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sz="2000" b="1"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2000" b="1" dirty="0" smtClean="0">
                <a:solidFill>
                  <a:schemeClr val="tx1"/>
                </a:solidFill>
                <a:latin typeface="Meiryo UI" panose="020B0604030504040204" pitchFamily="50" charset="-128"/>
                <a:ea typeface="Meiryo UI" panose="020B0604030504040204" pitchFamily="50" charset="-128"/>
              </a:rPr>
              <a:t>内容</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3" name="正方形/長方形 2"/>
          <p:cNvSpPr/>
          <p:nvPr/>
        </p:nvSpPr>
        <p:spPr>
          <a:xfrm>
            <a:off x="1210127" y="2380734"/>
            <a:ext cx="10344150" cy="759181"/>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2200" dirty="0" smtClean="0">
                <a:latin typeface="Meiryo UI" panose="020B0604030504040204" pitchFamily="50" charset="-128"/>
                <a:ea typeface="Meiryo UI" panose="020B0604030504040204" pitchFamily="50" charset="-128"/>
              </a:rPr>
              <a:t>新型</a:t>
            </a:r>
            <a:r>
              <a:rPr kumimoji="1" lang="ja-JP" altLang="en-US" sz="2200" dirty="0">
                <a:latin typeface="Meiryo UI" panose="020B0604030504040204" pitchFamily="50" charset="-128"/>
                <a:ea typeface="Meiryo UI" panose="020B0604030504040204" pitchFamily="50" charset="-128"/>
              </a:rPr>
              <a:t>コロナウイルス感染症により経営に影響を受けて</a:t>
            </a:r>
            <a:r>
              <a:rPr kumimoji="1" lang="ja-JP" altLang="en-US" sz="2200" dirty="0" smtClean="0">
                <a:latin typeface="Meiryo UI" panose="020B0604030504040204" pitchFamily="50" charset="-128"/>
                <a:ea typeface="Meiryo UI" panose="020B0604030504040204" pitchFamily="50" charset="-128"/>
              </a:rPr>
              <a:t>いる府内中小企業等</a:t>
            </a:r>
            <a:endParaRPr kumimoji="1" lang="ja-JP" altLang="en-US" sz="2200"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（セーフティネット</a:t>
            </a:r>
            <a:r>
              <a:rPr kumimoji="1" lang="ja-JP" altLang="en-US" dirty="0" smtClean="0">
                <a:latin typeface="Meiryo UI" panose="020B0604030504040204" pitchFamily="50" charset="-128"/>
                <a:ea typeface="Meiryo UI" panose="020B0604030504040204" pitchFamily="50" charset="-128"/>
              </a:rPr>
              <a:t>保証</a:t>
            </a:r>
            <a:r>
              <a:rPr kumimoji="1" lang="en-US" altLang="ja-JP" dirty="0" smtClean="0">
                <a:latin typeface="Meiryo UI" panose="020B0604030504040204" pitchFamily="50" charset="-128"/>
                <a:ea typeface="Meiryo UI" panose="020B0604030504040204" pitchFamily="50" charset="-128"/>
              </a:rPr>
              <a:t>4</a:t>
            </a:r>
            <a:r>
              <a:rPr kumimoji="1" lang="ja-JP" altLang="en-US" dirty="0" smtClean="0">
                <a:latin typeface="Meiryo UI" panose="020B0604030504040204" pitchFamily="50" charset="-128"/>
                <a:ea typeface="Meiryo UI" panose="020B0604030504040204" pitchFamily="50" charset="-128"/>
              </a:rPr>
              <a:t>号・</a:t>
            </a:r>
            <a:r>
              <a:rPr kumimoji="1" lang="en-US" altLang="ja-JP" dirty="0" smtClean="0">
                <a:latin typeface="Meiryo UI" panose="020B0604030504040204" pitchFamily="50" charset="-128"/>
                <a:ea typeface="Meiryo UI" panose="020B0604030504040204" pitchFamily="50" charset="-128"/>
              </a:rPr>
              <a:t>5</a:t>
            </a:r>
            <a:r>
              <a:rPr kumimoji="1" lang="ja-JP" altLang="en-US" dirty="0" smtClean="0">
                <a:latin typeface="Meiryo UI" panose="020B0604030504040204" pitchFamily="50" charset="-128"/>
                <a:ea typeface="Meiryo UI" panose="020B0604030504040204" pitchFamily="50" charset="-128"/>
              </a:rPr>
              <a:t>号</a:t>
            </a:r>
            <a:r>
              <a:rPr kumimoji="1" lang="ja-JP" altLang="en-US" dirty="0">
                <a:latin typeface="Meiryo UI" panose="020B0604030504040204" pitchFamily="50" charset="-128"/>
                <a:ea typeface="Meiryo UI" panose="020B0604030504040204" pitchFamily="50" charset="-128"/>
              </a:rPr>
              <a:t>、危機関連保証</a:t>
            </a:r>
            <a:r>
              <a:rPr kumimoji="1" lang="ja-JP" altLang="en-US" dirty="0" smtClean="0">
                <a:latin typeface="Meiryo UI" panose="020B0604030504040204" pitchFamily="50" charset="-128"/>
                <a:ea typeface="Meiryo UI" panose="020B0604030504040204" pitchFamily="50" charset="-128"/>
              </a:rPr>
              <a:t>の認定</a:t>
            </a:r>
            <a:r>
              <a:rPr kumimoji="1" lang="ja-JP" altLang="en-US" dirty="0">
                <a:latin typeface="Meiryo UI" panose="020B0604030504040204" pitchFamily="50" charset="-128"/>
                <a:ea typeface="Meiryo UI" panose="020B0604030504040204" pitchFamily="50" charset="-128"/>
              </a:rPr>
              <a:t>を</a:t>
            </a:r>
            <a:r>
              <a:rPr kumimoji="1" lang="ja-JP" altLang="en-US" dirty="0" smtClean="0">
                <a:latin typeface="Meiryo UI" panose="020B0604030504040204" pitchFamily="50" charset="-128"/>
                <a:ea typeface="Meiryo UI" panose="020B0604030504040204" pitchFamily="50" charset="-128"/>
              </a:rPr>
              <a:t>受けたもの</a:t>
            </a:r>
            <a:r>
              <a:rPr kumimoji="1" lang="ja-JP" altLang="en-US" dirty="0">
                <a:latin typeface="Meiryo UI" panose="020B0604030504040204" pitchFamily="50" charset="-128"/>
                <a:ea typeface="Meiryo UI" panose="020B0604030504040204" pitchFamily="50" charset="-128"/>
              </a:rPr>
              <a:t>）</a:t>
            </a:r>
          </a:p>
        </p:txBody>
      </p:sp>
      <p:sp>
        <p:nvSpPr>
          <p:cNvPr id="14" name="角丸四角形 13"/>
          <p:cNvSpPr/>
          <p:nvPr/>
        </p:nvSpPr>
        <p:spPr>
          <a:xfrm>
            <a:off x="132291" y="5026407"/>
            <a:ext cx="4076851" cy="378645"/>
          </a:xfrm>
          <a:prstGeom prst="roundRect">
            <a:avLst/>
          </a:prstGeom>
          <a:solidFill>
            <a:schemeClr val="accent5">
              <a:lumMod val="50000"/>
            </a:schemeClr>
          </a:solidFill>
        </p:spPr>
        <p:style>
          <a:lnRef idx="1">
            <a:schemeClr val="accent1"/>
          </a:lnRef>
          <a:fillRef idx="3">
            <a:schemeClr val="accent1"/>
          </a:fillRef>
          <a:effectRef idx="2">
            <a:schemeClr val="accent1"/>
          </a:effectRef>
          <a:fontRef idx="minor">
            <a:schemeClr val="lt1"/>
          </a:fontRef>
        </p:style>
        <p:txBody>
          <a:bodyPr vert="horz" rtlCol="0" anchor="ctr"/>
          <a:lstStyle/>
          <a:p>
            <a:pPr algn="ctr"/>
            <a:r>
              <a:rPr kumimoji="1" lang="ja-JP" altLang="en-US" sz="2000" b="1" dirty="0" smtClean="0">
                <a:solidFill>
                  <a:schemeClr val="bg1"/>
                </a:solidFill>
                <a:latin typeface="Meiryo UI" panose="020B0604030504040204" pitchFamily="50" charset="-128"/>
                <a:ea typeface="Meiryo UI" panose="020B0604030504040204" pitchFamily="50" charset="-128"/>
              </a:rPr>
              <a:t>中小企業への資金繰り支援について</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416085" y="3324175"/>
            <a:ext cx="10599904" cy="517323"/>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dirty="0" smtClean="0">
                <a:solidFill>
                  <a:schemeClr val="tx1"/>
                </a:solidFill>
                <a:latin typeface="Meiryo UI" panose="020B0604030504040204" pitchFamily="50" charset="-128"/>
                <a:ea typeface="Meiryo UI" panose="020B0604030504040204" pitchFamily="50" charset="-128"/>
              </a:rPr>
              <a:t>■</a:t>
            </a:r>
            <a:r>
              <a:rPr kumimoji="1" lang="ja-JP" altLang="en-US" b="1" dirty="0" smtClean="0">
                <a:solidFill>
                  <a:schemeClr val="tx1"/>
                </a:solidFill>
                <a:latin typeface="Meiryo UI" panose="020B0604030504040204" pitchFamily="50" charset="-128"/>
                <a:ea typeface="Meiryo UI" panose="020B0604030504040204" pitchFamily="50" charset="-128"/>
              </a:rPr>
              <a:t>融資限度額：</a:t>
            </a:r>
            <a:r>
              <a:rPr kumimoji="1" lang="en-US" altLang="ja-JP" sz="2000" b="1" u="sng" dirty="0" smtClean="0">
                <a:solidFill>
                  <a:schemeClr val="tx1"/>
                </a:solidFill>
                <a:latin typeface="Meiryo UI" panose="020B0604030504040204" pitchFamily="50" charset="-128"/>
                <a:ea typeface="Meiryo UI" panose="020B0604030504040204" pitchFamily="50" charset="-128"/>
              </a:rPr>
              <a:t>3,000</a:t>
            </a:r>
            <a:r>
              <a:rPr kumimoji="1" lang="ja-JP" altLang="en-US" sz="2000" b="1" u="sng" dirty="0" smtClean="0">
                <a:solidFill>
                  <a:schemeClr val="tx1"/>
                </a:solidFill>
                <a:latin typeface="Meiryo UI" panose="020B0604030504040204" pitchFamily="50" charset="-128"/>
                <a:ea typeface="Meiryo UI" panose="020B0604030504040204" pitchFamily="50" charset="-128"/>
              </a:rPr>
              <a:t>万円</a:t>
            </a:r>
            <a:r>
              <a:rPr kumimoji="1" lang="ja-JP" altLang="en-US" b="1" dirty="0" smtClean="0">
                <a:solidFill>
                  <a:schemeClr val="tx1"/>
                </a:solidFill>
                <a:latin typeface="Meiryo UI" panose="020B0604030504040204" pitchFamily="50" charset="-128"/>
                <a:ea typeface="Meiryo UI" panose="020B0604030504040204" pitchFamily="50" charset="-128"/>
              </a:rPr>
              <a:t>　　</a:t>
            </a:r>
            <a:r>
              <a:rPr kumimoji="1" lang="ja-JP" altLang="en-US" dirty="0" smtClean="0">
                <a:solidFill>
                  <a:schemeClr val="tx1"/>
                </a:solidFill>
                <a:latin typeface="Meiryo UI" panose="020B0604030504040204" pitchFamily="50" charset="-128"/>
                <a:ea typeface="Meiryo UI" panose="020B0604030504040204" pitchFamily="50" charset="-128"/>
              </a:rPr>
              <a:t>　　　　　　　　　　　　　　■融資期間：</a:t>
            </a:r>
            <a:r>
              <a:rPr kumimoji="1" lang="en-US" altLang="ja-JP" sz="2000" b="1" u="sng" dirty="0" smtClean="0">
                <a:solidFill>
                  <a:schemeClr val="tx1"/>
                </a:solidFill>
                <a:latin typeface="Meiryo UI" panose="020B0604030504040204" pitchFamily="50" charset="-128"/>
                <a:ea typeface="Meiryo UI" panose="020B0604030504040204" pitchFamily="50" charset="-128"/>
              </a:rPr>
              <a:t>10</a:t>
            </a:r>
            <a:r>
              <a:rPr kumimoji="1" lang="ja-JP" altLang="en-US" sz="2000" b="1" u="sng" dirty="0" smtClean="0">
                <a:solidFill>
                  <a:schemeClr val="tx1"/>
                </a:solidFill>
                <a:latin typeface="Meiryo UI" panose="020B0604030504040204" pitchFamily="50" charset="-128"/>
                <a:ea typeface="Meiryo UI" panose="020B0604030504040204" pitchFamily="50" charset="-128"/>
              </a:rPr>
              <a:t>年</a:t>
            </a:r>
            <a:r>
              <a:rPr kumimoji="1" lang="ja-JP" altLang="en-US" sz="2000" b="1" u="sng" dirty="0">
                <a:solidFill>
                  <a:schemeClr val="tx1"/>
                </a:solidFill>
                <a:latin typeface="Meiryo UI" panose="020B0604030504040204" pitchFamily="50" charset="-128"/>
                <a:ea typeface="Meiryo UI" panose="020B0604030504040204" pitchFamily="50" charset="-128"/>
              </a:rPr>
              <a:t>以内（</a:t>
            </a:r>
            <a:r>
              <a:rPr kumimoji="1" lang="ja-JP" altLang="en-US" sz="2000" b="1" u="sng" dirty="0" smtClean="0">
                <a:solidFill>
                  <a:schemeClr val="tx1"/>
                </a:solidFill>
                <a:latin typeface="Meiryo UI" panose="020B0604030504040204" pitchFamily="50" charset="-128"/>
                <a:ea typeface="Meiryo UI" panose="020B0604030504040204" pitchFamily="50" charset="-128"/>
              </a:rPr>
              <a:t>据置き</a:t>
            </a:r>
            <a:r>
              <a:rPr kumimoji="1" lang="en-US" altLang="ja-JP" sz="2000" b="1" u="sng" dirty="0" smtClean="0">
                <a:solidFill>
                  <a:schemeClr val="tx1"/>
                </a:solidFill>
                <a:latin typeface="Meiryo UI" panose="020B0604030504040204" pitchFamily="50" charset="-128"/>
                <a:ea typeface="Meiryo UI" panose="020B0604030504040204" pitchFamily="50" charset="-128"/>
              </a:rPr>
              <a:t>5</a:t>
            </a:r>
            <a:r>
              <a:rPr kumimoji="1" lang="ja-JP" altLang="en-US" sz="2000" b="1" u="sng" dirty="0" smtClean="0">
                <a:solidFill>
                  <a:schemeClr val="tx1"/>
                </a:solidFill>
                <a:latin typeface="Meiryo UI" panose="020B0604030504040204" pitchFamily="50" charset="-128"/>
                <a:ea typeface="Meiryo UI" panose="020B0604030504040204" pitchFamily="50" charset="-128"/>
              </a:rPr>
              <a:t>年</a:t>
            </a:r>
            <a:r>
              <a:rPr kumimoji="1" lang="ja-JP" altLang="en-US" sz="2000" b="1" u="sng" dirty="0">
                <a:solidFill>
                  <a:schemeClr val="tx1"/>
                </a:solidFill>
                <a:latin typeface="Meiryo UI" panose="020B0604030504040204" pitchFamily="50" charset="-128"/>
                <a:ea typeface="Meiryo UI" panose="020B0604030504040204" pitchFamily="50" charset="-128"/>
              </a:rPr>
              <a:t>以内</a:t>
            </a:r>
            <a:r>
              <a:rPr kumimoji="1" lang="ja-JP" altLang="en-US" sz="2000" b="1" u="sng" dirty="0" smtClean="0">
                <a:solidFill>
                  <a:schemeClr val="tx1"/>
                </a:solidFill>
                <a:latin typeface="Meiryo UI" panose="020B0604030504040204" pitchFamily="50" charset="-128"/>
                <a:ea typeface="Meiryo UI" panose="020B0604030504040204" pitchFamily="50" charset="-128"/>
              </a:rPr>
              <a:t>）</a:t>
            </a:r>
            <a:endParaRPr kumimoji="1" lang="en-US" altLang="ja-JP" sz="2000" b="1" u="sng" dirty="0" smtClean="0">
              <a:solidFill>
                <a:schemeClr val="tx1"/>
              </a:solidFill>
              <a:latin typeface="Meiryo UI" panose="020B0604030504040204" pitchFamily="50" charset="-128"/>
              <a:ea typeface="Meiryo UI" panose="020B0604030504040204" pitchFamily="50" charset="-128"/>
            </a:endParaRPr>
          </a:p>
        </p:txBody>
      </p:sp>
      <p:cxnSp>
        <p:nvCxnSpPr>
          <p:cNvPr id="24" name="直線コネクタ 23"/>
          <p:cNvCxnSpPr/>
          <p:nvPr/>
        </p:nvCxnSpPr>
        <p:spPr>
          <a:xfrm>
            <a:off x="118123" y="3288224"/>
            <a:ext cx="11897866" cy="2642"/>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flipV="1">
            <a:off x="118123" y="4898323"/>
            <a:ext cx="11897866" cy="4173"/>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27" name="正方形/長方形 26"/>
          <p:cNvSpPr/>
          <p:nvPr/>
        </p:nvSpPr>
        <p:spPr>
          <a:xfrm>
            <a:off x="1431487" y="3621098"/>
            <a:ext cx="5284550" cy="131285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en-US" altLang="ja-JP" sz="1600" b="1" dirty="0">
                <a:solidFill>
                  <a:schemeClr val="tx1"/>
                </a:solidFill>
                <a:latin typeface="Meiryo UI" panose="020B0604030504040204" pitchFamily="50" charset="-128"/>
                <a:ea typeface="Meiryo UI" panose="020B0604030504040204" pitchFamily="50" charset="-128"/>
              </a:rPr>
              <a:t>【</a:t>
            </a:r>
            <a:r>
              <a:rPr kumimoji="1" lang="ja-JP" altLang="en-US" sz="1600" b="1" dirty="0">
                <a:solidFill>
                  <a:schemeClr val="tx1"/>
                </a:solidFill>
                <a:latin typeface="Meiryo UI" panose="020B0604030504040204" pitchFamily="50" charset="-128"/>
                <a:ea typeface="Meiryo UI" panose="020B0604030504040204" pitchFamily="50" charset="-128"/>
              </a:rPr>
              <a:t>金利・保証料補助の内容</a:t>
            </a:r>
            <a:r>
              <a:rPr kumimoji="1" lang="en-US" altLang="ja-JP" sz="1600" b="1" dirty="0">
                <a:solidFill>
                  <a:schemeClr val="tx1"/>
                </a:solidFill>
                <a:latin typeface="Meiryo UI" panose="020B0604030504040204" pitchFamily="50" charset="-128"/>
                <a:ea typeface="Meiryo UI" panose="020B0604030504040204" pitchFamily="50" charset="-128"/>
              </a:rPr>
              <a:t>】</a:t>
            </a:r>
          </a:p>
          <a:p>
            <a:r>
              <a:rPr kumimoji="1" lang="ja-JP" altLang="en-US" sz="1400" dirty="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金利：</a:t>
            </a:r>
            <a:r>
              <a:rPr kumimoji="1" lang="en-US" altLang="ja-JP" sz="1400" dirty="0" smtClean="0">
                <a:solidFill>
                  <a:schemeClr val="tx1"/>
                </a:solidFill>
                <a:latin typeface="Meiryo UI" panose="020B0604030504040204" pitchFamily="50" charset="-128"/>
                <a:ea typeface="Meiryo UI" panose="020B0604030504040204" pitchFamily="50" charset="-128"/>
              </a:rPr>
              <a:t>1.2</a:t>
            </a:r>
            <a:r>
              <a:rPr kumimoji="1" lang="ja-JP" altLang="en-US" sz="1400" dirty="0" smtClean="0">
                <a:solidFill>
                  <a:schemeClr val="tx1"/>
                </a:solidFill>
                <a:latin typeface="Meiryo UI" panose="020B0604030504040204" pitchFamily="50" charset="-128"/>
                <a:ea typeface="Meiryo UI" panose="020B0604030504040204" pitchFamily="50" charset="-128"/>
              </a:rPr>
              <a:t>％　　　　　　　  　➡</a:t>
            </a:r>
            <a:r>
              <a:rPr kumimoji="1" lang="ja-JP" altLang="en-US" sz="2000" b="1" u="sng" dirty="0" smtClean="0">
                <a:solidFill>
                  <a:schemeClr val="tx1"/>
                </a:solidFill>
                <a:latin typeface="Meiryo UI" panose="020B0604030504040204" pitchFamily="50" charset="-128"/>
                <a:ea typeface="Meiryo UI" panose="020B0604030504040204" pitchFamily="50" charset="-128"/>
              </a:rPr>
              <a:t>当初３年間全額補助</a:t>
            </a:r>
            <a:endParaRPr kumimoji="1" lang="ja-JP" altLang="en-US" sz="2000" b="1" u="sng"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　 ・保証料</a:t>
            </a:r>
            <a:r>
              <a:rPr kumimoji="1" lang="ja-JP" altLang="en-US" sz="1400" dirty="0" smtClean="0">
                <a:solidFill>
                  <a:schemeClr val="tx1"/>
                </a:solidFill>
                <a:latin typeface="Meiryo UI" panose="020B0604030504040204" pitchFamily="50" charset="-128"/>
                <a:ea typeface="Meiryo UI" panose="020B0604030504040204" pitchFamily="50" charset="-128"/>
              </a:rPr>
              <a:t>：制度に定める率 　 ➡</a:t>
            </a:r>
            <a:r>
              <a:rPr lang="ja-JP" altLang="en-US" sz="2000" b="1" u="sng" dirty="0" smtClean="0">
                <a:solidFill>
                  <a:schemeClr val="tx1"/>
                </a:solidFill>
                <a:latin typeface="Meiryo UI" panose="020B0604030504040204" pitchFamily="50" charset="-128"/>
                <a:ea typeface="Meiryo UI" panose="020B0604030504040204" pitchFamily="50" charset="-128"/>
              </a:rPr>
              <a:t>全額又は</a:t>
            </a:r>
            <a:r>
              <a:rPr lang="en-US" altLang="ja-JP" sz="2000" b="1" u="sng" dirty="0" smtClean="0">
                <a:solidFill>
                  <a:schemeClr val="tx1"/>
                </a:solidFill>
                <a:latin typeface="Meiryo UI" panose="020B0604030504040204" pitchFamily="50" charset="-128"/>
                <a:ea typeface="Meiryo UI" panose="020B0604030504040204" pitchFamily="50" charset="-128"/>
              </a:rPr>
              <a:t>1/2</a:t>
            </a:r>
            <a:r>
              <a:rPr lang="ja-JP" altLang="en-US" sz="2000" b="1" u="sng" dirty="0" smtClean="0">
                <a:solidFill>
                  <a:schemeClr val="tx1"/>
                </a:solidFill>
                <a:latin typeface="Meiryo UI" panose="020B0604030504040204" pitchFamily="50" charset="-128"/>
                <a:ea typeface="Meiryo UI" panose="020B0604030504040204" pitchFamily="50" charset="-128"/>
              </a:rPr>
              <a:t>補助</a:t>
            </a:r>
            <a:endParaRPr lang="en-US" altLang="ja-JP" sz="2000" b="1" u="sng" dirty="0" smtClean="0">
              <a:solidFill>
                <a:schemeClr val="tx1"/>
              </a:solidFill>
              <a:latin typeface="Meiryo UI" panose="020B0604030504040204" pitchFamily="50" charset="-128"/>
              <a:ea typeface="Meiryo UI" panose="020B0604030504040204" pitchFamily="50" charset="-128"/>
            </a:endParaRPr>
          </a:p>
          <a:p>
            <a:pPr>
              <a:spcBef>
                <a:spcPts val="400"/>
              </a:spcBef>
            </a:pPr>
            <a:r>
              <a:rPr lang="ja-JP" altLang="en-US" sz="1100" b="1" dirty="0" smtClean="0">
                <a:solidFill>
                  <a:schemeClr val="tx1"/>
                </a:solidFill>
                <a:latin typeface="Meiryo UI" panose="020B0604030504040204" pitchFamily="50" charset="-128"/>
                <a:ea typeface="Meiryo UI" panose="020B0604030504040204" pitchFamily="50" charset="-128"/>
              </a:rPr>
              <a:t>　　　</a:t>
            </a:r>
            <a:r>
              <a:rPr lang="en-US" altLang="ja-JP" sz="1100" b="1" u="sng" dirty="0" smtClean="0">
                <a:solidFill>
                  <a:schemeClr val="tx1"/>
                </a:solidFill>
                <a:latin typeface="Meiryo UI" panose="020B0604030504040204" pitchFamily="50" charset="-128"/>
                <a:ea typeface="Meiryo UI" panose="020B0604030504040204" pitchFamily="50" charset="-128"/>
              </a:rPr>
              <a:t>※</a:t>
            </a:r>
            <a:r>
              <a:rPr lang="ja-JP" altLang="en-US" sz="1100" b="1" u="sng" dirty="0" smtClean="0">
                <a:solidFill>
                  <a:schemeClr val="tx1"/>
                </a:solidFill>
                <a:latin typeface="Meiryo UI" panose="020B0604030504040204" pitchFamily="50" charset="-128"/>
                <a:ea typeface="Meiryo UI" panose="020B0604030504040204" pitchFamily="50" charset="-128"/>
              </a:rPr>
              <a:t>売上高減少割合等に応じて、保証料・金利とも０又は保証料</a:t>
            </a:r>
            <a:r>
              <a:rPr lang="en-US" altLang="ja-JP" sz="1100" b="1" u="sng" dirty="0" smtClean="0">
                <a:solidFill>
                  <a:schemeClr val="tx1"/>
                </a:solidFill>
                <a:latin typeface="Meiryo UI" panose="020B0604030504040204" pitchFamily="50" charset="-128"/>
                <a:ea typeface="Meiryo UI" panose="020B0604030504040204" pitchFamily="50" charset="-128"/>
              </a:rPr>
              <a:t>1/2</a:t>
            </a:r>
            <a:r>
              <a:rPr lang="ja-JP" altLang="en-US" sz="1100" b="1" u="sng" dirty="0" smtClean="0">
                <a:solidFill>
                  <a:schemeClr val="tx1"/>
                </a:solidFill>
                <a:latin typeface="Meiryo UI" panose="020B0604030504040204" pitchFamily="50" charset="-128"/>
                <a:ea typeface="Meiryo UI" panose="020B0604030504040204" pitchFamily="50" charset="-128"/>
              </a:rPr>
              <a:t>のいずれか</a:t>
            </a:r>
            <a:endParaRPr kumimoji="1" lang="ja-JP" altLang="en-US" sz="1100" b="1" u="sng" dirty="0">
              <a:solidFill>
                <a:schemeClr val="tx1"/>
              </a:solidFill>
              <a:latin typeface="Meiryo UI" panose="020B0604030504040204" pitchFamily="50" charset="-128"/>
              <a:ea typeface="Meiryo UI" panose="020B0604030504040204" pitchFamily="50" charset="-128"/>
            </a:endParaRPr>
          </a:p>
        </p:txBody>
      </p:sp>
      <p:sp>
        <p:nvSpPr>
          <p:cNvPr id="29" name="正方形/長方形 28"/>
          <p:cNvSpPr/>
          <p:nvPr/>
        </p:nvSpPr>
        <p:spPr>
          <a:xfrm>
            <a:off x="-1" y="19861"/>
            <a:ext cx="12191999" cy="966496"/>
          </a:xfrm>
          <a:prstGeom prst="rect">
            <a:avLst/>
          </a:prstGeom>
          <a:solidFill>
            <a:srgbClr val="0070C0"/>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72000" rIns="0" rtlCol="0" anchor="ctr"/>
          <a:lstStyle/>
          <a:p>
            <a:r>
              <a:rPr kumimoji="1" lang="ja-JP" altLang="en-US" sz="2800" b="1" dirty="0">
                <a:solidFill>
                  <a:prstClr val="white"/>
                </a:solidFill>
                <a:latin typeface="Meiryo UI" panose="020B0604030504040204" pitchFamily="50" charset="-128"/>
                <a:ea typeface="Meiryo UI" panose="020B0604030504040204" pitchFamily="50" charset="-128"/>
              </a:rPr>
              <a:t>　</a:t>
            </a:r>
            <a:r>
              <a:rPr kumimoji="1" lang="ja-JP" altLang="en-US" sz="2800" b="1" dirty="0" smtClean="0">
                <a:solidFill>
                  <a:prstClr val="white"/>
                </a:solidFill>
                <a:latin typeface="Meiryo UI" panose="020B0604030504040204" pitchFamily="50" charset="-128"/>
                <a:ea typeface="Meiryo UI" panose="020B0604030504040204" pitchFamily="50" charset="-128"/>
              </a:rPr>
              <a:t>　　　　　　　　　　　　　　　 　 </a:t>
            </a:r>
            <a:r>
              <a:rPr kumimoji="1" lang="ja-JP" altLang="en-US" sz="3000" b="1" dirty="0" smtClean="0">
                <a:solidFill>
                  <a:prstClr val="white"/>
                </a:solidFill>
                <a:latin typeface="Meiryo UI" panose="020B0604030504040204" pitchFamily="50" charset="-128"/>
                <a:ea typeface="Meiryo UI" panose="020B0604030504040204" pitchFamily="50" charset="-128"/>
              </a:rPr>
              <a:t>新型</a:t>
            </a:r>
            <a:r>
              <a:rPr kumimoji="1" lang="ja-JP" altLang="en-US" sz="3000" b="1" dirty="0">
                <a:solidFill>
                  <a:prstClr val="white"/>
                </a:solidFill>
                <a:latin typeface="Meiryo UI" panose="020B0604030504040204" pitchFamily="50" charset="-128"/>
                <a:ea typeface="Meiryo UI" panose="020B0604030504040204" pitchFamily="50" charset="-128"/>
              </a:rPr>
              <a:t>コロナウイルス感染症対応</a:t>
            </a:r>
            <a:r>
              <a:rPr kumimoji="1" lang="ja-JP" altLang="en-US" sz="3000" b="1" dirty="0" smtClean="0">
                <a:solidFill>
                  <a:prstClr val="white"/>
                </a:solidFill>
                <a:latin typeface="Meiryo UI" panose="020B0604030504040204" pitchFamily="50" charset="-128"/>
                <a:ea typeface="Meiryo UI" panose="020B0604030504040204" pitchFamily="50" charset="-128"/>
              </a:rPr>
              <a:t>資金</a:t>
            </a:r>
            <a:r>
              <a:rPr kumimoji="1" lang="ja-JP" altLang="en-US" sz="2000" dirty="0" smtClean="0">
                <a:solidFill>
                  <a:prstClr val="white"/>
                </a:solidFill>
                <a:latin typeface="Meiryo UI" panose="020B0604030504040204" pitchFamily="50" charset="-128"/>
                <a:ea typeface="Meiryo UI" panose="020B0604030504040204" pitchFamily="50" charset="-128"/>
              </a:rPr>
              <a:t>（保証料等</a:t>
            </a:r>
            <a:r>
              <a:rPr lang="ja-JP" altLang="en-US" sz="2000" dirty="0">
                <a:solidFill>
                  <a:schemeClr val="bg1"/>
                </a:solidFill>
                <a:latin typeface="Meiryo UI" panose="020B0604030504040204" pitchFamily="50" charset="-128"/>
                <a:ea typeface="Meiryo UI" panose="020B0604030504040204" pitchFamily="50" charset="-128"/>
              </a:rPr>
              <a:t>補助</a:t>
            </a:r>
            <a:r>
              <a:rPr kumimoji="1" lang="ja-JP" altLang="en-US" sz="2000" dirty="0" smtClean="0">
                <a:solidFill>
                  <a:prstClr val="white"/>
                </a:solidFill>
                <a:latin typeface="Meiryo UI" panose="020B0604030504040204" pitchFamily="50" charset="-128"/>
                <a:ea typeface="Meiryo UI" panose="020B0604030504040204" pitchFamily="50" charset="-128"/>
              </a:rPr>
              <a:t>型</a:t>
            </a:r>
            <a:r>
              <a:rPr kumimoji="1" lang="ja-JP" altLang="en-US" sz="2000" dirty="0">
                <a:solidFill>
                  <a:prstClr val="white"/>
                </a:solidFill>
                <a:latin typeface="Meiryo UI" panose="020B0604030504040204" pitchFamily="50" charset="-128"/>
                <a:ea typeface="Meiryo UI" panose="020B0604030504040204" pitchFamily="50" charset="-128"/>
              </a:rPr>
              <a:t>）</a:t>
            </a:r>
            <a:endParaRPr kumimoji="1" lang="ja-JP" altLang="en-US" sz="3200" dirty="0">
              <a:solidFill>
                <a:prstClr val="white"/>
              </a:solidFill>
              <a:latin typeface="Meiryo UI" panose="020B0604030504040204" pitchFamily="50" charset="-128"/>
              <a:ea typeface="Meiryo UI" panose="020B0604030504040204" pitchFamily="50" charset="-128"/>
            </a:endParaRPr>
          </a:p>
        </p:txBody>
      </p:sp>
      <p:grpSp>
        <p:nvGrpSpPr>
          <p:cNvPr id="4" name="グループ化 3"/>
          <p:cNvGrpSpPr/>
          <p:nvPr/>
        </p:nvGrpSpPr>
        <p:grpSpPr>
          <a:xfrm>
            <a:off x="11705087" y="6433417"/>
            <a:ext cx="444500" cy="406094"/>
            <a:chOff x="11584850" y="5915627"/>
            <a:chExt cx="444500" cy="406094"/>
          </a:xfrm>
        </p:grpSpPr>
        <p:sp>
          <p:nvSpPr>
            <p:cNvPr id="33" name="楕円 32"/>
            <p:cNvSpPr/>
            <p:nvPr/>
          </p:nvSpPr>
          <p:spPr>
            <a:xfrm>
              <a:off x="11639550" y="5938674"/>
              <a:ext cx="360000" cy="360000"/>
            </a:xfrm>
            <a:prstGeom prst="ellips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Meiryo UI" panose="020B0604030504040204" pitchFamily="50" charset="-128"/>
                <a:ea typeface="Meiryo UI" panose="020B0604030504040204" pitchFamily="50" charset="-128"/>
              </a:endParaRPr>
            </a:p>
          </p:txBody>
        </p:sp>
        <p:sp>
          <p:nvSpPr>
            <p:cNvPr id="32" name="楕円 31"/>
            <p:cNvSpPr/>
            <p:nvPr/>
          </p:nvSpPr>
          <p:spPr>
            <a:xfrm>
              <a:off x="11584850" y="5915627"/>
              <a:ext cx="444500" cy="406094"/>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b="1" dirty="0" smtClean="0">
                  <a:latin typeface="Meiryo UI" panose="020B0604030504040204" pitchFamily="50" charset="-128"/>
                  <a:ea typeface="Meiryo UI" panose="020B0604030504040204" pitchFamily="50" charset="-128"/>
                </a:rPr>
                <a:t>10</a:t>
              </a:r>
              <a:endParaRPr kumimoji="1" lang="ja-JP" altLang="en-US" b="1" dirty="0">
                <a:latin typeface="Meiryo UI" panose="020B0604030504040204" pitchFamily="50" charset="-128"/>
                <a:ea typeface="Meiryo UI" panose="020B0604030504040204" pitchFamily="50" charset="-128"/>
              </a:endParaRPr>
            </a:p>
          </p:txBody>
        </p:sp>
      </p:grpSp>
      <p:grpSp>
        <p:nvGrpSpPr>
          <p:cNvPr id="8" name="グループ化 7"/>
          <p:cNvGrpSpPr/>
          <p:nvPr/>
        </p:nvGrpSpPr>
        <p:grpSpPr>
          <a:xfrm>
            <a:off x="1123042" y="5374582"/>
            <a:ext cx="9618501" cy="955243"/>
            <a:chOff x="1392316" y="5130782"/>
            <a:chExt cx="7226019" cy="955243"/>
          </a:xfrm>
        </p:grpSpPr>
        <p:sp>
          <p:nvSpPr>
            <p:cNvPr id="7" name="楕円 6"/>
            <p:cNvSpPr/>
            <p:nvPr/>
          </p:nvSpPr>
          <p:spPr>
            <a:xfrm>
              <a:off x="5744857" y="5487548"/>
              <a:ext cx="2686417" cy="417361"/>
            </a:xfrm>
            <a:prstGeom prst="ellipse">
              <a:avLst/>
            </a:prstGeom>
            <a:solidFill>
              <a:schemeClr val="accent4">
                <a:alpha val="7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1392316" y="5130782"/>
              <a:ext cx="4485970" cy="955243"/>
            </a:xfrm>
            <a:prstGeom prst="rect">
              <a:avLst/>
            </a:prstGeom>
            <a:noFill/>
            <a:ln w="76200" cmpd="dbl">
              <a:noFill/>
            </a:ln>
          </p:spPr>
          <p:style>
            <a:lnRef idx="2">
              <a:schemeClr val="accent1"/>
            </a:lnRef>
            <a:fillRef idx="1">
              <a:schemeClr val="lt1"/>
            </a:fillRef>
            <a:effectRef idx="0">
              <a:schemeClr val="accent1"/>
            </a:effectRef>
            <a:fontRef idx="minor">
              <a:schemeClr val="dk1"/>
            </a:fontRef>
          </p:style>
          <p:txBody>
            <a:bodyPr rtlCol="0" anchor="ctr"/>
            <a:lstStyle/>
            <a:p>
              <a:r>
                <a:rPr kumimoji="1" lang="en-US" altLang="ja-JP" sz="2000" b="1" dirty="0" smtClean="0">
                  <a:solidFill>
                    <a:schemeClr val="tx1"/>
                  </a:solidFill>
                  <a:latin typeface="Meiryo UI" panose="020B0604030504040204" pitchFamily="50" charset="-128"/>
                  <a:ea typeface="Meiryo UI" panose="020B0604030504040204" pitchFamily="50" charset="-128"/>
                </a:rPr>
                <a:t>【</a:t>
              </a:r>
              <a:r>
                <a:rPr kumimoji="1" lang="en-US" altLang="zh-TW" sz="2000" b="1" dirty="0" smtClean="0">
                  <a:solidFill>
                    <a:schemeClr val="tx1"/>
                  </a:solidFill>
                  <a:latin typeface="Meiryo UI" panose="020B0604030504040204" pitchFamily="50" charset="-128"/>
                  <a:ea typeface="Meiryo UI" panose="020B0604030504040204" pitchFamily="50" charset="-128"/>
                </a:rPr>
                <a:t>4/</a:t>
              </a:r>
              <a:r>
                <a:rPr kumimoji="1" lang="en-US" altLang="ja-JP" sz="2000" b="1" dirty="0" smtClean="0">
                  <a:solidFill>
                    <a:schemeClr val="tx1"/>
                  </a:solidFill>
                  <a:latin typeface="Meiryo UI" panose="020B0604030504040204" pitchFamily="50" charset="-128"/>
                  <a:ea typeface="Meiryo UI" panose="020B0604030504040204" pitchFamily="50" charset="-128"/>
                </a:rPr>
                <a:t>21</a:t>
              </a:r>
              <a:r>
                <a:rPr kumimoji="1" lang="en-US" altLang="zh-TW" sz="2000" b="1" dirty="0" smtClean="0">
                  <a:solidFill>
                    <a:schemeClr val="tx1"/>
                  </a:solidFill>
                  <a:latin typeface="Meiryo UI" panose="020B0604030504040204" pitchFamily="50" charset="-128"/>
                  <a:ea typeface="Meiryo UI" panose="020B0604030504040204" pitchFamily="50" charset="-128"/>
                </a:rPr>
                <a:t>(</a:t>
              </a:r>
              <a:r>
                <a:rPr kumimoji="1" lang="ja-JP" altLang="en-US" sz="2000" b="1" dirty="0">
                  <a:solidFill>
                    <a:schemeClr val="tx1"/>
                  </a:solidFill>
                  <a:latin typeface="Meiryo UI" panose="020B0604030504040204" pitchFamily="50" charset="-128"/>
                  <a:ea typeface="Meiryo UI" panose="020B0604030504040204" pitchFamily="50" charset="-128"/>
                </a:rPr>
                <a:t>火</a:t>
              </a:r>
              <a:r>
                <a:rPr kumimoji="1" lang="en-US" altLang="zh-TW" sz="2000" b="1" dirty="0" smtClean="0">
                  <a:solidFill>
                    <a:schemeClr val="tx1"/>
                  </a:solidFill>
                  <a:latin typeface="Meiryo UI" panose="020B0604030504040204" pitchFamily="50" charset="-128"/>
                  <a:ea typeface="Meiryo UI" panose="020B0604030504040204" pitchFamily="50" charset="-128"/>
                </a:rPr>
                <a:t>)</a:t>
              </a:r>
              <a:r>
                <a:rPr kumimoji="1" lang="zh-TW" altLang="en-US" sz="2000" b="1" dirty="0" smtClean="0">
                  <a:solidFill>
                    <a:schemeClr val="tx1"/>
                  </a:solidFill>
                  <a:latin typeface="Meiryo UI" panose="020B0604030504040204" pitchFamily="50" charset="-128"/>
                  <a:ea typeface="Meiryo UI" panose="020B0604030504040204" pitchFamily="50" charset="-128"/>
                </a:rPr>
                <a:t>時点申込件数</a:t>
              </a:r>
              <a:r>
                <a:rPr kumimoji="1" lang="ja-JP" altLang="en-US" sz="2000" b="1" dirty="0" smtClean="0">
                  <a:solidFill>
                    <a:schemeClr val="tx1"/>
                  </a:solidFill>
                  <a:latin typeface="Meiryo UI" panose="020B0604030504040204" pitchFamily="50" charset="-128"/>
                  <a:ea typeface="Meiryo UI" panose="020B0604030504040204" pitchFamily="50" charset="-128"/>
                </a:rPr>
                <a:t>・金額</a:t>
              </a:r>
              <a:r>
                <a:rPr kumimoji="1" lang="en-US" altLang="ja-JP" sz="2000" b="1" dirty="0" smtClean="0">
                  <a:solidFill>
                    <a:schemeClr val="tx1"/>
                  </a:solidFill>
                  <a:latin typeface="Meiryo UI" panose="020B0604030504040204" pitchFamily="50" charset="-128"/>
                  <a:ea typeface="Meiryo UI" panose="020B0604030504040204" pitchFamily="50" charset="-128"/>
                </a:rPr>
                <a:t>】</a:t>
              </a:r>
              <a:endParaRPr kumimoji="1" lang="en-US" altLang="zh-TW" sz="2000" b="1" dirty="0">
                <a:solidFill>
                  <a:schemeClr val="tx1"/>
                </a:solidFill>
                <a:latin typeface="Meiryo UI" panose="020B0604030504040204" pitchFamily="50" charset="-128"/>
                <a:ea typeface="Meiryo UI" panose="020B0604030504040204" pitchFamily="50" charset="-128"/>
              </a:endParaRPr>
            </a:p>
            <a:p>
              <a:r>
                <a:rPr kumimoji="1" lang="ja-JP" altLang="en-US" sz="2400" b="1" dirty="0" smtClean="0">
                  <a:solidFill>
                    <a:schemeClr val="tx1"/>
                  </a:solidFill>
                  <a:latin typeface="Meiryo UI" panose="020B0604030504040204" pitchFamily="50" charset="-128"/>
                  <a:ea typeface="Meiryo UI" panose="020B0604030504040204" pitchFamily="50" charset="-128"/>
                </a:rPr>
                <a:t>約</a:t>
              </a:r>
              <a:r>
                <a:rPr kumimoji="1" lang="en-US" altLang="ja-JP" sz="2400" b="1" dirty="0" smtClean="0">
                  <a:solidFill>
                    <a:schemeClr val="tx1"/>
                  </a:solidFill>
                  <a:latin typeface="Meiryo UI" panose="020B0604030504040204" pitchFamily="50" charset="-128"/>
                  <a:ea typeface="Meiryo UI" panose="020B0604030504040204" pitchFamily="50" charset="-128"/>
                </a:rPr>
                <a:t>1.1</a:t>
              </a:r>
              <a:r>
                <a:rPr kumimoji="1" lang="ja-JP" altLang="en-US" sz="2400" b="1" dirty="0" smtClean="0">
                  <a:solidFill>
                    <a:schemeClr val="tx1"/>
                  </a:solidFill>
                  <a:latin typeface="Meiryo UI" panose="020B0604030504040204" pitchFamily="50" charset="-128"/>
                  <a:ea typeface="Meiryo UI" panose="020B0604030504040204" pitchFamily="50" charset="-128"/>
                </a:rPr>
                <a:t>万</a:t>
              </a:r>
              <a:r>
                <a:rPr kumimoji="1" lang="zh-TW" altLang="en-US" sz="2400" b="1" dirty="0" smtClean="0">
                  <a:solidFill>
                    <a:schemeClr val="tx1"/>
                  </a:solidFill>
                  <a:latin typeface="Meiryo UI" panose="020B0604030504040204" pitchFamily="50" charset="-128"/>
                  <a:ea typeface="Meiryo UI" panose="020B0604030504040204" pitchFamily="50" charset="-128"/>
                </a:rPr>
                <a:t>件</a:t>
              </a:r>
              <a:r>
                <a:rPr kumimoji="1" lang="ja-JP" altLang="en-US" sz="2400" b="1" dirty="0">
                  <a:solidFill>
                    <a:schemeClr val="tx1"/>
                  </a:solidFill>
                  <a:latin typeface="Meiryo UI" panose="020B0604030504040204" pitchFamily="50" charset="-128"/>
                  <a:ea typeface="Meiryo UI" panose="020B0604030504040204" pitchFamily="50" charset="-128"/>
                </a:rPr>
                <a:t>・</a:t>
              </a:r>
              <a:r>
                <a:rPr kumimoji="1" lang="ja-JP" altLang="en-US" sz="2400" b="1" dirty="0" smtClean="0">
                  <a:solidFill>
                    <a:schemeClr val="tx1"/>
                  </a:solidFill>
                  <a:latin typeface="Meiryo UI" panose="020B0604030504040204" pitchFamily="50" charset="-128"/>
                  <a:ea typeface="Meiryo UI" panose="020B0604030504040204" pitchFamily="50" charset="-128"/>
                </a:rPr>
                <a:t>約</a:t>
              </a:r>
              <a:r>
                <a:rPr kumimoji="1" lang="en-US" altLang="ja-JP" sz="2400" b="1" dirty="0" smtClean="0">
                  <a:solidFill>
                    <a:schemeClr val="tx1"/>
                  </a:solidFill>
                  <a:latin typeface="Meiryo UI" panose="020B0604030504040204" pitchFamily="50" charset="-128"/>
                  <a:ea typeface="Meiryo UI" panose="020B0604030504040204" pitchFamily="50" charset="-128"/>
                </a:rPr>
                <a:t>3,600</a:t>
              </a:r>
              <a:r>
                <a:rPr kumimoji="1" lang="ja-JP" altLang="en-US" sz="2400" b="1" dirty="0" smtClean="0">
                  <a:solidFill>
                    <a:schemeClr val="tx1"/>
                  </a:solidFill>
                  <a:latin typeface="Meiryo UI" panose="020B0604030504040204" pitchFamily="50" charset="-128"/>
                  <a:ea typeface="Meiryo UI" panose="020B0604030504040204" pitchFamily="50" charset="-128"/>
                </a:rPr>
                <a:t>億円</a:t>
              </a:r>
              <a:endParaRPr kumimoji="1" lang="zh-TW" altLang="en-US" sz="2400" b="1" dirty="0">
                <a:solidFill>
                  <a:schemeClr val="tx1"/>
                </a:solidFill>
                <a:latin typeface="Meiryo UI" panose="020B0604030504040204" pitchFamily="50" charset="-128"/>
                <a:ea typeface="Meiryo UI" panose="020B0604030504040204" pitchFamily="50" charset="-128"/>
              </a:endParaRPr>
            </a:p>
          </p:txBody>
        </p:sp>
        <p:sp>
          <p:nvSpPr>
            <p:cNvPr id="6" name="右矢印 5"/>
            <p:cNvSpPr/>
            <p:nvPr/>
          </p:nvSpPr>
          <p:spPr>
            <a:xfrm>
              <a:off x="4726033" y="5334889"/>
              <a:ext cx="562975" cy="540955"/>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角丸四角形 33"/>
            <p:cNvSpPr/>
            <p:nvPr/>
          </p:nvSpPr>
          <p:spPr>
            <a:xfrm>
              <a:off x="5662674" y="5249516"/>
              <a:ext cx="2955661" cy="635615"/>
            </a:xfrm>
            <a:prstGeom prst="roundRect">
              <a:avLst/>
            </a:prstGeom>
            <a:noFill/>
            <a:ln w="25400">
              <a:noFill/>
            </a:ln>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ja-JP" altLang="en-US" sz="2400" b="1" dirty="0" smtClean="0">
                  <a:solidFill>
                    <a:schemeClr val="tx1"/>
                  </a:solidFill>
                  <a:latin typeface="Meiryo UI" panose="020B0604030504040204" pitchFamily="50" charset="-128"/>
                  <a:ea typeface="Meiryo UI" panose="020B0604030504040204" pitchFamily="50" charset="-128"/>
                </a:rPr>
                <a:t>中小企業の資金繰り支援の</a:t>
              </a:r>
              <a:endParaRPr kumimoji="1" lang="en-US" altLang="ja-JP" sz="2400" b="1"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2400" b="1" dirty="0">
                  <a:solidFill>
                    <a:schemeClr val="tx1"/>
                  </a:solidFill>
                  <a:latin typeface="Meiryo UI" panose="020B0604030504040204" pitchFamily="50" charset="-128"/>
                  <a:ea typeface="Meiryo UI" panose="020B0604030504040204" pitchFamily="50" charset="-128"/>
                </a:rPr>
                <a:t>更</a:t>
              </a:r>
              <a:r>
                <a:rPr kumimoji="1" lang="ja-JP" altLang="en-US" sz="2400" b="1" dirty="0" smtClean="0">
                  <a:solidFill>
                    <a:schemeClr val="tx1"/>
                  </a:solidFill>
                  <a:latin typeface="Meiryo UI" panose="020B0604030504040204" pitchFamily="50" charset="-128"/>
                  <a:ea typeface="Meiryo UI" panose="020B0604030504040204" pitchFamily="50" charset="-128"/>
                </a:rPr>
                <a:t>なる強化が必要</a:t>
              </a:r>
              <a:endParaRPr kumimoji="1" lang="ja-JP" altLang="en-US" sz="2400" b="1" dirty="0">
                <a:solidFill>
                  <a:schemeClr val="tx1"/>
                </a:solidFill>
                <a:latin typeface="Meiryo UI" panose="020B0604030504040204" pitchFamily="50" charset="-128"/>
                <a:ea typeface="Meiryo UI" panose="020B0604030504040204" pitchFamily="50" charset="-128"/>
              </a:endParaRPr>
            </a:p>
          </p:txBody>
        </p:sp>
      </p:grpSp>
      <p:sp>
        <p:nvSpPr>
          <p:cNvPr id="35" name="正方形/長方形 34"/>
          <p:cNvSpPr/>
          <p:nvPr/>
        </p:nvSpPr>
        <p:spPr>
          <a:xfrm>
            <a:off x="6767154" y="3896158"/>
            <a:ext cx="5160183" cy="85476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dirty="0" smtClean="0">
                <a:solidFill>
                  <a:schemeClr val="tx1"/>
                </a:solidFill>
                <a:latin typeface="Meiryo UI" panose="020B0604030504040204" pitchFamily="50" charset="-128"/>
                <a:ea typeface="Meiryo UI" panose="020B0604030504040204" pitchFamily="50" charset="-128"/>
              </a:rPr>
              <a:t>■制度受付開始：</a:t>
            </a:r>
            <a:r>
              <a:rPr kumimoji="1" lang="en-US" altLang="ja-JP" sz="2000" b="1" u="sng" dirty="0" smtClean="0">
                <a:solidFill>
                  <a:schemeClr val="tx1"/>
                </a:solidFill>
                <a:latin typeface="Meiryo UI" panose="020B0604030504040204" pitchFamily="50" charset="-128"/>
                <a:ea typeface="Meiryo UI" panose="020B0604030504040204" pitchFamily="50" charset="-128"/>
              </a:rPr>
              <a:t>5</a:t>
            </a:r>
            <a:r>
              <a:rPr kumimoji="1" lang="ja-JP" altLang="en-US" sz="2000" b="1" u="sng" dirty="0" smtClean="0">
                <a:solidFill>
                  <a:schemeClr val="tx1"/>
                </a:solidFill>
                <a:latin typeface="Meiryo UI" panose="020B0604030504040204" pitchFamily="50" charset="-128"/>
                <a:ea typeface="Meiryo UI" panose="020B0604030504040204" pitchFamily="50" charset="-128"/>
              </a:rPr>
              <a:t>月１日を目指し準備中</a:t>
            </a:r>
            <a:endParaRPr kumimoji="1" lang="en-US" altLang="ja-JP" sz="2000" b="1" u="sng" dirty="0" smtClean="0">
              <a:solidFill>
                <a:schemeClr val="tx1"/>
              </a:solidFill>
              <a:latin typeface="Meiryo UI" panose="020B0604030504040204" pitchFamily="50" charset="-128"/>
              <a:ea typeface="Meiryo UI" panose="020B0604030504040204" pitchFamily="50" charset="-128"/>
            </a:endParaRPr>
          </a:p>
          <a:p>
            <a:r>
              <a:rPr kumimoji="1" lang="ja-JP" altLang="en-US" sz="2000" b="1" dirty="0" smtClean="0">
                <a:solidFill>
                  <a:schemeClr val="tx1"/>
                </a:solidFill>
                <a:latin typeface="Meiryo UI" panose="020B0604030504040204" pitchFamily="50" charset="-128"/>
                <a:ea typeface="Meiryo UI" panose="020B0604030504040204" pitchFamily="50" charset="-128"/>
              </a:rPr>
              <a:t>　　　　　　　　　　</a:t>
            </a:r>
            <a:r>
              <a:rPr kumimoji="1" lang="ja-JP" altLang="en-US" sz="1400" b="1" dirty="0" smtClean="0">
                <a:solidFill>
                  <a:schemeClr val="tx1"/>
                </a:solidFill>
                <a:latin typeface="Meiryo UI" panose="020B0604030504040204" pitchFamily="50" charset="-128"/>
                <a:ea typeface="Meiryo UI" panose="020B0604030504040204" pitchFamily="50" charset="-128"/>
              </a:rPr>
              <a:t>（現在、最終調整中）</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p:txBody>
      </p:sp>
      <p:sp>
        <p:nvSpPr>
          <p:cNvPr id="37" name="ホームベース 36"/>
          <p:cNvSpPr/>
          <p:nvPr/>
        </p:nvSpPr>
        <p:spPr>
          <a:xfrm>
            <a:off x="27294" y="178365"/>
            <a:ext cx="4065812" cy="665800"/>
          </a:xfrm>
          <a:prstGeom prst="homePlate">
            <a:avLst>
              <a:gd name="adj" fmla="val 26020"/>
            </a:avLst>
          </a:prstGeom>
          <a:solidFill>
            <a:schemeClr val="bg1"/>
          </a:solidFill>
          <a:ln w="38100">
            <a:solidFill>
              <a:srgbClr val="FFC00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r>
              <a:rPr kumimoji="1" lang="en-US" altLang="ja-JP" sz="1600" b="1" dirty="0" smtClean="0">
                <a:solidFill>
                  <a:schemeClr val="tx1"/>
                </a:solidFill>
                <a:latin typeface="Meiryo UI" panose="020B0604030504040204" pitchFamily="50" charset="-128"/>
                <a:ea typeface="Meiryo UI" panose="020B0604030504040204" pitchFamily="50" charset="-128"/>
              </a:rPr>
              <a:t>(2)</a:t>
            </a:r>
            <a:r>
              <a:rPr kumimoji="1" lang="ja-JP" altLang="en-US" sz="1600" b="1" dirty="0" smtClean="0">
                <a:solidFill>
                  <a:schemeClr val="tx1"/>
                </a:solidFill>
                <a:latin typeface="Meiryo UI" panose="020B0604030504040204" pitchFamily="50" charset="-128"/>
                <a:ea typeface="Meiryo UI" panose="020B0604030504040204" pitchFamily="50" charset="-128"/>
              </a:rPr>
              <a:t>くらし</a:t>
            </a:r>
            <a:r>
              <a:rPr kumimoji="1" lang="ja-JP" altLang="en-US" sz="1600" b="1" dirty="0">
                <a:solidFill>
                  <a:schemeClr val="tx1"/>
                </a:solidFill>
                <a:latin typeface="Meiryo UI" panose="020B0604030504040204" pitchFamily="50" charset="-128"/>
                <a:ea typeface="Meiryo UI" panose="020B0604030504040204" pitchFamily="50" charset="-128"/>
              </a:rPr>
              <a:t>と経済を支える</a:t>
            </a:r>
            <a:r>
              <a:rPr kumimoji="1" lang="ja-JP" altLang="en-US" sz="1600" b="1" dirty="0" smtClean="0">
                <a:solidFill>
                  <a:schemeClr val="tx1"/>
                </a:solidFill>
                <a:latin typeface="Meiryo UI" panose="020B0604030504040204" pitchFamily="50" charset="-128"/>
                <a:ea typeface="Meiryo UI" panose="020B0604030504040204" pitchFamily="50" charset="-128"/>
              </a:rPr>
              <a:t>セーフティネットの強化</a:t>
            </a:r>
            <a:endParaRPr kumimoji="1" lang="en-US" altLang="ja-JP" sz="1600" b="1" dirty="0" smtClean="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　②雇用の維持と事業の</a:t>
            </a:r>
            <a:r>
              <a:rPr kumimoji="1" lang="ja-JP" altLang="en-US" sz="1600" dirty="0" smtClean="0">
                <a:solidFill>
                  <a:schemeClr val="tx1"/>
                </a:solidFill>
                <a:latin typeface="Meiryo UI" panose="020B0604030504040204" pitchFamily="50" charset="-128"/>
                <a:ea typeface="Meiryo UI" panose="020B0604030504040204" pitchFamily="50" charset="-128"/>
              </a:rPr>
              <a:t>継続</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9" name="大かっこ 8"/>
          <p:cNvSpPr/>
          <p:nvPr/>
        </p:nvSpPr>
        <p:spPr>
          <a:xfrm>
            <a:off x="9847822" y="2458480"/>
            <a:ext cx="2271965" cy="463050"/>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400" u="sng" dirty="0">
                <a:latin typeface="Meiryo UI" panose="020B0604030504040204" pitchFamily="50" charset="-128"/>
                <a:ea typeface="Meiryo UI" panose="020B0604030504040204" pitchFamily="50" charset="-128"/>
              </a:rPr>
              <a:t>預託金：</a:t>
            </a:r>
            <a:r>
              <a:rPr lang="en-US" altLang="ja-JP" sz="1400" u="sng" dirty="0">
                <a:latin typeface="Meiryo UI" panose="020B0604030504040204" pitchFamily="50" charset="-128"/>
                <a:ea typeface="Meiryo UI" panose="020B0604030504040204" pitchFamily="50" charset="-128"/>
              </a:rPr>
              <a:t>356,372</a:t>
            </a:r>
            <a:r>
              <a:rPr lang="ja-JP" altLang="en-US" sz="1400" u="sng" dirty="0">
                <a:latin typeface="Meiryo UI" panose="020B0604030504040204" pitchFamily="50" charset="-128"/>
                <a:ea typeface="Meiryo UI" panose="020B0604030504040204" pitchFamily="50" charset="-128"/>
              </a:rPr>
              <a:t>百万円</a:t>
            </a:r>
            <a:endParaRPr lang="en-US" altLang="ja-JP" sz="1400" u="sng" dirty="0">
              <a:latin typeface="Meiryo UI" panose="020B0604030504040204" pitchFamily="50" charset="-128"/>
              <a:ea typeface="Meiryo UI" panose="020B0604030504040204" pitchFamily="50" charset="-128"/>
            </a:endParaRPr>
          </a:p>
          <a:p>
            <a:pPr algn="ctr"/>
            <a:r>
              <a:rPr kumimoji="1" lang="ja-JP" altLang="en-US" sz="1400" u="sng" dirty="0">
                <a:latin typeface="Meiryo UI" panose="020B0604030504040204" pitchFamily="50" charset="-128"/>
                <a:ea typeface="Meiryo UI" panose="020B0604030504040204" pitchFamily="50" charset="-128"/>
              </a:rPr>
              <a:t>利子補給： </a:t>
            </a:r>
            <a:r>
              <a:rPr kumimoji="1" lang="en-US" altLang="ja-JP" sz="1400" u="sng" dirty="0">
                <a:latin typeface="Meiryo UI" panose="020B0604030504040204" pitchFamily="50" charset="-128"/>
                <a:ea typeface="Meiryo UI" panose="020B0604030504040204" pitchFamily="50" charset="-128"/>
              </a:rPr>
              <a:t>2,025</a:t>
            </a:r>
            <a:r>
              <a:rPr kumimoji="1" lang="ja-JP" altLang="en-US" sz="1400" u="sng" dirty="0" smtClean="0">
                <a:latin typeface="Meiryo UI" panose="020B0604030504040204" pitchFamily="50" charset="-128"/>
                <a:ea typeface="Meiryo UI" panose="020B0604030504040204" pitchFamily="50" charset="-128"/>
              </a:rPr>
              <a:t>百万円</a:t>
            </a:r>
            <a:endParaRPr kumimoji="1" lang="ja-JP" altLang="en-US" sz="1400" u="sng" dirty="0">
              <a:latin typeface="Meiryo UI" panose="020B0604030504040204" pitchFamily="50" charset="-128"/>
              <a:ea typeface="Meiryo UI" panose="020B0604030504040204" pitchFamily="50" charset="-128"/>
            </a:endParaRPr>
          </a:p>
        </p:txBody>
      </p:sp>
      <p:sp>
        <p:nvSpPr>
          <p:cNvPr id="30" name="正方形/長方形 29"/>
          <p:cNvSpPr/>
          <p:nvPr/>
        </p:nvSpPr>
        <p:spPr>
          <a:xfrm>
            <a:off x="9388698" y="2004957"/>
            <a:ext cx="2774235" cy="38263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b="1" u="sng" dirty="0" smtClean="0">
                <a:latin typeface="Meiryo UI" panose="020B0604030504040204" pitchFamily="50" charset="-128"/>
                <a:ea typeface="Meiryo UI" panose="020B0604030504040204" pitchFamily="50" charset="-128"/>
              </a:rPr>
              <a:t>予算額　</a:t>
            </a:r>
            <a:r>
              <a:rPr kumimoji="1" lang="en-US" altLang="ja-JP" b="1" u="sng" dirty="0" smtClean="0">
                <a:latin typeface="Meiryo UI" panose="020B0604030504040204" pitchFamily="50" charset="-128"/>
                <a:ea typeface="Meiryo UI" panose="020B0604030504040204" pitchFamily="50" charset="-128"/>
              </a:rPr>
              <a:t>358,397</a:t>
            </a:r>
            <a:r>
              <a:rPr kumimoji="1" lang="ja-JP" altLang="en-US" b="1" u="sng" dirty="0" smtClean="0">
                <a:latin typeface="Meiryo UI" panose="020B0604030504040204" pitchFamily="50" charset="-128"/>
                <a:ea typeface="Meiryo UI" panose="020B0604030504040204" pitchFamily="50" charset="-128"/>
              </a:rPr>
              <a:t>百万円</a:t>
            </a:r>
            <a:endParaRPr kumimoji="1" lang="ja-JP" altLang="en-US" b="1" u="sng" dirty="0">
              <a:latin typeface="Meiryo UI" panose="020B0604030504040204" pitchFamily="50" charset="-128"/>
              <a:ea typeface="Meiryo UI" panose="020B0604030504040204" pitchFamily="50" charset="-128"/>
            </a:endParaRPr>
          </a:p>
        </p:txBody>
      </p:sp>
      <p:sp>
        <p:nvSpPr>
          <p:cNvPr id="26" name="角丸四角形 25"/>
          <p:cNvSpPr/>
          <p:nvPr/>
        </p:nvSpPr>
        <p:spPr>
          <a:xfrm>
            <a:off x="937991" y="6339823"/>
            <a:ext cx="10316013" cy="488965"/>
          </a:xfrm>
          <a:prstGeom prst="roundRect">
            <a:avLst/>
          </a:prstGeom>
        </p:spPr>
        <p:style>
          <a:lnRef idx="1">
            <a:schemeClr val="accent1"/>
          </a:lnRef>
          <a:fillRef idx="3">
            <a:schemeClr val="accent1"/>
          </a:fillRef>
          <a:effectRef idx="2">
            <a:schemeClr val="accent1"/>
          </a:effectRef>
          <a:fontRef idx="minor">
            <a:schemeClr val="lt1"/>
          </a:fontRef>
        </p:style>
        <p:txBody>
          <a:bodyPr wrap="none" anchor="ctr">
            <a:noAutofit/>
          </a:bodyPr>
          <a:lstStyle/>
          <a:p>
            <a:pPr algn="ctr"/>
            <a:r>
              <a:rPr lang="ja-JP" altLang="en-US" sz="2800" b="1" dirty="0" smtClean="0">
                <a:latin typeface="Meiryo UI" panose="020B0604030504040204" pitchFamily="50" charset="-128"/>
                <a:ea typeface="Meiryo UI" panose="020B0604030504040204" pitchFamily="50" charset="-128"/>
              </a:rPr>
              <a:t>既存の融資制度とあわせ、</a:t>
            </a:r>
            <a:r>
              <a:rPr lang="en-US" altLang="ja-JP" sz="2800" b="1" dirty="0" smtClean="0">
                <a:latin typeface="Meiryo UI" panose="020B0604030504040204" pitchFamily="50" charset="-128"/>
                <a:ea typeface="Meiryo UI" panose="020B0604030504040204" pitchFamily="50" charset="-128"/>
              </a:rPr>
              <a:t>8</a:t>
            </a:r>
            <a:r>
              <a:rPr lang="ja-JP" altLang="en-US" sz="2800" b="1" dirty="0" smtClean="0">
                <a:latin typeface="Meiryo UI" panose="020B0604030504040204" pitchFamily="50" charset="-128"/>
                <a:ea typeface="Meiryo UI" panose="020B0604030504040204" pitchFamily="50" charset="-128"/>
              </a:rPr>
              <a:t>月末まで</a:t>
            </a:r>
            <a:r>
              <a:rPr lang="en-US" altLang="ja-JP" sz="2800" b="1" dirty="0" smtClean="0">
                <a:latin typeface="Meiryo UI" panose="020B0604030504040204" pitchFamily="50" charset="-128"/>
                <a:ea typeface="Meiryo UI" panose="020B0604030504040204" pitchFamily="50" charset="-128"/>
              </a:rPr>
              <a:t>1</a:t>
            </a:r>
            <a:r>
              <a:rPr lang="ja-JP" altLang="en-US" sz="2800" b="1" dirty="0" smtClean="0">
                <a:latin typeface="Meiryo UI" panose="020B0604030504040204" pitchFamily="50" charset="-128"/>
                <a:ea typeface="Meiryo UI" panose="020B0604030504040204" pitchFamily="50" charset="-128"/>
              </a:rPr>
              <a:t>兆円の融資枠を確保</a:t>
            </a:r>
            <a:endParaRPr lang="ja-JP" altLang="en-US" sz="28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421529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 y="1097856"/>
            <a:ext cx="12191999" cy="1146710"/>
          </a:xfrm>
          <a:prstGeom prst="rect">
            <a:avLst/>
          </a:prstGeom>
          <a:solidFill>
            <a:schemeClr val="accent5">
              <a:lumMod val="40000"/>
              <a:lumOff val="60000"/>
            </a:schemeClr>
          </a:solidFill>
        </p:spPr>
        <p:txBody>
          <a:bodyPr wrap="square" anchor="ctr">
            <a:noAutofit/>
          </a:bodyPr>
          <a:lstStyle/>
          <a:p>
            <a:pPr marL="261938" indent="-261938" fontAlgn="ctr"/>
            <a:r>
              <a:rPr lang="ja-JP" altLang="en-US" sz="2200" dirty="0" smtClean="0">
                <a:latin typeface="Meiryo UI" panose="020B0604030504040204" pitchFamily="50" charset="-128"/>
                <a:ea typeface="Meiryo UI" panose="020B0604030504040204" pitchFamily="50" charset="-128"/>
              </a:rPr>
              <a:t>　■</a:t>
            </a:r>
            <a:r>
              <a:rPr lang="ja-JP" altLang="en-US" sz="2200" b="1" dirty="0">
                <a:latin typeface="Meiryo UI" panose="020B0604030504040204" pitchFamily="50" charset="-128"/>
                <a:ea typeface="Meiryo UI" panose="020B0604030504040204" pitchFamily="50" charset="-128"/>
              </a:rPr>
              <a:t>府の要請に</a:t>
            </a:r>
            <a:r>
              <a:rPr lang="ja-JP" altLang="en-US" sz="2200" b="1" dirty="0" smtClean="0">
                <a:latin typeface="Meiryo UI" panose="020B0604030504040204" pitchFamily="50" charset="-128"/>
                <a:ea typeface="Meiryo UI" panose="020B0604030504040204" pitchFamily="50" charset="-128"/>
              </a:rPr>
              <a:t>応じて、施設名の公表など、集団（クラスター）感染の拡大防止に協力</a:t>
            </a:r>
            <a:r>
              <a:rPr lang="ja-JP" altLang="en-US" sz="2200" dirty="0" smtClean="0">
                <a:latin typeface="Meiryo UI" panose="020B0604030504040204" pitchFamily="50" charset="-128"/>
                <a:ea typeface="Meiryo UI" panose="020B0604030504040204" pitchFamily="50" charset="-128"/>
              </a:rPr>
              <a:t>いただいた</a:t>
            </a:r>
            <a:endParaRPr lang="en-US" altLang="ja-JP" sz="2200" dirty="0" smtClean="0">
              <a:latin typeface="Meiryo UI" panose="020B0604030504040204" pitchFamily="50" charset="-128"/>
              <a:ea typeface="Meiryo UI" panose="020B0604030504040204" pitchFamily="50" charset="-128"/>
            </a:endParaRPr>
          </a:p>
          <a:p>
            <a:pPr marL="261938" indent="-261938" fontAlgn="ctr"/>
            <a:r>
              <a:rPr lang="ja-JP" altLang="en-US" sz="2200" b="1" dirty="0">
                <a:latin typeface="Meiryo UI" panose="020B0604030504040204" pitchFamily="50" charset="-128"/>
                <a:ea typeface="Meiryo UI" panose="020B0604030504040204" pitchFamily="50" charset="-128"/>
              </a:rPr>
              <a:t>　</a:t>
            </a:r>
            <a:r>
              <a:rPr lang="ja-JP" altLang="en-US" sz="2200" b="1" dirty="0" smtClean="0">
                <a:latin typeface="Meiryo UI" panose="020B0604030504040204" pitchFamily="50" charset="-128"/>
                <a:ea typeface="Meiryo UI" panose="020B0604030504040204" pitchFamily="50" charset="-128"/>
              </a:rPr>
              <a:t>　 事業者に対して協力金を支給</a:t>
            </a:r>
            <a:endParaRPr lang="en-US" altLang="ja-JP" sz="2200" b="1" dirty="0" smtClean="0">
              <a:latin typeface="Meiryo UI" panose="020B0604030504040204" pitchFamily="50" charset="-128"/>
              <a:ea typeface="Meiryo UI" panose="020B0604030504040204" pitchFamily="50" charset="-128"/>
            </a:endParaRPr>
          </a:p>
          <a:p>
            <a:pPr marL="261938" indent="-261938" fontAlgn="ctr"/>
            <a:r>
              <a:rPr lang="ja-JP" altLang="en-US" sz="2200" b="1" dirty="0" smtClean="0">
                <a:latin typeface="Meiryo UI" panose="020B0604030504040204" pitchFamily="50" charset="-128"/>
                <a:ea typeface="Meiryo UI" panose="020B0604030504040204" pitchFamily="50" charset="-128"/>
              </a:rPr>
              <a:t>　■</a:t>
            </a:r>
            <a:r>
              <a:rPr lang="ja-JP" altLang="en-US" sz="2200" dirty="0" smtClean="0">
                <a:latin typeface="Meiryo UI" panose="020B0604030504040204" pitchFamily="50" charset="-128"/>
                <a:ea typeface="Meiryo UI" panose="020B0604030504040204" pitchFamily="50" charset="-128"/>
              </a:rPr>
              <a:t>さらに、</a:t>
            </a:r>
            <a:r>
              <a:rPr lang="ja-JP" altLang="en-US" sz="2200" b="1" dirty="0" smtClean="0">
                <a:latin typeface="Meiryo UI" panose="020B0604030504040204" pitchFamily="50" charset="-128"/>
                <a:ea typeface="Meiryo UI" panose="020B0604030504040204" pitchFamily="50" charset="-128"/>
              </a:rPr>
              <a:t>商店街に</a:t>
            </a:r>
            <a:r>
              <a:rPr lang="ja-JP" altLang="en-US" sz="2200" b="1" dirty="0">
                <a:latin typeface="Meiryo UI" panose="020B0604030504040204" pitchFamily="50" charset="-128"/>
                <a:ea typeface="Meiryo UI" panose="020B0604030504040204" pitchFamily="50" charset="-128"/>
              </a:rPr>
              <a:t>おける感染症</a:t>
            </a:r>
            <a:r>
              <a:rPr lang="ja-JP" altLang="en-US" sz="2200" b="1" dirty="0" smtClean="0">
                <a:latin typeface="Meiryo UI" panose="020B0604030504040204" pitchFamily="50" charset="-128"/>
                <a:ea typeface="Meiryo UI" panose="020B0604030504040204" pitchFamily="50" charset="-128"/>
              </a:rPr>
              <a:t>対策</a:t>
            </a:r>
            <a:r>
              <a:rPr lang="ja-JP" altLang="en-US" sz="2200" dirty="0" smtClean="0">
                <a:latin typeface="Meiryo UI" panose="020B0604030504040204" pitchFamily="50" charset="-128"/>
                <a:ea typeface="Meiryo UI" panose="020B0604030504040204" pitchFamily="50" charset="-128"/>
              </a:rPr>
              <a:t>及び</a:t>
            </a:r>
            <a:r>
              <a:rPr lang="ja-JP" altLang="en-US" sz="2200" b="1" dirty="0" smtClean="0">
                <a:latin typeface="Meiryo UI" panose="020B0604030504040204" pitchFamily="50" charset="-128"/>
                <a:ea typeface="Meiryo UI" panose="020B0604030504040204" pitchFamily="50" charset="-128"/>
              </a:rPr>
              <a:t>風評</a:t>
            </a:r>
            <a:r>
              <a:rPr lang="ja-JP" altLang="en-US" sz="2200" b="1" dirty="0">
                <a:latin typeface="Meiryo UI" panose="020B0604030504040204" pitchFamily="50" charset="-128"/>
                <a:ea typeface="Meiryo UI" panose="020B0604030504040204" pitchFamily="50" charset="-128"/>
              </a:rPr>
              <a:t>被害の払拭の取組み</a:t>
            </a:r>
            <a:r>
              <a:rPr lang="ja-JP" altLang="en-US" sz="2200" dirty="0">
                <a:latin typeface="Meiryo UI" panose="020B0604030504040204" pitchFamily="50" charset="-128"/>
                <a:ea typeface="Meiryo UI" panose="020B0604030504040204" pitchFamily="50" charset="-128"/>
              </a:rPr>
              <a:t>を</a:t>
            </a:r>
            <a:r>
              <a:rPr lang="ja-JP" altLang="en-US" sz="2200" dirty="0" smtClean="0">
                <a:latin typeface="Meiryo UI" panose="020B0604030504040204" pitchFamily="50" charset="-128"/>
                <a:ea typeface="Meiryo UI" panose="020B0604030504040204" pitchFamily="50" charset="-128"/>
              </a:rPr>
              <a:t>後押し。</a:t>
            </a:r>
            <a:endParaRPr lang="ja-JP" altLang="en-US" sz="22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1101958" y="6248803"/>
            <a:ext cx="4299883" cy="408189"/>
          </a:xfrm>
          <a:prstGeom prst="rect">
            <a:avLst/>
          </a:prstGeom>
          <a:noFill/>
          <a:ln>
            <a:noFill/>
          </a:ln>
        </p:spPr>
        <p:txBody>
          <a:bodyPr wrap="square" rtlCol="0">
            <a:spAutoFit/>
          </a:bodyPr>
          <a:lstStyle/>
          <a:p>
            <a:pPr marL="85725">
              <a:lnSpc>
                <a:spcPct val="130000"/>
              </a:lnSpc>
            </a:pPr>
            <a:r>
              <a:rPr lang="ja-JP" altLang="en-US" b="1" dirty="0" smtClean="0">
                <a:latin typeface="Meiryo UI" panose="020B0604030504040204" pitchFamily="50" charset="-128"/>
                <a:ea typeface="Meiryo UI" panose="020B0604030504040204" pitchFamily="50" charset="-128"/>
              </a:rPr>
              <a:t>１事業</a:t>
            </a:r>
            <a:r>
              <a:rPr lang="ja-JP" altLang="en-US" b="1" dirty="0">
                <a:latin typeface="Meiryo UI" panose="020B0604030504040204" pitchFamily="50" charset="-128"/>
                <a:ea typeface="Meiryo UI" panose="020B0604030504040204" pitchFamily="50" charset="-128"/>
              </a:rPr>
              <a:t>者</a:t>
            </a:r>
            <a:r>
              <a:rPr lang="ja-JP" altLang="en-US" b="1" dirty="0" smtClean="0">
                <a:latin typeface="Meiryo UI" panose="020B0604030504040204" pitchFamily="50" charset="-128"/>
                <a:ea typeface="Meiryo UI" panose="020B0604030504040204" pitchFamily="50" charset="-128"/>
              </a:rPr>
              <a:t>あたり</a:t>
            </a:r>
            <a:r>
              <a:rPr lang="en-US" altLang="ja-JP" b="1" dirty="0" smtClean="0">
                <a:latin typeface="Meiryo UI" panose="020B0604030504040204" pitchFamily="50" charset="-128"/>
                <a:ea typeface="Meiryo UI" panose="020B0604030504040204" pitchFamily="50" charset="-128"/>
              </a:rPr>
              <a:t>100</a:t>
            </a:r>
            <a:r>
              <a:rPr lang="ja-JP" altLang="en-US" b="1" dirty="0" smtClean="0">
                <a:latin typeface="Meiryo UI" panose="020B0604030504040204" pitchFamily="50" charset="-128"/>
                <a:ea typeface="Meiryo UI" panose="020B0604030504040204" pitchFamily="50" charset="-128"/>
              </a:rPr>
              <a:t>万円</a:t>
            </a:r>
            <a:endParaRPr lang="en-US" altLang="ja-JP" dirty="0">
              <a:latin typeface="Meiryo UI" panose="020B0604030504040204" pitchFamily="50" charset="-128"/>
              <a:ea typeface="Meiryo UI" panose="020B0604030504040204" pitchFamily="50" charset="-128"/>
            </a:endParaRPr>
          </a:p>
        </p:txBody>
      </p:sp>
      <p:sp>
        <p:nvSpPr>
          <p:cNvPr id="9" name="角丸四角形 8"/>
          <p:cNvSpPr/>
          <p:nvPr/>
        </p:nvSpPr>
        <p:spPr>
          <a:xfrm>
            <a:off x="116526" y="3424780"/>
            <a:ext cx="1011570" cy="923330"/>
          </a:xfrm>
          <a:prstGeom prst="roundRect">
            <a:avLst/>
          </a:prstGeom>
          <a:solidFill>
            <a:schemeClr val="accent5">
              <a:lumMod val="20000"/>
              <a:lumOff val="80000"/>
            </a:schemeClr>
          </a:solidFill>
        </p:spPr>
        <p:style>
          <a:lnRef idx="1">
            <a:schemeClr val="accent1"/>
          </a:lnRef>
          <a:fillRef idx="3">
            <a:schemeClr val="accent1"/>
          </a:fillRef>
          <a:effectRef idx="2">
            <a:schemeClr val="accent1"/>
          </a:effectRef>
          <a:fontRef idx="minor">
            <a:schemeClr val="lt1"/>
          </a:fontRef>
        </p:style>
        <p:txBody>
          <a:bodyPr vert="horz" rtlCol="0" anchor="ctr"/>
          <a:lstStyle/>
          <a:p>
            <a:pPr algn="ctr"/>
            <a:r>
              <a:rPr kumimoji="1" lang="zh-TW" altLang="en-US" b="1" dirty="0" smtClean="0">
                <a:solidFill>
                  <a:schemeClr val="tx1"/>
                </a:solidFill>
                <a:latin typeface="Meiryo UI" panose="020B0604030504040204" pitchFamily="50" charset="-128"/>
                <a:ea typeface="Meiryo UI" panose="020B0604030504040204" pitchFamily="50" charset="-128"/>
              </a:rPr>
              <a:t>対象</a:t>
            </a:r>
            <a:endParaRPr kumimoji="1" lang="en-US" altLang="zh-TW" b="1" dirty="0" smtClean="0">
              <a:solidFill>
                <a:schemeClr val="tx1"/>
              </a:solidFill>
              <a:latin typeface="Meiryo UI" panose="020B0604030504040204" pitchFamily="50" charset="-128"/>
              <a:ea typeface="Meiryo UI" panose="020B0604030504040204" pitchFamily="50" charset="-128"/>
            </a:endParaRPr>
          </a:p>
          <a:p>
            <a:pPr algn="ctr"/>
            <a:r>
              <a:rPr kumimoji="1" lang="zh-TW" altLang="en-US" b="1" dirty="0" smtClean="0">
                <a:solidFill>
                  <a:schemeClr val="tx1"/>
                </a:solidFill>
                <a:latin typeface="Meiryo UI" panose="020B0604030504040204" pitchFamily="50" charset="-128"/>
                <a:ea typeface="Meiryo UI" panose="020B0604030504040204" pitchFamily="50" charset="-128"/>
              </a:rPr>
              <a:t>事</a:t>
            </a:r>
            <a:r>
              <a:rPr kumimoji="1" lang="zh-TW" altLang="en-US" b="1" dirty="0">
                <a:solidFill>
                  <a:schemeClr val="tx1"/>
                </a:solidFill>
                <a:latin typeface="Meiryo UI" panose="020B0604030504040204" pitchFamily="50" charset="-128"/>
                <a:ea typeface="Meiryo UI" panose="020B0604030504040204" pitchFamily="50" charset="-128"/>
              </a:rPr>
              <a:t>業者</a:t>
            </a:r>
          </a:p>
        </p:txBody>
      </p:sp>
      <p:sp>
        <p:nvSpPr>
          <p:cNvPr id="11" name="角丸四角形 10"/>
          <p:cNvSpPr/>
          <p:nvPr/>
        </p:nvSpPr>
        <p:spPr>
          <a:xfrm>
            <a:off x="116526" y="6222338"/>
            <a:ext cx="975340" cy="486475"/>
          </a:xfrm>
          <a:prstGeom prst="roundRect">
            <a:avLst/>
          </a:prstGeom>
          <a:solidFill>
            <a:schemeClr val="accent5">
              <a:lumMod val="20000"/>
              <a:lumOff val="80000"/>
            </a:schemeClr>
          </a:solidFill>
        </p:spPr>
        <p:style>
          <a:lnRef idx="1">
            <a:schemeClr val="accent1"/>
          </a:lnRef>
          <a:fillRef idx="3">
            <a:schemeClr val="accent1"/>
          </a:fillRef>
          <a:effectRef idx="2">
            <a:schemeClr val="accent1"/>
          </a:effectRef>
          <a:fontRef idx="minor">
            <a:schemeClr val="lt1"/>
          </a:fontRef>
        </p:style>
        <p:txBody>
          <a:bodyPr vert="horz" rtlCol="0" anchor="ctr"/>
          <a:lstStyle/>
          <a:p>
            <a:pPr algn="ctr"/>
            <a:r>
              <a:rPr kumimoji="1" lang="ja-JP" altLang="en-US" b="1" dirty="0">
                <a:solidFill>
                  <a:schemeClr val="tx1"/>
                </a:solidFill>
                <a:latin typeface="Meiryo UI" panose="020B0604030504040204" pitchFamily="50" charset="-128"/>
                <a:ea typeface="Meiryo UI" panose="020B0604030504040204" pitchFamily="50" charset="-128"/>
              </a:rPr>
              <a:t>支給</a:t>
            </a:r>
            <a:r>
              <a:rPr kumimoji="1" lang="ja-JP" altLang="en-US" b="1" dirty="0" smtClean="0">
                <a:solidFill>
                  <a:schemeClr val="tx1"/>
                </a:solidFill>
                <a:latin typeface="Meiryo UI" panose="020B0604030504040204" pitchFamily="50" charset="-128"/>
                <a:ea typeface="Meiryo UI" panose="020B0604030504040204" pitchFamily="50" charset="-128"/>
              </a:rPr>
              <a:t>額</a:t>
            </a:r>
            <a:endParaRPr kumimoji="1" lang="zh-TW" altLang="en-US" b="1" dirty="0">
              <a:solidFill>
                <a:schemeClr val="tx1"/>
              </a:solidFill>
              <a:latin typeface="Meiryo UI" panose="020B0604030504040204" pitchFamily="50" charset="-128"/>
              <a:ea typeface="Meiryo UI" panose="020B0604030504040204" pitchFamily="50" charset="-128"/>
            </a:endParaRPr>
          </a:p>
        </p:txBody>
      </p:sp>
      <p:sp>
        <p:nvSpPr>
          <p:cNvPr id="31" name="正方形/長方形 30"/>
          <p:cNvSpPr/>
          <p:nvPr/>
        </p:nvSpPr>
        <p:spPr>
          <a:xfrm>
            <a:off x="-1" y="-8203"/>
            <a:ext cx="12191999" cy="966496"/>
          </a:xfrm>
          <a:prstGeom prst="rect">
            <a:avLst/>
          </a:prstGeom>
          <a:solidFill>
            <a:srgbClr val="0070C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800" b="1" dirty="0" smtClean="0">
                <a:solidFill>
                  <a:prstClr val="white"/>
                </a:solidFill>
                <a:latin typeface="Meiryo UI" panose="020B0604030504040204" pitchFamily="50" charset="-128"/>
                <a:ea typeface="Meiryo UI" panose="020B0604030504040204" pitchFamily="50" charset="-128"/>
              </a:rPr>
              <a:t>　　　　　　　　　　　　　　　 　 　</a:t>
            </a:r>
            <a:r>
              <a:rPr kumimoji="1" lang="ja-JP" altLang="en-US" sz="3000" b="1" dirty="0" smtClean="0">
                <a:solidFill>
                  <a:prstClr val="white"/>
                </a:solidFill>
                <a:latin typeface="Meiryo UI" panose="020B0604030504040204" pitchFamily="50" charset="-128"/>
                <a:ea typeface="Meiryo UI" panose="020B0604030504040204" pitchFamily="50" charset="-128"/>
              </a:rPr>
              <a:t>クラスター発生施設や商店街の事業継続支援</a:t>
            </a:r>
            <a:endParaRPr kumimoji="1" lang="ja-JP" altLang="en-US" sz="3000" b="1" dirty="0">
              <a:solidFill>
                <a:prstClr val="white"/>
              </a:solidFill>
              <a:latin typeface="Meiryo UI" panose="020B0604030504040204" pitchFamily="50" charset="-128"/>
              <a:ea typeface="Meiryo UI" panose="020B0604030504040204" pitchFamily="50" charset="-128"/>
            </a:endParaRPr>
          </a:p>
        </p:txBody>
      </p:sp>
      <p:grpSp>
        <p:nvGrpSpPr>
          <p:cNvPr id="30" name="グループ化 29"/>
          <p:cNvGrpSpPr/>
          <p:nvPr/>
        </p:nvGrpSpPr>
        <p:grpSpPr>
          <a:xfrm>
            <a:off x="11724137" y="6420717"/>
            <a:ext cx="444500" cy="406094"/>
            <a:chOff x="11597550" y="5902927"/>
            <a:chExt cx="444500" cy="406094"/>
          </a:xfrm>
        </p:grpSpPr>
        <p:sp>
          <p:nvSpPr>
            <p:cNvPr id="40" name="楕円 39"/>
            <p:cNvSpPr/>
            <p:nvPr/>
          </p:nvSpPr>
          <p:spPr>
            <a:xfrm>
              <a:off x="11639550" y="5938674"/>
              <a:ext cx="360000" cy="360000"/>
            </a:xfrm>
            <a:prstGeom prst="ellips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Meiryo UI" panose="020B0604030504040204" pitchFamily="50" charset="-128"/>
                <a:ea typeface="Meiryo UI" panose="020B0604030504040204" pitchFamily="50" charset="-128"/>
              </a:endParaRPr>
            </a:p>
          </p:txBody>
        </p:sp>
        <p:sp>
          <p:nvSpPr>
            <p:cNvPr id="43" name="楕円 42"/>
            <p:cNvSpPr/>
            <p:nvPr/>
          </p:nvSpPr>
          <p:spPr>
            <a:xfrm>
              <a:off x="11597550" y="5902927"/>
              <a:ext cx="444500" cy="406094"/>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b="1" dirty="0" smtClean="0">
                  <a:latin typeface="Meiryo UI" panose="020B0604030504040204" pitchFamily="50" charset="-128"/>
                  <a:ea typeface="Meiryo UI" panose="020B0604030504040204" pitchFamily="50" charset="-128"/>
                </a:rPr>
                <a:t>11</a:t>
              </a:r>
              <a:endParaRPr kumimoji="1" lang="ja-JP" altLang="en-US" b="1" dirty="0">
                <a:latin typeface="Meiryo UI" panose="020B0604030504040204" pitchFamily="50" charset="-128"/>
                <a:ea typeface="Meiryo UI" panose="020B0604030504040204" pitchFamily="50" charset="-128"/>
              </a:endParaRPr>
            </a:p>
          </p:txBody>
        </p:sp>
      </p:grpSp>
      <p:sp>
        <p:nvSpPr>
          <p:cNvPr id="44" name="ホームベース 43"/>
          <p:cNvSpPr/>
          <p:nvPr/>
        </p:nvSpPr>
        <p:spPr>
          <a:xfrm>
            <a:off x="58253" y="146457"/>
            <a:ext cx="4031148" cy="665800"/>
          </a:xfrm>
          <a:prstGeom prst="homePlate">
            <a:avLst>
              <a:gd name="adj" fmla="val 26020"/>
            </a:avLst>
          </a:prstGeom>
          <a:solidFill>
            <a:schemeClr val="bg1"/>
          </a:solidFill>
          <a:ln w="38100">
            <a:solidFill>
              <a:srgbClr val="FFC00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r>
              <a:rPr kumimoji="1" lang="en-US" altLang="ja-JP" sz="1600" b="1" dirty="0" smtClean="0">
                <a:solidFill>
                  <a:schemeClr val="tx1"/>
                </a:solidFill>
                <a:latin typeface="Meiryo UI" panose="020B0604030504040204" pitchFamily="50" charset="-128"/>
                <a:ea typeface="Meiryo UI" panose="020B0604030504040204" pitchFamily="50" charset="-128"/>
              </a:rPr>
              <a:t>(2)</a:t>
            </a:r>
            <a:r>
              <a:rPr kumimoji="1" lang="ja-JP" altLang="en-US" sz="1600" b="1" dirty="0" smtClean="0">
                <a:solidFill>
                  <a:schemeClr val="tx1"/>
                </a:solidFill>
                <a:latin typeface="Meiryo UI" panose="020B0604030504040204" pitchFamily="50" charset="-128"/>
                <a:ea typeface="Meiryo UI" panose="020B0604030504040204" pitchFamily="50" charset="-128"/>
              </a:rPr>
              <a:t>くらし</a:t>
            </a:r>
            <a:r>
              <a:rPr kumimoji="1" lang="ja-JP" altLang="en-US" sz="1600" b="1" dirty="0">
                <a:solidFill>
                  <a:schemeClr val="tx1"/>
                </a:solidFill>
                <a:latin typeface="Meiryo UI" panose="020B0604030504040204" pitchFamily="50" charset="-128"/>
                <a:ea typeface="Meiryo UI" panose="020B0604030504040204" pitchFamily="50" charset="-128"/>
              </a:rPr>
              <a:t>と経済を支える</a:t>
            </a:r>
            <a:r>
              <a:rPr kumimoji="1" lang="ja-JP" altLang="en-US" sz="1600" b="1" dirty="0" smtClean="0">
                <a:solidFill>
                  <a:schemeClr val="tx1"/>
                </a:solidFill>
                <a:latin typeface="Meiryo UI" panose="020B0604030504040204" pitchFamily="50" charset="-128"/>
                <a:ea typeface="Meiryo UI" panose="020B0604030504040204" pitchFamily="50" charset="-128"/>
              </a:rPr>
              <a:t>セーフティネットの強化</a:t>
            </a:r>
            <a:endParaRPr kumimoji="1" lang="en-US" altLang="ja-JP" sz="1600" b="1" dirty="0" smtClean="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　②雇用の維持と事業の</a:t>
            </a:r>
            <a:r>
              <a:rPr kumimoji="1" lang="ja-JP" altLang="en-US" sz="1600" dirty="0" smtClean="0">
                <a:solidFill>
                  <a:schemeClr val="tx1"/>
                </a:solidFill>
                <a:latin typeface="Meiryo UI" panose="020B0604030504040204" pitchFamily="50" charset="-128"/>
                <a:ea typeface="Meiryo UI" panose="020B0604030504040204" pitchFamily="50" charset="-128"/>
              </a:rPr>
              <a:t>継続</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45" name="正方形/長方形 44"/>
          <p:cNvSpPr/>
          <p:nvPr/>
        </p:nvSpPr>
        <p:spPr>
          <a:xfrm>
            <a:off x="58253" y="2612571"/>
            <a:ext cx="5845216" cy="4209143"/>
          </a:xfrm>
          <a:prstGeom prst="rect">
            <a:avLst/>
          </a:pr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61" name="正方形/長方形 60"/>
          <p:cNvSpPr/>
          <p:nvPr/>
        </p:nvSpPr>
        <p:spPr>
          <a:xfrm>
            <a:off x="955199" y="3424780"/>
            <a:ext cx="4760673" cy="923330"/>
          </a:xfrm>
          <a:prstGeom prst="rect">
            <a:avLst/>
          </a:prstGeom>
        </p:spPr>
        <p:txBody>
          <a:bodyPr wrap="square">
            <a:spAutoFit/>
          </a:bodyPr>
          <a:lstStyle/>
          <a:p>
            <a:pPr marL="261938" indent="-261938" fontAlgn="ctr"/>
            <a:r>
              <a:rPr lang="ja-JP" altLang="en-US" b="1" dirty="0" smtClean="0">
                <a:latin typeface="Meiryo UI" panose="020B0604030504040204" pitchFamily="50" charset="-128"/>
                <a:ea typeface="Meiryo UI" panose="020B0604030504040204" pitchFamily="50" charset="-128"/>
              </a:rPr>
              <a:t>　　不特定</a:t>
            </a:r>
            <a:r>
              <a:rPr lang="ja-JP" altLang="en-US" b="1" dirty="0">
                <a:latin typeface="Meiryo UI" panose="020B0604030504040204" pitchFamily="50" charset="-128"/>
                <a:ea typeface="Meiryo UI" panose="020B0604030504040204" pitchFamily="50" charset="-128"/>
              </a:rPr>
              <a:t>多数の人が利用した施設</a:t>
            </a:r>
            <a:r>
              <a:rPr lang="ja-JP" altLang="en-US" dirty="0">
                <a:latin typeface="Meiryo UI" panose="020B0604030504040204" pitchFamily="50" charset="-128"/>
                <a:ea typeface="Meiryo UI" panose="020B0604030504040204" pitchFamily="50" charset="-128"/>
              </a:rPr>
              <a:t>に</a:t>
            </a:r>
            <a:r>
              <a:rPr lang="ja-JP" altLang="en-US" dirty="0" smtClean="0">
                <a:latin typeface="Meiryo UI" panose="020B0604030504040204" pitchFamily="50" charset="-128"/>
                <a:ea typeface="Meiryo UI" panose="020B0604030504040204" pitchFamily="50" charset="-128"/>
              </a:rPr>
              <a:t>おいて、 </a:t>
            </a:r>
            <a:endParaRPr lang="en-US" altLang="ja-JP" dirty="0" smtClean="0">
              <a:latin typeface="Meiryo UI" panose="020B0604030504040204" pitchFamily="50" charset="-128"/>
              <a:ea typeface="Meiryo UI" panose="020B0604030504040204" pitchFamily="50" charset="-128"/>
            </a:endParaRPr>
          </a:p>
          <a:p>
            <a:pPr marL="261938" indent="-261938" fontAlgn="ctr"/>
            <a:r>
              <a:rPr lang="ja-JP" altLang="en-US" b="1" dirty="0" smtClean="0">
                <a:solidFill>
                  <a:srgbClr val="FF0000"/>
                </a:solidFill>
                <a:latin typeface="Meiryo UI" panose="020B0604030504040204" pitchFamily="50" charset="-128"/>
                <a:ea typeface="Meiryo UI" panose="020B0604030504040204" pitchFamily="50" charset="-128"/>
              </a:rPr>
              <a:t>　　</a:t>
            </a:r>
            <a:r>
              <a:rPr lang="ja-JP" altLang="en-US" b="1" u="sng" dirty="0" smtClean="0">
                <a:latin typeface="Meiryo UI" panose="020B0604030504040204" pitchFamily="50" charset="-128"/>
                <a:ea typeface="Meiryo UI" panose="020B0604030504040204" pitchFamily="50" charset="-128"/>
              </a:rPr>
              <a:t>府の求めに応じて、</a:t>
            </a:r>
            <a:r>
              <a:rPr lang="ja-JP" altLang="en-US" dirty="0" smtClean="0">
                <a:latin typeface="Meiryo UI" panose="020B0604030504040204" pitchFamily="50" charset="-128"/>
                <a:ea typeface="Meiryo UI" panose="020B0604030504040204" pitchFamily="50" charset="-128"/>
              </a:rPr>
              <a:t>集団</a:t>
            </a:r>
            <a:r>
              <a:rPr lang="ja-JP" altLang="en-US" dirty="0">
                <a:latin typeface="Meiryo UI" panose="020B0604030504040204" pitchFamily="50" charset="-128"/>
                <a:ea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rPr>
              <a:t>クラスター）感染の</a:t>
            </a:r>
            <a:endParaRPr lang="en-US" altLang="ja-JP" dirty="0" smtClean="0">
              <a:latin typeface="Meiryo UI" panose="020B0604030504040204" pitchFamily="50" charset="-128"/>
              <a:ea typeface="Meiryo UI" panose="020B0604030504040204" pitchFamily="50" charset="-128"/>
            </a:endParaRPr>
          </a:p>
          <a:p>
            <a:pPr marL="261938" indent="-261938" fontAlgn="ctr"/>
            <a:r>
              <a:rPr lang="ja-JP" altLang="en-US" b="1" dirty="0">
                <a:latin typeface="Meiryo UI" panose="020B0604030504040204" pitchFamily="50" charset="-128"/>
                <a:ea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rPr>
              <a:t>　拡大防止の取組みに協力</a:t>
            </a:r>
            <a:r>
              <a:rPr lang="ja-JP" altLang="en-US" b="1" dirty="0">
                <a:latin typeface="Meiryo UI" panose="020B0604030504040204" pitchFamily="50" charset="-128"/>
                <a:ea typeface="Meiryo UI" panose="020B0604030504040204" pitchFamily="50" charset="-128"/>
              </a:rPr>
              <a:t>した</a:t>
            </a:r>
            <a:r>
              <a:rPr lang="ja-JP" altLang="en-US" b="1" dirty="0" smtClean="0">
                <a:latin typeface="Meiryo UI" panose="020B0604030504040204" pitchFamily="50" charset="-128"/>
                <a:ea typeface="Meiryo UI" panose="020B0604030504040204" pitchFamily="50" charset="-128"/>
              </a:rPr>
              <a:t>事業者</a:t>
            </a:r>
            <a:endParaRPr lang="en-US" altLang="ja-JP" b="1" dirty="0" smtClean="0">
              <a:latin typeface="Meiryo UI" panose="020B0604030504040204" pitchFamily="50" charset="-128"/>
              <a:ea typeface="Meiryo UI" panose="020B0604030504040204" pitchFamily="50" charset="-128"/>
            </a:endParaRPr>
          </a:p>
        </p:txBody>
      </p:sp>
      <p:sp>
        <p:nvSpPr>
          <p:cNvPr id="63" name="正方形/長方形 62"/>
          <p:cNvSpPr/>
          <p:nvPr/>
        </p:nvSpPr>
        <p:spPr>
          <a:xfrm>
            <a:off x="1251237" y="4766732"/>
            <a:ext cx="4442279" cy="1200329"/>
          </a:xfrm>
          <a:prstGeom prst="rect">
            <a:avLst/>
          </a:prstGeom>
          <a:solidFill>
            <a:schemeClr val="accent4">
              <a:lumMod val="20000"/>
              <a:lumOff val="80000"/>
            </a:schemeClr>
          </a:solidFill>
        </p:spPr>
        <p:txBody>
          <a:bodyPr wrap="square">
            <a:spAutoFit/>
          </a:bodyPr>
          <a:lstStyle/>
          <a:p>
            <a:pPr marL="261938" indent="-261938" fontAlgn="ctr"/>
            <a:r>
              <a:rPr lang="ja-JP" altLang="en-US" b="1" dirty="0">
                <a:latin typeface="Meiryo UI" panose="020B0604030504040204" pitchFamily="50" charset="-128"/>
                <a:ea typeface="Meiryo UI" panose="020B0604030504040204" pitchFamily="50" charset="-128"/>
              </a:rPr>
              <a:t>ア、施設等の名称及び所在地の公表</a:t>
            </a:r>
          </a:p>
          <a:p>
            <a:pPr marL="261938" indent="-261938" fontAlgn="ctr"/>
            <a:r>
              <a:rPr lang="ja-JP" altLang="en-US" b="1" dirty="0" smtClean="0">
                <a:latin typeface="Meiryo UI" panose="020B0604030504040204" pitchFamily="50" charset="-128"/>
                <a:ea typeface="Meiryo UI" panose="020B0604030504040204" pitchFamily="50" charset="-128"/>
              </a:rPr>
              <a:t>イ</a:t>
            </a:r>
            <a:r>
              <a:rPr lang="ja-JP" altLang="en-US" b="1" dirty="0">
                <a:latin typeface="Meiryo UI" panose="020B0604030504040204" pitchFamily="50" charset="-128"/>
                <a:ea typeface="Meiryo UI" panose="020B0604030504040204" pitchFamily="50" charset="-128"/>
              </a:rPr>
              <a:t>、不特定多数の利用者に対し、感染</a:t>
            </a:r>
            <a:r>
              <a:rPr lang="ja-JP" altLang="en-US" b="1" dirty="0" smtClean="0">
                <a:latin typeface="Meiryo UI" panose="020B0604030504040204" pitchFamily="50" charset="-128"/>
                <a:ea typeface="Meiryo UI" panose="020B0604030504040204" pitchFamily="50" charset="-128"/>
              </a:rPr>
              <a:t>拡大の</a:t>
            </a:r>
            <a:endParaRPr lang="en-US" altLang="ja-JP" b="1" dirty="0" smtClean="0">
              <a:latin typeface="Meiryo UI" panose="020B0604030504040204" pitchFamily="50" charset="-128"/>
              <a:ea typeface="Meiryo UI" panose="020B0604030504040204" pitchFamily="50" charset="-128"/>
            </a:endParaRPr>
          </a:p>
          <a:p>
            <a:pPr marL="261938" indent="-261938" fontAlgn="ctr"/>
            <a:r>
              <a:rPr lang="ja-JP" altLang="en-US" b="1" dirty="0">
                <a:latin typeface="Meiryo UI" panose="020B0604030504040204" pitchFamily="50" charset="-128"/>
                <a:ea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rPr>
              <a:t>　防止</a:t>
            </a:r>
            <a:r>
              <a:rPr lang="ja-JP" altLang="en-US" b="1" dirty="0">
                <a:latin typeface="Meiryo UI" panose="020B0604030504040204" pitchFamily="50" charset="-128"/>
                <a:ea typeface="Meiryo UI" panose="020B0604030504040204" pitchFamily="50" charset="-128"/>
              </a:rPr>
              <a:t>に係る働きかけ（ホームページ等で</a:t>
            </a:r>
            <a:r>
              <a:rPr lang="ja-JP" altLang="en-US" b="1" dirty="0" smtClean="0">
                <a:latin typeface="Meiryo UI" panose="020B0604030504040204" pitchFamily="50" charset="-128"/>
                <a:ea typeface="Meiryo UI" panose="020B0604030504040204" pitchFamily="50" charset="-128"/>
              </a:rPr>
              <a:t>の</a:t>
            </a:r>
            <a:endParaRPr lang="en-US" altLang="ja-JP" b="1" dirty="0" smtClean="0">
              <a:latin typeface="Meiryo UI" panose="020B0604030504040204" pitchFamily="50" charset="-128"/>
              <a:ea typeface="Meiryo UI" panose="020B0604030504040204" pitchFamily="50" charset="-128"/>
            </a:endParaRPr>
          </a:p>
          <a:p>
            <a:pPr marL="261938" indent="-261938" fontAlgn="ctr"/>
            <a:r>
              <a:rPr lang="ja-JP" altLang="en-US" b="1" dirty="0">
                <a:latin typeface="Meiryo UI" panose="020B0604030504040204" pitchFamily="50" charset="-128"/>
                <a:ea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rPr>
              <a:t>　周知</a:t>
            </a:r>
            <a:r>
              <a:rPr lang="ja-JP" altLang="en-US" b="1" dirty="0">
                <a:latin typeface="Meiryo UI" panose="020B0604030504040204" pitchFamily="50" charset="-128"/>
                <a:ea typeface="Meiryo UI" panose="020B0604030504040204" pitchFamily="50" charset="-128"/>
              </a:rPr>
              <a:t>）を</a:t>
            </a:r>
            <a:r>
              <a:rPr lang="ja-JP" altLang="en-US" b="1" dirty="0" smtClean="0">
                <a:latin typeface="Meiryo UI" panose="020B0604030504040204" pitchFamily="50" charset="-128"/>
                <a:ea typeface="Meiryo UI" panose="020B0604030504040204" pitchFamily="50" charset="-128"/>
              </a:rPr>
              <a:t>実施　　　　　　　　　　　　　　</a:t>
            </a:r>
            <a:r>
              <a:rPr lang="ja-JP" altLang="en-US" sz="1600" b="1" dirty="0" smtClean="0">
                <a:latin typeface="Meiryo UI" panose="020B0604030504040204" pitchFamily="50" charset="-128"/>
                <a:ea typeface="Meiryo UI" panose="020B0604030504040204" pitchFamily="50" charset="-128"/>
              </a:rPr>
              <a:t>など</a:t>
            </a:r>
            <a:endParaRPr lang="ja-JP" altLang="en-US" sz="1600" b="1" dirty="0">
              <a:latin typeface="Meiryo UI" panose="020B0604030504040204" pitchFamily="50" charset="-128"/>
              <a:ea typeface="Meiryo UI" panose="020B0604030504040204" pitchFamily="50" charset="-128"/>
            </a:endParaRPr>
          </a:p>
        </p:txBody>
      </p:sp>
      <p:sp>
        <p:nvSpPr>
          <p:cNvPr id="64" name="角丸四角形 63"/>
          <p:cNvSpPr/>
          <p:nvPr/>
        </p:nvSpPr>
        <p:spPr>
          <a:xfrm>
            <a:off x="126618" y="4744357"/>
            <a:ext cx="975340" cy="1200330"/>
          </a:xfrm>
          <a:prstGeom prst="roundRect">
            <a:avLst/>
          </a:prstGeom>
          <a:solidFill>
            <a:schemeClr val="accent5">
              <a:lumMod val="20000"/>
              <a:lumOff val="80000"/>
            </a:schemeClr>
          </a:solidFill>
        </p:spPr>
        <p:style>
          <a:lnRef idx="1">
            <a:schemeClr val="accent1"/>
          </a:lnRef>
          <a:fillRef idx="3">
            <a:schemeClr val="accent1"/>
          </a:fillRef>
          <a:effectRef idx="2">
            <a:schemeClr val="accent1"/>
          </a:effectRef>
          <a:fontRef idx="minor">
            <a:schemeClr val="lt1"/>
          </a:fontRef>
        </p:style>
        <p:txBody>
          <a:bodyPr vert="horz" rtlCol="0" anchor="ctr"/>
          <a:lstStyle/>
          <a:p>
            <a:pPr algn="ctr"/>
            <a:r>
              <a:rPr kumimoji="1" lang="ja-JP" altLang="en-US" b="1" dirty="0" smtClean="0">
                <a:solidFill>
                  <a:schemeClr val="tx1"/>
                </a:solidFill>
                <a:latin typeface="Meiryo UI" panose="020B0604030504040204" pitchFamily="50" charset="-128"/>
                <a:ea typeface="Meiryo UI" panose="020B0604030504040204" pitchFamily="50" charset="-128"/>
              </a:rPr>
              <a:t>取組み</a:t>
            </a:r>
            <a:endParaRPr kumimoji="1" lang="en-US" altLang="ja-JP" b="1" dirty="0" smtClean="0">
              <a:solidFill>
                <a:schemeClr val="tx1"/>
              </a:solidFill>
              <a:latin typeface="Meiryo UI" panose="020B0604030504040204" pitchFamily="50" charset="-128"/>
              <a:ea typeface="Meiryo UI" panose="020B0604030504040204" pitchFamily="50" charset="-128"/>
            </a:endParaRPr>
          </a:p>
          <a:p>
            <a:pPr algn="ctr"/>
            <a:r>
              <a:rPr kumimoji="1" lang="ja-JP" altLang="en-US" b="1" dirty="0" smtClean="0">
                <a:solidFill>
                  <a:schemeClr val="tx1"/>
                </a:solidFill>
                <a:latin typeface="Meiryo UI" panose="020B0604030504040204" pitchFamily="50" charset="-128"/>
                <a:ea typeface="Meiryo UI" panose="020B0604030504040204" pitchFamily="50" charset="-128"/>
              </a:rPr>
              <a:t>協力例</a:t>
            </a:r>
            <a:endParaRPr kumimoji="1" lang="zh-TW" altLang="en-US" b="1" dirty="0">
              <a:solidFill>
                <a:schemeClr val="tx1"/>
              </a:solidFill>
              <a:latin typeface="Meiryo UI" panose="020B0604030504040204" pitchFamily="50" charset="-128"/>
              <a:ea typeface="Meiryo UI" panose="020B0604030504040204" pitchFamily="50" charset="-128"/>
            </a:endParaRPr>
          </a:p>
        </p:txBody>
      </p:sp>
      <p:sp>
        <p:nvSpPr>
          <p:cNvPr id="59" name="正方形/長方形 58"/>
          <p:cNvSpPr/>
          <p:nvPr/>
        </p:nvSpPr>
        <p:spPr>
          <a:xfrm>
            <a:off x="3579743" y="2875004"/>
            <a:ext cx="2136129" cy="41892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b="1" u="sng" dirty="0" smtClean="0">
                <a:latin typeface="Meiryo UI" panose="020B0604030504040204" pitchFamily="50" charset="-128"/>
                <a:ea typeface="Meiryo UI" panose="020B0604030504040204" pitchFamily="50" charset="-128"/>
              </a:rPr>
              <a:t>予算額　</a:t>
            </a:r>
            <a:r>
              <a:rPr kumimoji="1" lang="en-US" altLang="ja-JP" b="1" u="sng" dirty="0" smtClean="0">
                <a:latin typeface="Meiryo UI" panose="020B0604030504040204" pitchFamily="50" charset="-128"/>
                <a:ea typeface="Meiryo UI" panose="020B0604030504040204" pitchFamily="50" charset="-128"/>
              </a:rPr>
              <a:t>10</a:t>
            </a:r>
            <a:r>
              <a:rPr kumimoji="1" lang="ja-JP" altLang="en-US" b="1" u="sng" dirty="0" smtClean="0">
                <a:latin typeface="Meiryo UI" panose="020B0604030504040204" pitchFamily="50" charset="-128"/>
                <a:ea typeface="Meiryo UI" panose="020B0604030504040204" pitchFamily="50" charset="-128"/>
              </a:rPr>
              <a:t>百万円</a:t>
            </a:r>
            <a:endParaRPr kumimoji="1" lang="ja-JP" altLang="en-US" b="1" u="sng" dirty="0">
              <a:latin typeface="Meiryo UI" panose="020B0604030504040204" pitchFamily="50" charset="-128"/>
              <a:ea typeface="Meiryo UI" panose="020B0604030504040204" pitchFamily="50" charset="-128"/>
            </a:endParaRPr>
          </a:p>
        </p:txBody>
      </p:sp>
      <p:sp>
        <p:nvSpPr>
          <p:cNvPr id="66" name="角丸四角形 65"/>
          <p:cNvSpPr/>
          <p:nvPr/>
        </p:nvSpPr>
        <p:spPr>
          <a:xfrm>
            <a:off x="435428" y="2350948"/>
            <a:ext cx="4807132" cy="488965"/>
          </a:xfrm>
          <a:prstGeom prst="roundRect">
            <a:avLst/>
          </a:prstGeom>
          <a:gradFill>
            <a:gsLst>
              <a:gs pos="0">
                <a:srgbClr val="FFCC00"/>
              </a:gs>
              <a:gs pos="50000">
                <a:srgbClr val="FFC000"/>
              </a:gs>
              <a:gs pos="100000">
                <a:srgbClr val="FFC000"/>
              </a:gs>
            </a:gsLst>
          </a:gradFill>
          <a:ln>
            <a:noFill/>
          </a:ln>
        </p:spPr>
        <p:style>
          <a:lnRef idx="1">
            <a:schemeClr val="accent1"/>
          </a:lnRef>
          <a:fillRef idx="3">
            <a:schemeClr val="accent1"/>
          </a:fillRef>
          <a:effectRef idx="2">
            <a:schemeClr val="accent1"/>
          </a:effectRef>
          <a:fontRef idx="minor">
            <a:schemeClr val="lt1"/>
          </a:fontRef>
        </p:style>
        <p:txBody>
          <a:bodyPr wrap="none" anchor="ctr">
            <a:noAutofit/>
          </a:bodyPr>
          <a:lstStyle/>
          <a:p>
            <a:pPr algn="ctr"/>
            <a:r>
              <a:rPr lang="ja-JP" altLang="en-US" sz="2400" b="1" dirty="0">
                <a:latin typeface="Meiryo UI" panose="020B0604030504040204" pitchFamily="50" charset="-128"/>
                <a:ea typeface="Meiryo UI" panose="020B0604030504040204" pitchFamily="50" charset="-128"/>
              </a:rPr>
              <a:t>クラスター対策協力事業者への支援</a:t>
            </a:r>
          </a:p>
        </p:txBody>
      </p:sp>
      <p:sp>
        <p:nvSpPr>
          <p:cNvPr id="68" name="角丸四角形 67"/>
          <p:cNvSpPr/>
          <p:nvPr/>
        </p:nvSpPr>
        <p:spPr>
          <a:xfrm>
            <a:off x="6376781" y="3329181"/>
            <a:ext cx="1011570" cy="2014518"/>
          </a:xfrm>
          <a:prstGeom prst="roundRect">
            <a:avLst/>
          </a:prstGeom>
          <a:solidFill>
            <a:schemeClr val="accent5">
              <a:lumMod val="20000"/>
              <a:lumOff val="80000"/>
            </a:schemeClr>
          </a:solidFill>
        </p:spPr>
        <p:style>
          <a:lnRef idx="1">
            <a:schemeClr val="accent1"/>
          </a:lnRef>
          <a:fillRef idx="3">
            <a:schemeClr val="accent1"/>
          </a:fillRef>
          <a:effectRef idx="2">
            <a:schemeClr val="accent1"/>
          </a:effectRef>
          <a:fontRef idx="minor">
            <a:schemeClr val="lt1"/>
          </a:fontRef>
        </p:style>
        <p:txBody>
          <a:bodyPr vert="horz" rtlCol="0" anchor="ctr"/>
          <a:lstStyle/>
          <a:p>
            <a:pPr algn="ctr"/>
            <a:r>
              <a:rPr kumimoji="1" lang="ja-JP" altLang="en-US" b="1" dirty="0" smtClean="0">
                <a:solidFill>
                  <a:schemeClr val="tx1"/>
                </a:solidFill>
                <a:latin typeface="Meiryo UI" panose="020B0604030504040204" pitchFamily="50" charset="-128"/>
                <a:ea typeface="Meiryo UI" panose="020B0604030504040204" pitchFamily="50" charset="-128"/>
              </a:rPr>
              <a:t>支援</a:t>
            </a:r>
            <a:endParaRPr kumimoji="1" lang="en-US" altLang="ja-JP" b="1" dirty="0" smtClean="0">
              <a:solidFill>
                <a:schemeClr val="tx1"/>
              </a:solidFill>
              <a:latin typeface="Meiryo UI" panose="020B0604030504040204" pitchFamily="50" charset="-128"/>
              <a:ea typeface="Meiryo UI" panose="020B0604030504040204" pitchFamily="50" charset="-128"/>
            </a:endParaRPr>
          </a:p>
          <a:p>
            <a:pPr algn="ctr"/>
            <a:r>
              <a:rPr kumimoji="1" lang="ja-JP" altLang="en-US" b="1" dirty="0" smtClean="0">
                <a:solidFill>
                  <a:schemeClr val="tx1"/>
                </a:solidFill>
                <a:latin typeface="Meiryo UI" panose="020B0604030504040204" pitchFamily="50" charset="-128"/>
                <a:ea typeface="Meiryo UI" panose="020B0604030504040204" pitchFamily="50" charset="-128"/>
              </a:rPr>
              <a:t>対象</a:t>
            </a:r>
            <a:endParaRPr kumimoji="1" lang="en-US" altLang="zh-TW" b="1" dirty="0" smtClean="0">
              <a:solidFill>
                <a:schemeClr val="tx1"/>
              </a:solidFill>
              <a:latin typeface="Meiryo UI" panose="020B0604030504040204" pitchFamily="50" charset="-128"/>
              <a:ea typeface="Meiryo UI" panose="020B0604030504040204" pitchFamily="50" charset="-128"/>
            </a:endParaRPr>
          </a:p>
        </p:txBody>
      </p:sp>
      <p:sp>
        <p:nvSpPr>
          <p:cNvPr id="69" name="角丸四角形 68"/>
          <p:cNvSpPr/>
          <p:nvPr/>
        </p:nvSpPr>
        <p:spPr>
          <a:xfrm>
            <a:off x="6376781" y="5541339"/>
            <a:ext cx="975340" cy="1115653"/>
          </a:xfrm>
          <a:prstGeom prst="roundRect">
            <a:avLst/>
          </a:prstGeom>
          <a:solidFill>
            <a:schemeClr val="accent5">
              <a:lumMod val="20000"/>
              <a:lumOff val="80000"/>
            </a:schemeClr>
          </a:solidFill>
        </p:spPr>
        <p:style>
          <a:lnRef idx="1">
            <a:schemeClr val="accent1"/>
          </a:lnRef>
          <a:fillRef idx="3">
            <a:schemeClr val="accent1"/>
          </a:fillRef>
          <a:effectRef idx="2">
            <a:schemeClr val="accent1"/>
          </a:effectRef>
          <a:fontRef idx="minor">
            <a:schemeClr val="lt1"/>
          </a:fontRef>
        </p:style>
        <p:txBody>
          <a:bodyPr vert="horz" lIns="36000" rIns="36000" rtlCol="0" anchor="ctr"/>
          <a:lstStyle/>
          <a:p>
            <a:pPr algn="ctr"/>
            <a:r>
              <a:rPr kumimoji="1" lang="ja-JP" altLang="en-US" b="1" dirty="0" smtClean="0">
                <a:solidFill>
                  <a:schemeClr val="tx1"/>
                </a:solidFill>
                <a:latin typeface="Meiryo UI" panose="020B0604030504040204" pitchFamily="50" charset="-128"/>
                <a:ea typeface="Meiryo UI" panose="020B0604030504040204" pitchFamily="50" charset="-128"/>
              </a:rPr>
              <a:t>事業</a:t>
            </a:r>
            <a:endParaRPr kumimoji="1" lang="en-US" altLang="ja-JP" b="1" dirty="0" smtClean="0">
              <a:solidFill>
                <a:schemeClr val="tx1"/>
              </a:solidFill>
              <a:latin typeface="Meiryo UI" panose="020B0604030504040204" pitchFamily="50" charset="-128"/>
              <a:ea typeface="Meiryo UI" panose="020B0604030504040204" pitchFamily="50" charset="-128"/>
            </a:endParaRPr>
          </a:p>
          <a:p>
            <a:pPr algn="ctr"/>
            <a:r>
              <a:rPr kumimoji="1" lang="ja-JP" altLang="en-US" b="1" dirty="0">
                <a:solidFill>
                  <a:schemeClr val="tx1"/>
                </a:solidFill>
                <a:latin typeface="Meiryo UI" panose="020B0604030504040204" pitchFamily="50" charset="-128"/>
                <a:ea typeface="Meiryo UI" panose="020B0604030504040204" pitchFamily="50" charset="-128"/>
              </a:rPr>
              <a:t>スキーム</a:t>
            </a:r>
            <a:endParaRPr kumimoji="1" lang="zh-TW" altLang="en-US" b="1" dirty="0">
              <a:solidFill>
                <a:schemeClr val="tx1"/>
              </a:solidFill>
              <a:latin typeface="Meiryo UI" panose="020B0604030504040204" pitchFamily="50" charset="-128"/>
              <a:ea typeface="Meiryo UI" panose="020B0604030504040204" pitchFamily="50" charset="-128"/>
            </a:endParaRPr>
          </a:p>
        </p:txBody>
      </p:sp>
      <p:sp>
        <p:nvSpPr>
          <p:cNvPr id="70" name="正方形/長方形 69"/>
          <p:cNvSpPr/>
          <p:nvPr/>
        </p:nvSpPr>
        <p:spPr>
          <a:xfrm>
            <a:off x="6280644" y="2619829"/>
            <a:ext cx="5771683" cy="4209143"/>
          </a:xfrm>
          <a:prstGeom prst="rect">
            <a:avLst/>
          </a:pr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79" name="角丸四角形 78"/>
          <p:cNvSpPr/>
          <p:nvPr/>
        </p:nvSpPr>
        <p:spPr>
          <a:xfrm>
            <a:off x="6390144" y="2352123"/>
            <a:ext cx="5555993" cy="488965"/>
          </a:xfrm>
          <a:prstGeom prst="roundRect">
            <a:avLst/>
          </a:prstGeom>
        </p:spPr>
        <p:style>
          <a:lnRef idx="1">
            <a:schemeClr val="accent6"/>
          </a:lnRef>
          <a:fillRef idx="3">
            <a:schemeClr val="accent6"/>
          </a:fillRef>
          <a:effectRef idx="2">
            <a:schemeClr val="accent6"/>
          </a:effectRef>
          <a:fontRef idx="minor">
            <a:schemeClr val="lt1"/>
          </a:fontRef>
        </p:style>
        <p:txBody>
          <a:bodyPr wrap="none" anchor="ctr">
            <a:noAutofit/>
          </a:bodyPr>
          <a:lstStyle/>
          <a:p>
            <a:pPr algn="ctr"/>
            <a:r>
              <a:rPr kumimoji="1" lang="ja-JP" altLang="en-US" sz="2400" b="1" dirty="0" smtClean="0">
                <a:solidFill>
                  <a:prstClr val="white"/>
                </a:solidFill>
                <a:latin typeface="Meiryo UI" panose="020B0604030504040204" pitchFamily="50" charset="-128"/>
                <a:ea typeface="Meiryo UI" panose="020B0604030504040204" pitchFamily="50" charset="-128"/>
              </a:rPr>
              <a:t>商店街への支援</a:t>
            </a:r>
            <a:endParaRPr lang="ja-JP" altLang="en-US" sz="2400" dirty="0"/>
          </a:p>
        </p:txBody>
      </p:sp>
      <p:grpSp>
        <p:nvGrpSpPr>
          <p:cNvPr id="83" name="グループ化 82"/>
          <p:cNvGrpSpPr/>
          <p:nvPr/>
        </p:nvGrpSpPr>
        <p:grpSpPr>
          <a:xfrm>
            <a:off x="7504794" y="5541340"/>
            <a:ext cx="4261343" cy="1118738"/>
            <a:chOff x="4892057" y="4799223"/>
            <a:chExt cx="4261343" cy="960013"/>
          </a:xfrm>
        </p:grpSpPr>
        <p:grpSp>
          <p:nvGrpSpPr>
            <p:cNvPr id="89" name="グループ化 88"/>
            <p:cNvGrpSpPr/>
            <p:nvPr/>
          </p:nvGrpSpPr>
          <p:grpSpPr>
            <a:xfrm>
              <a:off x="4892057" y="4799223"/>
              <a:ext cx="4261343" cy="960013"/>
              <a:chOff x="5016963" y="4566695"/>
              <a:chExt cx="4261343" cy="587625"/>
            </a:xfrm>
          </p:grpSpPr>
          <p:sp>
            <p:nvSpPr>
              <p:cNvPr id="91" name="角丸四角形 90"/>
              <p:cNvSpPr/>
              <p:nvPr/>
            </p:nvSpPr>
            <p:spPr>
              <a:xfrm>
                <a:off x="5016963" y="4569908"/>
                <a:ext cx="834038" cy="570074"/>
              </a:xfrm>
              <a:prstGeom prst="roundRect">
                <a:avLst/>
              </a:prstGeom>
              <a:solidFill>
                <a:schemeClr val="accent5">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大阪府</a:t>
                </a:r>
                <a:endParaRPr kumimoji="1" lang="ja-JP" altLang="en-US" sz="14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92" name="角丸四角形 91"/>
              <p:cNvSpPr/>
              <p:nvPr/>
            </p:nvSpPr>
            <p:spPr>
              <a:xfrm>
                <a:off x="6221654" y="4566695"/>
                <a:ext cx="700003" cy="573287"/>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支援</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団体</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p:txBody>
          </p:sp>
          <p:sp>
            <p:nvSpPr>
              <p:cNvPr id="93" name="角丸四角形 92"/>
              <p:cNvSpPr/>
              <p:nvPr/>
            </p:nvSpPr>
            <p:spPr>
              <a:xfrm>
                <a:off x="7360948" y="4572934"/>
                <a:ext cx="1917358" cy="581386"/>
              </a:xfrm>
              <a:prstGeom prst="roundRect">
                <a:avLst>
                  <a:gd name="adj" fmla="val 12307"/>
                </a:avLst>
              </a:prstGeom>
              <a:solidFill>
                <a:srgbClr val="3399FF"/>
              </a:solidFill>
              <a:ln>
                <a:solidFill>
                  <a:srgbClr val="9933F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6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府内１００商店街</a:t>
                </a:r>
                <a:endParaRPr kumimoji="1" lang="en-US" altLang="ja-JP" sz="16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a:endParaRPr kumimoji="1" lang="en-US" altLang="ja-JP" sz="12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a:endParaRPr kumimoji="1" lang="en-US" altLang="ja-JP" sz="12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cxnSp>
            <p:nvCxnSpPr>
              <p:cNvPr id="96" name="直線矢印コネクタ 95"/>
              <p:cNvCxnSpPr>
                <a:stCxn id="91" idx="3"/>
                <a:endCxn id="92" idx="1"/>
              </p:cNvCxnSpPr>
              <p:nvPr/>
            </p:nvCxnSpPr>
            <p:spPr>
              <a:xfrm flipV="1">
                <a:off x="5851001" y="4853338"/>
                <a:ext cx="370653" cy="160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7" name="直線矢印コネクタ 96"/>
              <p:cNvCxnSpPr/>
              <p:nvPr/>
            </p:nvCxnSpPr>
            <p:spPr>
              <a:xfrm flipV="1">
                <a:off x="6933138" y="4862158"/>
                <a:ext cx="432000" cy="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8" name="角丸四角形 97"/>
              <p:cNvSpPr/>
              <p:nvPr/>
            </p:nvSpPr>
            <p:spPr>
              <a:xfrm>
                <a:off x="7577712" y="4956674"/>
                <a:ext cx="1526381" cy="179769"/>
              </a:xfrm>
              <a:prstGeom prst="roundRect">
                <a:avLst>
                  <a:gd name="adj" fmla="val 19280"/>
                </a:avLst>
              </a:prstGeom>
              <a:solidFill>
                <a:srgbClr val="33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b="1" u="sng" spc="300"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900" b="1" u="sng" spc="300"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全域</a:t>
                </a:r>
                <a:r>
                  <a:rPr kumimoji="1" lang="ja-JP" altLang="en-US" sz="900" b="1" u="sng" spc="300"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を対象とした</a:t>
                </a:r>
                <a:endParaRPr kumimoji="1" lang="en-US" altLang="ja-JP" sz="900" b="1" u="sng" spc="300"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a:r>
                  <a:rPr kumimoji="1" lang="ja-JP" altLang="en-US" sz="900" b="1" u="sng" spc="300"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情報発信も実施</a:t>
                </a:r>
                <a:endParaRPr kumimoji="1" lang="en-US" altLang="ja-JP" sz="900" b="1" u="sng" spc="300"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grpSp>
        <p:sp>
          <p:nvSpPr>
            <p:cNvPr id="88" name="大かっこ 87"/>
            <p:cNvSpPr/>
            <p:nvPr/>
          </p:nvSpPr>
          <p:spPr>
            <a:xfrm>
              <a:off x="7423356" y="5145344"/>
              <a:ext cx="1510223" cy="277964"/>
            </a:xfrm>
            <a:prstGeom prst="bracketPair">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lIns="36000" rIns="36000" rtlCol="0" anchor="ctr"/>
            <a:lstStyle/>
            <a:p>
              <a:r>
                <a:rPr kumimoji="1" lang="ja-JP" altLang="en-US" sz="1000" dirty="0" smtClean="0">
                  <a:solidFill>
                    <a:schemeClr val="bg1"/>
                  </a:solidFill>
                  <a:latin typeface="Meiryo UI" panose="020B0604030504040204" pitchFamily="50" charset="-128"/>
                  <a:ea typeface="Meiryo UI" panose="020B0604030504040204" pitchFamily="50" charset="-128"/>
                </a:rPr>
                <a:t>・打撃を大きく被った商店街</a:t>
              </a:r>
              <a:endParaRPr kumimoji="1" lang="en-US" altLang="ja-JP" sz="1000" dirty="0" smtClean="0">
                <a:solidFill>
                  <a:schemeClr val="bg1"/>
                </a:solidFill>
                <a:latin typeface="Meiryo UI" panose="020B0604030504040204" pitchFamily="50" charset="-128"/>
                <a:ea typeface="Meiryo UI" panose="020B0604030504040204" pitchFamily="50" charset="-128"/>
              </a:endParaRPr>
            </a:p>
            <a:p>
              <a:r>
                <a:rPr kumimoji="1" lang="ja-JP" altLang="en-US" sz="1000" dirty="0" smtClean="0">
                  <a:solidFill>
                    <a:schemeClr val="bg1"/>
                  </a:solidFill>
                  <a:latin typeface="Meiryo UI" panose="020B0604030504040204" pitchFamily="50" charset="-128"/>
                  <a:ea typeface="Meiryo UI" panose="020B0604030504040204" pitchFamily="50" charset="-128"/>
                </a:rPr>
                <a:t>・取組み意欲のある商店街</a:t>
              </a:r>
              <a:endParaRPr kumimoji="1" lang="ja-JP" altLang="en-US" sz="1000" dirty="0">
                <a:solidFill>
                  <a:schemeClr val="bg1"/>
                </a:solidFill>
                <a:latin typeface="Meiryo UI" panose="020B0604030504040204" pitchFamily="50" charset="-128"/>
                <a:ea typeface="Meiryo UI" panose="020B0604030504040204" pitchFamily="50" charset="-128"/>
              </a:endParaRPr>
            </a:p>
          </p:txBody>
        </p:sp>
      </p:grpSp>
      <p:sp>
        <p:nvSpPr>
          <p:cNvPr id="101" name="テキスト ボックス 100"/>
          <p:cNvSpPr txBox="1"/>
          <p:nvPr/>
        </p:nvSpPr>
        <p:spPr>
          <a:xfrm>
            <a:off x="8113662" y="5874931"/>
            <a:ext cx="814471" cy="253916"/>
          </a:xfrm>
          <a:prstGeom prst="rect">
            <a:avLst/>
          </a:prstGeom>
          <a:noFill/>
        </p:spPr>
        <p:txBody>
          <a:bodyPr wrap="square" rtlCol="0">
            <a:spAutoFit/>
          </a:bodyPr>
          <a:lstStyle/>
          <a:p>
            <a:pPr algn="ctr"/>
            <a:r>
              <a:rPr kumimoji="1" lang="ja-JP" altLang="en-US" sz="1050" dirty="0" smtClean="0">
                <a:latin typeface="Meiryo UI" panose="020B0604030504040204" pitchFamily="50" charset="-128"/>
                <a:ea typeface="Meiryo UI" panose="020B0604030504040204" pitchFamily="50" charset="-128"/>
              </a:rPr>
              <a:t>委託</a:t>
            </a:r>
            <a:endParaRPr kumimoji="1" lang="ja-JP" altLang="en-US" sz="1050" dirty="0">
              <a:latin typeface="Meiryo UI" panose="020B0604030504040204" pitchFamily="50" charset="-128"/>
              <a:ea typeface="Meiryo UI" panose="020B0604030504040204" pitchFamily="50" charset="-128"/>
            </a:endParaRPr>
          </a:p>
        </p:txBody>
      </p:sp>
      <p:sp>
        <p:nvSpPr>
          <p:cNvPr id="102" name="テキスト ボックス 101"/>
          <p:cNvSpPr txBox="1"/>
          <p:nvPr/>
        </p:nvSpPr>
        <p:spPr>
          <a:xfrm>
            <a:off x="9221898" y="5874931"/>
            <a:ext cx="814471" cy="253916"/>
          </a:xfrm>
          <a:prstGeom prst="rect">
            <a:avLst/>
          </a:prstGeom>
          <a:noFill/>
        </p:spPr>
        <p:txBody>
          <a:bodyPr wrap="square" rtlCol="0">
            <a:spAutoFit/>
          </a:bodyPr>
          <a:lstStyle/>
          <a:p>
            <a:pPr algn="ctr"/>
            <a:r>
              <a:rPr kumimoji="1" lang="ja-JP" altLang="en-US" sz="1050" dirty="0" smtClean="0">
                <a:latin typeface="Meiryo UI" panose="020B0604030504040204" pitchFamily="50" charset="-128"/>
                <a:ea typeface="Meiryo UI" panose="020B0604030504040204" pitchFamily="50" charset="-128"/>
              </a:rPr>
              <a:t>支援</a:t>
            </a:r>
            <a:endParaRPr kumimoji="1" lang="ja-JP" altLang="en-US" sz="1050" dirty="0">
              <a:latin typeface="Meiryo UI" panose="020B0604030504040204" pitchFamily="50" charset="-128"/>
              <a:ea typeface="Meiryo UI" panose="020B0604030504040204" pitchFamily="50" charset="-128"/>
            </a:endParaRPr>
          </a:p>
        </p:txBody>
      </p:sp>
      <p:graphicFrame>
        <p:nvGraphicFramePr>
          <p:cNvPr id="41" name="表 40"/>
          <p:cNvGraphicFramePr>
            <a:graphicFrameLocks noGrp="1"/>
          </p:cNvGraphicFramePr>
          <p:nvPr>
            <p:extLst>
              <p:ext uri="{D42A27DB-BD31-4B8C-83A1-F6EECF244321}">
                <p14:modId xmlns:p14="http://schemas.microsoft.com/office/powerpoint/2010/main" val="2425535938"/>
              </p:ext>
            </p:extLst>
          </p:nvPr>
        </p:nvGraphicFramePr>
        <p:xfrm>
          <a:off x="7454900" y="3069253"/>
          <a:ext cx="4533899" cy="2274446"/>
        </p:xfrm>
        <a:graphic>
          <a:graphicData uri="http://schemas.openxmlformats.org/drawingml/2006/table">
            <a:tbl>
              <a:tblPr firstRow="1" bandRow="1">
                <a:tableStyleId>{21E4AEA4-8DFA-4A89-87EB-49C32662AFE0}</a:tableStyleId>
              </a:tblPr>
              <a:tblGrid>
                <a:gridCol w="647511">
                  <a:extLst>
                    <a:ext uri="{9D8B030D-6E8A-4147-A177-3AD203B41FA5}">
                      <a16:colId xmlns:a16="http://schemas.microsoft.com/office/drawing/2014/main" val="3569852835"/>
                    </a:ext>
                  </a:extLst>
                </a:gridCol>
                <a:gridCol w="3886388">
                  <a:extLst>
                    <a:ext uri="{9D8B030D-6E8A-4147-A177-3AD203B41FA5}">
                      <a16:colId xmlns:a16="http://schemas.microsoft.com/office/drawing/2014/main" val="1119408060"/>
                    </a:ext>
                  </a:extLst>
                </a:gridCol>
              </a:tblGrid>
              <a:tr h="275298">
                <a:tc>
                  <a:txBody>
                    <a:bodyPr/>
                    <a:lstStyle/>
                    <a:p>
                      <a:pPr algn="ctr"/>
                      <a:endParaRPr kumimoji="1" lang="ja-JP" altLang="en-US" sz="1200" dirty="0">
                        <a:solidFill>
                          <a:schemeClr val="bg1"/>
                        </a:solidFill>
                        <a:latin typeface="Meiryo UI" panose="020B0604030504040204" pitchFamily="50" charset="-128"/>
                        <a:ea typeface="Meiryo UI" panose="020B0604030504040204" pitchFamily="50" charset="-128"/>
                      </a:endParaRPr>
                    </a:p>
                  </a:txBody>
                  <a:tcPr marL="36000" marR="36000" marT="36000" marB="36000" anchor="ctr">
                    <a:noFill/>
                  </a:tcPr>
                </a:tc>
                <a:tc>
                  <a:txBody>
                    <a:bodyPr/>
                    <a:lstStyle/>
                    <a:p>
                      <a:pPr algn="ctr"/>
                      <a:endParaRPr kumimoji="1" lang="ja-JP" altLang="en-US" sz="1200" dirty="0">
                        <a:solidFill>
                          <a:schemeClr val="bg1"/>
                        </a:solidFill>
                        <a:latin typeface="Meiryo UI" panose="020B0604030504040204" pitchFamily="50" charset="-128"/>
                        <a:ea typeface="Meiryo UI" panose="020B0604030504040204" pitchFamily="50" charset="-128"/>
                      </a:endParaRPr>
                    </a:p>
                  </a:txBody>
                  <a:tcPr marL="36000" marR="36000" marT="36000" marB="36000" anchor="ctr">
                    <a:noFill/>
                  </a:tcPr>
                </a:tc>
                <a:extLst>
                  <a:ext uri="{0D108BD9-81ED-4DB2-BD59-A6C34878D82A}">
                    <a16:rowId xmlns:a16="http://schemas.microsoft.com/office/drawing/2014/main" val="1491597160"/>
                  </a:ext>
                </a:extLst>
              </a:tr>
              <a:tr h="999574">
                <a:tc>
                  <a:txBody>
                    <a:bodyP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a:t>
                      </a:r>
                      <a:r>
                        <a:rPr kumimoji="1" lang="en-US" altLang="ja-JP" sz="1400" b="1" dirty="0" smtClean="0">
                          <a:solidFill>
                            <a:schemeClr val="tx1"/>
                          </a:solidFill>
                          <a:latin typeface="Meiryo UI" panose="020B0604030504040204" pitchFamily="50" charset="-128"/>
                          <a:ea typeface="Meiryo UI" panose="020B0604030504040204" pitchFamily="50" charset="-128"/>
                        </a:rPr>
                        <a:t>3</a:t>
                      </a:r>
                      <a:r>
                        <a:rPr kumimoji="1" lang="ja-JP" altLang="en-US" sz="1400" b="1" dirty="0" smtClean="0">
                          <a:solidFill>
                            <a:schemeClr val="tx1"/>
                          </a:solidFill>
                          <a:latin typeface="Meiryo UI" panose="020B0604030504040204" pitchFamily="50" charset="-128"/>
                          <a:ea typeface="Meiryo UI" panose="020B0604030504040204" pitchFamily="50" charset="-128"/>
                        </a:rPr>
                        <a:t>密」</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対策</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tc>
                <a:tc>
                  <a:txBody>
                    <a:bodyPr/>
                    <a:lstStyle/>
                    <a:p>
                      <a:r>
                        <a:rPr kumimoji="1" lang="ja-JP" altLang="en-US" sz="1500" dirty="0" smtClean="0">
                          <a:solidFill>
                            <a:schemeClr val="tx1"/>
                          </a:solidFill>
                          <a:latin typeface="Meiryo UI" panose="020B0604030504040204" pitchFamily="50" charset="-128"/>
                          <a:ea typeface="Meiryo UI" panose="020B0604030504040204" pitchFamily="50" charset="-128"/>
                        </a:rPr>
                        <a:t>・商店街内消毒、共用スペース等への消毒液設置</a:t>
                      </a:r>
                      <a:endParaRPr kumimoji="1" lang="en-US" altLang="ja-JP" sz="1500" dirty="0" smtClean="0">
                        <a:solidFill>
                          <a:schemeClr val="tx1"/>
                        </a:solidFill>
                        <a:latin typeface="Meiryo UI" panose="020B0604030504040204" pitchFamily="50" charset="-128"/>
                        <a:ea typeface="Meiryo UI" panose="020B0604030504040204" pitchFamily="50" charset="-128"/>
                      </a:endParaRPr>
                    </a:p>
                    <a:p>
                      <a:r>
                        <a:rPr kumimoji="1" lang="ja-JP" altLang="en-US" sz="1500" dirty="0" smtClean="0">
                          <a:solidFill>
                            <a:schemeClr val="tx1"/>
                          </a:solidFill>
                          <a:latin typeface="Meiryo UI" panose="020B0604030504040204" pitchFamily="50" charset="-128"/>
                          <a:ea typeface="Meiryo UI" panose="020B0604030504040204" pitchFamily="50" charset="-128"/>
                        </a:rPr>
                        <a:t>・キャッシュレス決済の導入、通販・宅配の促進</a:t>
                      </a:r>
                      <a:endParaRPr kumimoji="1" lang="en-US" altLang="ja-JP" sz="1500" dirty="0" smtClean="0">
                        <a:solidFill>
                          <a:schemeClr val="tx1"/>
                        </a:solidFill>
                        <a:latin typeface="Meiryo UI" panose="020B0604030504040204" pitchFamily="50" charset="-128"/>
                        <a:ea typeface="Meiryo UI" panose="020B0604030504040204" pitchFamily="50" charset="-128"/>
                      </a:endParaRPr>
                    </a:p>
                    <a:p>
                      <a:r>
                        <a:rPr kumimoji="1" lang="ja-JP" altLang="en-US" sz="1500" dirty="0" smtClean="0">
                          <a:solidFill>
                            <a:schemeClr val="tx1"/>
                          </a:solidFill>
                          <a:latin typeface="Meiryo UI" panose="020B0604030504040204" pitchFamily="50" charset="-128"/>
                          <a:ea typeface="Meiryo UI" panose="020B0604030504040204" pitchFamily="50" charset="-128"/>
                        </a:rPr>
                        <a:t>・店主への衛生管理研修　など　</a:t>
                      </a:r>
                    </a:p>
                  </a:txBody>
                  <a:tcPr marL="0" marR="0" marT="36000" marB="36000" anchor="ctr"/>
                </a:tc>
                <a:extLst>
                  <a:ext uri="{0D108BD9-81ED-4DB2-BD59-A6C34878D82A}">
                    <a16:rowId xmlns:a16="http://schemas.microsoft.com/office/drawing/2014/main" val="1214066336"/>
                  </a:ext>
                </a:extLst>
              </a:tr>
              <a:tr h="999574">
                <a:tc>
                  <a:txBody>
                    <a:bodyP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情報</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発信</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36000" marR="36000" marT="36000" marB="36000" anchor="ctr"/>
                </a:tc>
                <a:tc>
                  <a:txBody>
                    <a:bodyPr/>
                    <a:lstStyle/>
                    <a:p>
                      <a:r>
                        <a:rPr kumimoji="1" lang="ja-JP" altLang="en-US" sz="1500" dirty="0" smtClean="0">
                          <a:solidFill>
                            <a:schemeClr val="tx1"/>
                          </a:solidFill>
                          <a:latin typeface="Meiryo UI" panose="020B0604030504040204" pitchFamily="50" charset="-128"/>
                          <a:ea typeface="Meiryo UI" panose="020B0604030504040204" pitchFamily="50" charset="-128"/>
                        </a:rPr>
                        <a:t>・クリーン化を訴求するのぼり・タペストリー設置</a:t>
                      </a:r>
                      <a:endParaRPr kumimoji="1" lang="en-US" altLang="ja-JP" sz="1500" dirty="0" smtClean="0">
                        <a:solidFill>
                          <a:schemeClr val="tx1"/>
                        </a:solidFill>
                        <a:latin typeface="Meiryo UI" panose="020B0604030504040204" pitchFamily="50" charset="-128"/>
                        <a:ea typeface="Meiryo UI" panose="020B0604030504040204" pitchFamily="50" charset="-128"/>
                      </a:endParaRPr>
                    </a:p>
                    <a:p>
                      <a:r>
                        <a:rPr kumimoji="1" lang="ja-JP" altLang="en-US" sz="1500" dirty="0" smtClean="0">
                          <a:solidFill>
                            <a:schemeClr val="tx1"/>
                          </a:solidFill>
                          <a:latin typeface="Meiryo UI" panose="020B0604030504040204" pitchFamily="50" charset="-128"/>
                          <a:ea typeface="Meiryo UI" panose="020B0604030504040204" pitchFamily="50" charset="-128"/>
                        </a:rPr>
                        <a:t>・</a:t>
                      </a:r>
                      <a:r>
                        <a:rPr kumimoji="1" lang="en-US" altLang="ja-JP" sz="1500" dirty="0" smtClean="0">
                          <a:solidFill>
                            <a:schemeClr val="tx1"/>
                          </a:solidFill>
                          <a:latin typeface="Meiryo UI" panose="020B0604030504040204" pitchFamily="50" charset="-128"/>
                          <a:ea typeface="Meiryo UI" panose="020B0604030504040204" pitchFamily="50" charset="-128"/>
                        </a:rPr>
                        <a:t>HP</a:t>
                      </a:r>
                      <a:r>
                        <a:rPr kumimoji="1" lang="ja-JP" altLang="en-US" sz="1500" dirty="0" smtClean="0">
                          <a:solidFill>
                            <a:schemeClr val="tx1"/>
                          </a:solidFill>
                          <a:latin typeface="Meiryo UI" panose="020B0604030504040204" pitchFamily="50" charset="-128"/>
                          <a:ea typeface="Meiryo UI" panose="020B0604030504040204" pitchFamily="50" charset="-128"/>
                        </a:rPr>
                        <a:t>・</a:t>
                      </a:r>
                      <a:r>
                        <a:rPr kumimoji="1" lang="en-US" altLang="ja-JP" sz="1500" dirty="0" smtClean="0">
                          <a:solidFill>
                            <a:schemeClr val="tx1"/>
                          </a:solidFill>
                          <a:latin typeface="Meiryo UI" panose="020B0604030504040204" pitchFamily="50" charset="-128"/>
                          <a:ea typeface="Meiryo UI" panose="020B0604030504040204" pitchFamily="50" charset="-128"/>
                        </a:rPr>
                        <a:t>SNS</a:t>
                      </a:r>
                      <a:r>
                        <a:rPr kumimoji="1" lang="ja-JP" altLang="en-US" sz="1500" dirty="0" smtClean="0">
                          <a:solidFill>
                            <a:schemeClr val="tx1"/>
                          </a:solidFill>
                          <a:latin typeface="Meiryo UI" panose="020B0604030504040204" pitchFamily="50" charset="-128"/>
                          <a:ea typeface="Meiryo UI" panose="020B0604030504040204" pitchFamily="50" charset="-128"/>
                        </a:rPr>
                        <a:t>による発信</a:t>
                      </a:r>
                      <a:endParaRPr kumimoji="1" lang="en-US" altLang="ja-JP" sz="1500" dirty="0" smtClean="0">
                        <a:solidFill>
                          <a:schemeClr val="tx1"/>
                        </a:solidFill>
                        <a:latin typeface="Meiryo UI" panose="020B0604030504040204" pitchFamily="50" charset="-128"/>
                        <a:ea typeface="Meiryo UI" panose="020B0604030504040204" pitchFamily="50" charset="-128"/>
                      </a:endParaRPr>
                    </a:p>
                    <a:p>
                      <a:r>
                        <a:rPr kumimoji="1" lang="ja-JP" altLang="en-US" sz="1500" dirty="0" smtClean="0">
                          <a:solidFill>
                            <a:schemeClr val="tx1"/>
                          </a:solidFill>
                          <a:latin typeface="Meiryo UI" panose="020B0604030504040204" pitchFamily="50" charset="-128"/>
                          <a:ea typeface="Meiryo UI" panose="020B0604030504040204" pitchFamily="50" charset="-128"/>
                        </a:rPr>
                        <a:t>・クラウドファンディングの活用促進　など　</a:t>
                      </a:r>
                    </a:p>
                  </a:txBody>
                  <a:tcPr marL="36000" marR="36000" marT="36000" marB="36000" anchor="ctr"/>
                </a:tc>
                <a:extLst>
                  <a:ext uri="{0D108BD9-81ED-4DB2-BD59-A6C34878D82A}">
                    <a16:rowId xmlns:a16="http://schemas.microsoft.com/office/drawing/2014/main" val="1451221449"/>
                  </a:ext>
                </a:extLst>
              </a:tr>
            </a:tbl>
          </a:graphicData>
        </a:graphic>
      </p:graphicFrame>
      <p:sp>
        <p:nvSpPr>
          <p:cNvPr id="77" name="正方形/長方形 76"/>
          <p:cNvSpPr/>
          <p:nvPr/>
        </p:nvSpPr>
        <p:spPr>
          <a:xfrm>
            <a:off x="9695544" y="2882262"/>
            <a:ext cx="2318684" cy="418928"/>
          </a:xfrm>
          <a:prstGeom prst="rect">
            <a:avLst/>
          </a:prstGeom>
          <a:solidFill>
            <a:schemeClr val="bg1"/>
          </a:solidFill>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b="1" u="sng" dirty="0" smtClean="0">
                <a:latin typeface="Meiryo UI" panose="020B0604030504040204" pitchFamily="50" charset="-128"/>
                <a:ea typeface="Meiryo UI" panose="020B0604030504040204" pitchFamily="50" charset="-128"/>
              </a:rPr>
              <a:t>予算額　</a:t>
            </a:r>
            <a:r>
              <a:rPr kumimoji="1" lang="en-US" altLang="ja-JP" b="1" u="sng" dirty="0" smtClean="0">
                <a:latin typeface="Meiryo UI" panose="020B0604030504040204" pitchFamily="50" charset="-128"/>
                <a:ea typeface="Meiryo UI" panose="020B0604030504040204" pitchFamily="50" charset="-128"/>
              </a:rPr>
              <a:t>121</a:t>
            </a:r>
            <a:r>
              <a:rPr kumimoji="1" lang="ja-JP" altLang="en-US" b="1" u="sng" dirty="0" smtClean="0">
                <a:latin typeface="Meiryo UI" panose="020B0604030504040204" pitchFamily="50" charset="-128"/>
                <a:ea typeface="Meiryo UI" panose="020B0604030504040204" pitchFamily="50" charset="-128"/>
              </a:rPr>
              <a:t>百万円</a:t>
            </a:r>
            <a:endParaRPr kumimoji="1" lang="ja-JP" altLang="en-US" b="1" u="sng"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653426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正方形/長方形 38"/>
          <p:cNvSpPr/>
          <p:nvPr/>
        </p:nvSpPr>
        <p:spPr>
          <a:xfrm>
            <a:off x="7994231" y="4544094"/>
            <a:ext cx="2253283" cy="1270356"/>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1" y="1162180"/>
            <a:ext cx="12191999" cy="1764780"/>
          </a:xfrm>
          <a:prstGeom prst="rect">
            <a:avLst/>
          </a:prstGeom>
          <a:solidFill>
            <a:schemeClr val="accent5">
              <a:lumMod val="40000"/>
              <a:lumOff val="60000"/>
            </a:schemeClr>
          </a:solidFill>
        </p:spPr>
        <p:txBody>
          <a:bodyPr wrap="square" anchor="ctr">
            <a:noAutofit/>
          </a:bodyPr>
          <a:lstStyle/>
          <a:p>
            <a:pPr marL="261938" indent="-261938" fontAlgn="ctr"/>
            <a:r>
              <a:rPr lang="ja-JP" altLang="en-US" sz="2200" dirty="0">
                <a:latin typeface="Meiryo UI" panose="020B0604030504040204" pitchFamily="50" charset="-128"/>
                <a:ea typeface="Meiryo UI" panose="020B0604030504040204" pitchFamily="50" charset="-128"/>
              </a:rPr>
              <a:t>■</a:t>
            </a:r>
            <a:r>
              <a:rPr lang="ja-JP" altLang="en-US" sz="2200" b="1" dirty="0">
                <a:latin typeface="Meiryo UI" panose="020B0604030504040204" pitchFamily="50" charset="-128"/>
                <a:ea typeface="Meiryo UI" panose="020B0604030504040204" pitchFamily="50" charset="-128"/>
              </a:rPr>
              <a:t>休館に協力している劇場、演芸場やライブハウス等の施設</a:t>
            </a:r>
            <a:r>
              <a:rPr lang="ja-JP" altLang="en-US" sz="2200" dirty="0">
                <a:latin typeface="Meiryo UI" panose="020B0604030504040204" pitchFamily="50" charset="-128"/>
                <a:ea typeface="Meiryo UI" panose="020B0604030504040204" pitchFamily="50" charset="-128"/>
              </a:rPr>
              <a:t>が、文化の発信拠点としての社会的な役割を継続して果たすことができるよう、</a:t>
            </a:r>
            <a:r>
              <a:rPr lang="ja-JP" altLang="en-US" sz="2200" b="1" dirty="0">
                <a:latin typeface="Meiryo UI" panose="020B0604030504040204" pitchFamily="50" charset="-128"/>
                <a:ea typeface="Meiryo UI" panose="020B0604030504040204" pitchFamily="50" charset="-128"/>
              </a:rPr>
              <a:t>無観客ライブ等配信事業の立ち上げ支援</a:t>
            </a:r>
            <a:r>
              <a:rPr lang="ja-JP" altLang="en-US" sz="2200" dirty="0">
                <a:latin typeface="Meiryo UI" panose="020B0604030504040204" pitchFamily="50" charset="-128"/>
                <a:ea typeface="Meiryo UI" panose="020B0604030504040204" pitchFamily="50" charset="-128"/>
              </a:rPr>
              <a:t>を行う。</a:t>
            </a:r>
          </a:p>
          <a:p>
            <a:pPr marL="261938" indent="-261938" fontAlgn="ctr"/>
            <a:r>
              <a:rPr lang="ja-JP" altLang="en-US" sz="2200" dirty="0">
                <a:latin typeface="Meiryo UI" panose="020B0604030504040204" pitchFamily="50" charset="-128"/>
                <a:ea typeface="Meiryo UI" panose="020B0604030504040204" pitchFamily="50" charset="-128"/>
              </a:rPr>
              <a:t>■施設に対する支援はもとより、</a:t>
            </a:r>
            <a:r>
              <a:rPr lang="ja-JP" altLang="en-US" sz="2200" b="1" dirty="0">
                <a:latin typeface="Meiryo UI" panose="020B0604030504040204" pitchFamily="50" charset="-128"/>
                <a:ea typeface="Meiryo UI" panose="020B0604030504040204" pitchFamily="50" charset="-128"/>
              </a:rPr>
              <a:t>音楽アーティスト</a:t>
            </a:r>
            <a:r>
              <a:rPr lang="ja-JP" altLang="en-US" sz="2200" b="1" dirty="0" smtClean="0">
                <a:latin typeface="Meiryo UI" panose="020B0604030504040204" pitchFamily="50" charset="-128"/>
                <a:ea typeface="Meiryo UI" panose="020B0604030504040204" pitchFamily="50" charset="-128"/>
              </a:rPr>
              <a:t>、漫才・落語・浪曲など</a:t>
            </a:r>
            <a:r>
              <a:rPr lang="ja-JP" altLang="en-US" sz="2200" b="1" dirty="0">
                <a:latin typeface="Meiryo UI" panose="020B0604030504040204" pitchFamily="50" charset="-128"/>
                <a:ea typeface="Meiryo UI" panose="020B0604030504040204" pitchFamily="50" charset="-128"/>
              </a:rPr>
              <a:t>大阪ならではの演芸家が</a:t>
            </a:r>
            <a:endParaRPr lang="en-US" altLang="ja-JP" sz="2200" b="1" dirty="0">
              <a:latin typeface="Meiryo UI" panose="020B0604030504040204" pitchFamily="50" charset="-128"/>
              <a:ea typeface="Meiryo UI" panose="020B0604030504040204" pitchFamily="50" charset="-128"/>
            </a:endParaRPr>
          </a:p>
          <a:p>
            <a:pPr marL="261938" indent="-261938" fontAlgn="ctr"/>
            <a:r>
              <a:rPr lang="ja-JP" altLang="en-US" sz="2200" b="1" dirty="0">
                <a:latin typeface="Meiryo UI" panose="020B0604030504040204" pitchFamily="50" charset="-128"/>
                <a:ea typeface="Meiryo UI" panose="020B0604030504040204" pitchFamily="50" charset="-128"/>
              </a:rPr>
              <a:t>　 出演する場を創出</a:t>
            </a:r>
            <a:r>
              <a:rPr lang="ja-JP" altLang="en-US" sz="2200" dirty="0">
                <a:latin typeface="Meiryo UI" panose="020B0604030504040204" pitchFamily="50" charset="-128"/>
                <a:ea typeface="Meiryo UI" panose="020B0604030504040204" pitchFamily="50" charset="-128"/>
              </a:rPr>
              <a:t>するとともに、府民に文化芸術を楽しんでいただく機会を拡大。</a:t>
            </a:r>
          </a:p>
        </p:txBody>
      </p:sp>
      <p:sp>
        <p:nvSpPr>
          <p:cNvPr id="8" name="テキスト ボックス 7"/>
          <p:cNvSpPr txBox="1"/>
          <p:nvPr/>
        </p:nvSpPr>
        <p:spPr>
          <a:xfrm>
            <a:off x="1069823" y="5326678"/>
            <a:ext cx="4299883" cy="732508"/>
          </a:xfrm>
          <a:prstGeom prst="rect">
            <a:avLst/>
          </a:prstGeom>
          <a:noFill/>
          <a:ln>
            <a:noFill/>
          </a:ln>
        </p:spPr>
        <p:txBody>
          <a:bodyPr wrap="square" rtlCol="0">
            <a:spAutoFit/>
          </a:bodyPr>
          <a:lstStyle/>
          <a:p>
            <a:pPr marL="85725">
              <a:lnSpc>
                <a:spcPct val="130000"/>
              </a:lnSpc>
            </a:pPr>
            <a:r>
              <a:rPr lang="ja-JP" altLang="en-US" b="1" dirty="0">
                <a:latin typeface="Meiryo UI" panose="020B0604030504040204" pitchFamily="50" charset="-128"/>
                <a:ea typeface="Meiryo UI" panose="020B0604030504040204" pitchFamily="50" charset="-128"/>
              </a:rPr>
              <a:t>１施設あたり上限</a:t>
            </a:r>
            <a:r>
              <a:rPr lang="en-US" altLang="ja-JP" b="1" dirty="0">
                <a:latin typeface="Meiryo UI" panose="020B0604030504040204" pitchFamily="50" charset="-128"/>
                <a:ea typeface="Meiryo UI" panose="020B0604030504040204" pitchFamily="50" charset="-128"/>
              </a:rPr>
              <a:t>70</a:t>
            </a:r>
            <a:r>
              <a:rPr lang="ja-JP" altLang="en-US" b="1" dirty="0">
                <a:latin typeface="Meiryo UI" panose="020B0604030504040204" pitchFamily="50" charset="-128"/>
                <a:ea typeface="Meiryo UI" panose="020B0604030504040204" pitchFamily="50" charset="-128"/>
              </a:rPr>
              <a:t>万円</a:t>
            </a:r>
            <a:endParaRPr lang="en-US" altLang="ja-JP" b="1" dirty="0">
              <a:latin typeface="Meiryo UI" panose="020B0604030504040204" pitchFamily="50" charset="-128"/>
              <a:ea typeface="Meiryo UI" panose="020B0604030504040204" pitchFamily="50" charset="-128"/>
            </a:endParaRPr>
          </a:p>
          <a:p>
            <a:pPr marL="85725">
              <a:lnSpc>
                <a:spcPct val="130000"/>
              </a:lnSpc>
            </a:pP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ただし、複数動画の配信を要件とする。</a:t>
            </a:r>
            <a:endParaRPr lang="en-US" altLang="ja-JP" dirty="0">
              <a:latin typeface="Meiryo UI" panose="020B0604030504040204" pitchFamily="50" charset="-128"/>
              <a:ea typeface="Meiryo UI" panose="020B0604030504040204" pitchFamily="50" charset="-128"/>
            </a:endParaRPr>
          </a:p>
        </p:txBody>
      </p:sp>
      <p:sp>
        <p:nvSpPr>
          <p:cNvPr id="9" name="角丸四角形 8"/>
          <p:cNvSpPr/>
          <p:nvPr/>
        </p:nvSpPr>
        <p:spPr>
          <a:xfrm>
            <a:off x="58253" y="3110639"/>
            <a:ext cx="1011570" cy="1068240"/>
          </a:xfrm>
          <a:prstGeom prst="roundRect">
            <a:avLst/>
          </a:prstGeom>
          <a:solidFill>
            <a:schemeClr val="accent5">
              <a:lumMod val="20000"/>
              <a:lumOff val="80000"/>
            </a:schemeClr>
          </a:solidFill>
        </p:spPr>
        <p:style>
          <a:lnRef idx="1">
            <a:schemeClr val="accent1"/>
          </a:lnRef>
          <a:fillRef idx="3">
            <a:schemeClr val="accent1"/>
          </a:fillRef>
          <a:effectRef idx="2">
            <a:schemeClr val="accent1"/>
          </a:effectRef>
          <a:fontRef idx="minor">
            <a:schemeClr val="lt1"/>
          </a:fontRef>
        </p:style>
        <p:txBody>
          <a:bodyPr vert="horz" rtlCol="0" anchor="ctr"/>
          <a:lstStyle/>
          <a:p>
            <a:pPr algn="ctr"/>
            <a:r>
              <a:rPr kumimoji="1" lang="zh-TW" altLang="en-US" b="1" dirty="0">
                <a:solidFill>
                  <a:schemeClr val="tx1"/>
                </a:solidFill>
                <a:latin typeface="Meiryo UI" panose="020B0604030504040204" pitchFamily="50" charset="-128"/>
                <a:ea typeface="Meiryo UI" panose="020B0604030504040204" pitchFamily="50" charset="-128"/>
              </a:rPr>
              <a:t>対象</a:t>
            </a:r>
            <a:endParaRPr kumimoji="1" lang="en-US" altLang="zh-TW" b="1" dirty="0">
              <a:solidFill>
                <a:schemeClr val="tx1"/>
              </a:solidFill>
              <a:latin typeface="Meiryo UI" panose="020B0604030504040204" pitchFamily="50" charset="-128"/>
              <a:ea typeface="Meiryo UI" panose="020B0604030504040204" pitchFamily="50" charset="-128"/>
            </a:endParaRPr>
          </a:p>
          <a:p>
            <a:pPr algn="ctr"/>
            <a:r>
              <a:rPr kumimoji="1" lang="zh-TW" altLang="en-US" b="1" dirty="0">
                <a:solidFill>
                  <a:schemeClr val="tx1"/>
                </a:solidFill>
                <a:latin typeface="Meiryo UI" panose="020B0604030504040204" pitchFamily="50" charset="-128"/>
                <a:ea typeface="Meiryo UI" panose="020B0604030504040204" pitchFamily="50" charset="-128"/>
              </a:rPr>
              <a:t>事業者</a:t>
            </a:r>
          </a:p>
        </p:txBody>
      </p:sp>
      <p:sp>
        <p:nvSpPr>
          <p:cNvPr id="10" name="角丸四角形 9"/>
          <p:cNvSpPr/>
          <p:nvPr/>
        </p:nvSpPr>
        <p:spPr>
          <a:xfrm>
            <a:off x="58253" y="4334175"/>
            <a:ext cx="1011570" cy="837207"/>
          </a:xfrm>
          <a:prstGeom prst="roundRect">
            <a:avLst/>
          </a:prstGeom>
          <a:solidFill>
            <a:schemeClr val="accent5">
              <a:lumMod val="20000"/>
              <a:lumOff val="80000"/>
            </a:schemeClr>
          </a:solidFill>
        </p:spPr>
        <p:style>
          <a:lnRef idx="1">
            <a:schemeClr val="accent1"/>
          </a:lnRef>
          <a:fillRef idx="3">
            <a:schemeClr val="accent1"/>
          </a:fillRef>
          <a:effectRef idx="2">
            <a:schemeClr val="accent1"/>
          </a:effectRef>
          <a:fontRef idx="minor">
            <a:schemeClr val="lt1"/>
          </a:fontRef>
        </p:style>
        <p:txBody>
          <a:bodyPr vert="horz" rtlCol="0" anchor="ctr"/>
          <a:lstStyle/>
          <a:p>
            <a:pPr algn="ctr"/>
            <a:r>
              <a:rPr kumimoji="1" lang="ja-JP" altLang="en-US" b="1" dirty="0">
                <a:solidFill>
                  <a:schemeClr val="tx1"/>
                </a:solidFill>
                <a:latin typeface="Meiryo UI" panose="020B0604030504040204" pitchFamily="50" charset="-128"/>
                <a:ea typeface="Meiryo UI" panose="020B0604030504040204" pitchFamily="50" charset="-128"/>
              </a:rPr>
              <a:t>対象</a:t>
            </a:r>
            <a:endParaRPr kumimoji="1" lang="en-US" altLang="ja-JP" b="1" dirty="0">
              <a:solidFill>
                <a:schemeClr val="tx1"/>
              </a:solidFill>
              <a:latin typeface="Meiryo UI" panose="020B0604030504040204" pitchFamily="50" charset="-128"/>
              <a:ea typeface="Meiryo UI" panose="020B0604030504040204" pitchFamily="50" charset="-128"/>
            </a:endParaRPr>
          </a:p>
          <a:p>
            <a:pPr algn="ctr"/>
            <a:r>
              <a:rPr kumimoji="1" lang="ja-JP" altLang="en-US" b="1" dirty="0">
                <a:solidFill>
                  <a:schemeClr val="tx1"/>
                </a:solidFill>
                <a:latin typeface="Meiryo UI" panose="020B0604030504040204" pitchFamily="50" charset="-128"/>
                <a:ea typeface="Meiryo UI" panose="020B0604030504040204" pitchFamily="50" charset="-128"/>
              </a:rPr>
              <a:t>経費</a:t>
            </a:r>
            <a:endParaRPr kumimoji="1" lang="zh-TW" altLang="en-US" b="1" dirty="0">
              <a:solidFill>
                <a:schemeClr val="tx1"/>
              </a:solidFill>
              <a:latin typeface="Meiryo UI" panose="020B0604030504040204" pitchFamily="50" charset="-128"/>
              <a:ea typeface="Meiryo UI" panose="020B0604030504040204" pitchFamily="50" charset="-128"/>
            </a:endParaRPr>
          </a:p>
        </p:txBody>
      </p:sp>
      <p:sp>
        <p:nvSpPr>
          <p:cNvPr id="11" name="角丸四角形 10"/>
          <p:cNvSpPr/>
          <p:nvPr/>
        </p:nvSpPr>
        <p:spPr>
          <a:xfrm>
            <a:off x="65324" y="5326678"/>
            <a:ext cx="1011570" cy="654674"/>
          </a:xfrm>
          <a:prstGeom prst="roundRect">
            <a:avLst/>
          </a:prstGeom>
          <a:solidFill>
            <a:schemeClr val="accent5">
              <a:lumMod val="20000"/>
              <a:lumOff val="80000"/>
            </a:schemeClr>
          </a:solidFill>
        </p:spPr>
        <p:style>
          <a:lnRef idx="1">
            <a:schemeClr val="accent1"/>
          </a:lnRef>
          <a:fillRef idx="3">
            <a:schemeClr val="accent1"/>
          </a:fillRef>
          <a:effectRef idx="2">
            <a:schemeClr val="accent1"/>
          </a:effectRef>
          <a:fontRef idx="minor">
            <a:schemeClr val="lt1"/>
          </a:fontRef>
        </p:style>
        <p:txBody>
          <a:bodyPr vert="horz" rtlCol="0" anchor="ctr"/>
          <a:lstStyle/>
          <a:p>
            <a:pPr algn="ctr"/>
            <a:r>
              <a:rPr kumimoji="1" lang="ja-JP" altLang="en-US" b="1" dirty="0">
                <a:solidFill>
                  <a:schemeClr val="tx1"/>
                </a:solidFill>
                <a:latin typeface="Meiryo UI" panose="020B0604030504040204" pitchFamily="50" charset="-128"/>
                <a:ea typeface="Meiryo UI" panose="020B0604030504040204" pitchFamily="50" charset="-128"/>
              </a:rPr>
              <a:t>補助額</a:t>
            </a:r>
            <a:endParaRPr kumimoji="1" lang="zh-TW" altLang="en-US" b="1" dirty="0">
              <a:solidFill>
                <a:schemeClr val="tx1"/>
              </a:solidFill>
              <a:latin typeface="Meiryo UI" panose="020B0604030504040204" pitchFamily="50" charset="-128"/>
              <a:ea typeface="Meiryo UI" panose="020B0604030504040204" pitchFamily="50" charset="-128"/>
            </a:endParaRPr>
          </a:p>
        </p:txBody>
      </p:sp>
      <p:sp>
        <p:nvSpPr>
          <p:cNvPr id="2" name="正方形/長方形 1"/>
          <p:cNvSpPr/>
          <p:nvPr/>
        </p:nvSpPr>
        <p:spPr>
          <a:xfrm>
            <a:off x="1055309" y="3125153"/>
            <a:ext cx="5290909" cy="1132618"/>
          </a:xfrm>
          <a:prstGeom prst="rect">
            <a:avLst/>
          </a:prstGeom>
        </p:spPr>
        <p:txBody>
          <a:bodyPr wrap="square">
            <a:spAutoFit/>
          </a:bodyPr>
          <a:lstStyle/>
          <a:p>
            <a:pPr marL="114300" indent="-20638">
              <a:lnSpc>
                <a:spcPct val="130000"/>
              </a:lnSpc>
            </a:pPr>
            <a:r>
              <a:rPr lang="ja-JP" altLang="en-US" dirty="0">
                <a:latin typeface="Meiryo UI" panose="020B0604030504040204" pitchFamily="50" charset="-128"/>
                <a:ea typeface="Meiryo UI" panose="020B0604030504040204" pitchFamily="50" charset="-128"/>
              </a:rPr>
              <a:t>府内の施設</a:t>
            </a:r>
            <a:r>
              <a:rPr lang="en-US" altLang="ja-JP" sz="1400"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のうち、</a:t>
            </a:r>
            <a:r>
              <a:rPr lang="ja-JP" altLang="en-US" b="1" dirty="0">
                <a:latin typeface="Meiryo UI" panose="020B0604030504040204" pitchFamily="50" charset="-128"/>
                <a:ea typeface="Meiryo UI" panose="020B0604030504040204" pitchFamily="50" charset="-128"/>
              </a:rPr>
              <a:t>緊急事態宣言の期間中に、</a:t>
            </a:r>
            <a:endParaRPr lang="en-US" altLang="ja-JP" b="1" dirty="0">
              <a:latin typeface="Meiryo UI" panose="020B0604030504040204" pitchFamily="50" charset="-128"/>
              <a:ea typeface="Meiryo UI" panose="020B0604030504040204" pitchFamily="50" charset="-128"/>
            </a:endParaRPr>
          </a:p>
          <a:p>
            <a:pPr marL="114300" indent="-20638">
              <a:lnSpc>
                <a:spcPct val="130000"/>
              </a:lnSpc>
            </a:pPr>
            <a:r>
              <a:rPr lang="ja-JP" altLang="en-US" b="1" dirty="0">
                <a:latin typeface="Meiryo UI" panose="020B0604030504040204" pitchFamily="50" charset="-128"/>
                <a:ea typeface="Meiryo UI" panose="020B0604030504040204" pitchFamily="50" charset="-128"/>
              </a:rPr>
              <a:t>営業を休止した施設の運営事業者</a:t>
            </a:r>
            <a:r>
              <a:rPr lang="ja-JP" altLang="en-US" dirty="0">
                <a:latin typeface="Meiryo UI" panose="020B0604030504040204" pitchFamily="50" charset="-128"/>
                <a:ea typeface="Meiryo UI" panose="020B0604030504040204" pitchFamily="50" charset="-128"/>
              </a:rPr>
              <a:t>。</a:t>
            </a:r>
            <a:endParaRPr lang="en-US" altLang="ja-JP" dirty="0">
              <a:latin typeface="Meiryo UI" panose="020B0604030504040204" pitchFamily="50" charset="-128"/>
              <a:ea typeface="Meiryo UI" panose="020B0604030504040204" pitchFamily="50" charset="-128"/>
            </a:endParaRPr>
          </a:p>
          <a:p>
            <a:pPr marL="114300" indent="-20638">
              <a:lnSpc>
                <a:spcPct val="130000"/>
              </a:lnSpc>
            </a:pP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公営施設を除く、概ね５０名以上の収容が可能な施設</a:t>
            </a:r>
            <a:r>
              <a:rPr lang="ja-JP" altLang="en-US" sz="1600" dirty="0">
                <a:latin typeface="Meiryo UI" panose="020B0604030504040204" pitchFamily="50" charset="-128"/>
                <a:ea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endParaRPr>
          </a:p>
        </p:txBody>
      </p:sp>
      <p:sp>
        <p:nvSpPr>
          <p:cNvPr id="3" name="正方形/長方形 2"/>
          <p:cNvSpPr/>
          <p:nvPr/>
        </p:nvSpPr>
        <p:spPr>
          <a:xfrm>
            <a:off x="1010102" y="4368221"/>
            <a:ext cx="4867018" cy="812530"/>
          </a:xfrm>
          <a:prstGeom prst="rect">
            <a:avLst/>
          </a:prstGeom>
        </p:spPr>
        <p:txBody>
          <a:bodyPr wrap="square">
            <a:spAutoFit/>
          </a:bodyPr>
          <a:lstStyle/>
          <a:p>
            <a:pPr marL="93663" indent="-7938">
              <a:lnSpc>
                <a:spcPct val="130000"/>
              </a:lnSpc>
            </a:pPr>
            <a:r>
              <a:rPr lang="ja-JP" altLang="en-US" dirty="0">
                <a:latin typeface="Meiryo UI" panose="020B0604030504040204" pitchFamily="50" charset="-128"/>
                <a:ea typeface="Meiryo UI" panose="020B0604030504040204" pitchFamily="50" charset="-128"/>
              </a:rPr>
              <a:t> </a:t>
            </a:r>
            <a:r>
              <a:rPr lang="ja-JP" altLang="en-US" b="1" dirty="0">
                <a:latin typeface="Meiryo UI" panose="020B0604030504040204" pitchFamily="50" charset="-128"/>
                <a:ea typeface="Meiryo UI" panose="020B0604030504040204" pitchFamily="50" charset="-128"/>
              </a:rPr>
              <a:t>無観客ライブ映像等の配信に係る経費</a:t>
            </a:r>
            <a:endParaRPr lang="en-US" altLang="ja-JP" b="1" dirty="0">
              <a:latin typeface="Meiryo UI" panose="020B0604030504040204" pitchFamily="50" charset="-128"/>
              <a:ea typeface="Meiryo UI" panose="020B0604030504040204" pitchFamily="50" charset="-128"/>
            </a:endParaRPr>
          </a:p>
          <a:p>
            <a:pPr marL="93663" indent="-7938">
              <a:lnSpc>
                <a:spcPct val="130000"/>
              </a:lnSpc>
            </a:pPr>
            <a:r>
              <a:rPr lang="ja-JP" altLang="en-US"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（動画の新規制作、音響・照明等経費、編集費）</a:t>
            </a:r>
            <a:endParaRPr lang="en-US" altLang="ja-JP" sz="1600" dirty="0">
              <a:latin typeface="Meiryo UI" panose="020B0604030504040204" pitchFamily="50" charset="-128"/>
              <a:ea typeface="Meiryo UI" panose="020B0604030504040204" pitchFamily="50" charset="-128"/>
            </a:endParaRPr>
          </a:p>
        </p:txBody>
      </p:sp>
      <p:sp>
        <p:nvSpPr>
          <p:cNvPr id="12" name="角丸四角形 11"/>
          <p:cNvSpPr/>
          <p:nvPr/>
        </p:nvSpPr>
        <p:spPr>
          <a:xfrm>
            <a:off x="8149772" y="4673041"/>
            <a:ext cx="1980000" cy="5400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000" b="1" dirty="0">
                <a:latin typeface="Meiryo UI" panose="020B0604030504040204" pitchFamily="50" charset="-128"/>
                <a:ea typeface="Meiryo UI" panose="020B0604030504040204" pitchFamily="50" charset="-128"/>
              </a:rPr>
              <a:t>施設</a:t>
            </a:r>
            <a:endParaRPr kumimoji="1" lang="en-US" altLang="ja-JP" sz="2000" b="1" dirty="0">
              <a:latin typeface="Meiryo UI" panose="020B0604030504040204" pitchFamily="50" charset="-128"/>
              <a:ea typeface="Meiryo UI" panose="020B0604030504040204" pitchFamily="50" charset="-128"/>
            </a:endParaRPr>
          </a:p>
        </p:txBody>
      </p:sp>
      <p:sp>
        <p:nvSpPr>
          <p:cNvPr id="14" name="角丸四角形 13"/>
          <p:cNvSpPr/>
          <p:nvPr/>
        </p:nvSpPr>
        <p:spPr>
          <a:xfrm>
            <a:off x="8172789" y="6318000"/>
            <a:ext cx="1980000" cy="431143"/>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kumimoji="1" lang="ja-JP" altLang="en-US" sz="1600" b="1" dirty="0">
                <a:latin typeface="Meiryo UI" panose="020B0604030504040204" pitchFamily="50" charset="-128"/>
                <a:ea typeface="Meiryo UI" panose="020B0604030504040204" pitchFamily="50" charset="-128"/>
              </a:rPr>
              <a:t>府</a:t>
            </a:r>
            <a:endParaRPr kumimoji="1" lang="en-US" altLang="ja-JP" sz="1600" b="1" dirty="0">
              <a:latin typeface="Meiryo UI" panose="020B0604030504040204" pitchFamily="50" charset="-128"/>
              <a:ea typeface="Meiryo UI" panose="020B0604030504040204" pitchFamily="50" charset="-128"/>
            </a:endParaRPr>
          </a:p>
        </p:txBody>
      </p:sp>
      <p:sp>
        <p:nvSpPr>
          <p:cNvPr id="15" name="角丸四角形 14"/>
          <p:cNvSpPr/>
          <p:nvPr/>
        </p:nvSpPr>
        <p:spPr>
          <a:xfrm>
            <a:off x="10068582" y="3614739"/>
            <a:ext cx="1980000" cy="540000"/>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kumimoji="1" lang="ja-JP" altLang="en-US" sz="1600" b="1" dirty="0">
                <a:latin typeface="Meiryo UI" panose="020B0604030504040204" pitchFamily="50" charset="-128"/>
                <a:ea typeface="Meiryo UI" panose="020B0604030504040204" pitchFamily="50" charset="-128"/>
              </a:rPr>
              <a:t>視聴者</a:t>
            </a:r>
            <a:endParaRPr kumimoji="1" lang="en-US" altLang="ja-JP" sz="1600" b="1" dirty="0">
              <a:latin typeface="Meiryo UI" panose="020B0604030504040204" pitchFamily="50" charset="-128"/>
              <a:ea typeface="Meiryo UI" panose="020B0604030504040204" pitchFamily="50" charset="-128"/>
            </a:endParaRPr>
          </a:p>
        </p:txBody>
      </p:sp>
      <p:sp>
        <p:nvSpPr>
          <p:cNvPr id="16" name="角丸四角形 15"/>
          <p:cNvSpPr/>
          <p:nvPr/>
        </p:nvSpPr>
        <p:spPr>
          <a:xfrm>
            <a:off x="6209188" y="3614739"/>
            <a:ext cx="1980000" cy="540000"/>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ja-JP" altLang="en-US" sz="1600" b="1" spc="-150" dirty="0">
                <a:latin typeface="Meiryo UI" panose="020B0604030504040204" pitchFamily="50" charset="-128"/>
                <a:ea typeface="Meiryo UI" panose="020B0604030504040204" pitchFamily="50" charset="-128"/>
              </a:rPr>
              <a:t>アーティスト、演芸家等</a:t>
            </a:r>
            <a:endParaRPr kumimoji="1" lang="en-US" altLang="ja-JP" sz="1600" b="1" spc="-150" dirty="0">
              <a:latin typeface="Meiryo UI" panose="020B0604030504040204" pitchFamily="50" charset="-128"/>
              <a:ea typeface="Meiryo UI" panose="020B0604030504040204" pitchFamily="50" charset="-128"/>
            </a:endParaRPr>
          </a:p>
        </p:txBody>
      </p:sp>
      <p:cxnSp>
        <p:nvCxnSpPr>
          <p:cNvPr id="18" name="直線矢印コネクタ 17"/>
          <p:cNvCxnSpPr/>
          <p:nvPr/>
        </p:nvCxnSpPr>
        <p:spPr>
          <a:xfrm flipH="1" flipV="1">
            <a:off x="6754491" y="4363278"/>
            <a:ext cx="889394" cy="857632"/>
          </a:xfrm>
          <a:prstGeom prst="straightConnector1">
            <a:avLst/>
          </a:prstGeom>
          <a:ln w="7620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p:nvPr/>
        </p:nvCxnSpPr>
        <p:spPr>
          <a:xfrm flipH="1">
            <a:off x="10634691" y="4374550"/>
            <a:ext cx="847782" cy="854888"/>
          </a:xfrm>
          <a:prstGeom prst="straightConnector1">
            <a:avLst/>
          </a:prstGeom>
          <a:ln w="7620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flipH="1" flipV="1">
            <a:off x="9140913" y="5706552"/>
            <a:ext cx="9172" cy="689714"/>
          </a:xfrm>
          <a:prstGeom prst="straightConnector1">
            <a:avLst/>
          </a:prstGeom>
          <a:ln w="7620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a:off x="7288608" y="4350558"/>
            <a:ext cx="768341" cy="724773"/>
          </a:xfrm>
          <a:prstGeom prst="straightConnector1">
            <a:avLst/>
          </a:prstGeom>
          <a:ln w="76200">
            <a:solidFill>
              <a:schemeClr val="accent1">
                <a:lumMod val="75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p:nvPr/>
        </p:nvCxnSpPr>
        <p:spPr>
          <a:xfrm flipV="1">
            <a:off x="10241876" y="4236934"/>
            <a:ext cx="816706" cy="877559"/>
          </a:xfrm>
          <a:prstGeom prst="straightConnector1">
            <a:avLst/>
          </a:prstGeom>
          <a:ln w="76200">
            <a:solidFill>
              <a:schemeClr val="accent1">
                <a:lumMod val="75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8410631" y="5268514"/>
            <a:ext cx="1504315" cy="369332"/>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・動画作成</a:t>
            </a:r>
          </a:p>
        </p:txBody>
      </p:sp>
      <p:sp>
        <p:nvSpPr>
          <p:cNvPr id="34" name="テキスト ボックス 33"/>
          <p:cNvSpPr txBox="1"/>
          <p:nvPr/>
        </p:nvSpPr>
        <p:spPr>
          <a:xfrm>
            <a:off x="7524861" y="4266664"/>
            <a:ext cx="1504315" cy="338554"/>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出演</a:t>
            </a:r>
          </a:p>
        </p:txBody>
      </p:sp>
      <p:sp>
        <p:nvSpPr>
          <p:cNvPr id="35" name="テキスト ボックス 34"/>
          <p:cNvSpPr txBox="1"/>
          <p:nvPr/>
        </p:nvSpPr>
        <p:spPr>
          <a:xfrm>
            <a:off x="6483470" y="4906054"/>
            <a:ext cx="1504315" cy="338554"/>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出演料</a:t>
            </a:r>
          </a:p>
        </p:txBody>
      </p:sp>
      <p:sp>
        <p:nvSpPr>
          <p:cNvPr id="36" name="テキスト ボックス 35"/>
          <p:cNvSpPr txBox="1"/>
          <p:nvPr/>
        </p:nvSpPr>
        <p:spPr>
          <a:xfrm>
            <a:off x="10100537" y="4242255"/>
            <a:ext cx="1504315" cy="338554"/>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配信</a:t>
            </a:r>
          </a:p>
        </p:txBody>
      </p:sp>
      <p:sp>
        <p:nvSpPr>
          <p:cNvPr id="37" name="テキスト ボックス 36"/>
          <p:cNvSpPr txBox="1"/>
          <p:nvPr/>
        </p:nvSpPr>
        <p:spPr>
          <a:xfrm>
            <a:off x="10910267" y="4956488"/>
            <a:ext cx="1504315" cy="338554"/>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料金・投げ銭</a:t>
            </a:r>
          </a:p>
        </p:txBody>
      </p:sp>
      <p:sp>
        <p:nvSpPr>
          <p:cNvPr id="38" name="テキスト ボックス 37"/>
          <p:cNvSpPr txBox="1"/>
          <p:nvPr/>
        </p:nvSpPr>
        <p:spPr>
          <a:xfrm>
            <a:off x="9316424" y="5943397"/>
            <a:ext cx="1504315" cy="338554"/>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補助金</a:t>
            </a:r>
          </a:p>
        </p:txBody>
      </p:sp>
      <p:sp>
        <p:nvSpPr>
          <p:cNvPr id="28" name="正方形/長方形 27"/>
          <p:cNvSpPr/>
          <p:nvPr/>
        </p:nvSpPr>
        <p:spPr>
          <a:xfrm>
            <a:off x="9523987" y="2664714"/>
            <a:ext cx="2657413" cy="38263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b="1" u="sng" dirty="0">
                <a:latin typeface="Meiryo UI" panose="020B0604030504040204" pitchFamily="50" charset="-128"/>
                <a:ea typeface="Meiryo UI" panose="020B0604030504040204" pitchFamily="50" charset="-128"/>
              </a:rPr>
              <a:t>予算額　</a:t>
            </a:r>
            <a:r>
              <a:rPr kumimoji="1" lang="en-US" altLang="ja-JP" b="1" u="sng" dirty="0">
                <a:latin typeface="Meiryo UI" panose="020B0604030504040204" pitchFamily="50" charset="-128"/>
                <a:ea typeface="Meiryo UI" panose="020B0604030504040204" pitchFamily="50" charset="-128"/>
              </a:rPr>
              <a:t>145</a:t>
            </a:r>
            <a:r>
              <a:rPr kumimoji="1" lang="ja-JP" altLang="en-US" b="1" u="sng" dirty="0">
                <a:latin typeface="Meiryo UI" panose="020B0604030504040204" pitchFamily="50" charset="-128"/>
                <a:ea typeface="Meiryo UI" panose="020B0604030504040204" pitchFamily="50" charset="-128"/>
              </a:rPr>
              <a:t>百万円</a:t>
            </a:r>
          </a:p>
        </p:txBody>
      </p:sp>
      <p:sp>
        <p:nvSpPr>
          <p:cNvPr id="31" name="正方形/長方形 30"/>
          <p:cNvSpPr/>
          <p:nvPr/>
        </p:nvSpPr>
        <p:spPr>
          <a:xfrm>
            <a:off x="-1" y="-8203"/>
            <a:ext cx="12191999" cy="966496"/>
          </a:xfrm>
          <a:prstGeom prst="rect">
            <a:avLst/>
          </a:prstGeom>
          <a:solidFill>
            <a:srgbClr val="0070C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800" b="1" dirty="0">
                <a:solidFill>
                  <a:prstClr val="white"/>
                </a:solidFill>
                <a:latin typeface="Meiryo UI" panose="020B0604030504040204" pitchFamily="50" charset="-128"/>
                <a:ea typeface="Meiryo UI" panose="020B0604030504040204" pitchFamily="50" charset="-128"/>
              </a:rPr>
              <a:t>　　　　　　　　　　　　　　　 　 　休止中の劇場・演芸場・ライブハウス等が実施する</a:t>
            </a:r>
            <a:endParaRPr kumimoji="1" lang="en-US" altLang="ja-JP" sz="2800" b="1" dirty="0">
              <a:solidFill>
                <a:prstClr val="white"/>
              </a:solidFill>
              <a:latin typeface="Meiryo UI" panose="020B0604030504040204" pitchFamily="50" charset="-128"/>
              <a:ea typeface="Meiryo UI" panose="020B0604030504040204" pitchFamily="50" charset="-128"/>
            </a:endParaRPr>
          </a:p>
          <a:p>
            <a:r>
              <a:rPr kumimoji="1" lang="ja-JP" altLang="en-US" sz="2800" b="1" dirty="0">
                <a:solidFill>
                  <a:prstClr val="white"/>
                </a:solidFill>
                <a:latin typeface="Meiryo UI" panose="020B0604030504040204" pitchFamily="50" charset="-128"/>
                <a:ea typeface="Meiryo UI" panose="020B0604030504040204" pitchFamily="50" charset="-128"/>
              </a:rPr>
              <a:t>　　　　　　　　　　　　　　　　 　 文化芸術活動</a:t>
            </a:r>
            <a:r>
              <a:rPr kumimoji="1" lang="ja-JP" altLang="en-US" sz="2200" dirty="0">
                <a:solidFill>
                  <a:prstClr val="white"/>
                </a:solidFill>
                <a:latin typeface="Meiryo UI" panose="020B0604030504040204" pitchFamily="50" charset="-128"/>
                <a:ea typeface="Meiryo UI" panose="020B0604030504040204" pitchFamily="50" charset="-128"/>
              </a:rPr>
              <a:t>（無観客ライブ配信等）</a:t>
            </a:r>
            <a:r>
              <a:rPr kumimoji="1" lang="ja-JP" altLang="en-US" sz="2800" b="1" dirty="0">
                <a:solidFill>
                  <a:prstClr val="white"/>
                </a:solidFill>
                <a:latin typeface="Meiryo UI" panose="020B0604030504040204" pitchFamily="50" charset="-128"/>
                <a:ea typeface="Meiryo UI" panose="020B0604030504040204" pitchFamily="50" charset="-128"/>
              </a:rPr>
              <a:t>に対する支援</a:t>
            </a:r>
          </a:p>
        </p:txBody>
      </p:sp>
      <p:sp>
        <p:nvSpPr>
          <p:cNvPr id="41" name="角丸四角形 40"/>
          <p:cNvSpPr/>
          <p:nvPr/>
        </p:nvSpPr>
        <p:spPr>
          <a:xfrm>
            <a:off x="70913" y="6232933"/>
            <a:ext cx="1163174" cy="547126"/>
          </a:xfrm>
          <a:prstGeom prst="roundRect">
            <a:avLst/>
          </a:prstGeom>
          <a:solidFill>
            <a:schemeClr val="accent5">
              <a:lumMod val="20000"/>
              <a:lumOff val="80000"/>
            </a:schemeClr>
          </a:solidFill>
        </p:spPr>
        <p:style>
          <a:lnRef idx="1">
            <a:schemeClr val="accent1"/>
          </a:lnRef>
          <a:fillRef idx="3">
            <a:schemeClr val="accent1"/>
          </a:fillRef>
          <a:effectRef idx="2">
            <a:schemeClr val="accent1"/>
          </a:effectRef>
          <a:fontRef idx="minor">
            <a:schemeClr val="lt1"/>
          </a:fontRef>
        </p:style>
        <p:txBody>
          <a:bodyPr vert="horz" lIns="36000" rIns="36000" rtlCol="0" anchor="ctr"/>
          <a:lstStyle/>
          <a:p>
            <a:pPr algn="ctr"/>
            <a:r>
              <a:rPr kumimoji="1" lang="ja-JP" altLang="en-US" sz="1400" b="1" dirty="0">
                <a:solidFill>
                  <a:schemeClr val="tx1"/>
                </a:solidFill>
                <a:latin typeface="Meiryo UI" panose="020B0604030504040204" pitchFamily="50" charset="-128"/>
                <a:ea typeface="Meiryo UI" panose="020B0604030504040204" pitchFamily="50" charset="-128"/>
              </a:rPr>
              <a:t>プロモーション事業委託</a:t>
            </a:r>
            <a:endParaRPr kumimoji="1" lang="zh-TW" altLang="en-US" sz="1400" b="1" dirty="0">
              <a:solidFill>
                <a:schemeClr val="tx1"/>
              </a:solidFill>
              <a:latin typeface="Meiryo UI" panose="020B0604030504040204" pitchFamily="50" charset="-128"/>
              <a:ea typeface="Meiryo UI" panose="020B0604030504040204" pitchFamily="50" charset="-128"/>
            </a:endParaRPr>
          </a:p>
        </p:txBody>
      </p:sp>
      <p:sp>
        <p:nvSpPr>
          <p:cNvPr id="42" name="正方形/長方形 41"/>
          <p:cNvSpPr/>
          <p:nvPr/>
        </p:nvSpPr>
        <p:spPr>
          <a:xfrm>
            <a:off x="1220869" y="6127306"/>
            <a:ext cx="6334701" cy="812530"/>
          </a:xfrm>
          <a:prstGeom prst="rect">
            <a:avLst/>
          </a:prstGeom>
        </p:spPr>
        <p:txBody>
          <a:bodyPr wrap="square">
            <a:spAutoFit/>
          </a:bodyPr>
          <a:lstStyle/>
          <a:p>
            <a:pPr marL="114300" indent="-20638">
              <a:lnSpc>
                <a:spcPct val="130000"/>
              </a:lnSpc>
            </a:pPr>
            <a:r>
              <a:rPr lang="ja-JP" altLang="en-US" dirty="0">
                <a:latin typeface="Meiryo UI" panose="020B0604030504040204" pitchFamily="50" charset="-128"/>
                <a:ea typeface="Meiryo UI" panose="020B0604030504040204" pitchFamily="50" charset="-128"/>
              </a:rPr>
              <a:t>補助事業に先行して</a:t>
            </a:r>
            <a:r>
              <a:rPr lang="ja-JP" altLang="en-US" dirty="0" smtClean="0">
                <a:latin typeface="Meiryo UI" panose="020B0604030504040204" pitchFamily="50" charset="-128"/>
                <a:ea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rPr>
              <a:t>複数</a:t>
            </a:r>
            <a:r>
              <a:rPr lang="ja-JP" altLang="en-US" b="1" dirty="0">
                <a:latin typeface="Meiryo UI" panose="020B0604030504040204" pitchFamily="50" charset="-128"/>
                <a:ea typeface="Meiryo UI" panose="020B0604030504040204" pitchFamily="50" charset="-128"/>
              </a:rPr>
              <a:t>の</a:t>
            </a:r>
            <a:r>
              <a:rPr lang="ja-JP" altLang="en-US" b="1" dirty="0" smtClean="0">
                <a:latin typeface="Meiryo UI" panose="020B0604030504040204" pitchFamily="50" charset="-128"/>
                <a:ea typeface="Meiryo UI" panose="020B0604030504040204" pitchFamily="50" charset="-128"/>
              </a:rPr>
              <a:t>施設</a:t>
            </a:r>
            <a:r>
              <a:rPr lang="ja-JP" altLang="en-US" b="1" dirty="0">
                <a:latin typeface="Meiryo UI" panose="020B0604030504040204" pitchFamily="50" charset="-128"/>
                <a:ea typeface="Meiryo UI" panose="020B0604030504040204" pitchFamily="50" charset="-128"/>
              </a:rPr>
              <a:t>で無観客ライブ等の</a:t>
            </a:r>
            <a:endParaRPr lang="en-US" altLang="ja-JP" b="1" dirty="0">
              <a:latin typeface="Meiryo UI" panose="020B0604030504040204" pitchFamily="50" charset="-128"/>
              <a:ea typeface="Meiryo UI" panose="020B0604030504040204" pitchFamily="50" charset="-128"/>
            </a:endParaRPr>
          </a:p>
          <a:p>
            <a:pPr marL="114300" indent="-20638">
              <a:lnSpc>
                <a:spcPct val="130000"/>
              </a:lnSpc>
            </a:pPr>
            <a:r>
              <a:rPr lang="ja-JP" altLang="en-US" b="1" dirty="0">
                <a:latin typeface="Meiryo UI" panose="020B0604030504040204" pitchFamily="50" charset="-128"/>
                <a:ea typeface="Meiryo UI" panose="020B0604030504040204" pitchFamily="50" charset="-128"/>
              </a:rPr>
              <a:t>動画制作・配信を行い、当事業を広く周知</a:t>
            </a:r>
            <a:r>
              <a:rPr lang="ja-JP" altLang="en-US" dirty="0">
                <a:latin typeface="Meiryo UI" panose="020B0604030504040204" pitchFamily="50" charset="-128"/>
                <a:ea typeface="Meiryo UI" panose="020B0604030504040204" pitchFamily="50" charset="-128"/>
              </a:rPr>
              <a:t>する。</a:t>
            </a:r>
            <a:endParaRPr lang="en-US" altLang="ja-JP" dirty="0">
              <a:latin typeface="Meiryo UI" panose="020B0604030504040204" pitchFamily="50" charset="-128"/>
              <a:ea typeface="Meiryo UI" panose="020B0604030504040204" pitchFamily="50" charset="-128"/>
            </a:endParaRPr>
          </a:p>
        </p:txBody>
      </p:sp>
      <p:grpSp>
        <p:nvGrpSpPr>
          <p:cNvPr id="30" name="グループ化 29"/>
          <p:cNvGrpSpPr/>
          <p:nvPr/>
        </p:nvGrpSpPr>
        <p:grpSpPr>
          <a:xfrm>
            <a:off x="11724137" y="6420717"/>
            <a:ext cx="444500" cy="406094"/>
            <a:chOff x="11597550" y="5902927"/>
            <a:chExt cx="444500" cy="406094"/>
          </a:xfrm>
        </p:grpSpPr>
        <p:sp>
          <p:nvSpPr>
            <p:cNvPr id="40" name="楕円 39"/>
            <p:cNvSpPr/>
            <p:nvPr/>
          </p:nvSpPr>
          <p:spPr>
            <a:xfrm>
              <a:off x="11639550" y="5938674"/>
              <a:ext cx="360000" cy="360000"/>
            </a:xfrm>
            <a:prstGeom prst="ellips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Meiryo UI" panose="020B0604030504040204" pitchFamily="50" charset="-128"/>
                <a:ea typeface="Meiryo UI" panose="020B0604030504040204" pitchFamily="50" charset="-128"/>
              </a:endParaRPr>
            </a:p>
          </p:txBody>
        </p:sp>
        <p:sp>
          <p:nvSpPr>
            <p:cNvPr id="43" name="楕円 42"/>
            <p:cNvSpPr/>
            <p:nvPr/>
          </p:nvSpPr>
          <p:spPr>
            <a:xfrm>
              <a:off x="11597550" y="5902927"/>
              <a:ext cx="444500" cy="406094"/>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b="1" dirty="0">
                  <a:latin typeface="Meiryo UI" panose="020B0604030504040204" pitchFamily="50" charset="-128"/>
                  <a:ea typeface="Meiryo UI" panose="020B0604030504040204" pitchFamily="50" charset="-128"/>
                </a:rPr>
                <a:t>12</a:t>
              </a:r>
              <a:endParaRPr kumimoji="1" lang="ja-JP" altLang="en-US" b="1" dirty="0">
                <a:latin typeface="Meiryo UI" panose="020B0604030504040204" pitchFamily="50" charset="-128"/>
                <a:ea typeface="Meiryo UI" panose="020B0604030504040204" pitchFamily="50" charset="-128"/>
              </a:endParaRPr>
            </a:p>
          </p:txBody>
        </p:sp>
      </p:grpSp>
      <p:sp>
        <p:nvSpPr>
          <p:cNvPr id="44" name="ホームベース 43"/>
          <p:cNvSpPr/>
          <p:nvPr/>
        </p:nvSpPr>
        <p:spPr>
          <a:xfrm>
            <a:off x="58253" y="146457"/>
            <a:ext cx="3993047" cy="665800"/>
          </a:xfrm>
          <a:prstGeom prst="homePlate">
            <a:avLst>
              <a:gd name="adj" fmla="val 26020"/>
            </a:avLst>
          </a:prstGeom>
          <a:solidFill>
            <a:schemeClr val="bg1"/>
          </a:solidFill>
          <a:ln w="38100">
            <a:solidFill>
              <a:srgbClr val="FFC00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r>
              <a:rPr kumimoji="1" lang="en-US" altLang="ja-JP" sz="1600" b="1" dirty="0" smtClean="0">
                <a:solidFill>
                  <a:schemeClr val="tx1"/>
                </a:solidFill>
                <a:latin typeface="Meiryo UI" panose="020B0604030504040204" pitchFamily="50" charset="-128"/>
                <a:ea typeface="Meiryo UI" panose="020B0604030504040204" pitchFamily="50" charset="-128"/>
              </a:rPr>
              <a:t>(2)</a:t>
            </a:r>
            <a:r>
              <a:rPr kumimoji="1" lang="ja-JP" altLang="en-US" sz="1600" b="1" dirty="0" smtClean="0">
                <a:solidFill>
                  <a:schemeClr val="tx1"/>
                </a:solidFill>
                <a:latin typeface="Meiryo UI" panose="020B0604030504040204" pitchFamily="50" charset="-128"/>
                <a:ea typeface="Meiryo UI" panose="020B0604030504040204" pitchFamily="50" charset="-128"/>
              </a:rPr>
              <a:t>くらし</a:t>
            </a:r>
            <a:r>
              <a:rPr kumimoji="1" lang="ja-JP" altLang="en-US" sz="1600" b="1" dirty="0">
                <a:solidFill>
                  <a:schemeClr val="tx1"/>
                </a:solidFill>
                <a:latin typeface="Meiryo UI" panose="020B0604030504040204" pitchFamily="50" charset="-128"/>
                <a:ea typeface="Meiryo UI" panose="020B0604030504040204" pitchFamily="50" charset="-128"/>
              </a:rPr>
              <a:t>と経済を支える</a:t>
            </a:r>
            <a:r>
              <a:rPr kumimoji="1" lang="ja-JP" altLang="en-US" sz="1600" b="1" dirty="0" smtClean="0">
                <a:solidFill>
                  <a:schemeClr val="tx1"/>
                </a:solidFill>
                <a:latin typeface="Meiryo UI" panose="020B0604030504040204" pitchFamily="50" charset="-128"/>
                <a:ea typeface="Meiryo UI" panose="020B0604030504040204" pitchFamily="50" charset="-128"/>
              </a:rPr>
              <a:t>セーフティネットの強化</a:t>
            </a:r>
            <a:endParaRPr kumimoji="1" lang="en-US" altLang="ja-JP" sz="1600" b="1"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　②雇用の維持と事業の継続</a:t>
            </a:r>
          </a:p>
        </p:txBody>
      </p:sp>
    </p:spTree>
    <p:extLst>
      <p:ext uri="{BB962C8B-B14F-4D97-AF65-F5344CB8AC3E}">
        <p14:creationId xmlns:p14="http://schemas.microsoft.com/office/powerpoint/2010/main" val="1723557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正方形/長方形 26"/>
          <p:cNvSpPr/>
          <p:nvPr/>
        </p:nvSpPr>
        <p:spPr>
          <a:xfrm>
            <a:off x="483221" y="2114551"/>
            <a:ext cx="6433515" cy="4630544"/>
          </a:xfrm>
          <a:prstGeom prst="rect">
            <a:avLst/>
          </a:prstGeom>
          <a:solidFill>
            <a:schemeClr val="accent2">
              <a:lumMod val="20000"/>
              <a:lumOff val="80000"/>
              <a:alpha val="20000"/>
            </a:schemeClr>
          </a:solidFill>
          <a:ln w="57150">
            <a:solidFill>
              <a:schemeClr val="accent2">
                <a:lumMod val="60000"/>
                <a:lumOff val="40000"/>
              </a:schemeClr>
            </a:solidFill>
            <a:prstDash val="dash"/>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28" name="正方形/長方形 27"/>
          <p:cNvSpPr/>
          <p:nvPr/>
        </p:nvSpPr>
        <p:spPr>
          <a:xfrm>
            <a:off x="7105650" y="2114551"/>
            <a:ext cx="2305050" cy="4630544"/>
          </a:xfrm>
          <a:prstGeom prst="rect">
            <a:avLst/>
          </a:prstGeom>
          <a:solidFill>
            <a:schemeClr val="accent4">
              <a:lumMod val="40000"/>
              <a:lumOff val="60000"/>
              <a:alpha val="20000"/>
            </a:schemeClr>
          </a:solidFill>
          <a:ln w="57150">
            <a:solidFill>
              <a:schemeClr val="accent4">
                <a:lumMod val="40000"/>
                <a:lumOff val="60000"/>
              </a:schemeClr>
            </a:solidFill>
            <a:prstDash val="dash"/>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29" name="正方形/長方形 28"/>
          <p:cNvSpPr/>
          <p:nvPr/>
        </p:nvSpPr>
        <p:spPr>
          <a:xfrm>
            <a:off x="9561514" y="2114551"/>
            <a:ext cx="2401886" cy="4630544"/>
          </a:xfrm>
          <a:prstGeom prst="rect">
            <a:avLst/>
          </a:prstGeom>
          <a:solidFill>
            <a:schemeClr val="accent6">
              <a:lumMod val="20000"/>
              <a:lumOff val="80000"/>
              <a:alpha val="20000"/>
            </a:schemeClr>
          </a:solidFill>
          <a:ln w="57150">
            <a:solidFill>
              <a:schemeClr val="accent6">
                <a:lumMod val="40000"/>
                <a:lumOff val="60000"/>
              </a:schemeClr>
            </a:solidFill>
            <a:prstDash val="dash"/>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grpSp>
        <p:nvGrpSpPr>
          <p:cNvPr id="2" name="グループ化 1"/>
          <p:cNvGrpSpPr/>
          <p:nvPr/>
        </p:nvGrpSpPr>
        <p:grpSpPr>
          <a:xfrm>
            <a:off x="2113311" y="2323381"/>
            <a:ext cx="9971143" cy="526183"/>
            <a:chOff x="2099777" y="2371320"/>
            <a:chExt cx="9971143" cy="526183"/>
          </a:xfrm>
        </p:grpSpPr>
        <p:sp>
          <p:nvSpPr>
            <p:cNvPr id="12" name="テキスト ボックス 11"/>
            <p:cNvSpPr txBox="1"/>
            <p:nvPr/>
          </p:nvSpPr>
          <p:spPr>
            <a:xfrm>
              <a:off x="2099777" y="2371320"/>
              <a:ext cx="2705100" cy="523220"/>
            </a:xfrm>
            <a:prstGeom prst="rect">
              <a:avLst/>
            </a:prstGeom>
            <a:noFill/>
          </p:spPr>
          <p:txBody>
            <a:bodyPr wrap="square" rtlCol="0">
              <a:spAutoFit/>
            </a:bodyPr>
            <a:lstStyle/>
            <a:p>
              <a:pPr algn="ctr"/>
              <a:r>
                <a:rPr kumimoji="1" lang="ja-JP" altLang="en-US" sz="2800" b="1" dirty="0" smtClean="0">
                  <a:solidFill>
                    <a:schemeClr val="accent2">
                      <a:lumMod val="50000"/>
                    </a:schemeClr>
                  </a:solidFill>
                  <a:latin typeface="Meiryo UI" panose="020B0604030504040204" pitchFamily="50" charset="-128"/>
                  <a:ea typeface="Meiryo UI" panose="020B0604030504040204" pitchFamily="50" charset="-128"/>
                </a:rPr>
                <a:t>緊急対策期</a:t>
              </a:r>
              <a:endParaRPr kumimoji="1" lang="ja-JP" altLang="en-US" sz="2800" b="1" dirty="0">
                <a:solidFill>
                  <a:schemeClr val="accent2">
                    <a:lumMod val="50000"/>
                  </a:schemeClr>
                </a:solidFill>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6881446" y="2371321"/>
              <a:ext cx="2705100" cy="523220"/>
            </a:xfrm>
            <a:prstGeom prst="rect">
              <a:avLst/>
            </a:prstGeom>
            <a:noFill/>
          </p:spPr>
          <p:txBody>
            <a:bodyPr wrap="square" rtlCol="0">
              <a:spAutoFit/>
            </a:bodyPr>
            <a:lstStyle/>
            <a:p>
              <a:pPr algn="ctr"/>
              <a:r>
                <a:rPr kumimoji="1" lang="ja-JP" altLang="en-US" sz="2800" b="1" dirty="0" smtClean="0">
                  <a:solidFill>
                    <a:schemeClr val="accent4">
                      <a:lumMod val="50000"/>
                    </a:schemeClr>
                  </a:solidFill>
                  <a:latin typeface="Meiryo UI" panose="020B0604030504040204" pitchFamily="50" charset="-128"/>
                  <a:ea typeface="Meiryo UI" panose="020B0604030504040204" pitchFamily="50" charset="-128"/>
                </a:rPr>
                <a:t>回復準備期</a:t>
              </a:r>
              <a:endParaRPr kumimoji="1" lang="ja-JP" altLang="en-US" sz="2800" b="1" dirty="0">
                <a:solidFill>
                  <a:schemeClr val="accent4">
                    <a:lumMod val="50000"/>
                  </a:schemeClr>
                </a:solidFill>
                <a:latin typeface="Meiryo UI" panose="020B0604030504040204" pitchFamily="50" charset="-128"/>
                <a:ea typeface="Meiryo UI" panose="020B0604030504040204" pitchFamily="50" charset="-128"/>
              </a:endParaRPr>
            </a:p>
          </p:txBody>
        </p:sp>
        <p:sp>
          <p:nvSpPr>
            <p:cNvPr id="25" name="テキスト ボックス 24"/>
            <p:cNvSpPr txBox="1"/>
            <p:nvPr/>
          </p:nvSpPr>
          <p:spPr>
            <a:xfrm>
              <a:off x="9365820" y="2374283"/>
              <a:ext cx="2705100" cy="523220"/>
            </a:xfrm>
            <a:prstGeom prst="rect">
              <a:avLst/>
            </a:prstGeom>
            <a:noFill/>
          </p:spPr>
          <p:txBody>
            <a:bodyPr wrap="square" rtlCol="0">
              <a:spAutoFit/>
            </a:bodyPr>
            <a:lstStyle/>
            <a:p>
              <a:pPr algn="ctr"/>
              <a:r>
                <a:rPr kumimoji="1" lang="ja-JP" altLang="en-US" sz="2800" b="1" dirty="0">
                  <a:solidFill>
                    <a:schemeClr val="accent6">
                      <a:lumMod val="50000"/>
                    </a:schemeClr>
                  </a:solidFill>
                  <a:latin typeface="Meiryo UI" panose="020B0604030504040204" pitchFamily="50" charset="-128"/>
                  <a:ea typeface="Meiryo UI" panose="020B0604030504040204" pitchFamily="50" charset="-128"/>
                </a:rPr>
                <a:t>回復</a:t>
              </a:r>
              <a:r>
                <a:rPr kumimoji="1" lang="ja-JP" altLang="en-US" sz="2800" b="1" dirty="0" smtClean="0">
                  <a:solidFill>
                    <a:schemeClr val="accent6">
                      <a:lumMod val="50000"/>
                    </a:schemeClr>
                  </a:solidFill>
                  <a:latin typeface="Meiryo UI" panose="020B0604030504040204" pitchFamily="50" charset="-128"/>
                  <a:ea typeface="Meiryo UI" panose="020B0604030504040204" pitchFamily="50" charset="-128"/>
                </a:rPr>
                <a:t>期</a:t>
              </a:r>
              <a:endParaRPr kumimoji="1" lang="ja-JP" altLang="en-US" sz="2800" b="1" dirty="0">
                <a:solidFill>
                  <a:schemeClr val="accent6">
                    <a:lumMod val="50000"/>
                  </a:schemeClr>
                </a:solidFill>
                <a:latin typeface="Meiryo UI" panose="020B0604030504040204" pitchFamily="50" charset="-128"/>
                <a:ea typeface="Meiryo UI" panose="020B0604030504040204" pitchFamily="50" charset="-128"/>
              </a:endParaRPr>
            </a:p>
          </p:txBody>
        </p:sp>
      </p:grpSp>
      <p:sp>
        <p:nvSpPr>
          <p:cNvPr id="23" name="フリーフォーム 22"/>
          <p:cNvSpPr/>
          <p:nvPr/>
        </p:nvSpPr>
        <p:spPr>
          <a:xfrm>
            <a:off x="483221" y="2496457"/>
            <a:ext cx="11480179" cy="3751943"/>
          </a:xfrm>
          <a:custGeom>
            <a:avLst/>
            <a:gdLst>
              <a:gd name="connsiteX0" fmla="*/ 0 w 7188200"/>
              <a:gd name="connsiteY0" fmla="*/ 4686300 h 4686300"/>
              <a:gd name="connsiteX1" fmla="*/ 1892300 w 7188200"/>
              <a:gd name="connsiteY1" fmla="*/ 4483100 h 4686300"/>
              <a:gd name="connsiteX2" fmla="*/ 3086100 w 7188200"/>
              <a:gd name="connsiteY2" fmla="*/ 4191000 h 4686300"/>
              <a:gd name="connsiteX3" fmla="*/ 4038600 w 7188200"/>
              <a:gd name="connsiteY3" fmla="*/ 3784600 h 4686300"/>
              <a:gd name="connsiteX4" fmla="*/ 5410200 w 7188200"/>
              <a:gd name="connsiteY4" fmla="*/ 2870200 h 4686300"/>
              <a:gd name="connsiteX5" fmla="*/ 6629400 w 7188200"/>
              <a:gd name="connsiteY5" fmla="*/ 1257300 h 4686300"/>
              <a:gd name="connsiteX6" fmla="*/ 7188200 w 7188200"/>
              <a:gd name="connsiteY6" fmla="*/ 0 h 4686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200" h="4686300">
                <a:moveTo>
                  <a:pt x="0" y="4686300"/>
                </a:moveTo>
                <a:cubicBezTo>
                  <a:pt x="688975" y="4625975"/>
                  <a:pt x="1377950" y="4565650"/>
                  <a:pt x="1892300" y="4483100"/>
                </a:cubicBezTo>
                <a:cubicBezTo>
                  <a:pt x="2406650" y="4400550"/>
                  <a:pt x="2728383" y="4307417"/>
                  <a:pt x="3086100" y="4191000"/>
                </a:cubicBezTo>
                <a:cubicBezTo>
                  <a:pt x="3443817" y="4074583"/>
                  <a:pt x="3651250" y="4004733"/>
                  <a:pt x="4038600" y="3784600"/>
                </a:cubicBezTo>
                <a:cubicBezTo>
                  <a:pt x="4425950" y="3564467"/>
                  <a:pt x="4978400" y="3291417"/>
                  <a:pt x="5410200" y="2870200"/>
                </a:cubicBezTo>
                <a:cubicBezTo>
                  <a:pt x="5842000" y="2448983"/>
                  <a:pt x="6333067" y="1735667"/>
                  <a:pt x="6629400" y="1257300"/>
                </a:cubicBezTo>
                <a:cubicBezTo>
                  <a:pt x="6925733" y="778933"/>
                  <a:pt x="7056966" y="389466"/>
                  <a:pt x="7188200" y="0"/>
                </a:cubicBezTo>
              </a:path>
            </a:pathLst>
          </a:custGeom>
          <a:noFill/>
          <a:ln w="498475" cap="flat">
            <a:solidFill>
              <a:schemeClr val="accent1">
                <a:shade val="50000"/>
                <a:alpha val="20000"/>
              </a:schemeClr>
            </a:solidFill>
            <a:roun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ホームベース 25"/>
          <p:cNvSpPr/>
          <p:nvPr/>
        </p:nvSpPr>
        <p:spPr>
          <a:xfrm>
            <a:off x="2879678" y="4043427"/>
            <a:ext cx="8704308" cy="505785"/>
          </a:xfrm>
          <a:prstGeom prst="homePlate">
            <a:avLst/>
          </a:prstGeom>
          <a:gradFill flip="none" rotWithShape="1">
            <a:gsLst>
              <a:gs pos="0">
                <a:schemeClr val="bg1"/>
              </a:gs>
              <a:gs pos="20000">
                <a:schemeClr val="bg1"/>
              </a:gs>
              <a:gs pos="83000">
                <a:schemeClr val="accent4">
                  <a:lumMod val="20000"/>
                  <a:lumOff val="80000"/>
                </a:schemeClr>
              </a:gs>
              <a:gs pos="100000">
                <a:schemeClr val="accent4">
                  <a:lumMod val="60000"/>
                  <a:lumOff val="40000"/>
                </a:schemeClr>
              </a:gs>
            </a:gsLst>
            <a:lin ang="0" scaled="1"/>
            <a:tileRect/>
          </a:gradFill>
          <a:ln w="38100">
            <a:solidFill>
              <a:srgbClr val="FFCC00">
                <a:alpha val="4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6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（２）くらしと経済を支えるセーフティネットの強化</a:t>
            </a:r>
            <a:endParaRPr kumimoji="1" lang="ja-JP" altLang="en-US" sz="26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14" name="ホームベース 13"/>
          <p:cNvSpPr/>
          <p:nvPr/>
        </p:nvSpPr>
        <p:spPr>
          <a:xfrm>
            <a:off x="877886" y="5501668"/>
            <a:ext cx="10761664" cy="505785"/>
          </a:xfrm>
          <a:prstGeom prst="homePlate">
            <a:avLst/>
          </a:prstGeom>
          <a:solidFill>
            <a:schemeClr val="accent2">
              <a:lumMod val="60000"/>
              <a:lumOff val="40000"/>
              <a:alpha val="20000"/>
            </a:schemeClr>
          </a:solidFill>
          <a:ln w="38100">
            <a:solidFill>
              <a:srgbClr val="FF66FF">
                <a:alpha val="4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6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（１）感染症の拡大防止</a:t>
            </a:r>
            <a:endParaRPr kumimoji="1" lang="ja-JP" altLang="en-US" sz="26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30" name="ホームベース 29"/>
          <p:cNvSpPr/>
          <p:nvPr/>
        </p:nvSpPr>
        <p:spPr>
          <a:xfrm>
            <a:off x="7476564" y="2961227"/>
            <a:ext cx="4107421" cy="370667"/>
          </a:xfrm>
          <a:prstGeom prst="homePlate">
            <a:avLst/>
          </a:prstGeom>
          <a:gradFill>
            <a:gsLst>
              <a:gs pos="0">
                <a:schemeClr val="bg1"/>
              </a:gs>
              <a:gs pos="45000">
                <a:schemeClr val="bg1"/>
              </a:gs>
              <a:gs pos="83000">
                <a:schemeClr val="accent6">
                  <a:lumMod val="40000"/>
                  <a:lumOff val="60000"/>
                </a:schemeClr>
              </a:gs>
              <a:gs pos="100000">
                <a:schemeClr val="accent6">
                  <a:lumMod val="60000"/>
                  <a:lumOff val="40000"/>
                </a:schemeClr>
              </a:gs>
            </a:gsLst>
            <a:lin ang="0" scaled="1"/>
          </a:gradFill>
          <a:ln w="38100">
            <a:solidFill>
              <a:schemeClr val="accent6">
                <a:lumMod val="60000"/>
                <a:lumOff val="40000"/>
                <a:alpha val="94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（３）危機を乗り越え未来をつくる</a:t>
            </a:r>
            <a:endParaRPr kumimoji="1" lang="ja-JP" altLang="en-US"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33" name="テキスト ボックス 32"/>
          <p:cNvSpPr txBox="1"/>
          <p:nvPr/>
        </p:nvSpPr>
        <p:spPr>
          <a:xfrm>
            <a:off x="7726424" y="3331894"/>
            <a:ext cx="4607890" cy="523220"/>
          </a:xfrm>
          <a:prstGeom prst="rect">
            <a:avLst/>
          </a:prstGeom>
          <a:noFill/>
        </p:spPr>
        <p:txBody>
          <a:bodyPr wrap="square" rtlCol="0">
            <a:spAutoFit/>
          </a:bodyPr>
          <a:lstStyle/>
          <a:p>
            <a:pPr algn="just" fontAlgn="ctr"/>
            <a:r>
              <a:rPr kumimoji="1" lang="ja-JP" altLang="ja-JP" sz="1400" kern="100" dirty="0" smtClean="0">
                <a:latin typeface="Meiryo UI" panose="020B0604030504040204" pitchFamily="50" charset="-128"/>
                <a:ea typeface="Meiryo UI" panose="020B0604030504040204" pitchFamily="50" charset="-128"/>
              </a:rPr>
              <a:t>①</a:t>
            </a:r>
            <a:r>
              <a:rPr kumimoji="1" lang="ja-JP" altLang="ja-JP" sz="1400" kern="100" dirty="0">
                <a:latin typeface="Meiryo UI" panose="020B0604030504040204" pitchFamily="50" charset="-128"/>
                <a:ea typeface="Meiryo UI" panose="020B0604030504040204" pitchFamily="50" charset="-128"/>
              </a:rPr>
              <a:t>内外の消費需要を喚起する取組み</a:t>
            </a:r>
            <a:endParaRPr lang="ja-JP" altLang="ja-JP" sz="2800" dirty="0">
              <a:latin typeface="Meiryo UI" panose="020B0604030504040204" pitchFamily="50" charset="-128"/>
              <a:ea typeface="Meiryo UI" panose="020B0604030504040204" pitchFamily="50" charset="-128"/>
            </a:endParaRPr>
          </a:p>
          <a:p>
            <a:pPr algn="just" fontAlgn="ctr"/>
            <a:r>
              <a:rPr kumimoji="1" lang="ja-JP" altLang="ja-JP" sz="1400" kern="100" dirty="0">
                <a:latin typeface="Meiryo UI" panose="020B0604030504040204" pitchFamily="50" charset="-128"/>
                <a:ea typeface="Meiryo UI" panose="020B0604030504040204" pitchFamily="50" charset="-128"/>
              </a:rPr>
              <a:t>②未来に向けた持続可能な社会経済の</a:t>
            </a:r>
            <a:r>
              <a:rPr kumimoji="1" lang="ja-JP" altLang="ja-JP" sz="1400" kern="100" dirty="0" smtClean="0">
                <a:latin typeface="Meiryo UI" panose="020B0604030504040204" pitchFamily="50" charset="-128"/>
                <a:ea typeface="Meiryo UI" panose="020B0604030504040204" pitchFamily="50" charset="-128"/>
              </a:rPr>
              <a:t>構築</a:t>
            </a:r>
            <a:endParaRPr lang="ja-JP" altLang="ja-JP" sz="2800" dirty="0">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3258832" y="4527845"/>
            <a:ext cx="4607890" cy="707886"/>
          </a:xfrm>
          <a:prstGeom prst="rect">
            <a:avLst/>
          </a:prstGeom>
          <a:noFill/>
        </p:spPr>
        <p:txBody>
          <a:bodyPr wrap="square" rtlCol="0">
            <a:spAutoFit/>
          </a:bodyPr>
          <a:lstStyle/>
          <a:p>
            <a:pPr algn="just" fontAlgn="ctr"/>
            <a:r>
              <a:rPr kumimoji="1" lang="ja-JP" altLang="ja-JP" sz="2000" b="1" kern="100" dirty="0" smtClean="0">
                <a:latin typeface="Meiryo UI" panose="020B0604030504040204" pitchFamily="50" charset="-128"/>
                <a:ea typeface="Meiryo UI" panose="020B0604030504040204" pitchFamily="50" charset="-128"/>
              </a:rPr>
              <a:t>①</a:t>
            </a:r>
            <a:r>
              <a:rPr kumimoji="1" lang="ja-JP" altLang="ja-JP" sz="2000" b="1" kern="100" dirty="0">
                <a:latin typeface="Meiryo UI" panose="020B0604030504040204" pitchFamily="50" charset="-128"/>
                <a:ea typeface="Meiryo UI" panose="020B0604030504040204" pitchFamily="50" charset="-128"/>
              </a:rPr>
              <a:t>生活とくらしを守り、安心安全を確保</a:t>
            </a:r>
            <a:endParaRPr lang="ja-JP" altLang="ja-JP" sz="2000" b="1" dirty="0">
              <a:latin typeface="Meiryo UI" panose="020B0604030504040204" pitchFamily="50" charset="-128"/>
              <a:ea typeface="Meiryo UI" panose="020B0604030504040204" pitchFamily="50" charset="-128"/>
            </a:endParaRPr>
          </a:p>
          <a:p>
            <a:pPr algn="just" fontAlgn="ctr"/>
            <a:r>
              <a:rPr kumimoji="1" lang="ja-JP" altLang="ja-JP" sz="2000" b="1" kern="100" dirty="0">
                <a:latin typeface="Meiryo UI" panose="020B0604030504040204" pitchFamily="50" charset="-128"/>
                <a:ea typeface="Meiryo UI" panose="020B0604030504040204" pitchFamily="50" charset="-128"/>
              </a:rPr>
              <a:t>②雇用の維持と事業の</a:t>
            </a:r>
            <a:r>
              <a:rPr kumimoji="1" lang="ja-JP" altLang="ja-JP" sz="2000" b="1" kern="100" dirty="0" smtClean="0">
                <a:latin typeface="Meiryo UI" panose="020B0604030504040204" pitchFamily="50" charset="-128"/>
                <a:ea typeface="Meiryo UI" panose="020B0604030504040204" pitchFamily="50" charset="-128"/>
              </a:rPr>
              <a:t>継続</a:t>
            </a:r>
            <a:endParaRPr lang="ja-JP" altLang="ja-JP" sz="2000" b="1" dirty="0">
              <a:latin typeface="Meiryo UI" panose="020B0604030504040204" pitchFamily="50" charset="-128"/>
              <a:ea typeface="Meiryo UI" panose="020B0604030504040204" pitchFamily="50" charset="-128"/>
            </a:endParaRPr>
          </a:p>
        </p:txBody>
      </p:sp>
      <p:sp>
        <p:nvSpPr>
          <p:cNvPr id="35" name="テキスト ボックス 34"/>
          <p:cNvSpPr txBox="1"/>
          <p:nvPr/>
        </p:nvSpPr>
        <p:spPr>
          <a:xfrm>
            <a:off x="1249089" y="5972902"/>
            <a:ext cx="4607890" cy="707886"/>
          </a:xfrm>
          <a:prstGeom prst="rect">
            <a:avLst/>
          </a:prstGeom>
          <a:noFill/>
        </p:spPr>
        <p:txBody>
          <a:bodyPr wrap="square" rtlCol="0">
            <a:spAutoFit/>
          </a:bodyPr>
          <a:lstStyle/>
          <a:p>
            <a:pPr algn="just" fontAlgn="ctr"/>
            <a:r>
              <a:rPr kumimoji="1" lang="ja-JP" altLang="ja-JP" sz="2000" b="1" kern="100" dirty="0">
                <a:latin typeface="Meiryo UI" panose="020B0604030504040204" pitchFamily="50" charset="-128"/>
                <a:ea typeface="Meiryo UI" panose="020B0604030504040204" pitchFamily="50" charset="-128"/>
              </a:rPr>
              <a:t>①いのちを守る医療提供体制の整備</a:t>
            </a:r>
            <a:endParaRPr lang="ja-JP" altLang="ja-JP" sz="2000" b="1" dirty="0">
              <a:latin typeface="Meiryo UI" panose="020B0604030504040204" pitchFamily="50" charset="-128"/>
              <a:ea typeface="Meiryo UI" panose="020B0604030504040204" pitchFamily="50" charset="-128"/>
            </a:endParaRPr>
          </a:p>
          <a:p>
            <a:pPr algn="just" fontAlgn="ctr"/>
            <a:r>
              <a:rPr kumimoji="1" lang="ja-JP" altLang="ja-JP" sz="2000" b="1" kern="100" dirty="0">
                <a:latin typeface="Meiryo UI" panose="020B0604030504040204" pitchFamily="50" charset="-128"/>
                <a:ea typeface="Meiryo UI" panose="020B0604030504040204" pitchFamily="50" charset="-128"/>
              </a:rPr>
              <a:t>②感染拡大の防止と収束に向けた</a:t>
            </a:r>
            <a:r>
              <a:rPr kumimoji="1" lang="ja-JP" altLang="ja-JP" sz="2000" b="1" kern="100" dirty="0" smtClean="0">
                <a:latin typeface="Meiryo UI" panose="020B0604030504040204" pitchFamily="50" charset="-128"/>
                <a:ea typeface="Meiryo UI" panose="020B0604030504040204" pitchFamily="50" charset="-128"/>
              </a:rPr>
              <a:t>取組み</a:t>
            </a:r>
            <a:endParaRPr lang="ja-JP" altLang="ja-JP" sz="2000" b="1" dirty="0">
              <a:latin typeface="Meiryo UI" panose="020B0604030504040204" pitchFamily="50" charset="-128"/>
              <a:ea typeface="Meiryo UI" panose="020B0604030504040204" pitchFamily="50" charset="-128"/>
            </a:endParaRPr>
          </a:p>
        </p:txBody>
      </p:sp>
      <p:sp>
        <p:nvSpPr>
          <p:cNvPr id="17" name="正方形/長方形 16"/>
          <p:cNvSpPr/>
          <p:nvPr/>
        </p:nvSpPr>
        <p:spPr>
          <a:xfrm>
            <a:off x="0" y="6192"/>
            <a:ext cx="12191999" cy="768567"/>
          </a:xfrm>
          <a:prstGeom prst="rect">
            <a:avLst/>
          </a:prstGeom>
          <a:solidFill>
            <a:srgbClr val="0070C0"/>
          </a:solidFill>
          <a:ln w="38100">
            <a:noFill/>
          </a:ln>
        </p:spPr>
        <p:style>
          <a:lnRef idx="2">
            <a:schemeClr val="accent1">
              <a:shade val="50000"/>
            </a:schemeClr>
          </a:lnRef>
          <a:fillRef idx="1">
            <a:schemeClr val="accent1"/>
          </a:fillRef>
          <a:effectRef idx="0">
            <a:schemeClr val="accent1"/>
          </a:effectRef>
          <a:fontRef idx="minor">
            <a:schemeClr val="lt1"/>
          </a:fontRef>
        </p:style>
        <p:txBody>
          <a:bodyPr wrap="none" tIns="36000" bIns="36000" rtlCol="0" anchor="ctr" anchorCtr="0"/>
          <a:lstStyle/>
          <a:p>
            <a:pPr algn="ctr"/>
            <a:r>
              <a:rPr kumimoji="1" lang="ja-JP" altLang="en-US" sz="3200" b="1" dirty="0" smtClean="0">
                <a:solidFill>
                  <a:prstClr val="white"/>
                </a:solidFill>
                <a:latin typeface="Meiryo UI" panose="020B0604030504040204" pitchFamily="50" charset="-128"/>
                <a:ea typeface="Meiryo UI" panose="020B0604030504040204" pitchFamily="50" charset="-128"/>
              </a:rPr>
              <a:t>大阪府緊急対策　概要</a:t>
            </a:r>
            <a:endParaRPr kumimoji="1" lang="en-US" altLang="ja-JP" sz="3200" b="1" dirty="0">
              <a:solidFill>
                <a:prstClr val="white"/>
              </a:solidFill>
              <a:latin typeface="Meiryo UI" panose="020B0604030504040204" pitchFamily="50" charset="-128"/>
              <a:ea typeface="Meiryo UI" panose="020B0604030504040204" pitchFamily="50" charset="-128"/>
            </a:endParaRPr>
          </a:p>
        </p:txBody>
      </p:sp>
      <p:sp>
        <p:nvSpPr>
          <p:cNvPr id="18" name="正方形/長方形 17"/>
          <p:cNvSpPr/>
          <p:nvPr/>
        </p:nvSpPr>
        <p:spPr>
          <a:xfrm>
            <a:off x="0" y="865369"/>
            <a:ext cx="12191999" cy="1025624"/>
          </a:xfrm>
          <a:prstGeom prst="rect">
            <a:avLst/>
          </a:prstGeom>
          <a:solidFill>
            <a:schemeClr val="accent5">
              <a:lumMod val="20000"/>
              <a:lumOff val="80000"/>
            </a:schemeClr>
          </a:solidFill>
        </p:spPr>
        <p:txBody>
          <a:bodyPr wrap="square" anchor="ctr">
            <a:noAutofit/>
          </a:bodyPr>
          <a:lstStyle/>
          <a:p>
            <a:pPr marL="261938" indent="-261938" algn="ctr" fontAlgn="ctr"/>
            <a:r>
              <a:rPr lang="ja-JP" altLang="en-US" sz="2200" b="1" dirty="0" smtClean="0">
                <a:latin typeface="Meiryo UI" panose="020B0604030504040204" pitchFamily="50" charset="-128"/>
                <a:ea typeface="Meiryo UI" panose="020B0604030504040204" pitchFamily="50" charset="-128"/>
              </a:rPr>
              <a:t>新型コロナウイルスの感染</a:t>
            </a:r>
            <a:r>
              <a:rPr lang="ja-JP" altLang="en-US" sz="2200" b="1" dirty="0">
                <a:latin typeface="Meiryo UI" panose="020B0604030504040204" pitchFamily="50" charset="-128"/>
                <a:ea typeface="Meiryo UI" panose="020B0604030504040204" pitchFamily="50" charset="-128"/>
              </a:rPr>
              <a:t>拡大</a:t>
            </a:r>
            <a:r>
              <a:rPr lang="ja-JP" altLang="en-US" sz="2200" b="1" dirty="0" smtClean="0">
                <a:latin typeface="Meiryo UI" panose="020B0604030504040204" pitchFamily="50" charset="-128"/>
                <a:ea typeface="Meiryo UI" panose="020B0604030504040204" pitchFamily="50" charset="-128"/>
              </a:rPr>
              <a:t>を</a:t>
            </a:r>
            <a:r>
              <a:rPr lang="ja-JP" altLang="en-US" sz="2200" b="1" dirty="0">
                <a:latin typeface="Meiryo UI" panose="020B0604030504040204" pitchFamily="50" charset="-128"/>
                <a:ea typeface="Meiryo UI" panose="020B0604030504040204" pitchFamily="50" charset="-128"/>
              </a:rPr>
              <a:t>防止</a:t>
            </a:r>
            <a:r>
              <a:rPr lang="ja-JP" altLang="en-US" sz="2200" b="1" dirty="0" smtClean="0">
                <a:latin typeface="Meiryo UI" panose="020B0604030504040204" pitchFamily="50" charset="-128"/>
                <a:ea typeface="Meiryo UI" panose="020B0604030504040204" pitchFamily="50" charset="-128"/>
              </a:rPr>
              <a:t>し</a:t>
            </a:r>
            <a:r>
              <a:rPr lang="ja-JP" altLang="en-US" sz="2200" b="1" dirty="0">
                <a:latin typeface="Meiryo UI" panose="020B0604030504040204" pitchFamily="50" charset="-128"/>
                <a:ea typeface="Meiryo UI" panose="020B0604030504040204" pitchFamily="50" charset="-128"/>
              </a:rPr>
              <a:t>、府民のいのちと暮らしを守り抜くために、緊急に求められる</a:t>
            </a:r>
            <a:r>
              <a:rPr lang="ja-JP" altLang="en-US" sz="2200" b="1" dirty="0" smtClean="0">
                <a:latin typeface="Meiryo UI" panose="020B0604030504040204" pitchFamily="50" charset="-128"/>
                <a:ea typeface="Meiryo UI" panose="020B0604030504040204" pitchFamily="50" charset="-128"/>
              </a:rPr>
              <a:t>ものを</a:t>
            </a:r>
            <a:endParaRPr lang="en-US" altLang="ja-JP" sz="2200" b="1" dirty="0" smtClean="0">
              <a:latin typeface="Meiryo UI" panose="020B0604030504040204" pitchFamily="50" charset="-128"/>
              <a:ea typeface="Meiryo UI" panose="020B0604030504040204" pitchFamily="50" charset="-128"/>
            </a:endParaRPr>
          </a:p>
          <a:p>
            <a:pPr marL="261938" indent="-261938" algn="ctr" fontAlgn="ctr"/>
            <a:r>
              <a:rPr lang="ja-JP" altLang="en-US" sz="2200" b="1" dirty="0" smtClean="0">
                <a:latin typeface="Meiryo UI" panose="020B0604030504040204" pitchFamily="50" charset="-128"/>
                <a:ea typeface="Meiryo UI" panose="020B0604030504040204" pitchFamily="50" charset="-128"/>
              </a:rPr>
              <a:t>中心に、これ</a:t>
            </a:r>
            <a:r>
              <a:rPr lang="ja-JP" altLang="en-US" sz="2200" b="1" dirty="0">
                <a:latin typeface="Meiryo UI" panose="020B0604030504040204" pitchFamily="50" charset="-128"/>
                <a:ea typeface="Meiryo UI" panose="020B0604030504040204" pitchFamily="50" charset="-128"/>
              </a:rPr>
              <a:t>までの補正予算の編成を含めた総合的な取組みを</a:t>
            </a:r>
            <a:r>
              <a:rPr lang="ja-JP" altLang="en-US" sz="2400" b="1" u="sng" dirty="0">
                <a:latin typeface="Meiryo UI" panose="020B0604030504040204" pitchFamily="50" charset="-128"/>
                <a:ea typeface="Meiryo UI" panose="020B0604030504040204" pitchFamily="50" charset="-128"/>
              </a:rPr>
              <a:t>「大阪府緊急対策」</a:t>
            </a:r>
            <a:r>
              <a:rPr lang="ja-JP" altLang="en-US" sz="2200" b="1" dirty="0">
                <a:latin typeface="Meiryo UI" panose="020B0604030504040204" pitchFamily="50" charset="-128"/>
                <a:ea typeface="Meiryo UI" panose="020B0604030504040204" pitchFamily="50" charset="-128"/>
              </a:rPr>
              <a:t>として</a:t>
            </a:r>
            <a:r>
              <a:rPr lang="ja-JP" altLang="en-US" sz="2200" b="1" dirty="0" smtClean="0">
                <a:latin typeface="Meiryo UI" panose="020B0604030504040204" pitchFamily="50" charset="-128"/>
                <a:ea typeface="Meiryo UI" panose="020B0604030504040204" pitchFamily="50" charset="-128"/>
              </a:rPr>
              <a:t>実施</a:t>
            </a:r>
            <a:endParaRPr lang="ja-JP" altLang="en-US" sz="2200" b="1" dirty="0">
              <a:latin typeface="Meiryo UI" panose="020B0604030504040204" pitchFamily="50" charset="-128"/>
              <a:ea typeface="Meiryo UI" panose="020B0604030504040204" pitchFamily="50" charset="-128"/>
            </a:endParaRPr>
          </a:p>
        </p:txBody>
      </p:sp>
      <p:sp>
        <p:nvSpPr>
          <p:cNvPr id="3" name="楕円 2"/>
          <p:cNvSpPr/>
          <p:nvPr/>
        </p:nvSpPr>
        <p:spPr>
          <a:xfrm>
            <a:off x="11639550" y="6394758"/>
            <a:ext cx="360000" cy="360000"/>
          </a:xfrm>
          <a:prstGeom prst="ellips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latin typeface="Meiryo UI" panose="020B0604030504040204" pitchFamily="50" charset="-128"/>
                <a:ea typeface="Meiryo UI" panose="020B0604030504040204" pitchFamily="50" charset="-128"/>
              </a:rPr>
              <a:t>1</a:t>
            </a:r>
            <a:endParaRPr kumimoji="1" lang="ja-JP" altLang="en-US"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379783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a:xfrm>
            <a:off x="0" y="6193"/>
            <a:ext cx="12191999" cy="585846"/>
          </a:xfrm>
          <a:prstGeom prst="rect">
            <a:avLst/>
          </a:prstGeom>
          <a:solidFill>
            <a:srgbClr val="0070C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smtClean="0">
                <a:solidFill>
                  <a:prstClr val="white"/>
                </a:solidFill>
                <a:latin typeface="Meiryo UI" panose="020B0604030504040204" pitchFamily="50" charset="-128"/>
                <a:ea typeface="Meiryo UI" panose="020B0604030504040204" pitchFamily="50" charset="-128"/>
              </a:rPr>
              <a:t>大阪府緊急対策　これまでの取組み</a:t>
            </a:r>
            <a:endParaRPr kumimoji="1" lang="ja-JP" altLang="en-US" sz="3200" b="1" dirty="0">
              <a:solidFill>
                <a:prstClr val="white"/>
              </a:solidFill>
              <a:latin typeface="Meiryo UI" panose="020B0604030504040204" pitchFamily="50" charset="-128"/>
              <a:ea typeface="Meiryo UI" panose="020B0604030504040204" pitchFamily="50" charset="-128"/>
            </a:endParaRPr>
          </a:p>
        </p:txBody>
      </p:sp>
      <p:sp>
        <p:nvSpPr>
          <p:cNvPr id="13" name="正方形/長方形 12"/>
          <p:cNvSpPr/>
          <p:nvPr/>
        </p:nvSpPr>
        <p:spPr>
          <a:xfrm>
            <a:off x="52715" y="1542195"/>
            <a:ext cx="9719082" cy="3221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accent2">
                    <a:lumMod val="75000"/>
                  </a:schemeClr>
                </a:solidFill>
                <a:latin typeface="Meiryo UI" panose="020B0604030504040204" pitchFamily="50" charset="-128"/>
                <a:ea typeface="Meiryo UI" panose="020B0604030504040204" pitchFamily="50" charset="-128"/>
                <a:cs typeface="Microsoft Himalaya" panose="01010100010101010101" pitchFamily="2" charset="0"/>
              </a:rPr>
              <a:t>大阪府</a:t>
            </a:r>
            <a:endParaRPr kumimoji="1" lang="ja-JP" altLang="en-US" sz="2400" b="1" dirty="0">
              <a:solidFill>
                <a:schemeClr val="accent2">
                  <a:lumMod val="75000"/>
                </a:schemeClr>
              </a:solidFill>
              <a:latin typeface="Meiryo UI" panose="020B0604030504040204" pitchFamily="50" charset="-128"/>
              <a:ea typeface="Meiryo UI" panose="020B0604030504040204" pitchFamily="50" charset="-128"/>
              <a:cs typeface="Microsoft Himalaya" panose="01010100010101010101" pitchFamily="2" charset="0"/>
            </a:endParaRPr>
          </a:p>
        </p:txBody>
      </p:sp>
      <p:grpSp>
        <p:nvGrpSpPr>
          <p:cNvPr id="2" name="グループ化 1"/>
          <p:cNvGrpSpPr/>
          <p:nvPr/>
        </p:nvGrpSpPr>
        <p:grpSpPr>
          <a:xfrm>
            <a:off x="580711" y="1918731"/>
            <a:ext cx="9851176" cy="648000"/>
            <a:chOff x="580711" y="2076573"/>
            <a:chExt cx="9191086" cy="648000"/>
          </a:xfrm>
        </p:grpSpPr>
        <p:sp>
          <p:nvSpPr>
            <p:cNvPr id="14" name="正方形/長方形 13"/>
            <p:cNvSpPr/>
            <p:nvPr/>
          </p:nvSpPr>
          <p:spPr>
            <a:xfrm>
              <a:off x="580711" y="2076573"/>
              <a:ext cx="9191086" cy="648000"/>
            </a:xfrm>
            <a:prstGeom prst="rect">
              <a:avLst/>
            </a:prstGeom>
            <a:solidFill>
              <a:schemeClr val="accent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44000" tIns="0" rIns="0" rtlCol="0" anchor="ctr"/>
            <a:lstStyle/>
            <a:p>
              <a:r>
                <a:rPr kumimoji="1" lang="ja-JP" altLang="en-US" sz="1600" b="1" dirty="0" smtClean="0">
                  <a:solidFill>
                    <a:schemeClr val="tx1"/>
                  </a:solidFill>
                  <a:latin typeface="Meiryo UI" panose="020B0604030504040204" pitchFamily="50" charset="-128"/>
                  <a:ea typeface="Meiryo UI" panose="020B0604030504040204" pitchFamily="50" charset="-128"/>
                </a:rPr>
                <a:t>予備費</a:t>
              </a:r>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rPr>
                <a:t>2/27</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rPr>
                <a:t>3/27 </a:t>
              </a:r>
              <a:r>
                <a:rPr kumimoji="1" lang="ja-JP" altLang="en-US" sz="1200" dirty="0" smtClean="0">
                  <a:solidFill>
                    <a:schemeClr val="tx1"/>
                  </a:solidFill>
                  <a:latin typeface="Meiryo UI" panose="020B0604030504040204" pitchFamily="50" charset="-128"/>
                  <a:ea typeface="Meiryo UI" panose="020B0604030504040204" pitchFamily="50" charset="-128"/>
                </a:rPr>
                <a:t>専決）</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6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（１）感染症</a:t>
              </a:r>
              <a:r>
                <a:rPr kumimoji="1" lang="ja-JP" altLang="en-US" sz="16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の</a:t>
              </a:r>
              <a:r>
                <a:rPr kumimoji="1" lang="ja-JP" altLang="en-US" sz="16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拡大防止</a:t>
              </a:r>
              <a:r>
                <a:rPr kumimoji="1" lang="ja-JP" altLang="en-US" sz="1400" i="1" dirty="0" smtClean="0">
                  <a:solidFill>
                    <a:schemeClr val="tx1"/>
                  </a:solidFill>
                  <a:latin typeface="Meiryo UI" panose="020B0604030504040204" pitchFamily="50" charset="-128"/>
                  <a:ea typeface="Meiryo UI" panose="020B0604030504040204" pitchFamily="50" charset="-128"/>
                </a:rPr>
                <a:t>（検査体制の整備、空床病床の確保　など）</a:t>
              </a:r>
              <a:endParaRPr kumimoji="1" lang="en-US" altLang="ja-JP" sz="1400" i="1" dirty="0" smtClean="0">
                <a:solidFill>
                  <a:schemeClr val="tx1"/>
                </a:solidFill>
                <a:latin typeface="Meiryo UI" panose="020B0604030504040204" pitchFamily="50" charset="-128"/>
                <a:ea typeface="Meiryo UI" panose="020B0604030504040204" pitchFamily="50" charset="-128"/>
              </a:endParaRPr>
            </a:p>
          </p:txBody>
        </p:sp>
        <p:sp>
          <p:nvSpPr>
            <p:cNvPr id="15" name="角丸四角形 14"/>
            <p:cNvSpPr/>
            <p:nvPr/>
          </p:nvSpPr>
          <p:spPr>
            <a:xfrm>
              <a:off x="8808164" y="2152132"/>
              <a:ext cx="928507" cy="46800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en-US" altLang="ja-JP" sz="1400" b="1" dirty="0" smtClean="0">
                  <a:solidFill>
                    <a:schemeClr val="bg1"/>
                  </a:solidFill>
                  <a:latin typeface="Meiryo UI" panose="020B0604030504040204" pitchFamily="50" charset="-128"/>
                  <a:ea typeface="Meiryo UI" panose="020B0604030504040204" pitchFamily="50" charset="-128"/>
                </a:rPr>
                <a:t>1.</a:t>
              </a:r>
              <a:r>
                <a:rPr kumimoji="1" lang="ja-JP" altLang="en-US" sz="1400" b="1" dirty="0" smtClean="0">
                  <a:solidFill>
                    <a:schemeClr val="bg1"/>
                  </a:solidFill>
                  <a:latin typeface="Meiryo UI" panose="020B0604030504040204" pitchFamily="50" charset="-128"/>
                  <a:ea typeface="Meiryo UI" panose="020B0604030504040204" pitchFamily="50" charset="-128"/>
                </a:rPr>
                <a:t>３億円</a:t>
              </a:r>
              <a:endParaRPr kumimoji="1" lang="ja-JP" altLang="en-US" sz="1200" b="1" dirty="0">
                <a:solidFill>
                  <a:schemeClr val="bg1"/>
                </a:solidFill>
                <a:latin typeface="Meiryo UI" panose="020B0604030504040204" pitchFamily="50" charset="-128"/>
                <a:ea typeface="Meiryo UI" panose="020B0604030504040204" pitchFamily="50" charset="-128"/>
              </a:endParaRPr>
            </a:p>
          </p:txBody>
        </p:sp>
      </p:grpSp>
      <p:sp>
        <p:nvSpPr>
          <p:cNvPr id="21" name="正方形/長方形 20"/>
          <p:cNvSpPr/>
          <p:nvPr/>
        </p:nvSpPr>
        <p:spPr>
          <a:xfrm>
            <a:off x="10775405" y="1525126"/>
            <a:ext cx="1077200" cy="3221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accent6">
                    <a:lumMod val="50000"/>
                  </a:schemeClr>
                </a:solidFill>
                <a:latin typeface="Meiryo UI" panose="020B0604030504040204" pitchFamily="50" charset="-128"/>
                <a:ea typeface="Meiryo UI" panose="020B0604030504040204" pitchFamily="50" charset="-128"/>
                <a:cs typeface="Microsoft Himalaya" panose="01010100010101010101" pitchFamily="2" charset="0"/>
              </a:rPr>
              <a:t>国</a:t>
            </a:r>
            <a:endParaRPr kumimoji="1" lang="ja-JP" altLang="en-US" sz="2400" b="1" dirty="0">
              <a:solidFill>
                <a:schemeClr val="accent6">
                  <a:lumMod val="50000"/>
                </a:schemeClr>
              </a:solidFill>
              <a:latin typeface="Meiryo UI" panose="020B0604030504040204" pitchFamily="50" charset="-128"/>
              <a:ea typeface="Meiryo UI" panose="020B0604030504040204" pitchFamily="50" charset="-128"/>
              <a:cs typeface="Microsoft Himalaya" panose="01010100010101010101" pitchFamily="2" charset="0"/>
            </a:endParaRPr>
          </a:p>
        </p:txBody>
      </p:sp>
      <p:sp>
        <p:nvSpPr>
          <p:cNvPr id="23" name="ホームベース 22"/>
          <p:cNvSpPr/>
          <p:nvPr/>
        </p:nvSpPr>
        <p:spPr>
          <a:xfrm rot="5400000">
            <a:off x="11010561" y="1396459"/>
            <a:ext cx="610521" cy="1600444"/>
          </a:xfrm>
          <a:prstGeom prst="homePlat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none" lIns="72000" rIns="0" rtlCol="0" anchor="ctr"/>
          <a:lstStyle/>
          <a:p>
            <a:pPr algn="ctr"/>
            <a:r>
              <a:rPr kumimoji="1" lang="en-US" altLang="ja-JP" sz="1400" dirty="0">
                <a:solidFill>
                  <a:schemeClr val="tx1"/>
                </a:solidFill>
                <a:latin typeface="Meiryo UI" panose="020B0604030504040204" pitchFamily="50" charset="-128"/>
                <a:ea typeface="Meiryo UI" panose="020B0604030504040204" pitchFamily="50" charset="-128"/>
                <a:cs typeface="Microsoft Himalaya" panose="01010100010101010101" pitchFamily="2" charset="0"/>
              </a:rPr>
              <a:t>2</a:t>
            </a:r>
            <a:r>
              <a:rPr kumimoji="1" lang="ja-JP" altLang="en-US" sz="1400" dirty="0" smtClean="0">
                <a:solidFill>
                  <a:schemeClr val="tx1"/>
                </a:solidFill>
                <a:latin typeface="Meiryo UI" panose="020B0604030504040204" pitchFamily="50" charset="-128"/>
                <a:ea typeface="Meiryo UI" panose="020B0604030504040204" pitchFamily="50" charset="-128"/>
                <a:cs typeface="Microsoft Himalaya" panose="01010100010101010101" pitchFamily="2" charset="0"/>
              </a:rPr>
              <a:t>月</a:t>
            </a:r>
            <a:r>
              <a:rPr kumimoji="1" lang="en-US" altLang="ja-JP" sz="1400" dirty="0" smtClean="0">
                <a:solidFill>
                  <a:schemeClr val="tx1"/>
                </a:solidFill>
                <a:latin typeface="Meiryo UI" panose="020B0604030504040204" pitchFamily="50" charset="-128"/>
                <a:ea typeface="Meiryo UI" panose="020B0604030504040204" pitchFamily="50" charset="-128"/>
                <a:cs typeface="Microsoft Himalaya" panose="01010100010101010101" pitchFamily="2" charset="0"/>
              </a:rPr>
              <a:t>13</a:t>
            </a:r>
            <a:r>
              <a:rPr kumimoji="1" lang="ja-JP" altLang="en-US" sz="1400" dirty="0" smtClean="0">
                <a:solidFill>
                  <a:schemeClr val="tx1"/>
                </a:solidFill>
                <a:latin typeface="Meiryo UI" panose="020B0604030504040204" pitchFamily="50" charset="-128"/>
                <a:ea typeface="Meiryo UI" panose="020B0604030504040204" pitchFamily="50" charset="-128"/>
                <a:cs typeface="Microsoft Himalaya" panose="01010100010101010101" pitchFamily="2" charset="0"/>
              </a:rPr>
              <a:t>日　</a:t>
            </a:r>
            <a:endParaRPr kumimoji="1" lang="en-US" altLang="ja-JP" sz="1400" dirty="0" smtClean="0">
              <a:solidFill>
                <a:schemeClr val="tx1"/>
              </a:solidFill>
              <a:latin typeface="Meiryo UI" panose="020B0604030504040204" pitchFamily="50" charset="-128"/>
              <a:ea typeface="Meiryo UI" panose="020B0604030504040204" pitchFamily="50" charset="-128"/>
              <a:cs typeface="Microsoft Himalaya" panose="01010100010101010101" pitchFamily="2" charset="0"/>
            </a:endParaRPr>
          </a:p>
          <a:p>
            <a:pPr algn="ctr"/>
            <a:r>
              <a:rPr kumimoji="1" lang="ja-JP" altLang="en-US" sz="1400" dirty="0" smtClean="0">
                <a:solidFill>
                  <a:schemeClr val="tx1"/>
                </a:solidFill>
                <a:latin typeface="Meiryo UI" panose="020B0604030504040204" pitchFamily="50" charset="-128"/>
                <a:ea typeface="Meiryo UI" panose="020B0604030504040204" pitchFamily="50" charset="-128"/>
                <a:cs typeface="Microsoft Himalaya" panose="01010100010101010101" pitchFamily="2" charset="0"/>
              </a:rPr>
              <a:t>緊急対応策発表</a:t>
            </a:r>
            <a:endParaRPr kumimoji="1" lang="ja-JP" altLang="en-US" sz="1400" dirty="0">
              <a:solidFill>
                <a:schemeClr val="tx1"/>
              </a:solidFill>
              <a:latin typeface="Meiryo UI" panose="020B0604030504040204" pitchFamily="50" charset="-128"/>
              <a:ea typeface="Meiryo UI" panose="020B0604030504040204" pitchFamily="50" charset="-128"/>
              <a:cs typeface="Microsoft Himalaya" panose="01010100010101010101" pitchFamily="2" charset="0"/>
            </a:endParaRPr>
          </a:p>
        </p:txBody>
      </p:sp>
      <p:sp>
        <p:nvSpPr>
          <p:cNvPr id="3" name="テキスト ボックス 2"/>
          <p:cNvSpPr txBox="1"/>
          <p:nvPr/>
        </p:nvSpPr>
        <p:spPr>
          <a:xfrm>
            <a:off x="59523" y="1907724"/>
            <a:ext cx="461665" cy="1598763"/>
          </a:xfrm>
          <a:prstGeom prst="rect">
            <a:avLst/>
          </a:prstGeom>
          <a:noFill/>
          <a:ln>
            <a:solidFill>
              <a:schemeClr val="accent4">
                <a:lumMod val="50000"/>
              </a:schemeClr>
            </a:solidFill>
          </a:ln>
        </p:spPr>
        <p:txBody>
          <a:bodyPr vert="eaVert" wrap="square" rtlCol="0" anchor="ctr">
            <a:noAutofit/>
          </a:bodyPr>
          <a:lstStyle/>
          <a:p>
            <a:pPr algn="ctr"/>
            <a:r>
              <a:rPr kumimoji="1" lang="ja-JP" altLang="en-US" b="1" dirty="0" smtClean="0">
                <a:solidFill>
                  <a:schemeClr val="accent4">
                    <a:lumMod val="50000"/>
                  </a:schemeClr>
                </a:solidFill>
                <a:latin typeface="Meiryo UI" panose="020B0604030504040204" pitchFamily="50" charset="-128"/>
                <a:ea typeface="Meiryo UI" panose="020B0604030504040204" pitchFamily="50" charset="-128"/>
              </a:rPr>
              <a:t>元年度</a:t>
            </a:r>
            <a:endParaRPr kumimoji="1" lang="ja-JP" altLang="en-US" b="1" dirty="0">
              <a:solidFill>
                <a:schemeClr val="accent4">
                  <a:lumMod val="50000"/>
                </a:schemeClr>
              </a:solidFill>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59523" y="3685196"/>
            <a:ext cx="461665" cy="3058506"/>
          </a:xfrm>
          <a:prstGeom prst="rect">
            <a:avLst/>
          </a:prstGeom>
          <a:noFill/>
          <a:ln>
            <a:solidFill>
              <a:schemeClr val="accent4">
                <a:lumMod val="50000"/>
              </a:schemeClr>
            </a:solidFill>
          </a:ln>
        </p:spPr>
        <p:txBody>
          <a:bodyPr vert="eaVert" wrap="square" rtlCol="0" anchor="ctr">
            <a:noAutofit/>
          </a:bodyPr>
          <a:lstStyle/>
          <a:p>
            <a:pPr algn="ctr"/>
            <a:r>
              <a:rPr kumimoji="1" lang="ja-JP" altLang="en-US" b="1" dirty="0" smtClean="0">
                <a:solidFill>
                  <a:schemeClr val="accent4">
                    <a:lumMod val="50000"/>
                  </a:schemeClr>
                </a:solidFill>
                <a:latin typeface="Meiryo UI" panose="020B0604030504040204" pitchFamily="50" charset="-128"/>
                <a:ea typeface="Meiryo UI" panose="020B0604030504040204" pitchFamily="50" charset="-128"/>
              </a:rPr>
              <a:t>２年度</a:t>
            </a:r>
            <a:endParaRPr kumimoji="1" lang="ja-JP" altLang="en-US" b="1" dirty="0">
              <a:solidFill>
                <a:schemeClr val="accent4">
                  <a:lumMod val="50000"/>
                </a:schemeClr>
              </a:solidFill>
              <a:latin typeface="Meiryo UI" panose="020B0604030504040204" pitchFamily="50" charset="-128"/>
              <a:ea typeface="Meiryo UI" panose="020B0604030504040204" pitchFamily="50" charset="-128"/>
            </a:endParaRPr>
          </a:p>
        </p:txBody>
      </p:sp>
      <p:sp>
        <p:nvSpPr>
          <p:cNvPr id="37" name="正方形/長方形 36"/>
          <p:cNvSpPr/>
          <p:nvPr/>
        </p:nvSpPr>
        <p:spPr>
          <a:xfrm>
            <a:off x="580710" y="4625289"/>
            <a:ext cx="9858138" cy="340196"/>
          </a:xfrm>
          <a:prstGeom prst="rect">
            <a:avLst/>
          </a:prstGeom>
          <a:solidFill>
            <a:schemeClr val="accent1">
              <a:lumMod val="50000"/>
            </a:schemeClr>
          </a:solidFill>
          <a:ln w="76200" cmpd="dbl">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pPr algn="ctr">
              <a:spcAft>
                <a:spcPts val="0"/>
              </a:spcAft>
            </a:pPr>
            <a:r>
              <a:rPr lang="en-US" sz="1600" b="1" kern="1200" smtClean="0">
                <a:solidFill>
                  <a:srgbClr val="FFFFFF"/>
                </a:solidFill>
                <a:effectLst/>
                <a:latin typeface="Meiryo UI" panose="020B0604030504040204" pitchFamily="50" charset="-128"/>
                <a:ea typeface="Meiryo UI" panose="020B0604030504040204" pitchFamily="50" charset="-128"/>
                <a:cs typeface="Microsoft Himalaya" panose="01010100010101010101" pitchFamily="2" charset="0"/>
              </a:rPr>
              <a:t>4/</a:t>
            </a:r>
            <a:r>
              <a:rPr lang="en-US" altLang="ja-JP" sz="1600" b="1" kern="1200" smtClean="0">
                <a:solidFill>
                  <a:srgbClr val="FFFFFF"/>
                </a:solidFill>
                <a:effectLst/>
                <a:latin typeface="Meiryo UI" panose="020B0604030504040204" pitchFamily="50" charset="-128"/>
                <a:ea typeface="Meiryo UI" panose="020B0604030504040204" pitchFamily="50" charset="-128"/>
                <a:cs typeface="Microsoft Himalaya" panose="01010100010101010101" pitchFamily="2" charset="0"/>
              </a:rPr>
              <a:t>7</a:t>
            </a:r>
            <a:r>
              <a:rPr lang="ja-JP" sz="1600" b="1" kern="1200" smtClean="0">
                <a:solidFill>
                  <a:srgbClr val="FFFFFF"/>
                </a:solidFill>
                <a:effectLst/>
                <a:latin typeface="Meiryo UI" panose="020B0604030504040204" pitchFamily="50" charset="-128"/>
                <a:ea typeface="Meiryo UI" panose="020B0604030504040204" pitchFamily="50" charset="-128"/>
                <a:cs typeface="Microsoft Himalaya" panose="01010100010101010101" pitchFamily="2" charset="0"/>
              </a:rPr>
              <a:t>～</a:t>
            </a:r>
            <a:r>
              <a:rPr lang="en-US" sz="1600" b="1" kern="1200" dirty="0">
                <a:solidFill>
                  <a:srgbClr val="FFFFFF"/>
                </a:solidFill>
                <a:effectLst/>
                <a:latin typeface="Meiryo UI" panose="020B0604030504040204" pitchFamily="50" charset="-128"/>
                <a:ea typeface="Meiryo UI" panose="020B0604030504040204" pitchFamily="50" charset="-128"/>
                <a:cs typeface="Microsoft Himalaya" panose="01010100010101010101" pitchFamily="2" charset="0"/>
              </a:rPr>
              <a:t>5/6 </a:t>
            </a:r>
            <a:r>
              <a:rPr lang="ja-JP" sz="1600" b="1" kern="1200" dirty="0">
                <a:solidFill>
                  <a:srgbClr val="FFFFFF"/>
                </a:solidFill>
                <a:effectLst/>
                <a:latin typeface="Meiryo UI" panose="020B0604030504040204" pitchFamily="50" charset="-128"/>
                <a:ea typeface="Meiryo UI" panose="020B0604030504040204" pitchFamily="50" charset="-128"/>
                <a:cs typeface="Microsoft Himalaya" panose="01010100010101010101" pitchFamily="2" charset="0"/>
              </a:rPr>
              <a:t>大阪府　緊急事態措置</a:t>
            </a:r>
            <a:endParaRPr lang="ja-JP" sz="1400" dirty="0">
              <a:effectLst/>
              <a:latin typeface="Meiryo UI" panose="020B0604030504040204" pitchFamily="50" charset="-128"/>
              <a:ea typeface="Meiryo UI" panose="020B0604030504040204" pitchFamily="50" charset="-128"/>
              <a:cs typeface="ＭＳ Ｐゴシック" panose="020B0600070205080204" pitchFamily="50" charset="-128"/>
            </a:endParaRPr>
          </a:p>
        </p:txBody>
      </p:sp>
      <p:grpSp>
        <p:nvGrpSpPr>
          <p:cNvPr id="5" name="グループ化 4"/>
          <p:cNvGrpSpPr/>
          <p:nvPr/>
        </p:nvGrpSpPr>
        <p:grpSpPr>
          <a:xfrm>
            <a:off x="580711" y="2678487"/>
            <a:ext cx="9851176" cy="828000"/>
            <a:chOff x="580711" y="2803671"/>
            <a:chExt cx="9191086" cy="828000"/>
          </a:xfrm>
        </p:grpSpPr>
        <p:sp>
          <p:nvSpPr>
            <p:cNvPr id="35" name="正方形/長方形 34"/>
            <p:cNvSpPr/>
            <p:nvPr/>
          </p:nvSpPr>
          <p:spPr>
            <a:xfrm>
              <a:off x="580711" y="2803671"/>
              <a:ext cx="9191086" cy="828000"/>
            </a:xfrm>
            <a:prstGeom prst="rect">
              <a:avLst/>
            </a:prstGeom>
            <a:solidFill>
              <a:schemeClr val="accent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44000" tIns="0" rIns="0" rtlCol="0" anchor="ctr"/>
            <a:lstStyle/>
            <a:p>
              <a:r>
                <a:rPr kumimoji="1" lang="ja-JP" altLang="en-US" sz="1600" b="1" dirty="0" smtClean="0">
                  <a:solidFill>
                    <a:schemeClr val="tx1"/>
                  </a:solidFill>
                  <a:latin typeface="Meiryo UI" panose="020B0604030504040204" pitchFamily="50" charset="-128"/>
                  <a:ea typeface="Meiryo UI" panose="020B0604030504040204" pitchFamily="50" charset="-128"/>
                </a:rPr>
                <a:t>６号補正</a:t>
              </a:r>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rPr>
                <a:t>3/26 </a:t>
              </a:r>
              <a:r>
                <a:rPr kumimoji="1" lang="ja-JP" altLang="en-US" sz="1200" dirty="0" smtClean="0">
                  <a:solidFill>
                    <a:schemeClr val="tx1"/>
                  </a:solidFill>
                  <a:latin typeface="Meiryo UI" panose="020B0604030504040204" pitchFamily="50" charset="-128"/>
                  <a:ea typeface="Meiryo UI" panose="020B0604030504040204" pitchFamily="50" charset="-128"/>
                </a:rPr>
                <a:t>専決）</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6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（１）感染症</a:t>
              </a:r>
              <a:r>
                <a:rPr kumimoji="1" lang="ja-JP" altLang="en-US" sz="16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の拡大</a:t>
              </a:r>
              <a:r>
                <a:rPr kumimoji="1" lang="ja-JP" altLang="en-US" sz="16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防止</a:t>
              </a:r>
              <a:r>
                <a:rPr kumimoji="1" lang="ja-JP" altLang="en-US" sz="1400" i="1" dirty="0" smtClean="0">
                  <a:solidFill>
                    <a:schemeClr val="tx1"/>
                  </a:solidFill>
                  <a:latin typeface="Meiryo UI" panose="020B0604030504040204" pitchFamily="50" charset="-128"/>
                  <a:ea typeface="Meiryo UI" panose="020B0604030504040204" pitchFamily="50" charset="-128"/>
                </a:rPr>
                <a:t>（児童養護施設等への衛生用品の配布、府有施設のキャンセル料</a:t>
              </a:r>
              <a:r>
                <a:rPr kumimoji="1" lang="ja-JP" altLang="en-US" sz="1400" i="1" dirty="0">
                  <a:solidFill>
                    <a:schemeClr val="tx1"/>
                  </a:solidFill>
                  <a:latin typeface="Meiryo UI" panose="020B0604030504040204" pitchFamily="50" charset="-128"/>
                  <a:ea typeface="Meiryo UI" panose="020B0604030504040204" pitchFamily="50" charset="-128"/>
                </a:rPr>
                <a:t>補てん</a:t>
              </a:r>
              <a:r>
                <a:rPr kumimoji="1" lang="ja-JP" altLang="en-US" sz="1400" i="1" dirty="0" smtClean="0">
                  <a:solidFill>
                    <a:schemeClr val="tx1"/>
                  </a:solidFill>
                  <a:latin typeface="Meiryo UI" panose="020B0604030504040204" pitchFamily="50" charset="-128"/>
                  <a:ea typeface="Meiryo UI" panose="020B0604030504040204" pitchFamily="50" charset="-128"/>
                </a:rPr>
                <a:t>　など）</a:t>
              </a:r>
              <a:endParaRPr kumimoji="1" lang="en-US" altLang="ja-JP" sz="1400" i="1" dirty="0" smtClean="0">
                <a:solidFill>
                  <a:schemeClr val="tx1"/>
                </a:solidFill>
                <a:latin typeface="Meiryo UI" panose="020B0604030504040204" pitchFamily="50" charset="-128"/>
                <a:ea typeface="Meiryo UI" panose="020B0604030504040204" pitchFamily="50" charset="-128"/>
              </a:endParaRPr>
            </a:p>
            <a:p>
              <a:r>
                <a:rPr kumimoji="1" lang="ja-JP" altLang="en-US" sz="16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（２）くらしと経済を支える</a:t>
              </a:r>
              <a:r>
                <a:rPr kumimoji="1" lang="ja-JP" altLang="en-US" sz="16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セーフティネットの強化</a:t>
              </a:r>
              <a:r>
                <a:rPr kumimoji="1" lang="ja-JP" altLang="en-US" sz="1400" i="1" dirty="0" smtClean="0">
                  <a:solidFill>
                    <a:schemeClr val="tx1"/>
                  </a:solidFill>
                  <a:latin typeface="Meiryo UI" panose="020B0604030504040204" pitchFamily="50" charset="-128"/>
                  <a:ea typeface="Meiryo UI" panose="020B0604030504040204" pitchFamily="50" charset="-128"/>
                </a:rPr>
                <a:t>（緊急小口資金特例貸付、放課後等デイサービス支援</a:t>
              </a:r>
              <a:r>
                <a:rPr kumimoji="1" lang="ja-JP" altLang="en-US" sz="1400" i="1" dirty="0">
                  <a:solidFill>
                    <a:schemeClr val="tx1"/>
                  </a:solidFill>
                  <a:latin typeface="Meiryo UI" panose="020B0604030504040204" pitchFamily="50" charset="-128"/>
                  <a:ea typeface="Meiryo UI" panose="020B0604030504040204" pitchFamily="50" charset="-128"/>
                </a:rPr>
                <a:t>　</a:t>
              </a:r>
              <a:r>
                <a:rPr kumimoji="1" lang="ja-JP" altLang="en-US" sz="1400" i="1" dirty="0" smtClean="0">
                  <a:solidFill>
                    <a:schemeClr val="tx1"/>
                  </a:solidFill>
                  <a:latin typeface="Meiryo UI" panose="020B0604030504040204" pitchFamily="50" charset="-128"/>
                  <a:ea typeface="Meiryo UI" panose="020B0604030504040204" pitchFamily="50" charset="-128"/>
                </a:rPr>
                <a:t>など）</a:t>
              </a:r>
              <a:endParaRPr kumimoji="1" lang="en-US" altLang="ja-JP" sz="1400" i="1" dirty="0">
                <a:solidFill>
                  <a:schemeClr val="tx1"/>
                </a:solidFill>
                <a:latin typeface="Meiryo UI" panose="020B0604030504040204" pitchFamily="50" charset="-128"/>
                <a:ea typeface="Meiryo UI" panose="020B0604030504040204" pitchFamily="50" charset="-128"/>
              </a:endParaRPr>
            </a:p>
          </p:txBody>
        </p:sp>
        <p:sp>
          <p:nvSpPr>
            <p:cNvPr id="36" name="角丸四角形 35"/>
            <p:cNvSpPr/>
            <p:nvPr/>
          </p:nvSpPr>
          <p:spPr>
            <a:xfrm>
              <a:off x="8808164" y="2952003"/>
              <a:ext cx="928507" cy="54000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en-US" altLang="ja-JP" sz="1400" b="1" dirty="0" smtClean="0">
                  <a:solidFill>
                    <a:schemeClr val="bg1"/>
                  </a:solidFill>
                  <a:latin typeface="Meiryo UI" panose="020B0604030504040204" pitchFamily="50" charset="-128"/>
                  <a:ea typeface="Meiryo UI" panose="020B0604030504040204" pitchFamily="50" charset="-128"/>
                </a:rPr>
                <a:t>35</a:t>
              </a:r>
              <a:r>
                <a:rPr kumimoji="1" lang="ja-JP" altLang="en-US" sz="1400" b="1" dirty="0" smtClean="0">
                  <a:solidFill>
                    <a:schemeClr val="bg1"/>
                  </a:solidFill>
                  <a:latin typeface="Meiryo UI" panose="020B0604030504040204" pitchFamily="50" charset="-128"/>
                  <a:ea typeface="Meiryo UI" panose="020B0604030504040204" pitchFamily="50" charset="-128"/>
                </a:rPr>
                <a:t>億円</a:t>
              </a:r>
              <a:endParaRPr kumimoji="1" lang="ja-JP" altLang="en-US" sz="1200" b="1" dirty="0">
                <a:solidFill>
                  <a:schemeClr val="bg1"/>
                </a:solidFill>
                <a:latin typeface="Meiryo UI" panose="020B0604030504040204" pitchFamily="50" charset="-128"/>
                <a:ea typeface="Meiryo UI" panose="020B0604030504040204" pitchFamily="50" charset="-128"/>
              </a:endParaRPr>
            </a:p>
          </p:txBody>
        </p:sp>
      </p:grpSp>
      <p:grpSp>
        <p:nvGrpSpPr>
          <p:cNvPr id="6" name="グループ化 5"/>
          <p:cNvGrpSpPr/>
          <p:nvPr/>
        </p:nvGrpSpPr>
        <p:grpSpPr>
          <a:xfrm>
            <a:off x="580711" y="3686808"/>
            <a:ext cx="9851176" cy="828000"/>
            <a:chOff x="580711" y="3815622"/>
            <a:chExt cx="9191086" cy="828000"/>
          </a:xfrm>
        </p:grpSpPr>
        <p:sp>
          <p:nvSpPr>
            <p:cNvPr id="28" name="正方形/長方形 27"/>
            <p:cNvSpPr/>
            <p:nvPr/>
          </p:nvSpPr>
          <p:spPr>
            <a:xfrm>
              <a:off x="580711" y="3815622"/>
              <a:ext cx="9191086" cy="828000"/>
            </a:xfrm>
            <a:prstGeom prst="rect">
              <a:avLst/>
            </a:prstGeom>
            <a:solidFill>
              <a:schemeClr val="accent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44000" tIns="0" rIns="0" rtlCol="0" anchor="ctr"/>
            <a:lstStyle/>
            <a:p>
              <a:r>
                <a:rPr kumimoji="1" lang="ja-JP" altLang="en-US" sz="1600" b="1" dirty="0" smtClean="0">
                  <a:solidFill>
                    <a:schemeClr val="tx1"/>
                  </a:solidFill>
                  <a:latin typeface="Meiryo UI" panose="020B0604030504040204" pitchFamily="50" charset="-128"/>
                  <a:ea typeface="Meiryo UI" panose="020B0604030504040204" pitchFamily="50" charset="-128"/>
                </a:rPr>
                <a:t>１号補正</a:t>
              </a:r>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rPr>
                <a:t>3/26 </a:t>
              </a:r>
              <a:r>
                <a:rPr kumimoji="1" lang="ja-JP" altLang="en-US" sz="1200" dirty="0" smtClean="0">
                  <a:solidFill>
                    <a:schemeClr val="tx1"/>
                  </a:solidFill>
                  <a:latin typeface="Meiryo UI" panose="020B0604030504040204" pitchFamily="50" charset="-128"/>
                  <a:ea typeface="Meiryo UI" panose="020B0604030504040204" pitchFamily="50" charset="-128"/>
                </a:rPr>
                <a:t>専決）</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6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（１）感染症の拡大防止</a:t>
              </a:r>
              <a:r>
                <a:rPr kumimoji="1" lang="ja-JP" altLang="en-US" sz="1400" i="1" dirty="0" smtClean="0">
                  <a:solidFill>
                    <a:schemeClr val="tx1"/>
                  </a:solidFill>
                  <a:latin typeface="Meiryo UI" panose="020B0604030504040204" pitchFamily="50" charset="-128"/>
                  <a:ea typeface="Meiryo UI" panose="020B0604030504040204" pitchFamily="50" charset="-128"/>
                </a:rPr>
                <a:t>（空床病床の確保、入院医療費等の公費負担、医療機器等の整備　など）</a:t>
              </a:r>
              <a:endParaRPr kumimoji="1" lang="en-US" altLang="ja-JP" sz="1400" i="1" dirty="0">
                <a:solidFill>
                  <a:schemeClr val="tx1"/>
                </a:solidFill>
                <a:latin typeface="Meiryo UI" panose="020B0604030504040204" pitchFamily="50" charset="-128"/>
                <a:ea typeface="Meiryo UI" panose="020B0604030504040204" pitchFamily="50" charset="-128"/>
              </a:endParaRPr>
            </a:p>
            <a:p>
              <a:r>
                <a:rPr kumimoji="1" lang="ja-JP" altLang="en-US" sz="16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（２）くらしと経済を支える</a:t>
              </a:r>
              <a:r>
                <a:rPr kumimoji="1" lang="ja-JP" altLang="en-US" sz="16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セーフティネットの強化</a:t>
              </a:r>
              <a:r>
                <a:rPr kumimoji="1" lang="ja-JP" altLang="en-US" sz="1400" i="1" dirty="0" smtClean="0">
                  <a:solidFill>
                    <a:schemeClr val="tx1"/>
                  </a:solidFill>
                  <a:latin typeface="Meiryo UI" panose="020B0604030504040204" pitchFamily="50" charset="-128"/>
                  <a:ea typeface="Meiryo UI" panose="020B0604030504040204" pitchFamily="50" charset="-128"/>
                </a:rPr>
                <a:t>（府立支援学校等の臨時休業に伴う学校給食費負担</a:t>
              </a:r>
              <a:r>
                <a:rPr kumimoji="1" lang="ja-JP" altLang="en-US" sz="1400" i="1" dirty="0">
                  <a:solidFill>
                    <a:schemeClr val="tx1"/>
                  </a:solidFill>
                  <a:latin typeface="Meiryo UI" panose="020B0604030504040204" pitchFamily="50" charset="-128"/>
                  <a:ea typeface="Meiryo UI" panose="020B0604030504040204" pitchFamily="50" charset="-128"/>
                </a:rPr>
                <a:t>　など</a:t>
              </a:r>
              <a:r>
                <a:rPr kumimoji="1" lang="ja-JP" altLang="en-US" sz="1400" i="1" dirty="0" smtClean="0">
                  <a:solidFill>
                    <a:schemeClr val="tx1"/>
                  </a:solidFill>
                  <a:latin typeface="Meiryo UI" panose="020B0604030504040204" pitchFamily="50" charset="-128"/>
                  <a:ea typeface="Meiryo UI" panose="020B0604030504040204" pitchFamily="50" charset="-128"/>
                </a:rPr>
                <a:t>）</a:t>
              </a:r>
              <a:endParaRPr kumimoji="1" lang="en-US" altLang="ja-JP" sz="1400" i="1" dirty="0">
                <a:solidFill>
                  <a:schemeClr val="tx1"/>
                </a:solidFill>
                <a:latin typeface="Meiryo UI" panose="020B0604030504040204" pitchFamily="50" charset="-128"/>
                <a:ea typeface="Meiryo UI" panose="020B0604030504040204" pitchFamily="50" charset="-128"/>
              </a:endParaRPr>
            </a:p>
          </p:txBody>
        </p:sp>
        <p:sp>
          <p:nvSpPr>
            <p:cNvPr id="39" name="角丸四角形 38"/>
            <p:cNvSpPr/>
            <p:nvPr/>
          </p:nvSpPr>
          <p:spPr>
            <a:xfrm>
              <a:off x="8808164" y="3955290"/>
              <a:ext cx="928507" cy="54000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en-US" altLang="ja-JP" sz="1400" b="1" dirty="0" smtClean="0">
                  <a:solidFill>
                    <a:schemeClr val="bg1"/>
                  </a:solidFill>
                  <a:latin typeface="Meiryo UI" panose="020B0604030504040204" pitchFamily="50" charset="-128"/>
                  <a:ea typeface="Meiryo UI" panose="020B0604030504040204" pitchFamily="50" charset="-128"/>
                </a:rPr>
                <a:t>39</a:t>
              </a:r>
              <a:r>
                <a:rPr kumimoji="1" lang="ja-JP" altLang="en-US" sz="1400" b="1" dirty="0" smtClean="0">
                  <a:solidFill>
                    <a:schemeClr val="bg1"/>
                  </a:solidFill>
                  <a:latin typeface="Meiryo UI" panose="020B0604030504040204" pitchFamily="50" charset="-128"/>
                  <a:ea typeface="Meiryo UI" panose="020B0604030504040204" pitchFamily="50" charset="-128"/>
                </a:rPr>
                <a:t>億円</a:t>
              </a:r>
              <a:endParaRPr kumimoji="1" lang="ja-JP" altLang="en-US" sz="1200" b="1" dirty="0">
                <a:solidFill>
                  <a:schemeClr val="bg1"/>
                </a:solidFill>
                <a:latin typeface="Meiryo UI" panose="020B0604030504040204" pitchFamily="50" charset="-128"/>
                <a:ea typeface="Meiryo UI" panose="020B0604030504040204" pitchFamily="50" charset="-128"/>
              </a:endParaRPr>
            </a:p>
          </p:txBody>
        </p:sp>
      </p:grpSp>
      <p:grpSp>
        <p:nvGrpSpPr>
          <p:cNvPr id="7" name="グループ化 6"/>
          <p:cNvGrpSpPr/>
          <p:nvPr/>
        </p:nvGrpSpPr>
        <p:grpSpPr>
          <a:xfrm>
            <a:off x="587520" y="5056252"/>
            <a:ext cx="9851176" cy="648000"/>
            <a:chOff x="587520" y="5054443"/>
            <a:chExt cx="9191086" cy="648000"/>
          </a:xfrm>
        </p:grpSpPr>
        <p:sp>
          <p:nvSpPr>
            <p:cNvPr id="41" name="正方形/長方形 40"/>
            <p:cNvSpPr/>
            <p:nvPr/>
          </p:nvSpPr>
          <p:spPr>
            <a:xfrm>
              <a:off x="587520" y="5054443"/>
              <a:ext cx="9191086" cy="648000"/>
            </a:xfrm>
            <a:prstGeom prst="rect">
              <a:avLst/>
            </a:prstGeom>
            <a:solidFill>
              <a:schemeClr val="accent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44000" tIns="0" rIns="0" rtlCol="0" anchor="ctr"/>
            <a:lstStyle/>
            <a:p>
              <a:r>
                <a:rPr kumimoji="1" lang="ja-JP" altLang="en-US" sz="1600" b="1" dirty="0" smtClean="0">
                  <a:solidFill>
                    <a:schemeClr val="tx1"/>
                  </a:solidFill>
                  <a:latin typeface="Meiryo UI" panose="020B0604030504040204" pitchFamily="50" charset="-128"/>
                  <a:ea typeface="Meiryo UI" panose="020B0604030504040204" pitchFamily="50" charset="-128"/>
                </a:rPr>
                <a:t>２号補正</a:t>
              </a:r>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rPr>
                <a:t>4/8 </a:t>
              </a:r>
              <a:r>
                <a:rPr kumimoji="1" lang="ja-JP" altLang="en-US" sz="1200" dirty="0" smtClean="0">
                  <a:solidFill>
                    <a:schemeClr val="tx1"/>
                  </a:solidFill>
                  <a:latin typeface="Meiryo UI" panose="020B0604030504040204" pitchFamily="50" charset="-128"/>
                  <a:ea typeface="Meiryo UI" panose="020B0604030504040204" pitchFamily="50" charset="-128"/>
                </a:rPr>
                <a:t>専決）</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6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（１）感染症</a:t>
              </a:r>
              <a:r>
                <a:rPr kumimoji="1" lang="ja-JP" altLang="en-US" sz="16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の</a:t>
              </a:r>
              <a:r>
                <a:rPr kumimoji="1" lang="ja-JP" altLang="en-US" sz="16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拡大防止</a:t>
              </a:r>
              <a:r>
                <a:rPr kumimoji="1" lang="ja-JP" altLang="en-US" sz="1400" i="1" dirty="0" smtClean="0">
                  <a:solidFill>
                    <a:schemeClr val="tx1"/>
                  </a:solidFill>
                  <a:latin typeface="Meiryo UI" panose="020B0604030504040204" pitchFamily="50" charset="-128"/>
                  <a:ea typeface="Meiryo UI" panose="020B0604030504040204" pitchFamily="50" charset="-128"/>
                </a:rPr>
                <a:t>（軽症者等の宿泊施設・空床病棟の確保、医療機関への衛生用品等の供給　など）</a:t>
              </a:r>
              <a:endParaRPr kumimoji="1" lang="en-US" altLang="ja-JP" sz="1400" i="1" dirty="0" smtClean="0">
                <a:solidFill>
                  <a:schemeClr val="tx1"/>
                </a:solidFill>
                <a:latin typeface="Meiryo UI" panose="020B0604030504040204" pitchFamily="50" charset="-128"/>
                <a:ea typeface="Meiryo UI" panose="020B0604030504040204" pitchFamily="50" charset="-128"/>
              </a:endParaRPr>
            </a:p>
          </p:txBody>
        </p:sp>
        <p:sp>
          <p:nvSpPr>
            <p:cNvPr id="42" name="角丸四角形 41"/>
            <p:cNvSpPr/>
            <p:nvPr/>
          </p:nvSpPr>
          <p:spPr>
            <a:xfrm>
              <a:off x="8808166" y="5090074"/>
              <a:ext cx="928507" cy="54000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en-US" altLang="ja-JP" sz="1400" b="1" dirty="0" smtClean="0">
                  <a:solidFill>
                    <a:schemeClr val="bg1"/>
                  </a:solidFill>
                  <a:latin typeface="Meiryo UI" panose="020B0604030504040204" pitchFamily="50" charset="-128"/>
                  <a:ea typeface="Meiryo UI" panose="020B0604030504040204" pitchFamily="50" charset="-128"/>
                </a:rPr>
                <a:t>116</a:t>
              </a:r>
              <a:r>
                <a:rPr kumimoji="1" lang="ja-JP" altLang="en-US" sz="1400" b="1" dirty="0" smtClean="0">
                  <a:solidFill>
                    <a:schemeClr val="bg1"/>
                  </a:solidFill>
                  <a:latin typeface="Meiryo UI" panose="020B0604030504040204" pitchFamily="50" charset="-128"/>
                  <a:ea typeface="Meiryo UI" panose="020B0604030504040204" pitchFamily="50" charset="-128"/>
                </a:rPr>
                <a:t>億円</a:t>
              </a:r>
              <a:endParaRPr kumimoji="1" lang="ja-JP" altLang="en-US" sz="1200" b="1" dirty="0">
                <a:solidFill>
                  <a:schemeClr val="bg1"/>
                </a:solidFill>
                <a:latin typeface="Meiryo UI" panose="020B0604030504040204" pitchFamily="50" charset="-128"/>
                <a:ea typeface="Meiryo UI" panose="020B0604030504040204" pitchFamily="50" charset="-128"/>
              </a:endParaRPr>
            </a:p>
          </p:txBody>
        </p:sp>
      </p:grpSp>
      <p:grpSp>
        <p:nvGrpSpPr>
          <p:cNvPr id="43" name="グループ化 42"/>
          <p:cNvGrpSpPr/>
          <p:nvPr/>
        </p:nvGrpSpPr>
        <p:grpSpPr>
          <a:xfrm>
            <a:off x="587520" y="5840937"/>
            <a:ext cx="9851176" cy="828000"/>
            <a:chOff x="587520" y="5054443"/>
            <a:chExt cx="9191086" cy="828000"/>
          </a:xfrm>
        </p:grpSpPr>
        <p:sp>
          <p:nvSpPr>
            <p:cNvPr id="44" name="正方形/長方形 43"/>
            <p:cNvSpPr/>
            <p:nvPr/>
          </p:nvSpPr>
          <p:spPr>
            <a:xfrm>
              <a:off x="587520" y="5054443"/>
              <a:ext cx="9191086" cy="828000"/>
            </a:xfrm>
            <a:prstGeom prst="rect">
              <a:avLst/>
            </a:prstGeom>
            <a:solidFill>
              <a:schemeClr val="accent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44000" tIns="0" rIns="0" rtlCol="0" anchor="ctr"/>
            <a:lstStyle/>
            <a:p>
              <a:r>
                <a:rPr kumimoji="1" lang="ja-JP" altLang="en-US" sz="1600" b="1" dirty="0" smtClean="0">
                  <a:solidFill>
                    <a:schemeClr val="tx1"/>
                  </a:solidFill>
                  <a:latin typeface="Meiryo UI" panose="020B0604030504040204" pitchFamily="50" charset="-128"/>
                  <a:ea typeface="Meiryo UI" panose="020B0604030504040204" pitchFamily="50" charset="-128"/>
                </a:rPr>
                <a:t>３号補正</a:t>
              </a:r>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rPr>
                <a:t>4/14 </a:t>
              </a:r>
              <a:r>
                <a:rPr kumimoji="1" lang="ja-JP" altLang="en-US" sz="1200" dirty="0" smtClean="0">
                  <a:solidFill>
                    <a:schemeClr val="tx1"/>
                  </a:solidFill>
                  <a:latin typeface="Meiryo UI" panose="020B0604030504040204" pitchFamily="50" charset="-128"/>
                  <a:ea typeface="Meiryo UI" panose="020B0604030504040204" pitchFamily="50" charset="-128"/>
                </a:rPr>
                <a:t>専決）</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6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（１）感染症</a:t>
              </a:r>
              <a:r>
                <a:rPr kumimoji="1" lang="ja-JP" altLang="en-US" sz="16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の</a:t>
              </a:r>
              <a:r>
                <a:rPr kumimoji="1" lang="ja-JP" altLang="en-US" sz="16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拡大防止</a:t>
              </a:r>
              <a:r>
                <a:rPr kumimoji="1" lang="ja-JP" altLang="en-US" sz="1400" i="1" dirty="0" smtClean="0">
                  <a:solidFill>
                    <a:schemeClr val="tx1"/>
                  </a:solidFill>
                  <a:latin typeface="Meiryo UI" panose="020B0604030504040204" pitchFamily="50" charset="-128"/>
                  <a:ea typeface="Meiryo UI" panose="020B0604030504040204" pitchFamily="50" charset="-128"/>
                </a:rPr>
                <a:t>（デリバリーサービスによる外出自粛促進）</a:t>
              </a:r>
              <a:endParaRPr kumimoji="1" lang="en-US" altLang="ja-JP" sz="1400" i="1" dirty="0" smtClean="0">
                <a:solidFill>
                  <a:schemeClr val="tx1"/>
                </a:solidFill>
                <a:latin typeface="Meiryo UI" panose="020B0604030504040204" pitchFamily="50" charset="-128"/>
                <a:ea typeface="Meiryo UI" panose="020B0604030504040204" pitchFamily="50" charset="-128"/>
              </a:endParaRPr>
            </a:p>
            <a:p>
              <a:r>
                <a:rPr kumimoji="1" lang="ja-JP" altLang="en-US" sz="16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（２）くらしと経済を支える</a:t>
              </a:r>
              <a:r>
                <a:rPr kumimoji="1" lang="ja-JP" altLang="en-US" sz="16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セーフティネットの強化</a:t>
              </a:r>
              <a:r>
                <a:rPr kumimoji="1" lang="ja-JP" altLang="en-US" sz="1400" i="1" dirty="0" smtClean="0">
                  <a:solidFill>
                    <a:schemeClr val="tx1"/>
                  </a:solidFill>
                  <a:latin typeface="Meiryo UI" panose="020B0604030504040204" pitchFamily="50" charset="-128"/>
                  <a:ea typeface="Meiryo UI" panose="020B0604030504040204" pitchFamily="50" charset="-128"/>
                </a:rPr>
                <a:t>（児童生徒等への学習支援、高齢者等見守り支援</a:t>
              </a:r>
              <a:r>
                <a:rPr kumimoji="1" lang="ja-JP" altLang="en-US" sz="1400" i="1" dirty="0">
                  <a:solidFill>
                    <a:schemeClr val="tx1"/>
                  </a:solidFill>
                  <a:latin typeface="Meiryo UI" panose="020B0604030504040204" pitchFamily="50" charset="-128"/>
                  <a:ea typeface="Meiryo UI" panose="020B0604030504040204" pitchFamily="50" charset="-128"/>
                </a:rPr>
                <a:t>　など</a:t>
              </a:r>
              <a:r>
                <a:rPr kumimoji="1" lang="ja-JP" altLang="en-US" sz="1400" i="1" dirty="0" smtClean="0">
                  <a:solidFill>
                    <a:schemeClr val="tx1"/>
                  </a:solidFill>
                  <a:latin typeface="Meiryo UI" panose="020B0604030504040204" pitchFamily="50" charset="-128"/>
                  <a:ea typeface="Meiryo UI" panose="020B0604030504040204" pitchFamily="50" charset="-128"/>
                </a:rPr>
                <a:t>）</a:t>
              </a:r>
              <a:endParaRPr kumimoji="1" lang="en-US" altLang="ja-JP" sz="1400" i="1" dirty="0">
                <a:solidFill>
                  <a:schemeClr val="tx1"/>
                </a:solidFill>
                <a:latin typeface="Meiryo UI" panose="020B0604030504040204" pitchFamily="50" charset="-128"/>
                <a:ea typeface="Meiryo UI" panose="020B0604030504040204" pitchFamily="50" charset="-128"/>
              </a:endParaRPr>
            </a:p>
          </p:txBody>
        </p:sp>
        <p:sp>
          <p:nvSpPr>
            <p:cNvPr id="45" name="角丸四角形 44"/>
            <p:cNvSpPr/>
            <p:nvPr/>
          </p:nvSpPr>
          <p:spPr>
            <a:xfrm>
              <a:off x="8808164" y="5202316"/>
              <a:ext cx="928507" cy="54000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en-US" altLang="ja-JP" sz="1400" b="1" dirty="0" smtClean="0">
                  <a:solidFill>
                    <a:schemeClr val="bg1"/>
                  </a:solidFill>
                  <a:latin typeface="Meiryo UI" panose="020B0604030504040204" pitchFamily="50" charset="-128"/>
                  <a:ea typeface="Meiryo UI" panose="020B0604030504040204" pitchFamily="50" charset="-128"/>
                </a:rPr>
                <a:t>26</a:t>
              </a:r>
              <a:r>
                <a:rPr kumimoji="1" lang="ja-JP" altLang="en-US" sz="1400" b="1" dirty="0" smtClean="0">
                  <a:solidFill>
                    <a:schemeClr val="bg1"/>
                  </a:solidFill>
                  <a:latin typeface="Meiryo UI" panose="020B0604030504040204" pitchFamily="50" charset="-128"/>
                  <a:ea typeface="Meiryo UI" panose="020B0604030504040204" pitchFamily="50" charset="-128"/>
                </a:rPr>
                <a:t>億円</a:t>
              </a:r>
              <a:endParaRPr kumimoji="1" lang="ja-JP" altLang="en-US" sz="1200" b="1" dirty="0">
                <a:solidFill>
                  <a:schemeClr val="bg1"/>
                </a:solidFill>
                <a:latin typeface="Meiryo UI" panose="020B0604030504040204" pitchFamily="50" charset="-128"/>
                <a:ea typeface="Meiryo UI" panose="020B0604030504040204" pitchFamily="50" charset="-128"/>
              </a:endParaRPr>
            </a:p>
          </p:txBody>
        </p:sp>
      </p:grpSp>
      <p:sp>
        <p:nvSpPr>
          <p:cNvPr id="46" name="ホームベース 45"/>
          <p:cNvSpPr/>
          <p:nvPr/>
        </p:nvSpPr>
        <p:spPr>
          <a:xfrm rot="5400000">
            <a:off x="10440745" y="2620932"/>
            <a:ext cx="1750154" cy="1600444"/>
          </a:xfrm>
          <a:prstGeom prst="homePlate">
            <a:avLst>
              <a:gd name="adj" fmla="val 20770"/>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none" lIns="72000" rIns="0" rtlCol="0" anchor="ctr"/>
          <a:lstStyle/>
          <a:p>
            <a:pPr algn="ctr"/>
            <a:r>
              <a:rPr kumimoji="1" lang="en-US" altLang="zh-TW" sz="1400" dirty="0">
                <a:solidFill>
                  <a:schemeClr val="tx1"/>
                </a:solidFill>
                <a:latin typeface="Meiryo UI" panose="020B0604030504040204" pitchFamily="50" charset="-128"/>
                <a:ea typeface="Meiryo UI" panose="020B0604030504040204" pitchFamily="50" charset="-128"/>
                <a:cs typeface="Microsoft Himalaya" panose="01010100010101010101" pitchFamily="2" charset="0"/>
              </a:rPr>
              <a:t>3</a:t>
            </a:r>
            <a:r>
              <a:rPr kumimoji="1" lang="zh-TW" altLang="en-US" sz="1400" dirty="0">
                <a:solidFill>
                  <a:schemeClr val="tx1"/>
                </a:solidFill>
                <a:latin typeface="Meiryo UI" panose="020B0604030504040204" pitchFamily="50" charset="-128"/>
                <a:ea typeface="Meiryo UI" panose="020B0604030504040204" pitchFamily="50" charset="-128"/>
                <a:cs typeface="Microsoft Himalaya" panose="01010100010101010101" pitchFamily="2" charset="0"/>
              </a:rPr>
              <a:t>月</a:t>
            </a:r>
            <a:r>
              <a:rPr kumimoji="1" lang="en-US" altLang="zh-TW" sz="1400" dirty="0">
                <a:solidFill>
                  <a:schemeClr val="tx1"/>
                </a:solidFill>
                <a:latin typeface="Meiryo UI" panose="020B0604030504040204" pitchFamily="50" charset="-128"/>
                <a:ea typeface="Meiryo UI" panose="020B0604030504040204" pitchFamily="50" charset="-128"/>
                <a:cs typeface="Microsoft Himalaya" panose="01010100010101010101" pitchFamily="2" charset="0"/>
              </a:rPr>
              <a:t>10</a:t>
            </a:r>
            <a:r>
              <a:rPr kumimoji="1" lang="zh-TW" altLang="en-US" sz="1400" dirty="0">
                <a:solidFill>
                  <a:schemeClr val="tx1"/>
                </a:solidFill>
                <a:latin typeface="Meiryo UI" panose="020B0604030504040204" pitchFamily="50" charset="-128"/>
                <a:ea typeface="Meiryo UI" panose="020B0604030504040204" pitchFamily="50" charset="-128"/>
                <a:cs typeface="Microsoft Himalaya" panose="01010100010101010101" pitchFamily="2" charset="0"/>
              </a:rPr>
              <a:t>日</a:t>
            </a:r>
          </a:p>
          <a:p>
            <a:pPr algn="ctr"/>
            <a:r>
              <a:rPr kumimoji="1" lang="zh-TW" altLang="en-US" sz="1400" dirty="0">
                <a:solidFill>
                  <a:schemeClr val="tx1"/>
                </a:solidFill>
                <a:latin typeface="Meiryo UI" panose="020B0604030504040204" pitchFamily="50" charset="-128"/>
                <a:ea typeface="Meiryo UI" panose="020B0604030504040204" pitchFamily="50" charset="-128"/>
                <a:cs typeface="Microsoft Himalaya" panose="01010100010101010101" pitchFamily="2" charset="0"/>
              </a:rPr>
              <a:t>緊急対応</a:t>
            </a:r>
            <a:r>
              <a:rPr kumimoji="1" lang="zh-TW" altLang="en-US" sz="1400" dirty="0" smtClean="0">
                <a:solidFill>
                  <a:schemeClr val="tx1"/>
                </a:solidFill>
                <a:latin typeface="Meiryo UI" panose="020B0604030504040204" pitchFamily="50" charset="-128"/>
                <a:ea typeface="Meiryo UI" panose="020B0604030504040204" pitchFamily="50" charset="-128"/>
                <a:cs typeface="Microsoft Himalaya" panose="01010100010101010101" pitchFamily="2" charset="0"/>
              </a:rPr>
              <a:t>策</a:t>
            </a:r>
            <a:endParaRPr kumimoji="1" lang="en-US" altLang="zh-TW" sz="1400" dirty="0" smtClean="0">
              <a:solidFill>
                <a:schemeClr val="tx1"/>
              </a:solidFill>
              <a:latin typeface="Meiryo UI" panose="020B0604030504040204" pitchFamily="50" charset="-128"/>
              <a:ea typeface="Meiryo UI" panose="020B0604030504040204" pitchFamily="50" charset="-128"/>
              <a:cs typeface="Microsoft Himalaya" panose="01010100010101010101" pitchFamily="2" charset="0"/>
            </a:endParaRPr>
          </a:p>
          <a:p>
            <a:pPr algn="ctr"/>
            <a:r>
              <a:rPr kumimoji="1" lang="zh-TW" altLang="en-US" sz="1400" dirty="0" smtClean="0">
                <a:solidFill>
                  <a:schemeClr val="tx1"/>
                </a:solidFill>
                <a:latin typeface="Meiryo UI" panose="020B0604030504040204" pitchFamily="50" charset="-128"/>
                <a:ea typeface="Meiryo UI" panose="020B0604030504040204" pitchFamily="50" charset="-128"/>
                <a:cs typeface="Microsoft Himalaya" panose="01010100010101010101" pitchFamily="2" charset="0"/>
              </a:rPr>
              <a:t>第</a:t>
            </a:r>
            <a:r>
              <a:rPr kumimoji="1" lang="en-US" altLang="zh-TW" sz="1400" dirty="0" smtClean="0">
                <a:solidFill>
                  <a:schemeClr val="tx1"/>
                </a:solidFill>
                <a:latin typeface="Meiryo UI" panose="020B0604030504040204" pitchFamily="50" charset="-128"/>
                <a:ea typeface="Meiryo UI" panose="020B0604030504040204" pitchFamily="50" charset="-128"/>
                <a:cs typeface="Microsoft Himalaya" panose="01010100010101010101" pitchFamily="2" charset="0"/>
              </a:rPr>
              <a:t>2</a:t>
            </a:r>
            <a:r>
              <a:rPr kumimoji="1" lang="zh-TW" altLang="en-US" sz="1400" dirty="0" smtClean="0">
                <a:solidFill>
                  <a:schemeClr val="tx1"/>
                </a:solidFill>
                <a:latin typeface="Meiryo UI" panose="020B0604030504040204" pitchFamily="50" charset="-128"/>
                <a:ea typeface="Meiryo UI" panose="020B0604030504040204" pitchFamily="50" charset="-128"/>
                <a:cs typeface="Microsoft Himalaya" panose="01010100010101010101" pitchFamily="2" charset="0"/>
              </a:rPr>
              <a:t>弾</a:t>
            </a:r>
            <a:r>
              <a:rPr kumimoji="1" lang="zh-TW" altLang="en-US" sz="1400" dirty="0">
                <a:solidFill>
                  <a:schemeClr val="tx1"/>
                </a:solidFill>
                <a:latin typeface="Meiryo UI" panose="020B0604030504040204" pitchFamily="50" charset="-128"/>
                <a:ea typeface="Meiryo UI" panose="020B0604030504040204" pitchFamily="50" charset="-128"/>
                <a:cs typeface="Microsoft Himalaya" panose="01010100010101010101" pitchFamily="2" charset="0"/>
              </a:rPr>
              <a:t>発表</a:t>
            </a:r>
          </a:p>
        </p:txBody>
      </p:sp>
      <p:sp>
        <p:nvSpPr>
          <p:cNvPr id="47" name="ホームベース 46"/>
          <p:cNvSpPr/>
          <p:nvPr/>
        </p:nvSpPr>
        <p:spPr>
          <a:xfrm rot="5400000">
            <a:off x="10127209" y="4754867"/>
            <a:ext cx="2377226" cy="1600444"/>
          </a:xfrm>
          <a:prstGeom prst="homePlate">
            <a:avLst>
              <a:gd name="adj" fmla="val 16868"/>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none" lIns="72000" rIns="0" rtlCol="0" anchor="ctr"/>
          <a:lstStyle/>
          <a:p>
            <a:pPr algn="ctr"/>
            <a:r>
              <a:rPr kumimoji="1" lang="zh-TW" altLang="en-US" sz="1400" dirty="0">
                <a:solidFill>
                  <a:schemeClr val="tx1"/>
                </a:solidFill>
                <a:latin typeface="Meiryo UI" panose="020B0604030504040204" pitchFamily="50" charset="-128"/>
                <a:ea typeface="Meiryo UI" panose="020B0604030504040204" pitchFamily="50" charset="-128"/>
                <a:cs typeface="Microsoft Himalaya" panose="01010100010101010101" pitchFamily="2" charset="0"/>
              </a:rPr>
              <a:t>４月７日</a:t>
            </a:r>
          </a:p>
          <a:p>
            <a:pPr algn="ctr"/>
            <a:r>
              <a:rPr kumimoji="1" lang="zh-TW" altLang="en-US" sz="1400" dirty="0">
                <a:solidFill>
                  <a:schemeClr val="tx1"/>
                </a:solidFill>
                <a:latin typeface="Meiryo UI" panose="020B0604030504040204" pitchFamily="50" charset="-128"/>
                <a:ea typeface="Meiryo UI" panose="020B0604030504040204" pitchFamily="50" charset="-128"/>
                <a:cs typeface="Microsoft Himalaya" panose="01010100010101010101" pitchFamily="2" charset="0"/>
              </a:rPr>
              <a:t>緊急経済対策発表</a:t>
            </a:r>
          </a:p>
        </p:txBody>
      </p:sp>
      <p:sp>
        <p:nvSpPr>
          <p:cNvPr id="49" name="正方形/長方形 48"/>
          <p:cNvSpPr/>
          <p:nvPr/>
        </p:nvSpPr>
        <p:spPr>
          <a:xfrm>
            <a:off x="14513" y="636063"/>
            <a:ext cx="12191999" cy="815365"/>
          </a:xfrm>
          <a:prstGeom prst="rect">
            <a:avLst/>
          </a:prstGeom>
          <a:solidFill>
            <a:schemeClr val="accent5">
              <a:lumMod val="20000"/>
              <a:lumOff val="80000"/>
            </a:schemeClr>
          </a:solidFill>
        </p:spPr>
        <p:txBody>
          <a:bodyPr wrap="square" anchor="ctr">
            <a:noAutofit/>
          </a:bodyPr>
          <a:lstStyle/>
          <a:p>
            <a:pPr marL="261938" indent="-261938" algn="ctr" fontAlgn="ctr"/>
            <a:r>
              <a:rPr lang="ja-JP" altLang="en-US" sz="2400" b="1" dirty="0" smtClean="0">
                <a:latin typeface="Meiryo UI" panose="020B0604030504040204" pitchFamily="50" charset="-128"/>
                <a:ea typeface="Meiryo UI" panose="020B0604030504040204" pitchFamily="50" charset="-128"/>
              </a:rPr>
              <a:t>　これまで感染症</a:t>
            </a:r>
            <a:r>
              <a:rPr lang="ja-JP" altLang="en-US" sz="2400" b="1" dirty="0">
                <a:latin typeface="Meiryo UI" panose="020B0604030504040204" pitchFamily="50" charset="-128"/>
                <a:ea typeface="Meiryo UI" panose="020B0604030504040204" pitchFamily="50" charset="-128"/>
              </a:rPr>
              <a:t>の拡大防止やくらしと経済を支えるセーフティネットの強化</a:t>
            </a:r>
            <a:r>
              <a:rPr lang="ja-JP" altLang="en-US" sz="2400" b="1" dirty="0" smtClean="0">
                <a:latin typeface="Meiryo UI" panose="020B0604030504040204" pitchFamily="50" charset="-128"/>
                <a:ea typeface="Meiryo UI" panose="020B0604030504040204" pitchFamily="50" charset="-128"/>
              </a:rPr>
              <a:t>に対し、</a:t>
            </a:r>
            <a:endParaRPr lang="en-US" altLang="ja-JP" sz="2400" b="1" dirty="0" smtClean="0">
              <a:latin typeface="Meiryo UI" panose="020B0604030504040204" pitchFamily="50" charset="-128"/>
              <a:ea typeface="Meiryo UI" panose="020B0604030504040204" pitchFamily="50" charset="-128"/>
            </a:endParaRPr>
          </a:p>
          <a:p>
            <a:pPr marL="261938" indent="-261938" algn="ctr" fontAlgn="ctr"/>
            <a:r>
              <a:rPr lang="ja-JP" altLang="en-US" sz="2400" b="1" dirty="0" smtClean="0">
                <a:latin typeface="Meiryo UI" panose="020B0604030504040204" pitchFamily="50" charset="-128"/>
                <a:ea typeface="Meiryo UI" panose="020B0604030504040204" pitchFamily="50" charset="-128"/>
              </a:rPr>
              <a:t>　時機を逸することなく、補正予算を決定</a:t>
            </a:r>
            <a:endParaRPr lang="ja-JP" altLang="en-US" sz="2400" b="1" dirty="0">
              <a:latin typeface="Meiryo UI" panose="020B0604030504040204" pitchFamily="50" charset="-128"/>
              <a:ea typeface="Meiryo UI" panose="020B0604030504040204" pitchFamily="50" charset="-128"/>
            </a:endParaRPr>
          </a:p>
        </p:txBody>
      </p:sp>
      <p:sp>
        <p:nvSpPr>
          <p:cNvPr id="50" name="楕円 49"/>
          <p:cNvSpPr/>
          <p:nvPr/>
        </p:nvSpPr>
        <p:spPr>
          <a:xfrm>
            <a:off x="11791950" y="6463338"/>
            <a:ext cx="360000" cy="360000"/>
          </a:xfrm>
          <a:prstGeom prst="ellips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latin typeface="Meiryo UI" panose="020B0604030504040204" pitchFamily="50" charset="-128"/>
                <a:ea typeface="Meiryo UI" panose="020B0604030504040204" pitchFamily="50" charset="-128"/>
              </a:rPr>
              <a:t>2</a:t>
            </a:r>
            <a:endParaRPr kumimoji="1" lang="ja-JP" altLang="en-US"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855664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a:xfrm>
            <a:off x="0" y="6192"/>
            <a:ext cx="12191999" cy="702260"/>
          </a:xfrm>
          <a:prstGeom prst="rect">
            <a:avLst/>
          </a:prstGeom>
          <a:solidFill>
            <a:srgbClr val="0070C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a:solidFill>
                  <a:prstClr val="white"/>
                </a:solidFill>
                <a:latin typeface="Meiryo UI" panose="020B0604030504040204" pitchFamily="50" charset="-128"/>
                <a:ea typeface="Meiryo UI" panose="020B0604030504040204" pitchFamily="50" charset="-128"/>
              </a:rPr>
              <a:t>大阪府緊急</a:t>
            </a:r>
            <a:r>
              <a:rPr kumimoji="1" lang="ja-JP" altLang="en-US" sz="3200" b="1" dirty="0" smtClean="0">
                <a:solidFill>
                  <a:prstClr val="white"/>
                </a:solidFill>
                <a:latin typeface="Meiryo UI" panose="020B0604030504040204" pitchFamily="50" charset="-128"/>
                <a:ea typeface="Meiryo UI" panose="020B0604030504040204" pitchFamily="50" charset="-128"/>
              </a:rPr>
              <a:t>対策に基づく</a:t>
            </a:r>
            <a:r>
              <a:rPr kumimoji="1" lang="en-US" altLang="ja-JP" sz="3200" b="1" dirty="0" smtClean="0">
                <a:solidFill>
                  <a:prstClr val="white"/>
                </a:solidFill>
                <a:latin typeface="Meiryo UI" panose="020B0604030504040204" pitchFamily="50" charset="-128"/>
                <a:ea typeface="Meiryo UI" panose="020B0604030504040204" pitchFamily="50" charset="-128"/>
              </a:rPr>
              <a:t>4</a:t>
            </a:r>
            <a:r>
              <a:rPr kumimoji="1" lang="ja-JP" altLang="en-US" sz="3200" b="1" dirty="0" smtClean="0">
                <a:solidFill>
                  <a:prstClr val="white"/>
                </a:solidFill>
                <a:latin typeface="Meiryo UI" panose="020B0604030504040204" pitchFamily="50" charset="-128"/>
                <a:ea typeface="Meiryo UI" panose="020B0604030504040204" pitchFamily="50" charset="-128"/>
              </a:rPr>
              <a:t>号補正の編成</a:t>
            </a:r>
            <a:endParaRPr kumimoji="1" lang="en-US" altLang="ja-JP" sz="3200" b="1" dirty="0">
              <a:solidFill>
                <a:prstClr val="white"/>
              </a:solidFill>
              <a:latin typeface="Meiryo UI" panose="020B0604030504040204" pitchFamily="50" charset="-128"/>
              <a:ea typeface="Meiryo UI" panose="020B0604030504040204" pitchFamily="50" charset="-128"/>
            </a:endParaRPr>
          </a:p>
        </p:txBody>
      </p:sp>
      <p:sp>
        <p:nvSpPr>
          <p:cNvPr id="7" name="正方形/長方形 6"/>
          <p:cNvSpPr/>
          <p:nvPr/>
        </p:nvSpPr>
        <p:spPr>
          <a:xfrm>
            <a:off x="1128993" y="2913294"/>
            <a:ext cx="9934010" cy="969496"/>
          </a:xfrm>
          <a:prstGeom prst="rect">
            <a:avLst/>
          </a:prstGeom>
          <a:solidFill>
            <a:schemeClr val="accent4">
              <a:lumMod val="20000"/>
              <a:lumOff val="80000"/>
            </a:schemeClr>
          </a:solidFill>
        </p:spPr>
        <p:txBody>
          <a:bodyPr wrap="square">
            <a:spAutoFit/>
          </a:bodyPr>
          <a:lstStyle/>
          <a:p>
            <a:pPr algn="just"/>
            <a:r>
              <a:rPr kumimoji="1" lang="ja-JP" altLang="en-US" sz="2400" b="1" dirty="0" smtClean="0">
                <a:latin typeface="Meiryo UI" panose="020B0604030504040204" pitchFamily="50" charset="-128"/>
                <a:ea typeface="Meiryo UI" panose="020B0604030504040204" pitchFamily="50" charset="-128"/>
              </a:rPr>
              <a:t>（１）</a:t>
            </a:r>
            <a:r>
              <a:rPr kumimoji="1" lang="ja-JP" altLang="ja-JP" sz="2400" b="1" dirty="0">
                <a:latin typeface="Meiryo UI" panose="020B0604030504040204" pitchFamily="50" charset="-128"/>
                <a:ea typeface="Meiryo UI" panose="020B0604030504040204" pitchFamily="50" charset="-128"/>
              </a:rPr>
              <a:t>　</a:t>
            </a:r>
            <a:r>
              <a:rPr kumimoji="1" lang="ja-JP" altLang="en-US" sz="2400" b="1" dirty="0" smtClean="0">
                <a:latin typeface="Meiryo UI" panose="020B0604030504040204" pitchFamily="50" charset="-128"/>
                <a:ea typeface="Meiryo UI" panose="020B0604030504040204" pitchFamily="50" charset="-128"/>
              </a:rPr>
              <a:t>感染症の拡大防止</a:t>
            </a:r>
            <a:r>
              <a:rPr kumimoji="1" lang="en-US" altLang="ja-JP" sz="2400" b="1" dirty="0" smtClean="0">
                <a:latin typeface="Meiryo UI" panose="020B0604030504040204" pitchFamily="50" charset="-128"/>
                <a:ea typeface="Meiryo UI" panose="020B0604030504040204" pitchFamily="50" charset="-128"/>
              </a:rPr>
              <a:t>										</a:t>
            </a:r>
            <a:r>
              <a:rPr kumimoji="1" lang="ja-JP" altLang="en-US" sz="2400" b="1" dirty="0" smtClean="0">
                <a:latin typeface="Meiryo UI" panose="020B0604030504040204" pitchFamily="50" charset="-128"/>
                <a:ea typeface="Meiryo UI" panose="020B0604030504040204" pitchFamily="50" charset="-128"/>
              </a:rPr>
              <a:t>　 </a:t>
            </a:r>
            <a:r>
              <a:rPr kumimoji="1" lang="en-US" altLang="ja-JP" sz="2400" b="1" dirty="0" smtClean="0">
                <a:latin typeface="Meiryo UI" panose="020B0604030504040204" pitchFamily="50" charset="-128"/>
                <a:ea typeface="Meiryo UI" panose="020B0604030504040204" pitchFamily="50" charset="-128"/>
              </a:rPr>
              <a:t>145</a:t>
            </a:r>
            <a:r>
              <a:rPr kumimoji="1" lang="ja-JP" altLang="en-US" sz="2400" b="1" dirty="0" smtClean="0">
                <a:latin typeface="Meiryo UI" panose="020B0604030504040204" pitchFamily="50" charset="-128"/>
                <a:ea typeface="Meiryo UI" panose="020B0604030504040204" pitchFamily="50" charset="-128"/>
              </a:rPr>
              <a:t>億円</a:t>
            </a:r>
            <a:endParaRPr kumimoji="1" lang="en-US" altLang="ja-JP" sz="2400" b="1" dirty="0" smtClean="0">
              <a:latin typeface="Meiryo UI" panose="020B0604030504040204" pitchFamily="50" charset="-128"/>
              <a:ea typeface="Meiryo UI" panose="020B0604030504040204" pitchFamily="50" charset="-128"/>
            </a:endParaRPr>
          </a:p>
          <a:p>
            <a:pPr algn="just"/>
            <a:endParaRPr lang="ja-JP" altLang="ja-JP" sz="900" b="1" dirty="0">
              <a:latin typeface="Meiryo UI" panose="020B0604030504040204" pitchFamily="50" charset="-128"/>
              <a:ea typeface="Meiryo UI" panose="020B0604030504040204" pitchFamily="50" charset="-128"/>
            </a:endParaRPr>
          </a:p>
          <a:p>
            <a:pPr fontAlgn="ctr"/>
            <a:r>
              <a:rPr kumimoji="1" lang="ja-JP" altLang="en-US" sz="2400" b="1" dirty="0" smtClean="0">
                <a:latin typeface="Meiryo UI" panose="020B0604030504040204" pitchFamily="50" charset="-128"/>
                <a:ea typeface="Meiryo UI" panose="020B0604030504040204" pitchFamily="50" charset="-128"/>
              </a:rPr>
              <a:t>（２）</a:t>
            </a:r>
            <a:r>
              <a:rPr kumimoji="1" lang="ja-JP" altLang="ja-JP" sz="2400" b="1" dirty="0">
                <a:latin typeface="Meiryo UI" panose="020B0604030504040204" pitchFamily="50" charset="-128"/>
                <a:ea typeface="Meiryo UI" panose="020B0604030504040204" pitchFamily="50" charset="-128"/>
              </a:rPr>
              <a:t>　</a:t>
            </a:r>
            <a:r>
              <a:rPr kumimoji="1" lang="ja-JP" altLang="en-US" sz="2400" b="1" dirty="0" smtClean="0">
                <a:latin typeface="Meiryo UI" panose="020B0604030504040204" pitchFamily="50" charset="-128"/>
                <a:ea typeface="Meiryo UI" panose="020B0604030504040204" pitchFamily="50" charset="-128"/>
              </a:rPr>
              <a:t>くらしと経済を支えるセーフティネット強化</a:t>
            </a:r>
            <a:r>
              <a:rPr kumimoji="1" lang="en-US" altLang="ja-JP" sz="2400" b="1" dirty="0" smtClean="0">
                <a:latin typeface="Meiryo UI" panose="020B0604030504040204" pitchFamily="50" charset="-128"/>
                <a:ea typeface="Meiryo UI" panose="020B0604030504040204" pitchFamily="50" charset="-128"/>
              </a:rPr>
              <a:t>				3,994</a:t>
            </a:r>
            <a:r>
              <a:rPr kumimoji="1" lang="ja-JP" altLang="en-US" sz="2400" b="1" dirty="0" smtClean="0">
                <a:latin typeface="Meiryo UI" panose="020B0604030504040204" pitchFamily="50" charset="-128"/>
                <a:ea typeface="Meiryo UI" panose="020B0604030504040204" pitchFamily="50" charset="-128"/>
              </a:rPr>
              <a:t>億円</a:t>
            </a:r>
            <a:endParaRPr kumimoji="1" lang="en-US" altLang="ja-JP" sz="2400" b="1" dirty="0" smtClean="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0" y="837117"/>
            <a:ext cx="12164710" cy="1062805"/>
          </a:xfrm>
          <a:prstGeom prst="rect">
            <a:avLst/>
          </a:prstGeom>
          <a:solidFill>
            <a:schemeClr val="accent5">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wrap="square" rtlCol="0" anchor="ctr">
            <a:noAutofit/>
          </a:bodyPr>
          <a:lstStyle/>
          <a:p>
            <a:r>
              <a:rPr kumimoji="1" lang="ja-JP" altLang="en-US" sz="2800" b="1" dirty="0" smtClean="0">
                <a:latin typeface="Meiryo UI" panose="020B0604030504040204" pitchFamily="50" charset="-128"/>
                <a:ea typeface="Meiryo UI" panose="020B0604030504040204" pitchFamily="50" charset="-128"/>
              </a:rPr>
              <a:t>　　「大阪府緊急対策」</a:t>
            </a:r>
            <a:r>
              <a:rPr kumimoji="1" lang="ja-JP" altLang="en-US" sz="2800" b="1" dirty="0">
                <a:latin typeface="Meiryo UI" panose="020B0604030504040204" pitchFamily="50" charset="-128"/>
                <a:ea typeface="Meiryo UI" panose="020B0604030504040204" pitchFamily="50" charset="-128"/>
              </a:rPr>
              <a:t>に沿って、緊急対策期である現在</a:t>
            </a:r>
            <a:r>
              <a:rPr kumimoji="1" lang="ja-JP" altLang="en-US" sz="2800" b="1" dirty="0" smtClean="0">
                <a:latin typeface="Meiryo UI" panose="020B0604030504040204" pitchFamily="50" charset="-128"/>
                <a:ea typeface="Meiryo UI" panose="020B0604030504040204" pitchFamily="50" charset="-128"/>
              </a:rPr>
              <a:t>、速やか</a:t>
            </a:r>
            <a:r>
              <a:rPr kumimoji="1" lang="ja-JP" altLang="en-US" sz="2800" b="1" dirty="0">
                <a:latin typeface="Meiryo UI" panose="020B0604030504040204" pitchFamily="50" charset="-128"/>
                <a:ea typeface="Meiryo UI" panose="020B0604030504040204" pitchFamily="50" charset="-128"/>
              </a:rPr>
              <a:t>に着手す</a:t>
            </a:r>
            <a:r>
              <a:rPr kumimoji="1" lang="ja-JP" altLang="en-US" sz="2800" b="1" dirty="0" smtClean="0">
                <a:latin typeface="Meiryo UI" panose="020B0604030504040204" pitchFamily="50" charset="-128"/>
                <a:ea typeface="Meiryo UI" panose="020B0604030504040204" pitchFamily="50" charset="-128"/>
              </a:rPr>
              <a:t>べき</a:t>
            </a:r>
            <a:endParaRPr kumimoji="1" lang="en-US" altLang="ja-JP" sz="2800" b="1" dirty="0" smtClean="0">
              <a:latin typeface="Meiryo UI" panose="020B0604030504040204" pitchFamily="50" charset="-128"/>
              <a:ea typeface="Meiryo UI" panose="020B0604030504040204" pitchFamily="50" charset="-128"/>
            </a:endParaRPr>
          </a:p>
          <a:p>
            <a:r>
              <a:rPr kumimoji="1" lang="ja-JP" altLang="en-US" sz="2800" b="1" dirty="0">
                <a:latin typeface="Meiryo UI" panose="020B0604030504040204" pitchFamily="50" charset="-128"/>
                <a:ea typeface="Meiryo UI" panose="020B0604030504040204" pitchFamily="50" charset="-128"/>
              </a:rPr>
              <a:t>　</a:t>
            </a:r>
            <a:r>
              <a:rPr kumimoji="1" lang="ja-JP" altLang="en-US" sz="2800" b="1" dirty="0" smtClean="0">
                <a:latin typeface="Meiryo UI" panose="020B0604030504040204" pitchFamily="50" charset="-128"/>
                <a:ea typeface="Meiryo UI" panose="020B0604030504040204" pitchFamily="50" charset="-128"/>
              </a:rPr>
              <a:t>　取組み</a:t>
            </a:r>
            <a:r>
              <a:rPr kumimoji="1" lang="ja-JP" altLang="en-US" sz="2800" b="1" dirty="0">
                <a:latin typeface="Meiryo UI" panose="020B0604030504040204" pitchFamily="50" charset="-128"/>
                <a:ea typeface="Meiryo UI" panose="020B0604030504040204" pitchFamily="50" charset="-128"/>
              </a:rPr>
              <a:t>について</a:t>
            </a:r>
            <a:r>
              <a:rPr kumimoji="1" lang="ja-JP" altLang="en-US" sz="2800" b="1" dirty="0" smtClean="0">
                <a:latin typeface="Meiryo UI" panose="020B0604030504040204" pitchFamily="50" charset="-128"/>
                <a:ea typeface="Meiryo UI" panose="020B0604030504040204" pitchFamily="50" charset="-128"/>
              </a:rPr>
              <a:t>、</a:t>
            </a:r>
            <a:r>
              <a:rPr kumimoji="1" lang="en-US" altLang="ja-JP" sz="2800" b="1" dirty="0" smtClean="0">
                <a:latin typeface="Meiryo UI" panose="020B0604030504040204" pitchFamily="50" charset="-128"/>
                <a:ea typeface="Meiryo UI" panose="020B0604030504040204" pitchFamily="50" charset="-128"/>
              </a:rPr>
              <a:t>4</a:t>
            </a:r>
            <a:r>
              <a:rPr kumimoji="1" lang="ja-JP" altLang="en-US" sz="2800" b="1" dirty="0" smtClean="0">
                <a:latin typeface="Meiryo UI" panose="020B0604030504040204" pitchFamily="50" charset="-128"/>
                <a:ea typeface="Meiryo UI" panose="020B0604030504040204" pitchFamily="50" charset="-128"/>
              </a:rPr>
              <a:t>号補正</a:t>
            </a:r>
            <a:r>
              <a:rPr kumimoji="1" lang="ja-JP" altLang="en-US" sz="2800" b="1" dirty="0">
                <a:latin typeface="Meiryo UI" panose="020B0604030504040204" pitchFamily="50" charset="-128"/>
                <a:ea typeface="Meiryo UI" panose="020B0604030504040204" pitchFamily="50" charset="-128"/>
              </a:rPr>
              <a:t>予算と</a:t>
            </a:r>
            <a:r>
              <a:rPr kumimoji="1" lang="ja-JP" altLang="en-US" sz="2800" b="1" dirty="0" smtClean="0">
                <a:latin typeface="Meiryo UI" panose="020B0604030504040204" pitchFamily="50" charset="-128"/>
                <a:ea typeface="Meiryo UI" panose="020B0604030504040204" pitchFamily="50" charset="-128"/>
              </a:rPr>
              <a:t>して追加で財政措置を行う</a:t>
            </a:r>
            <a:endParaRPr kumimoji="1" lang="en-US" altLang="ja-JP" sz="2800" b="1" dirty="0">
              <a:latin typeface="Meiryo UI" panose="020B0604030504040204" pitchFamily="50" charset="-128"/>
              <a:ea typeface="Meiryo UI" panose="020B0604030504040204" pitchFamily="50" charset="-128"/>
            </a:endParaRPr>
          </a:p>
        </p:txBody>
      </p:sp>
      <p:sp>
        <p:nvSpPr>
          <p:cNvPr id="6" name="テキスト ボックス 28"/>
          <p:cNvSpPr txBox="1"/>
          <p:nvPr/>
        </p:nvSpPr>
        <p:spPr>
          <a:xfrm>
            <a:off x="1115350" y="4191311"/>
            <a:ext cx="9934009" cy="1409701"/>
          </a:xfrm>
          <a:prstGeom prst="rect">
            <a:avLst/>
          </a:prstGeom>
          <a:solidFill>
            <a:schemeClr val="bg1"/>
          </a:solidFill>
          <a:ln w="76200" cmpd="dbl">
            <a:solidFill>
              <a:schemeClr val="accent1">
                <a:lumMod val="75000"/>
              </a:schemeClr>
            </a:solidFill>
          </a:ln>
          <a:effectLst>
            <a:outerShdw blurRad="50800" dist="38100" dir="2700000" algn="tl" rotWithShape="0">
              <a:prstClr val="black">
                <a:alpha val="40000"/>
              </a:prstClr>
            </a:outerShdw>
          </a:effectLst>
        </p:spPr>
        <p:txBody>
          <a:bodyPr vert="horz" wrap="square" rtlCol="0" anchor="ctr">
            <a:noAutofit/>
          </a:bodyPr>
          <a:lstStyle/>
          <a:p>
            <a:pPr algn="ctr"/>
            <a:r>
              <a:rPr lang="ja-JP" altLang="en-US" sz="4000" b="1" spc="-150" dirty="0">
                <a:solidFill>
                  <a:srgbClr val="000000"/>
                </a:solidFill>
                <a:latin typeface="ＭＳ Ｐゴシック" panose="020B0600070205080204" pitchFamily="50" charset="-128"/>
                <a:ea typeface="Meiryo UI" panose="020B0604030504040204" pitchFamily="50" charset="-128"/>
                <a:cs typeface="Times New Roman" panose="02020603050405020304" pitchFamily="18" charset="0"/>
              </a:rPr>
              <a:t>現時点</a:t>
            </a:r>
            <a:r>
              <a:rPr lang="ja-JP" altLang="en-US" sz="4000" b="1" spc="-150" dirty="0" smtClean="0">
                <a:solidFill>
                  <a:srgbClr val="000000"/>
                </a:solidFill>
                <a:latin typeface="ＭＳ Ｐゴシック" panose="020B0600070205080204" pitchFamily="50" charset="-128"/>
                <a:ea typeface="Meiryo UI" panose="020B0604030504040204" pitchFamily="50" charset="-128"/>
                <a:cs typeface="Times New Roman" panose="02020603050405020304" pitchFamily="18" charset="0"/>
              </a:rPr>
              <a:t>での緊急</a:t>
            </a:r>
            <a:r>
              <a:rPr lang="ja-JP" altLang="ja-JP" sz="4000" b="1" spc="-150" dirty="0" smtClean="0">
                <a:solidFill>
                  <a:srgbClr val="000000"/>
                </a:solidFill>
                <a:latin typeface="ＭＳ Ｐゴシック" panose="020B0600070205080204" pitchFamily="50" charset="-128"/>
                <a:ea typeface="Meiryo UI" panose="020B0604030504040204" pitchFamily="50" charset="-128"/>
                <a:cs typeface="Times New Roman" panose="02020603050405020304" pitchFamily="18" charset="0"/>
              </a:rPr>
              <a:t>対策</a:t>
            </a:r>
            <a:r>
              <a:rPr lang="ja-JP" altLang="ja-JP" sz="4000" b="1" spc="-150" dirty="0">
                <a:solidFill>
                  <a:srgbClr val="000000"/>
                </a:solidFill>
                <a:latin typeface="ＭＳ Ｐゴシック" panose="020B0600070205080204" pitchFamily="50" charset="-128"/>
                <a:ea typeface="Meiryo UI" panose="020B0604030504040204" pitchFamily="50" charset="-128"/>
                <a:cs typeface="Times New Roman" panose="02020603050405020304" pitchFamily="18" charset="0"/>
              </a:rPr>
              <a:t>の財政</a:t>
            </a:r>
            <a:r>
              <a:rPr lang="ja-JP" altLang="ja-JP" sz="4000" b="1" spc="-150" dirty="0" smtClean="0">
                <a:solidFill>
                  <a:srgbClr val="000000"/>
                </a:solidFill>
                <a:latin typeface="ＭＳ Ｐゴシック" panose="020B0600070205080204" pitchFamily="50" charset="-128"/>
                <a:ea typeface="Meiryo UI" panose="020B0604030504040204" pitchFamily="50" charset="-128"/>
                <a:cs typeface="Times New Roman" panose="02020603050405020304" pitchFamily="18" charset="0"/>
              </a:rPr>
              <a:t>規模</a:t>
            </a:r>
            <a:endParaRPr lang="en-US" altLang="ja-JP" sz="4000" b="1" spc="-150" dirty="0" smtClean="0">
              <a:solidFill>
                <a:srgbClr val="000000"/>
              </a:solidFill>
              <a:latin typeface="ＭＳ Ｐゴシック" panose="020B0600070205080204" pitchFamily="50" charset="-128"/>
              <a:ea typeface="Meiryo UI" panose="020B0604030504040204" pitchFamily="50" charset="-128"/>
              <a:cs typeface="Times New Roman" panose="02020603050405020304" pitchFamily="18" charset="0"/>
            </a:endParaRPr>
          </a:p>
          <a:p>
            <a:pPr algn="ctr"/>
            <a:r>
              <a:rPr lang="ja-JP" altLang="en-US" sz="4400" b="1" spc="-150" dirty="0" smtClean="0">
                <a:solidFill>
                  <a:srgbClr val="FF0000"/>
                </a:solidFill>
                <a:latin typeface="ＭＳ Ｐゴシック" panose="020B0600070205080204" pitchFamily="50" charset="-128"/>
                <a:ea typeface="Meiryo UI" panose="020B0604030504040204" pitchFamily="50" charset="-128"/>
                <a:cs typeface="Times New Roman" panose="02020603050405020304" pitchFamily="18" charset="0"/>
              </a:rPr>
              <a:t>約４，４００億円</a:t>
            </a:r>
            <a:r>
              <a:rPr lang="ja-JP" altLang="en-US" sz="3200" b="1" spc="-150" dirty="0" smtClean="0">
                <a:solidFill>
                  <a:srgbClr val="FF0000"/>
                </a:solidFill>
                <a:latin typeface="ＭＳ Ｐゴシック" panose="020B0600070205080204" pitchFamily="50" charset="-128"/>
                <a:ea typeface="Meiryo UI" panose="020B0604030504040204" pitchFamily="50" charset="-128"/>
                <a:cs typeface="Times New Roman" panose="02020603050405020304" pitchFamily="18" charset="0"/>
              </a:rPr>
              <a:t>（</a:t>
            </a:r>
            <a:r>
              <a:rPr lang="ja-JP" altLang="en-US" sz="3200" b="1" spc="-150" dirty="0">
                <a:solidFill>
                  <a:srgbClr val="FF0000"/>
                </a:solidFill>
                <a:latin typeface="ＭＳ Ｐゴシック" panose="020B0600070205080204" pitchFamily="50" charset="-128"/>
                <a:ea typeface="Meiryo UI" panose="020B0604030504040204" pitchFamily="50" charset="-128"/>
                <a:cs typeface="Times New Roman" panose="02020603050405020304" pitchFamily="18" charset="0"/>
              </a:rPr>
              <a:t>４</a:t>
            </a:r>
            <a:r>
              <a:rPr lang="ja-JP" altLang="en-US" sz="3200" b="1" spc="-150" dirty="0" smtClean="0">
                <a:solidFill>
                  <a:srgbClr val="FF0000"/>
                </a:solidFill>
                <a:latin typeface="ＭＳ Ｐゴシック" panose="020B0600070205080204" pitchFamily="50" charset="-128"/>
                <a:ea typeface="Meiryo UI" panose="020B0604030504040204" pitchFamily="50" charset="-128"/>
                <a:cs typeface="Times New Roman" panose="02020603050405020304" pitchFamily="18" charset="0"/>
              </a:rPr>
              <a:t>号補正含む）</a:t>
            </a:r>
            <a:endParaRPr lang="en-US" altLang="ja-JP" sz="4400" b="1" spc="-150" dirty="0">
              <a:solidFill>
                <a:srgbClr val="FF0000"/>
              </a:solidFill>
              <a:latin typeface="ＭＳ Ｐゴシック" panose="020B0600070205080204" pitchFamily="50" charset="-128"/>
              <a:ea typeface="Meiryo UI" panose="020B0604030504040204" pitchFamily="50" charset="-128"/>
              <a:cs typeface="Times New Roman" panose="02020603050405020304" pitchFamily="18" charset="0"/>
            </a:endParaRPr>
          </a:p>
        </p:txBody>
      </p:sp>
      <p:sp>
        <p:nvSpPr>
          <p:cNvPr id="8" name="角丸四角形 7"/>
          <p:cNvSpPr/>
          <p:nvPr/>
        </p:nvSpPr>
        <p:spPr>
          <a:xfrm>
            <a:off x="1128993" y="2151270"/>
            <a:ext cx="9934009" cy="545647"/>
          </a:xfrm>
          <a:prstGeom prst="round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0" bIns="36000" rtlCol="0" anchor="ctr"/>
          <a:lstStyle/>
          <a:p>
            <a:r>
              <a:rPr kumimoji="1" lang="ja-JP" altLang="en-US" sz="2800" b="1" dirty="0" smtClean="0">
                <a:solidFill>
                  <a:schemeClr val="tx1"/>
                </a:solidFill>
                <a:latin typeface="Meiryo UI" panose="020B0604030504040204" pitchFamily="50" charset="-128"/>
                <a:ea typeface="Meiryo UI" panose="020B0604030504040204" pitchFamily="50" charset="-128"/>
              </a:rPr>
              <a:t>　</a:t>
            </a:r>
            <a:r>
              <a:rPr kumimoji="1" lang="en-US" altLang="ja-JP" sz="2800" b="1" dirty="0" smtClean="0">
                <a:solidFill>
                  <a:schemeClr val="tx1"/>
                </a:solidFill>
                <a:latin typeface="Meiryo UI" panose="020B0604030504040204" pitchFamily="50" charset="-128"/>
                <a:ea typeface="Meiryo UI" panose="020B0604030504040204" pitchFamily="50" charset="-128"/>
              </a:rPr>
              <a:t>4</a:t>
            </a:r>
            <a:r>
              <a:rPr kumimoji="1" lang="ja-JP" altLang="en-US" sz="2800" b="1" dirty="0">
                <a:solidFill>
                  <a:schemeClr val="tx1"/>
                </a:solidFill>
                <a:latin typeface="Meiryo UI" panose="020B0604030504040204" pitchFamily="50" charset="-128"/>
                <a:ea typeface="Meiryo UI" panose="020B0604030504040204" pitchFamily="50" charset="-128"/>
              </a:rPr>
              <a:t>号補正</a:t>
            </a:r>
            <a:r>
              <a:rPr kumimoji="1" lang="ja-JP" altLang="en-US" sz="2800" b="1" dirty="0" smtClean="0">
                <a:solidFill>
                  <a:schemeClr val="tx1"/>
                </a:solidFill>
                <a:latin typeface="Meiryo UI" panose="020B0604030504040204" pitchFamily="50" charset="-128"/>
                <a:ea typeface="Meiryo UI" panose="020B0604030504040204" pitchFamily="50" charset="-128"/>
              </a:rPr>
              <a:t>予算（</a:t>
            </a:r>
            <a:r>
              <a:rPr kumimoji="1" lang="en-US" altLang="ja-JP" sz="2800" b="1" dirty="0" smtClean="0">
                <a:solidFill>
                  <a:schemeClr val="tx1"/>
                </a:solidFill>
                <a:latin typeface="Meiryo UI" panose="020B0604030504040204" pitchFamily="50" charset="-128"/>
                <a:ea typeface="Meiryo UI" panose="020B0604030504040204" pitchFamily="50" charset="-128"/>
              </a:rPr>
              <a:t>4</a:t>
            </a:r>
            <a:r>
              <a:rPr kumimoji="1" lang="ja-JP" altLang="en-US" sz="2800" b="1" dirty="0" smtClean="0">
                <a:solidFill>
                  <a:schemeClr val="tx1"/>
                </a:solidFill>
                <a:latin typeface="Meiryo UI" panose="020B0604030504040204" pitchFamily="50" charset="-128"/>
                <a:ea typeface="Meiryo UI" panose="020B0604030504040204" pitchFamily="50" charset="-128"/>
              </a:rPr>
              <a:t>月</a:t>
            </a:r>
            <a:r>
              <a:rPr kumimoji="1" lang="en-US" altLang="ja-JP" sz="2800" b="1" dirty="0" smtClean="0">
                <a:solidFill>
                  <a:schemeClr val="tx1"/>
                </a:solidFill>
                <a:latin typeface="Meiryo UI" panose="020B0604030504040204" pitchFamily="50" charset="-128"/>
                <a:ea typeface="Meiryo UI" panose="020B0604030504040204" pitchFamily="50" charset="-128"/>
              </a:rPr>
              <a:t>22</a:t>
            </a:r>
            <a:r>
              <a:rPr kumimoji="1" lang="ja-JP" altLang="en-US" sz="2800" b="1" dirty="0" smtClean="0">
                <a:solidFill>
                  <a:schemeClr val="tx1"/>
                </a:solidFill>
                <a:latin typeface="Meiryo UI" panose="020B0604030504040204" pitchFamily="50" charset="-128"/>
                <a:ea typeface="Meiryo UI" panose="020B0604030504040204" pitchFamily="50" charset="-128"/>
              </a:rPr>
              <a:t>日公表）の概要</a:t>
            </a:r>
            <a:endParaRPr kumimoji="1" lang="ja-JP" altLang="en-US" sz="2400" b="1" dirty="0">
              <a:solidFill>
                <a:schemeClr val="tx1"/>
              </a:solidFill>
              <a:latin typeface="Meiryo UI" panose="020B0604030504040204" pitchFamily="50" charset="-128"/>
              <a:ea typeface="Meiryo UI" panose="020B0604030504040204" pitchFamily="50" charset="-128"/>
            </a:endParaRPr>
          </a:p>
        </p:txBody>
      </p:sp>
      <p:sp>
        <p:nvSpPr>
          <p:cNvPr id="2" name="ホームベース 1"/>
          <p:cNvSpPr/>
          <p:nvPr/>
        </p:nvSpPr>
        <p:spPr>
          <a:xfrm>
            <a:off x="47129" y="5992984"/>
            <a:ext cx="12144871" cy="484632"/>
          </a:xfrm>
          <a:prstGeom prst="homePlate">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ja-JP" sz="2000" b="1" dirty="0" smtClean="0">
                <a:solidFill>
                  <a:schemeClr val="bg1"/>
                </a:solidFill>
                <a:latin typeface="ＭＳ Ｐゴシック" panose="020B0600070205080204" pitchFamily="50" charset="-128"/>
                <a:ea typeface="Meiryo UI" panose="020B0604030504040204" pitchFamily="50" charset="-128"/>
                <a:cs typeface="Times New Roman" panose="02020603050405020304" pitchFamily="18" charset="0"/>
              </a:rPr>
              <a:t>以降</a:t>
            </a:r>
            <a:r>
              <a:rPr lang="ja-JP" altLang="en-US" sz="2000" b="1" dirty="0" smtClean="0">
                <a:solidFill>
                  <a:schemeClr val="bg1"/>
                </a:solidFill>
                <a:latin typeface="ＭＳ Ｐゴシック" panose="020B0600070205080204" pitchFamily="50" charset="-128"/>
                <a:ea typeface="Meiryo UI" panose="020B0604030504040204" pitchFamily="50" charset="-128"/>
                <a:cs typeface="Times New Roman" panose="02020603050405020304" pitchFamily="18" charset="0"/>
              </a:rPr>
              <a:t>も</a:t>
            </a:r>
            <a:r>
              <a:rPr lang="ja-JP" altLang="ja-JP" sz="2000" b="1" dirty="0" smtClean="0">
                <a:solidFill>
                  <a:schemeClr val="bg1"/>
                </a:solidFill>
                <a:latin typeface="ＭＳ Ｐゴシック" panose="020B0600070205080204" pitchFamily="50" charset="-128"/>
                <a:ea typeface="Meiryo UI" panose="020B0604030504040204" pitchFamily="50" charset="-128"/>
                <a:cs typeface="Times New Roman" panose="02020603050405020304" pitchFamily="18" charset="0"/>
              </a:rPr>
              <a:t>感染症</a:t>
            </a:r>
            <a:r>
              <a:rPr lang="ja-JP" altLang="ja-JP" sz="2000" b="1" dirty="0">
                <a:solidFill>
                  <a:schemeClr val="bg1"/>
                </a:solidFill>
                <a:latin typeface="ＭＳ Ｐゴシック" panose="020B0600070205080204" pitchFamily="50" charset="-128"/>
                <a:ea typeface="Meiryo UI" panose="020B0604030504040204" pitchFamily="50" charset="-128"/>
                <a:cs typeface="Times New Roman" panose="02020603050405020304" pitchFamily="18" charset="0"/>
              </a:rPr>
              <a:t>の動向や経済情勢などを見極め、</a:t>
            </a:r>
            <a:r>
              <a:rPr lang="ja-JP" altLang="en-US" sz="2000" b="1" dirty="0">
                <a:solidFill>
                  <a:schemeClr val="bg1"/>
                </a:solidFill>
                <a:latin typeface="ＭＳ Ｐゴシック" panose="020B0600070205080204" pitchFamily="50" charset="-128"/>
                <a:ea typeface="Meiryo UI" panose="020B0604030504040204" pitchFamily="50" charset="-128"/>
                <a:cs typeface="Times New Roman" panose="02020603050405020304" pitchFamily="18" charset="0"/>
              </a:rPr>
              <a:t>回復準備期・回復期に向けて</a:t>
            </a:r>
            <a:r>
              <a:rPr lang="ja-JP" altLang="ja-JP" sz="2000" b="1" dirty="0">
                <a:solidFill>
                  <a:schemeClr val="bg1"/>
                </a:solidFill>
                <a:latin typeface="ＭＳ Ｐゴシック" panose="020B0600070205080204" pitchFamily="50" charset="-128"/>
                <a:ea typeface="Meiryo UI" panose="020B0604030504040204" pitchFamily="50" charset="-128"/>
                <a:cs typeface="Times New Roman" panose="02020603050405020304" pitchFamily="18" charset="0"/>
              </a:rPr>
              <a:t>必要な施策を柔軟かつ大胆に</a:t>
            </a:r>
            <a:r>
              <a:rPr lang="ja-JP" altLang="ja-JP" sz="2000" b="1" dirty="0" smtClean="0">
                <a:solidFill>
                  <a:schemeClr val="bg1"/>
                </a:solidFill>
                <a:latin typeface="ＭＳ Ｐゴシック" panose="020B0600070205080204" pitchFamily="50" charset="-128"/>
                <a:ea typeface="Meiryo UI" panose="020B0604030504040204" pitchFamily="50" charset="-128"/>
                <a:cs typeface="Times New Roman" panose="02020603050405020304" pitchFamily="18" charset="0"/>
              </a:rPr>
              <a:t>講じる</a:t>
            </a:r>
            <a:endParaRPr lang="ja-JP" altLang="ja-JP" dirty="0">
              <a:solidFill>
                <a:schemeClr val="bg1"/>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1" name="角丸四角形 10"/>
          <p:cNvSpPr/>
          <p:nvPr/>
        </p:nvSpPr>
        <p:spPr>
          <a:xfrm>
            <a:off x="8547100" y="2151270"/>
            <a:ext cx="2515901" cy="545647"/>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en-US" altLang="ja-JP" sz="2400" b="1" dirty="0" smtClean="0">
                <a:solidFill>
                  <a:schemeClr val="bg1"/>
                </a:solidFill>
                <a:latin typeface="Meiryo UI" panose="020B0604030504040204" pitchFamily="50" charset="-128"/>
                <a:ea typeface="Meiryo UI" panose="020B0604030504040204" pitchFamily="50" charset="-128"/>
              </a:rPr>
              <a:t>4,154</a:t>
            </a:r>
            <a:r>
              <a:rPr kumimoji="1" lang="ja-JP" altLang="en-US" sz="2400" b="1" dirty="0" smtClean="0">
                <a:solidFill>
                  <a:schemeClr val="bg1"/>
                </a:solidFill>
                <a:latin typeface="Meiryo UI" panose="020B0604030504040204" pitchFamily="50" charset="-128"/>
                <a:ea typeface="Meiryo UI" panose="020B0604030504040204" pitchFamily="50" charset="-128"/>
              </a:rPr>
              <a:t>億円</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12" name="楕円 11"/>
          <p:cNvSpPr/>
          <p:nvPr/>
        </p:nvSpPr>
        <p:spPr>
          <a:xfrm>
            <a:off x="11804710" y="6461299"/>
            <a:ext cx="360000" cy="360000"/>
          </a:xfrm>
          <a:prstGeom prst="ellips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latin typeface="Meiryo UI" panose="020B0604030504040204" pitchFamily="50" charset="-128"/>
                <a:ea typeface="Meiryo UI" panose="020B0604030504040204" pitchFamily="50" charset="-128"/>
              </a:rPr>
              <a:t>3</a:t>
            </a:r>
            <a:endParaRPr kumimoji="1" lang="ja-JP" altLang="en-US"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016777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 y="2904731"/>
            <a:ext cx="12191999" cy="702260"/>
          </a:xfrm>
          <a:prstGeom prst="rect">
            <a:avLst/>
          </a:prstGeom>
          <a:solidFill>
            <a:srgbClr val="0070C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a:solidFill>
                  <a:prstClr val="white"/>
                </a:solidFill>
                <a:latin typeface="Meiryo UI" panose="020B0604030504040204" pitchFamily="50" charset="-128"/>
                <a:ea typeface="Meiryo UI" panose="020B0604030504040204" pitchFamily="50" charset="-128"/>
              </a:rPr>
              <a:t>「令和</a:t>
            </a:r>
            <a:r>
              <a:rPr kumimoji="1" lang="en-US" altLang="ja-JP" sz="3200" b="1" dirty="0">
                <a:solidFill>
                  <a:prstClr val="white"/>
                </a:solidFill>
                <a:latin typeface="Meiryo UI" panose="020B0604030504040204" pitchFamily="50" charset="-128"/>
                <a:ea typeface="Meiryo UI" panose="020B0604030504040204" pitchFamily="50" charset="-128"/>
              </a:rPr>
              <a:t>2</a:t>
            </a:r>
            <a:r>
              <a:rPr kumimoji="1" lang="ja-JP" altLang="en-US" sz="3200" b="1" dirty="0">
                <a:solidFill>
                  <a:prstClr val="white"/>
                </a:solidFill>
                <a:latin typeface="Meiryo UI" panose="020B0604030504040204" pitchFamily="50" charset="-128"/>
                <a:ea typeface="Meiryo UI" panose="020B0604030504040204" pitchFamily="50" charset="-128"/>
              </a:rPr>
              <a:t>年度第</a:t>
            </a:r>
            <a:r>
              <a:rPr kumimoji="1" lang="en-US" altLang="ja-JP" sz="3200" b="1" dirty="0">
                <a:solidFill>
                  <a:prstClr val="white"/>
                </a:solidFill>
                <a:latin typeface="Meiryo UI" panose="020B0604030504040204" pitchFamily="50" charset="-128"/>
                <a:ea typeface="Meiryo UI" panose="020B0604030504040204" pitchFamily="50" charset="-128"/>
              </a:rPr>
              <a:t>4</a:t>
            </a:r>
            <a:r>
              <a:rPr kumimoji="1" lang="ja-JP" altLang="en-US" sz="3200" b="1" dirty="0">
                <a:solidFill>
                  <a:prstClr val="white"/>
                </a:solidFill>
                <a:latin typeface="Meiryo UI" panose="020B0604030504040204" pitchFamily="50" charset="-128"/>
                <a:ea typeface="Meiryo UI" panose="020B0604030504040204" pitchFamily="50" charset="-128"/>
              </a:rPr>
              <a:t>号</a:t>
            </a:r>
            <a:r>
              <a:rPr kumimoji="1" lang="ja-JP" altLang="en-US" sz="3200" b="1">
                <a:solidFill>
                  <a:prstClr val="white"/>
                </a:solidFill>
                <a:latin typeface="Meiryo UI" panose="020B0604030504040204" pitchFamily="50" charset="-128"/>
                <a:ea typeface="Meiryo UI" panose="020B0604030504040204" pitchFamily="50" charset="-128"/>
              </a:rPr>
              <a:t>補正</a:t>
            </a:r>
            <a:r>
              <a:rPr kumimoji="1" lang="ja-JP" altLang="en-US" sz="3200" b="1" smtClean="0">
                <a:solidFill>
                  <a:prstClr val="white"/>
                </a:solidFill>
                <a:latin typeface="Meiryo UI" panose="020B0604030504040204" pitchFamily="50" charset="-128"/>
                <a:ea typeface="Meiryo UI" panose="020B0604030504040204" pitchFamily="50" charset="-128"/>
              </a:rPr>
              <a:t>予算（案）」</a:t>
            </a:r>
            <a:r>
              <a:rPr kumimoji="1" lang="ja-JP" altLang="en-US" sz="3200" b="1" dirty="0">
                <a:solidFill>
                  <a:prstClr val="white"/>
                </a:solidFill>
                <a:latin typeface="Meiryo UI" panose="020B0604030504040204" pitchFamily="50" charset="-128"/>
                <a:ea typeface="Meiryo UI" panose="020B0604030504040204" pitchFamily="50" charset="-128"/>
              </a:rPr>
              <a:t>の主な概要</a:t>
            </a:r>
          </a:p>
        </p:txBody>
      </p:sp>
    </p:spTree>
    <p:extLst>
      <p:ext uri="{BB962C8B-B14F-4D97-AF65-F5344CB8AC3E}">
        <p14:creationId xmlns:p14="http://schemas.microsoft.com/office/powerpoint/2010/main" val="1266859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図形 57"/>
          <p:cNvSpPr/>
          <p:nvPr/>
        </p:nvSpPr>
        <p:spPr>
          <a:xfrm rot="16351603" flipV="1">
            <a:off x="1199409" y="1122136"/>
            <a:ext cx="4337006" cy="5779493"/>
          </a:xfrm>
          <a:prstGeom prst="swooshArrow">
            <a:avLst>
              <a:gd name="adj1" fmla="val 16735"/>
              <a:gd name="adj2" fmla="val 22036"/>
            </a:avLst>
          </a:prstGeom>
          <a:gradFill flip="none" rotWithShape="1">
            <a:gsLst>
              <a:gs pos="0">
                <a:schemeClr val="accent2">
                  <a:lumMod val="5000"/>
                  <a:lumOff val="95000"/>
                </a:schemeClr>
              </a:gs>
              <a:gs pos="52000">
                <a:schemeClr val="accent2">
                  <a:lumMod val="45000"/>
                  <a:lumOff val="55000"/>
                </a:schemeClr>
              </a:gs>
              <a:gs pos="83000">
                <a:schemeClr val="accent2">
                  <a:lumMod val="60000"/>
                  <a:lumOff val="40000"/>
                </a:schemeClr>
              </a:gs>
              <a:gs pos="100000">
                <a:schemeClr val="accent2">
                  <a:lumMod val="75000"/>
                </a:schemeClr>
              </a:gs>
            </a:gsLst>
            <a:lin ang="2700000" scaled="1"/>
            <a:tileRect/>
          </a:gradFill>
          <a:ln>
            <a:noFill/>
          </a:ln>
        </p:spPr>
        <p:style>
          <a:lnRef idx="1">
            <a:schemeClr val="accent3"/>
          </a:lnRef>
          <a:fillRef idx="3">
            <a:schemeClr val="accent3"/>
          </a:fillRef>
          <a:effectRef idx="2">
            <a:schemeClr val="accent3"/>
          </a:effectRef>
          <a:fontRef idx="minor">
            <a:schemeClr val="lt1"/>
          </a:fontRef>
        </p:style>
      </p:sp>
      <p:sp>
        <p:nvSpPr>
          <p:cNvPr id="100" name="楕円 99"/>
          <p:cNvSpPr/>
          <p:nvPr/>
        </p:nvSpPr>
        <p:spPr>
          <a:xfrm>
            <a:off x="30602" y="6379574"/>
            <a:ext cx="1419337" cy="407607"/>
          </a:xfrm>
          <a:prstGeom prst="ellipse">
            <a:avLst/>
          </a:prstGeom>
          <a:solidFill>
            <a:srgbClr val="00B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楕円 3"/>
          <p:cNvSpPr/>
          <p:nvPr/>
        </p:nvSpPr>
        <p:spPr>
          <a:xfrm>
            <a:off x="1737329" y="6392146"/>
            <a:ext cx="1419337" cy="407607"/>
          </a:xfrm>
          <a:prstGeom prst="ellipse">
            <a:avLst/>
          </a:prstGeom>
          <a:solidFill>
            <a:srgbClr val="FFFF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爆発 1 98"/>
          <p:cNvSpPr/>
          <p:nvPr/>
        </p:nvSpPr>
        <p:spPr>
          <a:xfrm>
            <a:off x="5055666" y="6279835"/>
            <a:ext cx="1780746" cy="519918"/>
          </a:xfrm>
          <a:prstGeom prst="irregularSeal1">
            <a:avLst/>
          </a:prstGeom>
          <a:solidFill>
            <a:srgbClr val="FF0000">
              <a:alpha val="5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p:cNvSpPr/>
          <p:nvPr/>
        </p:nvSpPr>
        <p:spPr>
          <a:xfrm>
            <a:off x="6716796" y="1581151"/>
            <a:ext cx="5417147" cy="5153478"/>
          </a:xfrm>
          <a:prstGeom prst="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17" name="正方形/長方形 16"/>
          <p:cNvSpPr/>
          <p:nvPr/>
        </p:nvSpPr>
        <p:spPr>
          <a:xfrm>
            <a:off x="0" y="6192"/>
            <a:ext cx="12191999" cy="883917"/>
          </a:xfrm>
          <a:prstGeom prst="rect">
            <a:avLst/>
          </a:prstGeom>
          <a:solidFill>
            <a:srgbClr val="0070C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000" b="1" dirty="0" smtClean="0">
                <a:latin typeface="Meiryo UI" panose="020B0604030504040204" pitchFamily="50" charset="-128"/>
                <a:ea typeface="Meiryo UI" panose="020B0604030504040204" pitchFamily="50" charset="-128"/>
              </a:rPr>
              <a:t>　　　　　　　医療機関の体制整備や受入体制の確保</a:t>
            </a:r>
            <a:endParaRPr lang="en-US" altLang="ja-JP" sz="3000" b="1" dirty="0" smtClean="0">
              <a:latin typeface="Meiryo UI" panose="020B0604030504040204" pitchFamily="50" charset="-128"/>
              <a:ea typeface="Meiryo UI" panose="020B0604030504040204" pitchFamily="50" charset="-128"/>
            </a:endParaRPr>
          </a:p>
        </p:txBody>
      </p:sp>
      <p:sp>
        <p:nvSpPr>
          <p:cNvPr id="57" name="正方形/長方形 56"/>
          <p:cNvSpPr/>
          <p:nvPr/>
        </p:nvSpPr>
        <p:spPr>
          <a:xfrm>
            <a:off x="1" y="1053847"/>
            <a:ext cx="12191999" cy="451231"/>
          </a:xfrm>
          <a:prstGeom prst="rect">
            <a:avLst/>
          </a:prstGeom>
          <a:solidFill>
            <a:schemeClr val="accent5">
              <a:lumMod val="40000"/>
              <a:lumOff val="60000"/>
            </a:schemeClr>
          </a:solidFill>
        </p:spPr>
        <p:txBody>
          <a:bodyPr wrap="square" anchor="ctr">
            <a:noAutofit/>
          </a:bodyPr>
          <a:lstStyle/>
          <a:p>
            <a:pPr marL="261938" indent="-261938" algn="ctr" fontAlgn="ctr"/>
            <a:r>
              <a:rPr lang="ja-JP" altLang="en-US" sz="2200" dirty="0" smtClean="0">
                <a:latin typeface="Meiryo UI" panose="020B0604030504040204" pitchFamily="50" charset="-128"/>
                <a:ea typeface="Meiryo UI" panose="020B0604030504040204" pitchFamily="50" charset="-128"/>
              </a:rPr>
              <a:t>■</a:t>
            </a:r>
            <a:r>
              <a:rPr lang="ja-JP" altLang="en-US" sz="2200" b="1" dirty="0" smtClean="0">
                <a:latin typeface="Meiryo UI" panose="020B0604030504040204" pitchFamily="50" charset="-128"/>
                <a:ea typeface="Meiryo UI" panose="020B0604030504040204" pitchFamily="50" charset="-128"/>
              </a:rPr>
              <a:t>感染拡大に備え、必要な医療提供体制を確保</a:t>
            </a:r>
            <a:r>
              <a:rPr lang="ja-JP" altLang="en-US" sz="2200" dirty="0" smtClean="0">
                <a:latin typeface="Meiryo UI" panose="020B0604030504040204" pitchFamily="50" charset="-128"/>
                <a:ea typeface="Meiryo UI" panose="020B0604030504040204" pitchFamily="50" charset="-128"/>
              </a:rPr>
              <a:t>するとともに</a:t>
            </a:r>
            <a:r>
              <a:rPr lang="ja-JP" altLang="en-US" sz="2200" b="1" dirty="0" smtClean="0">
                <a:latin typeface="Meiryo UI" panose="020B0604030504040204" pitchFamily="50" charset="-128"/>
                <a:ea typeface="Meiryo UI" panose="020B0604030504040204" pitchFamily="50" charset="-128"/>
              </a:rPr>
              <a:t>受入体制の拡充</a:t>
            </a:r>
            <a:r>
              <a:rPr lang="ja-JP" altLang="en-US" sz="2200" dirty="0" smtClean="0">
                <a:latin typeface="Meiryo UI" panose="020B0604030504040204" pitchFamily="50" charset="-128"/>
                <a:ea typeface="Meiryo UI" panose="020B0604030504040204" pitchFamily="50" charset="-128"/>
              </a:rPr>
              <a:t>に取り組む。</a:t>
            </a:r>
            <a:endParaRPr lang="ja-JP" altLang="en-US" sz="2200" dirty="0">
              <a:latin typeface="Meiryo UI" panose="020B0604030504040204" pitchFamily="50" charset="-128"/>
              <a:ea typeface="Meiryo UI" panose="020B0604030504040204" pitchFamily="50" charset="-128"/>
            </a:endParaRPr>
          </a:p>
        </p:txBody>
      </p:sp>
      <p:sp>
        <p:nvSpPr>
          <p:cNvPr id="64" name="正方形/長方形 63"/>
          <p:cNvSpPr/>
          <p:nvPr/>
        </p:nvSpPr>
        <p:spPr>
          <a:xfrm>
            <a:off x="9485409" y="2143709"/>
            <a:ext cx="2440713" cy="41892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b="1" u="sng" dirty="0" smtClean="0">
                <a:latin typeface="Meiryo UI" panose="020B0604030504040204" pitchFamily="50" charset="-128"/>
                <a:ea typeface="Meiryo UI" panose="020B0604030504040204" pitchFamily="50" charset="-128"/>
              </a:rPr>
              <a:t>予算額　</a:t>
            </a:r>
            <a:r>
              <a:rPr kumimoji="1" lang="en-US" altLang="ja-JP" b="1" u="sng" dirty="0" smtClean="0">
                <a:latin typeface="Meiryo UI" panose="020B0604030504040204" pitchFamily="50" charset="-128"/>
                <a:ea typeface="Meiryo UI" panose="020B0604030504040204" pitchFamily="50" charset="-128"/>
              </a:rPr>
              <a:t>8,949</a:t>
            </a:r>
            <a:r>
              <a:rPr kumimoji="1" lang="ja-JP" altLang="en-US" b="1" u="sng" dirty="0" smtClean="0">
                <a:latin typeface="Meiryo UI" panose="020B0604030504040204" pitchFamily="50" charset="-128"/>
                <a:ea typeface="Meiryo UI" panose="020B0604030504040204" pitchFamily="50" charset="-128"/>
              </a:rPr>
              <a:t>百万円</a:t>
            </a:r>
            <a:endParaRPr kumimoji="1" lang="ja-JP" altLang="en-US" b="1" u="sng" dirty="0">
              <a:latin typeface="Meiryo UI" panose="020B0604030504040204" pitchFamily="50" charset="-128"/>
              <a:ea typeface="Meiryo UI" panose="020B0604030504040204" pitchFamily="50" charset="-128"/>
            </a:endParaRPr>
          </a:p>
        </p:txBody>
      </p:sp>
      <p:sp>
        <p:nvSpPr>
          <p:cNvPr id="69" name="角丸四角形 68"/>
          <p:cNvSpPr/>
          <p:nvPr/>
        </p:nvSpPr>
        <p:spPr>
          <a:xfrm>
            <a:off x="6858354" y="1695403"/>
            <a:ext cx="5061470" cy="371590"/>
          </a:xfrm>
          <a:prstGeom prst="roundRect">
            <a:avLst/>
          </a:prstGeom>
        </p:spPr>
        <p:style>
          <a:lnRef idx="1">
            <a:schemeClr val="accent1"/>
          </a:lnRef>
          <a:fillRef idx="3">
            <a:schemeClr val="accent1"/>
          </a:fillRef>
          <a:effectRef idx="2">
            <a:schemeClr val="accent1"/>
          </a:effectRef>
          <a:fontRef idx="minor">
            <a:schemeClr val="lt1"/>
          </a:fontRef>
        </p:style>
        <p:txBody>
          <a:bodyPr wrap="none" anchor="ctr">
            <a:noAutofit/>
          </a:bodyPr>
          <a:lstStyle/>
          <a:p>
            <a:r>
              <a:rPr lang="ja-JP" altLang="en-US" sz="2000" b="1" dirty="0" smtClean="0">
                <a:latin typeface="Meiryo UI" panose="020B0604030504040204" pitchFamily="50" charset="-128"/>
                <a:ea typeface="Meiryo UI" panose="020B0604030504040204" pitchFamily="50" charset="-128"/>
              </a:rPr>
              <a:t>➡病床確保経費の上乗せ</a:t>
            </a:r>
            <a:endParaRPr lang="ja-JP" altLang="en-US" sz="2000" b="1" dirty="0">
              <a:latin typeface="Meiryo UI" panose="020B0604030504040204" pitchFamily="50" charset="-128"/>
              <a:ea typeface="Meiryo UI" panose="020B0604030504040204" pitchFamily="50" charset="-128"/>
            </a:endParaRPr>
          </a:p>
        </p:txBody>
      </p:sp>
      <p:sp>
        <p:nvSpPr>
          <p:cNvPr id="70" name="正方形/長方形 69"/>
          <p:cNvSpPr/>
          <p:nvPr/>
        </p:nvSpPr>
        <p:spPr>
          <a:xfrm>
            <a:off x="6729815" y="2554686"/>
            <a:ext cx="5203027" cy="830997"/>
          </a:xfrm>
          <a:prstGeom prst="rect">
            <a:avLst/>
          </a:prstGeom>
        </p:spPr>
        <p:txBody>
          <a:bodyPr wrap="square">
            <a:spAutoFit/>
          </a:bodyPr>
          <a:lstStyle/>
          <a:p>
            <a:pPr marL="261938" indent="-261938" fontAlgn="ctr"/>
            <a:r>
              <a:rPr lang="ja-JP" altLang="en-US" sz="1600" dirty="0">
                <a:latin typeface="Meiryo UI" panose="020B0604030504040204" pitchFamily="50" charset="-128"/>
                <a:ea typeface="Meiryo UI" panose="020B0604030504040204" pitchFamily="50" charset="-128"/>
              </a:rPr>
              <a:t>■入院治療を必要とする患者を確実に受け入れるため、医療機関に</a:t>
            </a:r>
            <a:r>
              <a:rPr lang="ja-JP" altLang="en-US" sz="1600" dirty="0" smtClean="0">
                <a:latin typeface="Meiryo UI" panose="020B0604030504040204" pitchFamily="50" charset="-128"/>
                <a:ea typeface="Meiryo UI" panose="020B0604030504040204" pitchFamily="50" charset="-128"/>
              </a:rPr>
              <a:t>対する病床確保に要する経費に</a:t>
            </a:r>
            <a:r>
              <a:rPr lang="ja-JP" altLang="en-US" sz="1600" dirty="0">
                <a:latin typeface="Meiryo UI" panose="020B0604030504040204" pitchFamily="50" charset="-128"/>
                <a:ea typeface="Meiryo UI" panose="020B0604030504040204" pitchFamily="50" charset="-128"/>
              </a:rPr>
              <a:t>ついて、国補助単価と診療報酬との差額を支援。</a:t>
            </a:r>
          </a:p>
        </p:txBody>
      </p:sp>
      <p:sp>
        <p:nvSpPr>
          <p:cNvPr id="42" name="ホームベース 41"/>
          <p:cNvSpPr/>
          <p:nvPr/>
        </p:nvSpPr>
        <p:spPr>
          <a:xfrm>
            <a:off x="114062" y="108305"/>
            <a:ext cx="3300176" cy="665800"/>
          </a:xfrm>
          <a:prstGeom prst="homePlate">
            <a:avLst>
              <a:gd name="adj" fmla="val 26020"/>
            </a:avLst>
          </a:prstGeom>
          <a:solidFill>
            <a:schemeClr val="bg1"/>
          </a:solidFill>
          <a:ln w="38100">
            <a:solidFill>
              <a:srgbClr val="FF66FF">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r>
              <a:rPr kumimoji="1" lang="en-US" altLang="ja-JP" sz="1600" b="1" dirty="0" smtClean="0">
                <a:solidFill>
                  <a:schemeClr val="tx1"/>
                </a:solidFill>
                <a:latin typeface="Meiryo UI" panose="020B0604030504040204" pitchFamily="50" charset="-128"/>
                <a:ea typeface="Meiryo UI" panose="020B0604030504040204" pitchFamily="50" charset="-128"/>
              </a:rPr>
              <a:t>(1)</a:t>
            </a:r>
            <a:r>
              <a:rPr kumimoji="1" lang="ja-JP" altLang="en-US" sz="1600" b="1" dirty="0" smtClean="0">
                <a:solidFill>
                  <a:schemeClr val="tx1"/>
                </a:solidFill>
                <a:latin typeface="Meiryo UI" panose="020B0604030504040204" pitchFamily="50" charset="-128"/>
                <a:ea typeface="Meiryo UI" panose="020B0604030504040204" pitchFamily="50" charset="-128"/>
              </a:rPr>
              <a:t>感染症の拡大防止</a:t>
            </a:r>
            <a:endParaRPr kumimoji="1" lang="en-US" altLang="ja-JP" sz="1600" b="1" dirty="0" smtClean="0">
              <a:solidFill>
                <a:schemeClr val="tx1"/>
              </a:solidFill>
              <a:latin typeface="Meiryo UI" panose="020B0604030504040204" pitchFamily="50" charset="-128"/>
              <a:ea typeface="Meiryo UI" panose="020B0604030504040204" pitchFamily="50" charset="-128"/>
            </a:endParaRPr>
          </a:p>
          <a:p>
            <a:r>
              <a:rPr kumimoji="1" lang="ja-JP" altLang="en-US" sz="1600" dirty="0" smtClean="0">
                <a:solidFill>
                  <a:schemeClr val="tx1"/>
                </a:solidFill>
                <a:latin typeface="Meiryo UI" panose="020B0604030504040204" pitchFamily="50" charset="-128"/>
                <a:ea typeface="Meiryo UI" panose="020B0604030504040204" pitchFamily="50" charset="-128"/>
              </a:rPr>
              <a:t>　①</a:t>
            </a:r>
            <a:r>
              <a:rPr kumimoji="1" lang="ja-JP" altLang="en-US" sz="1600" dirty="0">
                <a:solidFill>
                  <a:schemeClr val="tx1"/>
                </a:solidFill>
                <a:latin typeface="Meiryo UI" panose="020B0604030504040204" pitchFamily="50" charset="-128"/>
                <a:ea typeface="Meiryo UI" panose="020B0604030504040204" pitchFamily="50" charset="-128"/>
              </a:rPr>
              <a:t>いのちを守る医療提供体制の</a:t>
            </a:r>
            <a:r>
              <a:rPr kumimoji="1" lang="ja-JP" altLang="en-US" sz="1600" dirty="0" smtClean="0">
                <a:solidFill>
                  <a:schemeClr val="tx1"/>
                </a:solidFill>
                <a:latin typeface="Meiryo UI" panose="020B0604030504040204" pitchFamily="50" charset="-128"/>
                <a:ea typeface="Meiryo UI" panose="020B0604030504040204" pitchFamily="50" charset="-128"/>
              </a:rPr>
              <a:t>整備</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44" name="正方形/長方形 43"/>
          <p:cNvSpPr/>
          <p:nvPr/>
        </p:nvSpPr>
        <p:spPr>
          <a:xfrm>
            <a:off x="1819040" y="4862273"/>
            <a:ext cx="1293432" cy="1231312"/>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817" tIns="108000" rIns="60817" bIns="30408" numCol="1" spcCol="0" rtlCol="0" fromWordArt="0" anchor="t" anchorCtr="0" forceAA="0" compatLnSpc="1">
            <a:prstTxWarp prst="textNoShape">
              <a:avLst/>
            </a:prstTxWarp>
            <a:noAutofit/>
          </a:bodyPr>
          <a:lstStyle/>
          <a:p>
            <a:pPr algn="ctr"/>
            <a:r>
              <a:rPr lang="en-US" altLang="ja-JP" sz="1400" b="1" dirty="0">
                <a:solidFill>
                  <a:schemeClr val="tx1"/>
                </a:solidFill>
                <a:latin typeface="Meiryo UI" panose="020B0604030504040204" pitchFamily="50" charset="-128"/>
                <a:ea typeface="Meiryo UI" panose="020B0604030504040204" pitchFamily="50" charset="-128"/>
              </a:rPr>
              <a:t>1,000</a:t>
            </a:r>
            <a:r>
              <a:rPr lang="ja-JP" altLang="en-US" sz="1400" b="1" dirty="0">
                <a:solidFill>
                  <a:schemeClr val="tx1"/>
                </a:solidFill>
                <a:latin typeface="Meiryo UI" panose="020B0604030504040204" pitchFamily="50" charset="-128"/>
                <a:ea typeface="Meiryo UI" panose="020B0604030504040204" pitchFamily="50" charset="-128"/>
              </a:rPr>
              <a:t>床</a:t>
            </a:r>
            <a:endParaRPr lang="en-US" altLang="ja-JP" sz="1400" b="1" dirty="0">
              <a:solidFill>
                <a:schemeClr val="tx1"/>
              </a:solidFill>
              <a:latin typeface="Meiryo UI" panose="020B0604030504040204" pitchFamily="50" charset="-128"/>
              <a:ea typeface="Meiryo UI" panose="020B0604030504040204" pitchFamily="50" charset="-128"/>
            </a:endParaRPr>
          </a:p>
          <a:p>
            <a:pPr algn="ctr"/>
            <a:endParaRPr lang="ja-JP" altLang="en-US" sz="961" dirty="0">
              <a:solidFill>
                <a:schemeClr val="tx1"/>
              </a:solidFill>
            </a:endParaRPr>
          </a:p>
        </p:txBody>
      </p:sp>
      <p:sp>
        <p:nvSpPr>
          <p:cNvPr id="47" name="正方形/長方形 46"/>
          <p:cNvSpPr/>
          <p:nvPr/>
        </p:nvSpPr>
        <p:spPr>
          <a:xfrm>
            <a:off x="3505953" y="3365500"/>
            <a:ext cx="1290710" cy="1173004"/>
          </a:xfrm>
          <a:prstGeom prst="rect">
            <a:avLst/>
          </a:prstGeom>
          <a:solidFill>
            <a:schemeClr val="bg1">
              <a:lumMod val="50000"/>
              <a:alpha val="56000"/>
            </a:schemeClr>
          </a:solidFill>
          <a:ln w="25400">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817" tIns="72000" rIns="60817" bIns="30408" numCol="1" spcCol="0" rtlCol="0" fromWordArt="0" anchor="t" anchorCtr="0" forceAA="0" compatLnSpc="1">
            <a:prstTxWarp prst="textNoShape">
              <a:avLst/>
            </a:prstTxWarp>
            <a:noAutofit/>
          </a:bodyPr>
          <a:lstStyle/>
          <a:p>
            <a:pPr algn="ctr"/>
            <a:r>
              <a:rPr lang="ja-JP" altLang="en-US" sz="1600" b="1" dirty="0">
                <a:latin typeface="Meiryo UI" panose="020B0604030504040204" pitchFamily="50" charset="-128"/>
                <a:ea typeface="Meiryo UI" panose="020B0604030504040204" pitchFamily="50" charset="-128"/>
              </a:rPr>
              <a:t>自宅</a:t>
            </a:r>
            <a:r>
              <a:rPr lang="ja-JP" altLang="en-US" sz="1600" b="1" dirty="0" smtClean="0">
                <a:latin typeface="Meiryo UI" panose="020B0604030504040204" pitchFamily="50" charset="-128"/>
                <a:ea typeface="Meiryo UI" panose="020B0604030504040204" pitchFamily="50" charset="-128"/>
              </a:rPr>
              <a:t>待機</a:t>
            </a:r>
            <a:endParaRPr lang="en-US" altLang="ja-JP" sz="1600" b="1" dirty="0" smtClean="0">
              <a:latin typeface="Meiryo UI" panose="020B0604030504040204" pitchFamily="50" charset="-128"/>
              <a:ea typeface="Meiryo UI" panose="020B0604030504040204" pitchFamily="50" charset="-128"/>
            </a:endParaRPr>
          </a:p>
          <a:p>
            <a:pPr algn="ctr"/>
            <a:r>
              <a:rPr lang="ja-JP" altLang="en-US" sz="1600" b="1" dirty="0" smtClean="0">
                <a:latin typeface="Meiryo UI" panose="020B0604030504040204" pitchFamily="50" charset="-128"/>
                <a:ea typeface="Meiryo UI" panose="020B0604030504040204" pitchFamily="50" charset="-128"/>
              </a:rPr>
              <a:t>宿泊</a:t>
            </a:r>
            <a:r>
              <a:rPr lang="ja-JP" altLang="en-US" sz="1600" b="1" dirty="0">
                <a:latin typeface="Meiryo UI" panose="020B0604030504040204" pitchFamily="50" charset="-128"/>
                <a:ea typeface="Meiryo UI" panose="020B0604030504040204" pitchFamily="50" charset="-128"/>
              </a:rPr>
              <a:t>施設</a:t>
            </a:r>
            <a:r>
              <a:rPr lang="ja-JP" altLang="en-US" sz="1014" b="1" dirty="0">
                <a:latin typeface="メイリオ" panose="020B0604030504040204" pitchFamily="50" charset="-128"/>
                <a:ea typeface="メイリオ" panose="020B0604030504040204" pitchFamily="50" charset="-128"/>
              </a:rPr>
              <a:t>　　</a:t>
            </a:r>
            <a:endParaRPr lang="en-US" altLang="ja-JP" sz="1014" b="1" dirty="0">
              <a:latin typeface="メイリオ" panose="020B0604030504040204" pitchFamily="50" charset="-128"/>
              <a:ea typeface="メイリオ" panose="020B0604030504040204" pitchFamily="50" charset="-128"/>
            </a:endParaRPr>
          </a:p>
          <a:p>
            <a:pPr algn="ctr"/>
            <a:r>
              <a:rPr lang="ja-JP" altLang="en-US" sz="1014" b="1" dirty="0" smtClean="0">
                <a:latin typeface="メイリオ" panose="020B0604030504040204" pitchFamily="50" charset="-128"/>
                <a:ea typeface="メイリオ" panose="020B0604030504040204" pitchFamily="50" charset="-128"/>
              </a:rPr>
              <a:t>（</a:t>
            </a:r>
            <a:r>
              <a:rPr lang="ja-JP" altLang="en-US" sz="1014" b="1" dirty="0">
                <a:latin typeface="メイリオ" panose="020B0604030504040204" pitchFamily="50" charset="-128"/>
                <a:ea typeface="メイリオ" panose="020B0604030504040204" pitchFamily="50" charset="-128"/>
              </a:rPr>
              <a:t>軽症・無症状）</a:t>
            </a:r>
          </a:p>
          <a:p>
            <a:pPr algn="ctr"/>
            <a:endParaRPr lang="ja-JP" altLang="en-US" sz="961" dirty="0"/>
          </a:p>
        </p:txBody>
      </p:sp>
      <p:sp>
        <p:nvSpPr>
          <p:cNvPr id="48" name="正方形/長方形 47"/>
          <p:cNvSpPr/>
          <p:nvPr/>
        </p:nvSpPr>
        <p:spPr>
          <a:xfrm>
            <a:off x="3504592" y="4550803"/>
            <a:ext cx="1293432" cy="1536651"/>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817" tIns="72000" rIns="60817" bIns="30408" numCol="1" spcCol="0" rtlCol="0" fromWordArt="0" anchor="t" anchorCtr="0" forceAA="0" compatLnSpc="1">
            <a:prstTxWarp prst="textNoShape">
              <a:avLst/>
            </a:prstTxWarp>
            <a:noAutofit/>
          </a:bodyPr>
          <a:lstStyle/>
          <a:p>
            <a:pPr algn="ctr"/>
            <a:r>
              <a:rPr lang="en-US" altLang="ja-JP" sz="1600" b="1" dirty="0">
                <a:solidFill>
                  <a:schemeClr val="tx1"/>
                </a:solidFill>
                <a:latin typeface="Meiryo UI" panose="020B0604030504040204" pitchFamily="50" charset="-128"/>
                <a:ea typeface="Meiryo UI" panose="020B0604030504040204" pitchFamily="50" charset="-128"/>
              </a:rPr>
              <a:t>3,000</a:t>
            </a:r>
            <a:r>
              <a:rPr lang="ja-JP" altLang="en-US" sz="1600" b="1" dirty="0">
                <a:solidFill>
                  <a:schemeClr val="tx1"/>
                </a:solidFill>
                <a:latin typeface="Meiryo UI" panose="020B0604030504040204" pitchFamily="50" charset="-128"/>
                <a:ea typeface="Meiryo UI" panose="020B0604030504040204" pitchFamily="50" charset="-128"/>
              </a:rPr>
              <a:t>床</a:t>
            </a:r>
            <a:endParaRPr lang="en-US" altLang="ja-JP" sz="1600" b="1" dirty="0">
              <a:solidFill>
                <a:schemeClr val="tx1"/>
              </a:solidFill>
              <a:latin typeface="Meiryo UI" panose="020B0604030504040204" pitchFamily="50" charset="-128"/>
              <a:ea typeface="Meiryo UI" panose="020B0604030504040204" pitchFamily="50" charset="-128"/>
            </a:endParaRPr>
          </a:p>
          <a:p>
            <a:pPr algn="ctr"/>
            <a:endParaRPr lang="ja-JP" altLang="en-US" sz="1098" dirty="0">
              <a:solidFill>
                <a:schemeClr val="tx1"/>
              </a:solidFill>
            </a:endParaRPr>
          </a:p>
        </p:txBody>
      </p:sp>
      <p:sp>
        <p:nvSpPr>
          <p:cNvPr id="49" name="正方形/長方形 48"/>
          <p:cNvSpPr/>
          <p:nvPr/>
        </p:nvSpPr>
        <p:spPr>
          <a:xfrm>
            <a:off x="121003" y="5802631"/>
            <a:ext cx="1204027" cy="202253"/>
          </a:xfrm>
          <a:prstGeom prst="rect">
            <a:avLst/>
          </a:prstGeom>
          <a:solidFill>
            <a:schemeClr val="accent1">
              <a:lumMod val="40000"/>
              <a:lumOff val="60000"/>
            </a:schemeClr>
          </a:solidFill>
          <a:ln w="25400">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817" tIns="0" rIns="60817" bIns="0" numCol="1" spcCol="0" rtlCol="0" fromWordArt="0" anchor="ctr" anchorCtr="0" forceAA="0" compatLnSpc="1">
            <a:prstTxWarp prst="textNoShape">
              <a:avLst/>
            </a:prstTxWarp>
            <a:noAutofit/>
          </a:bodyPr>
          <a:lstStyle/>
          <a:p>
            <a:pPr algn="ctr"/>
            <a:r>
              <a:rPr lang="ja-JP" altLang="en-US" sz="900" b="1" dirty="0">
                <a:solidFill>
                  <a:schemeClr val="tx1"/>
                </a:solidFill>
                <a:latin typeface="Meiryo UI" panose="020B0604030504040204" pitchFamily="50" charset="-128"/>
                <a:ea typeface="Meiryo UI" panose="020B0604030504040204" pitchFamily="50" charset="-128"/>
              </a:rPr>
              <a:t>重症者対応　</a:t>
            </a:r>
            <a:r>
              <a:rPr lang="en-US" altLang="ja-JP" sz="900" b="1" dirty="0">
                <a:solidFill>
                  <a:schemeClr val="tx1"/>
                </a:solidFill>
                <a:latin typeface="Meiryo UI" panose="020B0604030504040204" pitchFamily="50" charset="-128"/>
                <a:ea typeface="Meiryo UI" panose="020B0604030504040204" pitchFamily="50" charset="-128"/>
              </a:rPr>
              <a:t>30</a:t>
            </a:r>
            <a:r>
              <a:rPr lang="ja-JP" altLang="en-US" sz="900" b="1" dirty="0">
                <a:solidFill>
                  <a:schemeClr val="tx1"/>
                </a:solidFill>
                <a:latin typeface="Meiryo UI" panose="020B0604030504040204" pitchFamily="50" charset="-128"/>
                <a:ea typeface="Meiryo UI" panose="020B0604030504040204" pitchFamily="50" charset="-128"/>
              </a:rPr>
              <a:t>床</a:t>
            </a: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50" name="正方形/長方形 49"/>
          <p:cNvSpPr/>
          <p:nvPr/>
        </p:nvSpPr>
        <p:spPr>
          <a:xfrm>
            <a:off x="75524" y="5014642"/>
            <a:ext cx="1293432" cy="1078943"/>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817" tIns="144000" rIns="60817" bIns="30408" numCol="1" spcCol="0" rtlCol="0" fromWordArt="0" anchor="t" anchorCtr="0" forceAA="0" compatLnSpc="1">
            <a:prstTxWarp prst="textNoShape">
              <a:avLst/>
            </a:prstTxWarp>
            <a:noAutofit/>
          </a:bodyPr>
          <a:lstStyle/>
          <a:p>
            <a:pPr algn="ctr"/>
            <a:r>
              <a:rPr lang="en-US" altLang="ja-JP" sz="1200" b="1" dirty="0">
                <a:solidFill>
                  <a:schemeClr val="tx1"/>
                </a:solidFill>
                <a:latin typeface="Meiryo UI" panose="020B0604030504040204" pitchFamily="50" charset="-128"/>
                <a:ea typeface="Meiryo UI" panose="020B0604030504040204" pitchFamily="50" charset="-128"/>
              </a:rPr>
              <a:t>600</a:t>
            </a:r>
            <a:r>
              <a:rPr lang="ja-JP" altLang="en-US" sz="1200" b="1" dirty="0">
                <a:solidFill>
                  <a:schemeClr val="tx1"/>
                </a:solidFill>
                <a:latin typeface="Meiryo UI" panose="020B0604030504040204" pitchFamily="50" charset="-128"/>
                <a:ea typeface="Meiryo UI" panose="020B0604030504040204" pitchFamily="50" charset="-128"/>
              </a:rPr>
              <a:t>床</a:t>
            </a:r>
            <a:endParaRPr lang="en-US" altLang="ja-JP" sz="1200" b="1" dirty="0">
              <a:solidFill>
                <a:schemeClr val="tx1"/>
              </a:solidFill>
              <a:latin typeface="Meiryo UI" panose="020B0604030504040204" pitchFamily="50" charset="-128"/>
              <a:ea typeface="Meiryo UI" panose="020B0604030504040204" pitchFamily="50" charset="-128"/>
            </a:endParaRPr>
          </a:p>
          <a:p>
            <a:pPr algn="ctr"/>
            <a:endParaRPr lang="ja-JP" altLang="en-US" sz="1098" dirty="0">
              <a:solidFill>
                <a:schemeClr val="tx1"/>
              </a:solidFill>
            </a:endParaRPr>
          </a:p>
        </p:txBody>
      </p:sp>
      <p:cxnSp>
        <p:nvCxnSpPr>
          <p:cNvPr id="51" name="直線コネクタ 50"/>
          <p:cNvCxnSpPr/>
          <p:nvPr/>
        </p:nvCxnSpPr>
        <p:spPr>
          <a:xfrm flipV="1">
            <a:off x="1342365" y="5611239"/>
            <a:ext cx="531635" cy="217618"/>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flipV="1">
            <a:off x="1301700" y="5819244"/>
            <a:ext cx="567038" cy="185641"/>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a:xfrm flipV="1">
            <a:off x="3064669" y="5199113"/>
            <a:ext cx="501131" cy="387300"/>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a:off x="3075737" y="5823738"/>
            <a:ext cx="504889" cy="0"/>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sp>
        <p:nvSpPr>
          <p:cNvPr id="56" name="テキスト ボックス 55"/>
          <p:cNvSpPr txBox="1"/>
          <p:nvPr/>
        </p:nvSpPr>
        <p:spPr>
          <a:xfrm>
            <a:off x="1819040" y="5890224"/>
            <a:ext cx="1288900" cy="208519"/>
          </a:xfrm>
          <a:prstGeom prst="rect">
            <a:avLst/>
          </a:prstGeom>
          <a:noFill/>
          <a:ln>
            <a:solidFill>
              <a:schemeClr val="tx1"/>
            </a:solidFill>
            <a:prstDash val="sysDot"/>
          </a:ln>
        </p:spPr>
        <p:txBody>
          <a:bodyPr wrap="square" rtlCol="0">
            <a:spAutoFit/>
          </a:bodyPr>
          <a:lstStyle/>
          <a:p>
            <a:pPr algn="ctr"/>
            <a:r>
              <a:rPr lang="ja-JP" altLang="en-US" sz="755" b="1" dirty="0">
                <a:latin typeface="メイリオ" panose="020B0604030504040204" pitchFamily="50" charset="-128"/>
                <a:ea typeface="メイリオ" panose="020B0604030504040204" pitchFamily="50" charset="-128"/>
              </a:rPr>
              <a:t>廃止病棟の稼働　</a:t>
            </a:r>
            <a:r>
              <a:rPr lang="en-US" altLang="ja-JP" sz="755" b="1" dirty="0">
                <a:latin typeface="メイリオ" panose="020B0604030504040204" pitchFamily="50" charset="-128"/>
                <a:ea typeface="メイリオ" panose="020B0604030504040204" pitchFamily="50" charset="-128"/>
              </a:rPr>
              <a:t>3</a:t>
            </a:r>
            <a:r>
              <a:rPr lang="ja-JP" altLang="en-US" sz="755" b="1" dirty="0">
                <a:latin typeface="メイリオ" panose="020B0604030504040204" pitchFamily="50" charset="-128"/>
                <a:ea typeface="メイリオ" panose="020B0604030504040204" pitchFamily="50" charset="-128"/>
              </a:rPr>
              <a:t>５</a:t>
            </a:r>
            <a:r>
              <a:rPr lang="en-US" altLang="ja-JP" sz="755" b="1" dirty="0">
                <a:latin typeface="メイリオ" panose="020B0604030504040204" pitchFamily="50" charset="-128"/>
                <a:ea typeface="メイリオ" panose="020B0604030504040204" pitchFamily="50" charset="-128"/>
              </a:rPr>
              <a:t>0</a:t>
            </a:r>
            <a:r>
              <a:rPr lang="ja-JP" altLang="en-US" sz="755" b="1" dirty="0">
                <a:latin typeface="メイリオ" panose="020B0604030504040204" pitchFamily="50" charset="-128"/>
                <a:ea typeface="メイリオ" panose="020B0604030504040204" pitchFamily="50" charset="-128"/>
              </a:rPr>
              <a:t>床</a:t>
            </a:r>
          </a:p>
        </p:txBody>
      </p:sp>
      <p:sp>
        <p:nvSpPr>
          <p:cNvPr id="61" name="テキスト ボックス 60"/>
          <p:cNvSpPr txBox="1"/>
          <p:nvPr/>
        </p:nvSpPr>
        <p:spPr>
          <a:xfrm>
            <a:off x="-32651" y="6400330"/>
            <a:ext cx="1538175" cy="400110"/>
          </a:xfrm>
          <a:prstGeom prst="rect">
            <a:avLst/>
          </a:prstGeom>
          <a:noFill/>
        </p:spPr>
        <p:txBody>
          <a:bodyPr wrap="square" rtlCol="0">
            <a:spAutoFit/>
          </a:bodyPr>
          <a:lstStyle/>
          <a:p>
            <a:pPr algn="ctr"/>
            <a:r>
              <a:rPr lang="ja-JP" altLang="en-US" sz="1200" b="1" dirty="0" smtClean="0">
                <a:latin typeface="メイリオ" panose="020B0604030504040204" pitchFamily="50" charset="-128"/>
                <a:ea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rPr>
              <a:t>感染拡大期</a:t>
            </a:r>
            <a:r>
              <a:rPr lang="ja-JP" altLang="en-US" sz="1200" b="1" dirty="0" smtClean="0">
                <a:latin typeface="メイリオ" panose="020B0604030504040204" pitchFamily="50" charset="-128"/>
                <a:ea typeface="メイリオ" panose="020B0604030504040204" pitchFamily="50" charset="-128"/>
              </a:rPr>
              <a:t>＞</a:t>
            </a:r>
            <a:endParaRPr lang="en-US" altLang="ja-JP" sz="1200" b="1" dirty="0" smtClean="0">
              <a:latin typeface="メイリオ" panose="020B0604030504040204" pitchFamily="50" charset="-128"/>
              <a:ea typeface="メイリオ" panose="020B0604030504040204" pitchFamily="50" charset="-128"/>
            </a:endParaRPr>
          </a:p>
          <a:p>
            <a:pPr algn="ctr"/>
            <a:r>
              <a:rPr lang="ja-JP" altLang="en-US" sz="800" dirty="0">
                <a:latin typeface="メイリオ" panose="020B0604030504040204" pitchFamily="50" charset="-128"/>
                <a:ea typeface="メイリオ" panose="020B0604030504040204" pitchFamily="50" charset="-128"/>
              </a:rPr>
              <a:t>平均</a:t>
            </a:r>
            <a:r>
              <a:rPr lang="ja-JP" altLang="en-US" sz="800" dirty="0" smtClean="0">
                <a:latin typeface="メイリオ" panose="020B0604030504040204" pitchFamily="50" charset="-128"/>
                <a:ea typeface="メイリオ" panose="020B0604030504040204" pitchFamily="50" charset="-128"/>
              </a:rPr>
              <a:t>４０人</a:t>
            </a:r>
            <a:r>
              <a:rPr lang="en-US" altLang="ja-JP" sz="800" dirty="0" smtClean="0">
                <a:latin typeface="メイリオ" panose="020B0604030504040204" pitchFamily="50" charset="-128"/>
                <a:ea typeface="メイリオ" panose="020B0604030504040204" pitchFamily="50" charset="-128"/>
              </a:rPr>
              <a:t>/</a:t>
            </a:r>
            <a:r>
              <a:rPr lang="ja-JP" altLang="en-US" sz="800" dirty="0" smtClean="0">
                <a:latin typeface="メイリオ" panose="020B0604030504040204" pitchFamily="50" charset="-128"/>
                <a:ea typeface="メイリオ" panose="020B0604030504040204" pitchFamily="50" charset="-128"/>
              </a:rPr>
              <a:t>日</a:t>
            </a:r>
            <a:r>
              <a:rPr lang="ja-JP" altLang="en-US" sz="800" dirty="0">
                <a:latin typeface="メイリオ" panose="020B0604030504040204" pitchFamily="50" charset="-128"/>
                <a:ea typeface="メイリオ" panose="020B0604030504040204" pitchFamily="50" charset="-128"/>
              </a:rPr>
              <a:t>の陽性</a:t>
            </a:r>
            <a:r>
              <a:rPr lang="en-US" altLang="ja-JP" sz="800" dirty="0">
                <a:latin typeface="メイリオ" panose="020B0604030504040204" pitchFamily="50" charset="-128"/>
                <a:ea typeface="メイリオ" panose="020B0604030504040204" pitchFamily="50" charset="-128"/>
              </a:rPr>
              <a:t>×15</a:t>
            </a:r>
            <a:r>
              <a:rPr lang="ja-JP" altLang="en-US" sz="800" dirty="0" smtClean="0">
                <a:latin typeface="メイリオ" panose="020B0604030504040204" pitchFamily="50" charset="-128"/>
                <a:ea typeface="メイリオ" panose="020B0604030504040204" pitchFamily="50" charset="-128"/>
              </a:rPr>
              <a:t>日</a:t>
            </a:r>
            <a:endParaRPr lang="ja-JP" altLang="en-US" sz="800" dirty="0">
              <a:latin typeface="メイリオ" panose="020B0604030504040204" pitchFamily="50" charset="-128"/>
              <a:ea typeface="メイリオ" panose="020B0604030504040204" pitchFamily="50" charset="-128"/>
            </a:endParaRPr>
          </a:p>
        </p:txBody>
      </p:sp>
      <p:sp>
        <p:nvSpPr>
          <p:cNvPr id="62" name="テキスト ボックス 61"/>
          <p:cNvSpPr txBox="1"/>
          <p:nvPr/>
        </p:nvSpPr>
        <p:spPr>
          <a:xfrm>
            <a:off x="1728566" y="6405691"/>
            <a:ext cx="1462618" cy="400110"/>
          </a:xfrm>
          <a:prstGeom prst="rect">
            <a:avLst/>
          </a:prstGeom>
          <a:noFill/>
        </p:spPr>
        <p:txBody>
          <a:bodyPr wrap="square" rtlCol="0">
            <a:spAutoFit/>
          </a:bodyPr>
          <a:lstStyle/>
          <a:p>
            <a:pPr algn="ctr"/>
            <a:r>
              <a:rPr lang="ja-JP" altLang="en-US" sz="1200" b="1" dirty="0" smtClean="0">
                <a:latin typeface="メイリオ" panose="020B0604030504040204" pitchFamily="50" charset="-128"/>
                <a:ea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rPr>
              <a:t>危険水域</a:t>
            </a:r>
            <a:r>
              <a:rPr lang="ja-JP" altLang="en-US" sz="1200" b="1" dirty="0" smtClean="0">
                <a:latin typeface="メイリオ" panose="020B0604030504040204" pitchFamily="50" charset="-128"/>
                <a:ea typeface="メイリオ" panose="020B0604030504040204" pitchFamily="50" charset="-128"/>
              </a:rPr>
              <a:t>＞</a:t>
            </a:r>
            <a:endParaRPr lang="en-US" altLang="ja-JP" sz="1200" b="1" dirty="0" smtClean="0">
              <a:latin typeface="メイリオ" panose="020B0604030504040204" pitchFamily="50" charset="-128"/>
              <a:ea typeface="メイリオ" panose="020B0604030504040204" pitchFamily="50" charset="-128"/>
            </a:endParaRPr>
          </a:p>
          <a:p>
            <a:pPr algn="ctr"/>
            <a:r>
              <a:rPr lang="ja-JP" altLang="en-US" sz="800" dirty="0" smtClean="0">
                <a:latin typeface="メイリオ" panose="020B0604030504040204" pitchFamily="50" charset="-128"/>
                <a:ea typeface="メイリオ" panose="020B0604030504040204" pitchFamily="50" charset="-128"/>
              </a:rPr>
              <a:t>平均</a:t>
            </a:r>
            <a:r>
              <a:rPr lang="en-US" altLang="ja-JP" sz="800" dirty="0" smtClean="0">
                <a:latin typeface="メイリオ" panose="020B0604030504040204" pitchFamily="50" charset="-128"/>
                <a:ea typeface="メイリオ" panose="020B0604030504040204" pitchFamily="50" charset="-128"/>
              </a:rPr>
              <a:t>67</a:t>
            </a:r>
            <a:r>
              <a:rPr lang="ja-JP" altLang="en-US" sz="800" dirty="0" smtClean="0">
                <a:latin typeface="メイリオ" panose="020B0604030504040204" pitchFamily="50" charset="-128"/>
                <a:ea typeface="メイリオ" panose="020B0604030504040204" pitchFamily="50" charset="-128"/>
              </a:rPr>
              <a:t>人</a:t>
            </a:r>
            <a:r>
              <a:rPr lang="en-US" altLang="ja-JP" sz="800" dirty="0" smtClean="0">
                <a:latin typeface="メイリオ" panose="020B0604030504040204" pitchFamily="50" charset="-128"/>
                <a:ea typeface="メイリオ" panose="020B0604030504040204" pitchFamily="50" charset="-128"/>
              </a:rPr>
              <a:t>/</a:t>
            </a:r>
            <a:r>
              <a:rPr lang="ja-JP" altLang="en-US" sz="800" dirty="0" smtClean="0">
                <a:latin typeface="メイリオ" panose="020B0604030504040204" pitchFamily="50" charset="-128"/>
                <a:ea typeface="メイリオ" panose="020B0604030504040204" pitchFamily="50" charset="-128"/>
              </a:rPr>
              <a:t>日</a:t>
            </a:r>
            <a:r>
              <a:rPr lang="ja-JP" altLang="en-US" sz="800" dirty="0">
                <a:latin typeface="メイリオ" panose="020B0604030504040204" pitchFamily="50" charset="-128"/>
                <a:ea typeface="メイリオ" panose="020B0604030504040204" pitchFamily="50" charset="-128"/>
              </a:rPr>
              <a:t>の陽性</a:t>
            </a:r>
            <a:r>
              <a:rPr lang="en-US" altLang="ja-JP" sz="800" dirty="0">
                <a:latin typeface="メイリオ" panose="020B0604030504040204" pitchFamily="50" charset="-128"/>
                <a:ea typeface="メイリオ" panose="020B0604030504040204" pitchFamily="50" charset="-128"/>
              </a:rPr>
              <a:t>×15</a:t>
            </a:r>
            <a:r>
              <a:rPr lang="ja-JP" altLang="en-US" sz="800" dirty="0" smtClean="0">
                <a:latin typeface="メイリオ" panose="020B0604030504040204" pitchFamily="50" charset="-128"/>
                <a:ea typeface="メイリオ" panose="020B0604030504040204" pitchFamily="50" charset="-128"/>
              </a:rPr>
              <a:t>日</a:t>
            </a:r>
            <a:endParaRPr lang="ja-JP" altLang="en-US" sz="800" dirty="0">
              <a:latin typeface="メイリオ" panose="020B0604030504040204" pitchFamily="50" charset="-128"/>
              <a:ea typeface="メイリオ" panose="020B0604030504040204" pitchFamily="50" charset="-128"/>
            </a:endParaRPr>
          </a:p>
        </p:txBody>
      </p:sp>
      <p:sp>
        <p:nvSpPr>
          <p:cNvPr id="65" name="正方形/長方形 64"/>
          <p:cNvSpPr/>
          <p:nvPr/>
        </p:nvSpPr>
        <p:spPr>
          <a:xfrm>
            <a:off x="1868726" y="5598470"/>
            <a:ext cx="1179868" cy="225383"/>
          </a:xfrm>
          <a:prstGeom prst="rect">
            <a:avLst/>
          </a:prstGeom>
          <a:solidFill>
            <a:schemeClr val="accent1">
              <a:lumMod val="40000"/>
              <a:lumOff val="60000"/>
            </a:schemeClr>
          </a:solidFill>
          <a:ln w="25400">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817" tIns="30408" rIns="60817" bIns="30408" numCol="1" spcCol="0" rtlCol="0" fromWordArt="0" anchor="ctr" anchorCtr="0" forceAA="0" compatLnSpc="1">
            <a:prstTxWarp prst="textNoShape">
              <a:avLst/>
            </a:prstTxWarp>
            <a:noAutofit/>
          </a:bodyPr>
          <a:lstStyle/>
          <a:p>
            <a:pPr algn="ctr"/>
            <a:r>
              <a:rPr lang="ja-JP" altLang="en-US" sz="1050" b="1" dirty="0">
                <a:solidFill>
                  <a:schemeClr val="tx1"/>
                </a:solidFill>
                <a:latin typeface="Meiryo UI" panose="020B0604030504040204" pitchFamily="50" charset="-128"/>
                <a:ea typeface="Meiryo UI" panose="020B0604030504040204" pitchFamily="50" charset="-128"/>
              </a:rPr>
              <a:t>重症者</a:t>
            </a:r>
            <a:r>
              <a:rPr lang="ja-JP" altLang="en-US" sz="1050" b="1" dirty="0" smtClean="0">
                <a:solidFill>
                  <a:schemeClr val="tx1"/>
                </a:solidFill>
                <a:latin typeface="Meiryo UI" panose="020B0604030504040204" pitchFamily="50" charset="-128"/>
                <a:ea typeface="Meiryo UI" panose="020B0604030504040204" pitchFamily="50" charset="-128"/>
              </a:rPr>
              <a:t>対応 </a:t>
            </a:r>
            <a:r>
              <a:rPr lang="en-US" altLang="ja-JP" sz="1050" b="1" dirty="0" smtClean="0">
                <a:solidFill>
                  <a:schemeClr val="tx1"/>
                </a:solidFill>
                <a:latin typeface="Meiryo UI" panose="020B0604030504040204" pitchFamily="50" charset="-128"/>
                <a:ea typeface="Meiryo UI" panose="020B0604030504040204" pitchFamily="50" charset="-128"/>
              </a:rPr>
              <a:t>50</a:t>
            </a:r>
            <a:r>
              <a:rPr lang="ja-JP" altLang="en-US" sz="1050" b="1" dirty="0">
                <a:solidFill>
                  <a:schemeClr val="tx1"/>
                </a:solidFill>
                <a:latin typeface="Meiryo UI" panose="020B0604030504040204" pitchFamily="50" charset="-128"/>
                <a:ea typeface="Meiryo UI" panose="020B0604030504040204" pitchFamily="50" charset="-128"/>
              </a:rPr>
              <a:t>床</a:t>
            </a:r>
            <a:endParaRPr lang="ja-JP" altLang="en-US" sz="1050" dirty="0">
              <a:solidFill>
                <a:schemeClr val="tx1"/>
              </a:solidFill>
              <a:latin typeface="Meiryo UI" panose="020B0604030504040204" pitchFamily="50" charset="-128"/>
              <a:ea typeface="Meiryo UI" panose="020B0604030504040204" pitchFamily="50" charset="-128"/>
            </a:endParaRPr>
          </a:p>
        </p:txBody>
      </p:sp>
      <p:sp>
        <p:nvSpPr>
          <p:cNvPr id="66" name="正方形/長方形 65"/>
          <p:cNvSpPr/>
          <p:nvPr/>
        </p:nvSpPr>
        <p:spPr>
          <a:xfrm>
            <a:off x="3580626" y="5199114"/>
            <a:ext cx="1151192" cy="624624"/>
          </a:xfrm>
          <a:prstGeom prst="rect">
            <a:avLst/>
          </a:prstGeom>
          <a:solidFill>
            <a:schemeClr val="accent1">
              <a:lumMod val="40000"/>
              <a:lumOff val="60000"/>
            </a:schemeClr>
          </a:solidFill>
          <a:ln w="25400">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817" tIns="30408" rIns="60817" bIns="30408" numCol="1" spcCol="0" rtlCol="0" fromWordArt="0" anchor="ctr" anchorCtr="0" forceAA="0" compatLnSpc="1">
            <a:prstTxWarp prst="textNoShape">
              <a:avLst/>
            </a:prstTxWarp>
            <a:noAutofit/>
          </a:bodyPr>
          <a:lstStyle/>
          <a:p>
            <a:pPr algn="ctr"/>
            <a:r>
              <a:rPr lang="ja-JP" altLang="en-US" sz="1200" b="1" dirty="0">
                <a:solidFill>
                  <a:schemeClr val="tx1"/>
                </a:solidFill>
                <a:latin typeface="Meiryo UI" panose="020B0604030504040204" pitchFamily="50" charset="-128"/>
                <a:ea typeface="Meiryo UI" panose="020B0604030504040204" pitchFamily="50" charset="-128"/>
              </a:rPr>
              <a:t>重症者</a:t>
            </a:r>
            <a:r>
              <a:rPr lang="ja-JP" altLang="en-US" sz="1200" b="1" dirty="0" smtClean="0">
                <a:solidFill>
                  <a:schemeClr val="tx1"/>
                </a:solidFill>
                <a:latin typeface="Meiryo UI" panose="020B0604030504040204" pitchFamily="50" charset="-128"/>
                <a:ea typeface="Meiryo UI" panose="020B0604030504040204" pitchFamily="50" charset="-128"/>
              </a:rPr>
              <a:t>対応</a:t>
            </a:r>
            <a:endParaRPr lang="en-US" altLang="ja-JP" sz="1200" b="1" dirty="0" smtClean="0">
              <a:solidFill>
                <a:schemeClr val="tx1"/>
              </a:solidFill>
              <a:latin typeface="Meiryo UI" panose="020B0604030504040204" pitchFamily="50" charset="-128"/>
              <a:ea typeface="Meiryo UI" panose="020B0604030504040204" pitchFamily="50" charset="-128"/>
            </a:endParaRPr>
          </a:p>
          <a:p>
            <a:pPr algn="ctr"/>
            <a:r>
              <a:rPr lang="en-US" altLang="ja-JP" sz="1200" b="1" dirty="0" smtClean="0">
                <a:solidFill>
                  <a:schemeClr val="tx1"/>
                </a:solidFill>
                <a:latin typeface="Meiryo UI" panose="020B0604030504040204" pitchFamily="50" charset="-128"/>
                <a:ea typeface="Meiryo UI" panose="020B0604030504040204" pitchFamily="50" charset="-128"/>
              </a:rPr>
              <a:t>300</a:t>
            </a:r>
            <a:r>
              <a:rPr lang="ja-JP" altLang="en-US" sz="1200" b="1" dirty="0" smtClean="0">
                <a:solidFill>
                  <a:schemeClr val="tx1"/>
                </a:solidFill>
                <a:latin typeface="Meiryo UI" panose="020B0604030504040204" pitchFamily="50" charset="-128"/>
                <a:ea typeface="Meiryo UI" panose="020B0604030504040204" pitchFamily="50" charset="-128"/>
              </a:rPr>
              <a:t>床</a:t>
            </a:r>
            <a:endParaRPr lang="ja-JP" altLang="en-US" sz="1200" b="1" dirty="0">
              <a:solidFill>
                <a:schemeClr val="tx1"/>
              </a:solidFill>
              <a:latin typeface="Meiryo UI" panose="020B0604030504040204" pitchFamily="50" charset="-128"/>
              <a:ea typeface="Meiryo UI" panose="020B0604030504040204" pitchFamily="50" charset="-128"/>
            </a:endParaRPr>
          </a:p>
        </p:txBody>
      </p:sp>
      <p:cxnSp>
        <p:nvCxnSpPr>
          <p:cNvPr id="67" name="直線コネクタ 66"/>
          <p:cNvCxnSpPr/>
          <p:nvPr/>
        </p:nvCxnSpPr>
        <p:spPr>
          <a:xfrm flipV="1">
            <a:off x="1383298" y="5921369"/>
            <a:ext cx="404442" cy="159843"/>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grpSp>
        <p:nvGrpSpPr>
          <p:cNvPr id="9" name="グループ化 8"/>
          <p:cNvGrpSpPr/>
          <p:nvPr/>
        </p:nvGrpSpPr>
        <p:grpSpPr>
          <a:xfrm>
            <a:off x="2876877" y="3588697"/>
            <a:ext cx="1074722" cy="273590"/>
            <a:chOff x="1942552" y="3794082"/>
            <a:chExt cx="1074722" cy="273590"/>
          </a:xfrm>
        </p:grpSpPr>
        <p:sp>
          <p:nvSpPr>
            <p:cNvPr id="104" name="楕円 103"/>
            <p:cNvSpPr/>
            <p:nvPr/>
          </p:nvSpPr>
          <p:spPr>
            <a:xfrm>
              <a:off x="1970800" y="3794082"/>
              <a:ext cx="789069" cy="249551"/>
            </a:xfrm>
            <a:prstGeom prst="ellipse">
              <a:avLst/>
            </a:prstGeom>
            <a:solidFill>
              <a:schemeClr val="accent5">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テキスト ボックス 67"/>
            <p:cNvSpPr txBox="1"/>
            <p:nvPr/>
          </p:nvSpPr>
          <p:spPr>
            <a:xfrm>
              <a:off x="1942552" y="3806382"/>
              <a:ext cx="1074722" cy="261290"/>
            </a:xfrm>
            <a:prstGeom prst="rect">
              <a:avLst/>
            </a:prstGeom>
            <a:noFill/>
          </p:spPr>
          <p:txBody>
            <a:bodyPr wrap="square" rtlCol="0">
              <a:spAutoFit/>
            </a:bodyPr>
            <a:lstStyle/>
            <a:p>
              <a:r>
                <a:rPr lang="en-US" altLang="ja-JP" sz="1098" b="1" dirty="0">
                  <a:solidFill>
                    <a:schemeClr val="bg1"/>
                  </a:solidFill>
                  <a:latin typeface="メイリオ" panose="020B0604030504040204" pitchFamily="50" charset="-128"/>
                  <a:ea typeface="メイリオ" panose="020B0604030504040204" pitchFamily="50" charset="-128"/>
                </a:rPr>
                <a:t>15,000</a:t>
              </a:r>
              <a:r>
                <a:rPr lang="ja-JP" altLang="en-US" sz="1098" b="1" dirty="0">
                  <a:solidFill>
                    <a:schemeClr val="bg1"/>
                  </a:solidFill>
                  <a:latin typeface="メイリオ" panose="020B0604030504040204" pitchFamily="50" charset="-128"/>
                  <a:ea typeface="メイリオ" panose="020B0604030504040204" pitchFamily="50" charset="-128"/>
                </a:rPr>
                <a:t>人</a:t>
              </a:r>
            </a:p>
          </p:txBody>
        </p:sp>
      </p:grpSp>
      <p:sp>
        <p:nvSpPr>
          <p:cNvPr id="72" name="ストライプ矢印 71"/>
          <p:cNvSpPr/>
          <p:nvPr/>
        </p:nvSpPr>
        <p:spPr>
          <a:xfrm>
            <a:off x="3190073" y="6460205"/>
            <a:ext cx="202070" cy="246343"/>
          </a:xfrm>
          <a:prstGeom prst="stripedRightArrow">
            <a:avLst>
              <a:gd name="adj1" fmla="val 100000"/>
              <a:gd name="adj2" fmla="val 48131"/>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823"/>
          </a:p>
        </p:txBody>
      </p:sp>
      <p:sp>
        <p:nvSpPr>
          <p:cNvPr id="73" name="ストライプ矢印 72"/>
          <p:cNvSpPr/>
          <p:nvPr/>
        </p:nvSpPr>
        <p:spPr>
          <a:xfrm>
            <a:off x="1490732" y="6472777"/>
            <a:ext cx="202070" cy="246343"/>
          </a:xfrm>
          <a:prstGeom prst="stripedRightArrow">
            <a:avLst>
              <a:gd name="adj1" fmla="val 100000"/>
              <a:gd name="adj2" fmla="val 48131"/>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823"/>
          </a:p>
        </p:txBody>
      </p:sp>
      <p:sp>
        <p:nvSpPr>
          <p:cNvPr id="78" name="大かっこ 77"/>
          <p:cNvSpPr/>
          <p:nvPr/>
        </p:nvSpPr>
        <p:spPr>
          <a:xfrm>
            <a:off x="1851527" y="5210427"/>
            <a:ext cx="1234573" cy="289022"/>
          </a:xfrm>
          <a:prstGeom prst="bracketPair">
            <a:avLst/>
          </a:prstGeom>
        </p:spPr>
        <p:style>
          <a:lnRef idx="2">
            <a:schemeClr val="dk1"/>
          </a:lnRef>
          <a:fillRef idx="0">
            <a:schemeClr val="dk1"/>
          </a:fillRef>
          <a:effectRef idx="1">
            <a:schemeClr val="dk1"/>
          </a:effectRef>
          <a:fontRef idx="minor">
            <a:schemeClr val="tx1"/>
          </a:fontRef>
        </p:style>
        <p:txBody>
          <a:bodyPr tIns="0" bIns="0" rtlCol="0" anchor="ctr"/>
          <a:lstStyle/>
          <a:p>
            <a:r>
              <a:rPr kumimoji="1" lang="ja-JP" altLang="en-US" sz="755" b="1" dirty="0"/>
              <a:t>稼働病床</a:t>
            </a:r>
            <a:r>
              <a:rPr kumimoji="1" lang="en-US" altLang="ja-JP" sz="755" b="1" dirty="0"/>
              <a:t>(</a:t>
            </a:r>
            <a:r>
              <a:rPr kumimoji="1" lang="ja-JP" altLang="en-US" sz="755" b="1" dirty="0"/>
              <a:t>感染症＋一般</a:t>
            </a:r>
            <a:r>
              <a:rPr kumimoji="1" lang="en-US" altLang="ja-JP" sz="755" b="1" dirty="0"/>
              <a:t>)</a:t>
            </a:r>
          </a:p>
          <a:p>
            <a:r>
              <a:rPr lang="ja-JP" altLang="en-US" sz="755" b="1" dirty="0"/>
              <a:t>非稼働病床</a:t>
            </a:r>
            <a:endParaRPr kumimoji="1" lang="ja-JP" altLang="en-US" sz="755" b="1" dirty="0"/>
          </a:p>
        </p:txBody>
      </p:sp>
      <p:sp>
        <p:nvSpPr>
          <p:cNvPr id="80" name="大かっこ 79"/>
          <p:cNvSpPr/>
          <p:nvPr/>
        </p:nvSpPr>
        <p:spPr>
          <a:xfrm>
            <a:off x="3540423" y="4896724"/>
            <a:ext cx="1220317" cy="220743"/>
          </a:xfrm>
          <a:prstGeom prst="bracketPair">
            <a:avLst/>
          </a:prstGeom>
        </p:spPr>
        <p:style>
          <a:lnRef idx="2">
            <a:schemeClr val="dk1"/>
          </a:lnRef>
          <a:fillRef idx="0">
            <a:schemeClr val="dk1"/>
          </a:fillRef>
          <a:effectRef idx="1">
            <a:schemeClr val="dk1"/>
          </a:effectRef>
          <a:fontRef idx="minor">
            <a:schemeClr val="tx1"/>
          </a:fontRef>
        </p:style>
        <p:txBody>
          <a:bodyPr tIns="0" bIns="0" rtlCol="0" anchor="ctr"/>
          <a:lstStyle/>
          <a:p>
            <a:r>
              <a:rPr kumimoji="1" lang="ja-JP" altLang="en-US" sz="755" b="1" dirty="0"/>
              <a:t>稼働病床</a:t>
            </a:r>
            <a:r>
              <a:rPr kumimoji="1" lang="en-US" altLang="ja-JP" sz="755" b="1" dirty="0"/>
              <a:t>(</a:t>
            </a:r>
            <a:r>
              <a:rPr kumimoji="1" lang="ja-JP" altLang="en-US" sz="755" b="1" dirty="0"/>
              <a:t>感染症＋一般</a:t>
            </a:r>
            <a:r>
              <a:rPr kumimoji="1" lang="en-US" altLang="ja-JP" sz="755" b="1" dirty="0"/>
              <a:t>)</a:t>
            </a:r>
          </a:p>
        </p:txBody>
      </p:sp>
      <p:sp>
        <p:nvSpPr>
          <p:cNvPr id="84" name="正方形/長方形 83"/>
          <p:cNvSpPr/>
          <p:nvPr/>
        </p:nvSpPr>
        <p:spPr>
          <a:xfrm>
            <a:off x="5264150" y="3442323"/>
            <a:ext cx="1327150" cy="2645121"/>
          </a:xfrm>
          <a:prstGeom prst="rect">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817" tIns="252000" rIns="60817" bIns="30408" numCol="1" spcCol="0" rtlCol="0" fromWordArt="0" anchor="t" anchorCtr="0" forceAA="0" compatLnSpc="1">
            <a:prstTxWarp prst="textNoShape">
              <a:avLst/>
            </a:prstTxWarp>
            <a:noAutofit/>
          </a:bodyPr>
          <a:lstStyle/>
          <a:p>
            <a:pPr algn="ctr"/>
            <a:r>
              <a:rPr lang="en-US" altLang="ja-JP" b="1" dirty="0">
                <a:solidFill>
                  <a:schemeClr val="tx1"/>
                </a:solidFill>
                <a:latin typeface="Meiryo UI" panose="020B0604030504040204" pitchFamily="50" charset="-128"/>
                <a:ea typeface="Meiryo UI" panose="020B0604030504040204" pitchFamily="50" charset="-128"/>
              </a:rPr>
              <a:t>15,000</a:t>
            </a:r>
            <a:r>
              <a:rPr lang="ja-JP" altLang="en-US" b="1" dirty="0">
                <a:solidFill>
                  <a:schemeClr val="tx1"/>
                </a:solidFill>
                <a:latin typeface="Meiryo UI" panose="020B0604030504040204" pitchFamily="50" charset="-128"/>
                <a:ea typeface="Meiryo UI" panose="020B0604030504040204" pitchFamily="50" charset="-128"/>
              </a:rPr>
              <a:t>床</a:t>
            </a:r>
            <a:endParaRPr lang="en-US" altLang="ja-JP" b="1" dirty="0">
              <a:solidFill>
                <a:schemeClr val="tx1"/>
              </a:solidFill>
              <a:latin typeface="Meiryo UI" panose="020B0604030504040204" pitchFamily="50" charset="-128"/>
              <a:ea typeface="Meiryo UI" panose="020B0604030504040204" pitchFamily="50" charset="-128"/>
            </a:endParaRPr>
          </a:p>
          <a:p>
            <a:pPr algn="ctr"/>
            <a:endParaRPr lang="ja-JP" altLang="en-US" sz="1098" dirty="0">
              <a:solidFill>
                <a:schemeClr val="tx1"/>
              </a:solidFill>
            </a:endParaRPr>
          </a:p>
        </p:txBody>
      </p:sp>
      <p:sp>
        <p:nvSpPr>
          <p:cNvPr id="86" name="正方形/長方形 85"/>
          <p:cNvSpPr/>
          <p:nvPr/>
        </p:nvSpPr>
        <p:spPr>
          <a:xfrm>
            <a:off x="5342974" y="4889474"/>
            <a:ext cx="1151192" cy="913157"/>
          </a:xfrm>
          <a:prstGeom prst="rect">
            <a:avLst/>
          </a:prstGeom>
          <a:solidFill>
            <a:schemeClr val="accent1">
              <a:lumMod val="40000"/>
              <a:lumOff val="60000"/>
            </a:schemeClr>
          </a:solidFill>
          <a:ln w="25400">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817" tIns="30408" rIns="60817" bIns="30408" numCol="1" spcCol="0" rtlCol="0" fromWordArt="0" anchor="ctr" anchorCtr="0" forceAA="0" compatLnSpc="1">
            <a:prstTxWarp prst="textNoShape">
              <a:avLst/>
            </a:prstTxWarp>
            <a:noAutofit/>
          </a:bodyPr>
          <a:lstStyle/>
          <a:p>
            <a:pPr algn="ctr"/>
            <a:r>
              <a:rPr lang="ja-JP" altLang="en-US" sz="1400" b="1" dirty="0">
                <a:solidFill>
                  <a:schemeClr val="tx1"/>
                </a:solidFill>
                <a:latin typeface="Meiryo UI" panose="020B0604030504040204" pitchFamily="50" charset="-128"/>
                <a:ea typeface="Meiryo UI" panose="020B0604030504040204" pitchFamily="50" charset="-128"/>
              </a:rPr>
              <a:t>重症者</a:t>
            </a:r>
            <a:r>
              <a:rPr lang="ja-JP" altLang="en-US" sz="1400" b="1" dirty="0" smtClean="0">
                <a:solidFill>
                  <a:schemeClr val="tx1"/>
                </a:solidFill>
                <a:latin typeface="Meiryo UI" panose="020B0604030504040204" pitchFamily="50" charset="-128"/>
                <a:ea typeface="Meiryo UI" panose="020B0604030504040204" pitchFamily="50" charset="-128"/>
              </a:rPr>
              <a:t>対応</a:t>
            </a:r>
            <a:endParaRPr lang="en-US" altLang="ja-JP" sz="1400" b="1" dirty="0" smtClean="0">
              <a:solidFill>
                <a:schemeClr val="tx1"/>
              </a:solidFill>
              <a:latin typeface="Meiryo UI" panose="020B0604030504040204" pitchFamily="50" charset="-128"/>
              <a:ea typeface="Meiryo UI" panose="020B0604030504040204" pitchFamily="50" charset="-128"/>
            </a:endParaRPr>
          </a:p>
          <a:p>
            <a:pPr algn="ctr"/>
            <a:r>
              <a:rPr lang="en-US" altLang="ja-JP" sz="1400" b="1" dirty="0" smtClean="0">
                <a:solidFill>
                  <a:schemeClr val="tx1"/>
                </a:solidFill>
                <a:latin typeface="Meiryo UI" panose="020B0604030504040204" pitchFamily="50" charset="-128"/>
                <a:ea typeface="Meiryo UI" panose="020B0604030504040204" pitchFamily="50" charset="-128"/>
              </a:rPr>
              <a:t>500</a:t>
            </a:r>
            <a:r>
              <a:rPr lang="ja-JP" altLang="en-US" sz="1400" b="1" dirty="0" smtClean="0">
                <a:solidFill>
                  <a:schemeClr val="tx1"/>
                </a:solidFill>
                <a:latin typeface="Meiryo UI" panose="020B0604030504040204" pitchFamily="50" charset="-128"/>
                <a:ea typeface="Meiryo UI" panose="020B0604030504040204" pitchFamily="50" charset="-128"/>
              </a:rPr>
              <a:t>床</a:t>
            </a:r>
            <a:endParaRPr lang="ja-JP" altLang="en-US" sz="1400" b="1" dirty="0">
              <a:solidFill>
                <a:schemeClr val="tx1"/>
              </a:solidFill>
              <a:latin typeface="Meiryo UI" panose="020B0604030504040204" pitchFamily="50" charset="-128"/>
              <a:ea typeface="Meiryo UI" panose="020B0604030504040204" pitchFamily="50" charset="-128"/>
            </a:endParaRPr>
          </a:p>
        </p:txBody>
      </p:sp>
      <p:cxnSp>
        <p:nvCxnSpPr>
          <p:cNvPr id="87" name="直線コネクタ 86"/>
          <p:cNvCxnSpPr/>
          <p:nvPr/>
        </p:nvCxnSpPr>
        <p:spPr>
          <a:xfrm flipV="1">
            <a:off x="4746630" y="4889470"/>
            <a:ext cx="596339" cy="318916"/>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cxnSp>
        <p:nvCxnSpPr>
          <p:cNvPr id="88" name="直線コネクタ 87"/>
          <p:cNvCxnSpPr/>
          <p:nvPr/>
        </p:nvCxnSpPr>
        <p:spPr>
          <a:xfrm>
            <a:off x="4731809" y="5814083"/>
            <a:ext cx="611156" cy="5160"/>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pic>
        <p:nvPicPr>
          <p:cNvPr id="89" name="図 8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5857815" y="3705790"/>
            <a:ext cx="176447" cy="1780747"/>
          </a:xfrm>
          <a:prstGeom prst="rect">
            <a:avLst/>
          </a:prstGeom>
          <a:noFill/>
          <a:extLst>
            <a:ext uri="{909E8E84-426E-40DD-AFC4-6F175D3DCCD1}">
              <a14:hiddenFill xmlns:a14="http://schemas.microsoft.com/office/drawing/2010/main">
                <a:solidFill>
                  <a:srgbClr val="FFFFFF"/>
                </a:solidFill>
              </a14:hiddenFill>
            </a:ext>
          </a:extLst>
        </p:spPr>
      </p:pic>
      <p:sp>
        <p:nvSpPr>
          <p:cNvPr id="91" name="正方形/長方形 90"/>
          <p:cNvSpPr/>
          <p:nvPr/>
        </p:nvSpPr>
        <p:spPr>
          <a:xfrm>
            <a:off x="3527227" y="4205287"/>
            <a:ext cx="1230512" cy="302651"/>
          </a:xfrm>
          <a:prstGeom prst="rect">
            <a:avLst/>
          </a:prstGeom>
          <a:solidFill>
            <a:schemeClr val="bg1"/>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800" b="1" dirty="0">
                <a:solidFill>
                  <a:schemeClr val="tx1"/>
                </a:solidFill>
                <a:latin typeface="Meiryo UI" panose="020B0604030504040204" pitchFamily="50" charset="-128"/>
                <a:ea typeface="Meiryo UI" panose="020B0604030504040204" pitchFamily="50" charset="-128"/>
              </a:rPr>
              <a:t>廃止病棟の稼働　</a:t>
            </a:r>
            <a:r>
              <a:rPr kumimoji="1" lang="en-US" altLang="ja-JP" sz="800" b="1" dirty="0">
                <a:solidFill>
                  <a:schemeClr val="tx1"/>
                </a:solidFill>
                <a:latin typeface="Meiryo UI" panose="020B0604030504040204" pitchFamily="50" charset="-128"/>
                <a:ea typeface="Meiryo UI" panose="020B0604030504040204" pitchFamily="50" charset="-128"/>
              </a:rPr>
              <a:t>350</a:t>
            </a:r>
            <a:r>
              <a:rPr kumimoji="1" lang="ja-JP" altLang="en-US" sz="800" b="1" dirty="0">
                <a:solidFill>
                  <a:schemeClr val="tx1"/>
                </a:solidFill>
                <a:latin typeface="Meiryo UI" panose="020B0604030504040204" pitchFamily="50" charset="-128"/>
                <a:ea typeface="Meiryo UI" panose="020B0604030504040204" pitchFamily="50" charset="-128"/>
              </a:rPr>
              <a:t>床</a:t>
            </a:r>
            <a:endParaRPr kumimoji="1" lang="en-US" altLang="ja-JP" sz="800" b="1" dirty="0">
              <a:solidFill>
                <a:schemeClr val="tx1"/>
              </a:solidFill>
              <a:latin typeface="Meiryo UI" panose="020B0604030504040204" pitchFamily="50" charset="-128"/>
              <a:ea typeface="Meiryo UI" panose="020B0604030504040204" pitchFamily="50" charset="-128"/>
            </a:endParaRPr>
          </a:p>
          <a:p>
            <a:pPr algn="ctr"/>
            <a:r>
              <a:rPr kumimoji="1" lang="ja-JP" altLang="en-US" sz="800" b="1" dirty="0">
                <a:solidFill>
                  <a:schemeClr val="tx1"/>
                </a:solidFill>
                <a:latin typeface="Meiryo UI" panose="020B0604030504040204" pitchFamily="50" charset="-128"/>
                <a:ea typeface="Meiryo UI" panose="020B0604030504040204" pitchFamily="50" charset="-128"/>
              </a:rPr>
              <a:t>非稼働病床</a:t>
            </a:r>
          </a:p>
        </p:txBody>
      </p:sp>
      <p:sp>
        <p:nvSpPr>
          <p:cNvPr id="92" name="正方形/長方形 91"/>
          <p:cNvSpPr/>
          <p:nvPr/>
        </p:nvSpPr>
        <p:spPr>
          <a:xfrm>
            <a:off x="5274089" y="2121525"/>
            <a:ext cx="1297894" cy="1309345"/>
          </a:xfrm>
          <a:prstGeom prst="rect">
            <a:avLst/>
          </a:prstGeom>
          <a:solidFill>
            <a:schemeClr val="bg2">
              <a:lumMod val="50000"/>
              <a:alpha val="60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自宅待機</a:t>
            </a:r>
            <a:endParaRPr kumimoji="1" lang="en-US" altLang="ja-JP" sz="1600" b="1"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宿泊施設</a:t>
            </a:r>
            <a:endParaRPr kumimoji="1" lang="en-US" altLang="ja-JP" sz="1600" b="1"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000" b="1" dirty="0" smtClean="0">
                <a:solidFill>
                  <a:schemeClr val="bg1"/>
                </a:solidFill>
                <a:latin typeface="Meiryo UI" panose="020B0604030504040204" pitchFamily="50" charset="-128"/>
                <a:ea typeface="Meiryo UI" panose="020B0604030504040204" pitchFamily="50" charset="-128"/>
              </a:rPr>
              <a:t>（軽症・無症状）</a:t>
            </a:r>
            <a:endParaRPr kumimoji="1" lang="en-US" altLang="ja-JP" sz="1000" b="1" dirty="0" smtClean="0">
              <a:solidFill>
                <a:schemeClr val="bg1"/>
              </a:solidFill>
              <a:latin typeface="Meiryo UI" panose="020B0604030504040204" pitchFamily="50" charset="-128"/>
              <a:ea typeface="Meiryo UI" panose="020B0604030504040204" pitchFamily="50" charset="-128"/>
            </a:endParaRPr>
          </a:p>
          <a:p>
            <a:pPr algn="ctr"/>
            <a:endParaRPr kumimoji="1" lang="en-US" altLang="ja-JP" sz="963" b="1" dirty="0">
              <a:solidFill>
                <a:schemeClr val="bg1"/>
              </a:solidFill>
              <a:latin typeface="Meiryo UI" panose="020B0604030504040204" pitchFamily="50" charset="-128"/>
              <a:ea typeface="Meiryo UI" panose="020B0604030504040204" pitchFamily="50" charset="-128"/>
            </a:endParaRPr>
          </a:p>
          <a:p>
            <a:pPr algn="ctr"/>
            <a:endParaRPr kumimoji="1" lang="ja-JP" altLang="en-US" sz="963" b="1" dirty="0">
              <a:solidFill>
                <a:schemeClr val="bg1"/>
              </a:solidFill>
              <a:latin typeface="Meiryo UI" panose="020B0604030504040204" pitchFamily="50" charset="-128"/>
              <a:ea typeface="Meiryo UI" panose="020B0604030504040204" pitchFamily="50" charset="-128"/>
            </a:endParaRPr>
          </a:p>
        </p:txBody>
      </p:sp>
      <p:pic>
        <p:nvPicPr>
          <p:cNvPr id="94" name="図 9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5867779" y="2109905"/>
            <a:ext cx="182424" cy="1754841"/>
          </a:xfrm>
          <a:prstGeom prst="rect">
            <a:avLst/>
          </a:prstGeom>
          <a:noFill/>
          <a:extLst>
            <a:ext uri="{909E8E84-426E-40DD-AFC4-6F175D3DCCD1}">
              <a14:hiddenFill xmlns:a14="http://schemas.microsoft.com/office/drawing/2010/main">
                <a:solidFill>
                  <a:srgbClr val="FFFFFF"/>
                </a:solidFill>
              </a14:hiddenFill>
            </a:ext>
          </a:extLst>
        </p:spPr>
      </p:pic>
      <p:sp>
        <p:nvSpPr>
          <p:cNvPr id="95" name="テキスト ボックス 94">
            <a:extLst>
              <a:ext uri="{FF2B5EF4-FFF2-40B4-BE49-F238E27FC236}">
                <a16:creationId xmlns:a16="http://schemas.microsoft.com/office/drawing/2014/main" id="{37301C37-F905-4B55-A948-2484C83AAE35}"/>
              </a:ext>
            </a:extLst>
          </p:cNvPr>
          <p:cNvSpPr txBox="1"/>
          <p:nvPr/>
        </p:nvSpPr>
        <p:spPr>
          <a:xfrm>
            <a:off x="1217632" y="1653172"/>
            <a:ext cx="4085682" cy="369332"/>
          </a:xfrm>
          <a:prstGeom prst="rect">
            <a:avLst/>
          </a:prstGeom>
          <a:noFill/>
          <a:ln>
            <a:solidFill>
              <a:schemeClr val="tx1"/>
            </a:solidFill>
            <a:prstDash val="dash"/>
          </a:ln>
        </p:spPr>
        <p:txBody>
          <a:bodyPr wrap="square" rtlCol="0" anchor="ctr" anchorCtr="0">
            <a:spAutoFit/>
          </a:bodyPr>
          <a:lstStyle/>
          <a:p>
            <a:pPr algn="ctr">
              <a:spcAft>
                <a:spcPts val="600"/>
              </a:spcAft>
            </a:pPr>
            <a:r>
              <a:rPr kumimoji="1" lang="ja-JP" altLang="en-US" b="1" dirty="0" smtClean="0">
                <a:latin typeface="Meiryo UI" panose="020B0604030504040204" pitchFamily="50" charset="-128"/>
                <a:ea typeface="Meiryo UI" panose="020B0604030504040204" pitchFamily="50" charset="-128"/>
              </a:rPr>
              <a:t>各段階に応じた医療提供体制の確保</a:t>
            </a:r>
            <a:endParaRPr kumimoji="1" lang="en-US" altLang="ja-JP" b="1" dirty="0">
              <a:latin typeface="Meiryo UI" panose="020B0604030504040204" pitchFamily="50" charset="-128"/>
              <a:ea typeface="Meiryo UI" panose="020B0604030504040204" pitchFamily="50" charset="-128"/>
            </a:endParaRPr>
          </a:p>
        </p:txBody>
      </p:sp>
      <p:sp>
        <p:nvSpPr>
          <p:cNvPr id="97" name="テキスト ボックス 96"/>
          <p:cNvSpPr txBox="1"/>
          <p:nvPr/>
        </p:nvSpPr>
        <p:spPr>
          <a:xfrm>
            <a:off x="4899131" y="6408328"/>
            <a:ext cx="2007378" cy="400110"/>
          </a:xfrm>
          <a:prstGeom prst="rect">
            <a:avLst/>
          </a:prstGeom>
          <a:noFill/>
        </p:spPr>
        <p:txBody>
          <a:bodyPr wrap="square" rtlCol="0">
            <a:spAutoFit/>
          </a:bodyPr>
          <a:lstStyle/>
          <a:p>
            <a:pPr algn="ctr"/>
            <a:r>
              <a:rPr lang="ja-JP" altLang="en-US" sz="1200" b="1" dirty="0">
                <a:latin typeface="メイリオ" panose="020B0604030504040204" pitchFamily="50" charset="-128"/>
                <a:ea typeface="メイリオ" panose="020B0604030504040204" pitchFamily="50" charset="-128"/>
              </a:rPr>
              <a:t>＜</a:t>
            </a:r>
            <a:r>
              <a:rPr lang="ja-JP" altLang="en-US" sz="1200" b="1" dirty="0" smtClean="0">
                <a:latin typeface="メイリオ" panose="020B0604030504040204" pitchFamily="50" charset="-128"/>
                <a:ea typeface="メイリオ" panose="020B0604030504040204" pitchFamily="50" charset="-128"/>
              </a:rPr>
              <a:t>オーバーシュート②＞</a:t>
            </a:r>
            <a:endParaRPr lang="ja-JP" altLang="en-US" sz="1200" b="1" dirty="0">
              <a:latin typeface="メイリオ" panose="020B0604030504040204" pitchFamily="50" charset="-128"/>
              <a:ea typeface="メイリオ" panose="020B0604030504040204" pitchFamily="50" charset="-128"/>
            </a:endParaRPr>
          </a:p>
          <a:p>
            <a:pPr algn="ctr"/>
            <a:r>
              <a:rPr lang="ja-JP" altLang="en-US" sz="800" dirty="0">
                <a:latin typeface="メイリオ" panose="020B0604030504040204" pitchFamily="50" charset="-128"/>
                <a:ea typeface="メイリオ" panose="020B0604030504040204" pitchFamily="50" charset="-128"/>
              </a:rPr>
              <a:t>国算定式によるﾋﾟｰｸ時）</a:t>
            </a:r>
          </a:p>
        </p:txBody>
      </p:sp>
      <p:sp>
        <p:nvSpPr>
          <p:cNvPr id="2" name="爆発 1 1"/>
          <p:cNvSpPr/>
          <p:nvPr/>
        </p:nvSpPr>
        <p:spPr>
          <a:xfrm>
            <a:off x="3300825" y="6299736"/>
            <a:ext cx="1780746" cy="519918"/>
          </a:xfrm>
          <a:prstGeom prst="irregularSeal1">
            <a:avLst/>
          </a:prstGeom>
          <a:solidFill>
            <a:srgbClr val="FF0000">
              <a:alpha val="5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テキスト ボックス 95"/>
          <p:cNvSpPr txBox="1"/>
          <p:nvPr/>
        </p:nvSpPr>
        <p:spPr>
          <a:xfrm>
            <a:off x="3171628" y="6396029"/>
            <a:ext cx="2007378" cy="400110"/>
          </a:xfrm>
          <a:prstGeom prst="rect">
            <a:avLst/>
          </a:prstGeom>
          <a:noFill/>
        </p:spPr>
        <p:txBody>
          <a:bodyPr wrap="square" rtlCol="0">
            <a:spAutoFit/>
          </a:bodyPr>
          <a:lstStyle/>
          <a:p>
            <a:pPr algn="ctr"/>
            <a:r>
              <a:rPr lang="ja-JP" altLang="en-US" sz="1200" b="1" dirty="0">
                <a:latin typeface="メイリオ" panose="020B0604030504040204" pitchFamily="50" charset="-128"/>
                <a:ea typeface="メイリオ" panose="020B0604030504040204" pitchFamily="50" charset="-128"/>
              </a:rPr>
              <a:t>＜オーバーシュート①＞</a:t>
            </a:r>
          </a:p>
          <a:p>
            <a:pPr algn="ctr"/>
            <a:r>
              <a:rPr lang="ja-JP" altLang="en-US" sz="800" dirty="0" smtClean="0">
                <a:latin typeface="メイリオ" panose="020B0604030504040204" pitchFamily="50" charset="-128"/>
                <a:ea typeface="メイリオ" panose="020B0604030504040204" pitchFamily="50" charset="-128"/>
              </a:rPr>
              <a:t>平均</a:t>
            </a:r>
            <a:r>
              <a:rPr lang="en-US" altLang="ja-JP" sz="800" dirty="0" smtClean="0">
                <a:latin typeface="メイリオ" panose="020B0604030504040204" pitchFamily="50" charset="-128"/>
                <a:ea typeface="メイリオ" panose="020B0604030504040204" pitchFamily="50" charset="-128"/>
              </a:rPr>
              <a:t>1,000</a:t>
            </a:r>
            <a:r>
              <a:rPr lang="ja-JP" altLang="en-US" sz="800" dirty="0" smtClean="0">
                <a:latin typeface="メイリオ" panose="020B0604030504040204" pitchFamily="50" charset="-128"/>
                <a:ea typeface="メイリオ" panose="020B0604030504040204" pitchFamily="50" charset="-128"/>
              </a:rPr>
              <a:t>人</a:t>
            </a:r>
            <a:r>
              <a:rPr lang="en-US" altLang="ja-JP" sz="800" dirty="0" smtClean="0">
                <a:latin typeface="メイリオ" panose="020B0604030504040204" pitchFamily="50" charset="-128"/>
                <a:ea typeface="メイリオ" panose="020B0604030504040204" pitchFamily="50" charset="-128"/>
              </a:rPr>
              <a:t>/</a:t>
            </a:r>
            <a:r>
              <a:rPr lang="ja-JP" altLang="en-US" sz="800" dirty="0" smtClean="0">
                <a:latin typeface="メイリオ" panose="020B0604030504040204" pitchFamily="50" charset="-128"/>
                <a:ea typeface="メイリオ" panose="020B0604030504040204" pitchFamily="50" charset="-128"/>
              </a:rPr>
              <a:t>日</a:t>
            </a:r>
            <a:r>
              <a:rPr lang="ja-JP" altLang="en-US" sz="800" dirty="0">
                <a:latin typeface="メイリオ" panose="020B0604030504040204" pitchFamily="50" charset="-128"/>
                <a:ea typeface="メイリオ" panose="020B0604030504040204" pitchFamily="50" charset="-128"/>
              </a:rPr>
              <a:t>の陽性</a:t>
            </a:r>
            <a:r>
              <a:rPr lang="en-US" altLang="ja-JP" sz="800" dirty="0">
                <a:latin typeface="メイリオ" panose="020B0604030504040204" pitchFamily="50" charset="-128"/>
                <a:ea typeface="メイリオ" panose="020B0604030504040204" pitchFamily="50" charset="-128"/>
              </a:rPr>
              <a:t>×15</a:t>
            </a:r>
            <a:r>
              <a:rPr lang="ja-JP" altLang="en-US" sz="800" dirty="0">
                <a:latin typeface="メイリオ" panose="020B0604030504040204" pitchFamily="50" charset="-128"/>
                <a:ea typeface="メイリオ" panose="020B0604030504040204" pitchFamily="50" charset="-128"/>
              </a:rPr>
              <a:t>日</a:t>
            </a:r>
          </a:p>
        </p:txBody>
      </p:sp>
      <p:sp>
        <p:nvSpPr>
          <p:cNvPr id="102" name="大かっこ 101"/>
          <p:cNvSpPr/>
          <p:nvPr/>
        </p:nvSpPr>
        <p:spPr>
          <a:xfrm>
            <a:off x="99124" y="5433714"/>
            <a:ext cx="1234573" cy="289022"/>
          </a:xfrm>
          <a:prstGeom prst="bracketPair">
            <a:avLst/>
          </a:prstGeom>
        </p:spPr>
        <p:style>
          <a:lnRef idx="2">
            <a:schemeClr val="dk1"/>
          </a:lnRef>
          <a:fillRef idx="0">
            <a:schemeClr val="dk1"/>
          </a:fillRef>
          <a:effectRef idx="1">
            <a:schemeClr val="dk1"/>
          </a:effectRef>
          <a:fontRef idx="minor">
            <a:schemeClr val="tx1"/>
          </a:fontRef>
        </p:style>
        <p:txBody>
          <a:bodyPr tIns="0" bIns="0" rtlCol="0" anchor="ctr"/>
          <a:lstStyle/>
          <a:p>
            <a:r>
              <a:rPr kumimoji="1" lang="ja-JP" altLang="en-US" sz="755" b="1" dirty="0"/>
              <a:t>稼働病床</a:t>
            </a:r>
            <a:r>
              <a:rPr kumimoji="1" lang="en-US" altLang="ja-JP" sz="755" b="1" dirty="0"/>
              <a:t>(</a:t>
            </a:r>
            <a:r>
              <a:rPr kumimoji="1" lang="ja-JP" altLang="en-US" sz="755" b="1" dirty="0"/>
              <a:t>感染症＋一般</a:t>
            </a:r>
            <a:r>
              <a:rPr kumimoji="1" lang="en-US" altLang="ja-JP" sz="755" b="1" dirty="0"/>
              <a:t>)</a:t>
            </a:r>
          </a:p>
          <a:p>
            <a:r>
              <a:rPr lang="ja-JP" altLang="en-US" sz="755" b="1" dirty="0"/>
              <a:t>非稼働病床</a:t>
            </a:r>
            <a:endParaRPr kumimoji="1" lang="ja-JP" altLang="en-US" sz="755" b="1" dirty="0"/>
          </a:p>
        </p:txBody>
      </p:sp>
      <p:sp>
        <p:nvSpPr>
          <p:cNvPr id="103" name="正方形/長方形 102"/>
          <p:cNvSpPr/>
          <p:nvPr/>
        </p:nvSpPr>
        <p:spPr>
          <a:xfrm>
            <a:off x="5303314" y="3083032"/>
            <a:ext cx="1230512" cy="302651"/>
          </a:xfrm>
          <a:prstGeom prst="rect">
            <a:avLst/>
          </a:prstGeom>
          <a:solidFill>
            <a:schemeClr val="bg1"/>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800" b="1" dirty="0">
                <a:solidFill>
                  <a:schemeClr val="tx1"/>
                </a:solidFill>
                <a:latin typeface="Meiryo UI" panose="020B0604030504040204" pitchFamily="50" charset="-128"/>
                <a:ea typeface="Meiryo UI" panose="020B0604030504040204" pitchFamily="50" charset="-128"/>
              </a:rPr>
              <a:t>廃止病棟の稼働　</a:t>
            </a:r>
            <a:r>
              <a:rPr kumimoji="1" lang="en-US" altLang="ja-JP" sz="800" b="1" dirty="0">
                <a:solidFill>
                  <a:schemeClr val="tx1"/>
                </a:solidFill>
                <a:latin typeface="Meiryo UI" panose="020B0604030504040204" pitchFamily="50" charset="-128"/>
                <a:ea typeface="Meiryo UI" panose="020B0604030504040204" pitchFamily="50" charset="-128"/>
              </a:rPr>
              <a:t>350</a:t>
            </a:r>
            <a:r>
              <a:rPr kumimoji="1" lang="ja-JP" altLang="en-US" sz="800" b="1" dirty="0">
                <a:solidFill>
                  <a:schemeClr val="tx1"/>
                </a:solidFill>
                <a:latin typeface="Meiryo UI" panose="020B0604030504040204" pitchFamily="50" charset="-128"/>
                <a:ea typeface="Meiryo UI" panose="020B0604030504040204" pitchFamily="50" charset="-128"/>
              </a:rPr>
              <a:t>床</a:t>
            </a:r>
            <a:endParaRPr kumimoji="1" lang="en-US" altLang="ja-JP" sz="800" b="1" dirty="0">
              <a:solidFill>
                <a:schemeClr val="tx1"/>
              </a:solidFill>
              <a:latin typeface="Meiryo UI" panose="020B0604030504040204" pitchFamily="50" charset="-128"/>
              <a:ea typeface="Meiryo UI" panose="020B0604030504040204" pitchFamily="50" charset="-128"/>
            </a:endParaRPr>
          </a:p>
          <a:p>
            <a:pPr algn="ctr"/>
            <a:r>
              <a:rPr kumimoji="1" lang="ja-JP" altLang="en-US" sz="800" b="1" dirty="0">
                <a:solidFill>
                  <a:schemeClr val="tx1"/>
                </a:solidFill>
                <a:latin typeface="Meiryo UI" panose="020B0604030504040204" pitchFamily="50" charset="-128"/>
                <a:ea typeface="Meiryo UI" panose="020B0604030504040204" pitchFamily="50" charset="-128"/>
              </a:rPr>
              <a:t>非稼働病床</a:t>
            </a:r>
          </a:p>
        </p:txBody>
      </p:sp>
      <p:sp>
        <p:nvSpPr>
          <p:cNvPr id="105" name="正方形/長方形 104"/>
          <p:cNvSpPr/>
          <p:nvPr/>
        </p:nvSpPr>
        <p:spPr>
          <a:xfrm>
            <a:off x="9498427" y="4002943"/>
            <a:ext cx="2440713" cy="41892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b="1" u="sng" dirty="0" smtClean="0">
                <a:latin typeface="Meiryo UI" panose="020B0604030504040204" pitchFamily="50" charset="-128"/>
                <a:ea typeface="Meiryo UI" panose="020B0604030504040204" pitchFamily="50" charset="-128"/>
              </a:rPr>
              <a:t>予算額　</a:t>
            </a:r>
            <a:r>
              <a:rPr kumimoji="1" lang="en-US" altLang="ja-JP" b="1" u="sng" dirty="0" smtClean="0">
                <a:latin typeface="Meiryo UI" panose="020B0604030504040204" pitchFamily="50" charset="-128"/>
                <a:ea typeface="Meiryo UI" panose="020B0604030504040204" pitchFamily="50" charset="-128"/>
              </a:rPr>
              <a:t>1,819</a:t>
            </a:r>
            <a:r>
              <a:rPr kumimoji="1" lang="ja-JP" altLang="en-US" b="1" u="sng" dirty="0" smtClean="0">
                <a:latin typeface="Meiryo UI" panose="020B0604030504040204" pitchFamily="50" charset="-128"/>
                <a:ea typeface="Meiryo UI" panose="020B0604030504040204" pitchFamily="50" charset="-128"/>
              </a:rPr>
              <a:t>百万円</a:t>
            </a:r>
            <a:endParaRPr kumimoji="1" lang="ja-JP" altLang="en-US" b="1" u="sng" dirty="0">
              <a:latin typeface="Meiryo UI" panose="020B0604030504040204" pitchFamily="50" charset="-128"/>
              <a:ea typeface="Meiryo UI" panose="020B0604030504040204" pitchFamily="50" charset="-128"/>
            </a:endParaRPr>
          </a:p>
        </p:txBody>
      </p:sp>
      <p:sp>
        <p:nvSpPr>
          <p:cNvPr id="106" name="角丸四角形 105"/>
          <p:cNvSpPr/>
          <p:nvPr/>
        </p:nvSpPr>
        <p:spPr>
          <a:xfrm>
            <a:off x="6871372" y="3554637"/>
            <a:ext cx="5061470" cy="371590"/>
          </a:xfrm>
          <a:prstGeom prst="roundRect">
            <a:avLst/>
          </a:prstGeom>
        </p:spPr>
        <p:style>
          <a:lnRef idx="1">
            <a:schemeClr val="accent1"/>
          </a:lnRef>
          <a:fillRef idx="3">
            <a:schemeClr val="accent1"/>
          </a:fillRef>
          <a:effectRef idx="2">
            <a:schemeClr val="accent1"/>
          </a:effectRef>
          <a:fontRef idx="minor">
            <a:schemeClr val="lt1"/>
          </a:fontRef>
        </p:style>
        <p:txBody>
          <a:bodyPr wrap="none" anchor="ctr">
            <a:noAutofit/>
          </a:bodyPr>
          <a:lstStyle/>
          <a:p>
            <a:r>
              <a:rPr lang="ja-JP" altLang="en-US" sz="2000" b="1" dirty="0" smtClean="0">
                <a:latin typeface="Meiryo UI" panose="020B0604030504040204" pitchFamily="50" charset="-128"/>
                <a:ea typeface="Meiryo UI" panose="020B0604030504040204" pitchFamily="50" charset="-128"/>
              </a:rPr>
              <a:t>➡施設改修及び設備導入の支援</a:t>
            </a:r>
            <a:endParaRPr lang="ja-JP" altLang="en-US" sz="2000" b="1" dirty="0">
              <a:latin typeface="Meiryo UI" panose="020B0604030504040204" pitchFamily="50" charset="-128"/>
              <a:ea typeface="Meiryo UI" panose="020B0604030504040204" pitchFamily="50" charset="-128"/>
            </a:endParaRPr>
          </a:p>
        </p:txBody>
      </p:sp>
      <p:sp>
        <p:nvSpPr>
          <p:cNvPr id="107" name="正方形/長方形 106"/>
          <p:cNvSpPr/>
          <p:nvPr/>
        </p:nvSpPr>
        <p:spPr>
          <a:xfrm>
            <a:off x="6742568" y="4455857"/>
            <a:ext cx="5203027" cy="584775"/>
          </a:xfrm>
          <a:prstGeom prst="rect">
            <a:avLst/>
          </a:prstGeom>
        </p:spPr>
        <p:txBody>
          <a:bodyPr wrap="square">
            <a:spAutoFit/>
          </a:bodyPr>
          <a:lstStyle/>
          <a:p>
            <a:pPr marL="261938" indent="-261938" fontAlgn="ctr"/>
            <a:r>
              <a:rPr lang="ja-JP" altLang="en-US" sz="1600" dirty="0">
                <a:latin typeface="Meiryo UI" panose="020B0604030504040204" pitchFamily="50" charset="-128"/>
                <a:ea typeface="Meiryo UI" panose="020B0604030504040204" pitchFamily="50" charset="-128"/>
              </a:rPr>
              <a:t>■重篤・重症入院患者数の増加等に対応するため、医療機関に対して施設</a:t>
            </a:r>
            <a:r>
              <a:rPr lang="ja-JP" altLang="en-US" sz="1600" dirty="0" smtClean="0">
                <a:latin typeface="Meiryo UI" panose="020B0604030504040204" pitchFamily="50" charset="-128"/>
                <a:ea typeface="Meiryo UI" panose="020B0604030504040204" pitchFamily="50" charset="-128"/>
              </a:rPr>
              <a:t>改修及び</a:t>
            </a:r>
            <a:r>
              <a:rPr lang="ja-JP" altLang="en-US" sz="1600" dirty="0">
                <a:latin typeface="Meiryo UI" panose="020B0604030504040204" pitchFamily="50" charset="-128"/>
                <a:ea typeface="Meiryo UI" panose="020B0604030504040204" pitchFamily="50" charset="-128"/>
              </a:rPr>
              <a:t>設備導入に要する費用を支援。</a:t>
            </a:r>
          </a:p>
        </p:txBody>
      </p:sp>
      <p:pic>
        <p:nvPicPr>
          <p:cNvPr id="108" name="図 10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4059368" y="3262357"/>
            <a:ext cx="182424" cy="1754841"/>
          </a:xfrm>
          <a:prstGeom prst="rect">
            <a:avLst/>
          </a:prstGeom>
          <a:noFill/>
          <a:extLst>
            <a:ext uri="{909E8E84-426E-40DD-AFC4-6F175D3DCCD1}">
              <a14:hiddenFill xmlns:a14="http://schemas.microsoft.com/office/drawing/2010/main">
                <a:solidFill>
                  <a:srgbClr val="FFFFFF"/>
                </a:solidFill>
              </a14:hiddenFill>
            </a:ext>
          </a:extLst>
        </p:spPr>
      </p:pic>
      <p:sp>
        <p:nvSpPr>
          <p:cNvPr id="109" name="正方形/長方形 108"/>
          <p:cNvSpPr/>
          <p:nvPr/>
        </p:nvSpPr>
        <p:spPr>
          <a:xfrm>
            <a:off x="9491997" y="5729420"/>
            <a:ext cx="2440713" cy="41892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b="1" u="sng" dirty="0" smtClean="0">
                <a:latin typeface="Meiryo UI" panose="020B0604030504040204" pitchFamily="50" charset="-128"/>
                <a:ea typeface="Meiryo UI" panose="020B0604030504040204" pitchFamily="50" charset="-128"/>
              </a:rPr>
              <a:t>予算額　</a:t>
            </a:r>
            <a:r>
              <a:rPr kumimoji="1" lang="en-US" altLang="ja-JP" b="1" u="sng" dirty="0" smtClean="0">
                <a:latin typeface="Meiryo UI" panose="020B0604030504040204" pitchFamily="50" charset="-128"/>
                <a:ea typeface="Meiryo UI" panose="020B0604030504040204" pitchFamily="50" charset="-128"/>
              </a:rPr>
              <a:t>1,704</a:t>
            </a:r>
            <a:r>
              <a:rPr kumimoji="1" lang="ja-JP" altLang="en-US" b="1" u="sng" dirty="0" smtClean="0">
                <a:latin typeface="Meiryo UI" panose="020B0604030504040204" pitchFamily="50" charset="-128"/>
                <a:ea typeface="Meiryo UI" panose="020B0604030504040204" pitchFamily="50" charset="-128"/>
              </a:rPr>
              <a:t>百万円</a:t>
            </a:r>
            <a:endParaRPr kumimoji="1" lang="ja-JP" altLang="en-US" b="1" u="sng" dirty="0">
              <a:latin typeface="Meiryo UI" panose="020B0604030504040204" pitchFamily="50" charset="-128"/>
              <a:ea typeface="Meiryo UI" panose="020B0604030504040204" pitchFamily="50" charset="-128"/>
            </a:endParaRPr>
          </a:p>
        </p:txBody>
      </p:sp>
      <p:sp>
        <p:nvSpPr>
          <p:cNvPr id="110" name="角丸四角形 109"/>
          <p:cNvSpPr/>
          <p:nvPr/>
        </p:nvSpPr>
        <p:spPr>
          <a:xfrm>
            <a:off x="6864942" y="5281114"/>
            <a:ext cx="5061470" cy="371590"/>
          </a:xfrm>
          <a:prstGeom prst="roundRect">
            <a:avLst/>
          </a:prstGeom>
        </p:spPr>
        <p:style>
          <a:lnRef idx="1">
            <a:schemeClr val="accent1"/>
          </a:lnRef>
          <a:fillRef idx="3">
            <a:schemeClr val="accent1"/>
          </a:fillRef>
          <a:effectRef idx="2">
            <a:schemeClr val="accent1"/>
          </a:effectRef>
          <a:fontRef idx="minor">
            <a:schemeClr val="lt1"/>
          </a:fontRef>
        </p:style>
        <p:txBody>
          <a:bodyPr wrap="none" anchor="ctr">
            <a:noAutofit/>
          </a:bodyPr>
          <a:lstStyle/>
          <a:p>
            <a:r>
              <a:rPr lang="ja-JP" altLang="en-US" sz="2000" b="1" dirty="0" smtClean="0">
                <a:latin typeface="Meiryo UI" panose="020B0604030504040204" pitchFamily="50" charset="-128"/>
                <a:ea typeface="Meiryo UI" panose="020B0604030504040204" pitchFamily="50" charset="-128"/>
              </a:rPr>
              <a:t>➡医師及び看護師の確保</a:t>
            </a:r>
            <a:endParaRPr lang="ja-JP" altLang="en-US" sz="2000" b="1" dirty="0">
              <a:latin typeface="Meiryo UI" panose="020B0604030504040204" pitchFamily="50" charset="-128"/>
              <a:ea typeface="Meiryo UI" panose="020B0604030504040204" pitchFamily="50" charset="-128"/>
            </a:endParaRPr>
          </a:p>
        </p:txBody>
      </p:sp>
      <p:sp>
        <p:nvSpPr>
          <p:cNvPr id="111" name="正方形/長方形 110"/>
          <p:cNvSpPr/>
          <p:nvPr/>
        </p:nvSpPr>
        <p:spPr>
          <a:xfrm>
            <a:off x="6742701" y="6154834"/>
            <a:ext cx="5391242" cy="584775"/>
          </a:xfrm>
          <a:prstGeom prst="rect">
            <a:avLst/>
          </a:prstGeom>
        </p:spPr>
        <p:txBody>
          <a:bodyPr wrap="square">
            <a:spAutoFit/>
          </a:bodyPr>
          <a:lstStyle/>
          <a:p>
            <a:pPr marL="261938" indent="-261938" fontAlgn="ctr"/>
            <a:r>
              <a:rPr lang="ja-JP" altLang="en-US" sz="1600" dirty="0">
                <a:latin typeface="Meiryo UI" panose="020B0604030504040204" pitchFamily="50" charset="-128"/>
                <a:ea typeface="Meiryo UI" panose="020B0604030504040204" pitchFamily="50" charset="-128"/>
              </a:rPr>
              <a:t>■重症、中等症患者及び宿泊施設療養者の受入体制を拡充するため、医療</a:t>
            </a:r>
            <a:r>
              <a:rPr lang="ja-JP" altLang="en-US" sz="1600" dirty="0" smtClean="0">
                <a:latin typeface="Meiryo UI" panose="020B0604030504040204" pitchFamily="50" charset="-128"/>
                <a:ea typeface="Meiryo UI" panose="020B0604030504040204" pitchFamily="50" charset="-128"/>
              </a:rPr>
              <a:t>機関に</a:t>
            </a:r>
            <a:r>
              <a:rPr lang="ja-JP" altLang="en-US" sz="1600" dirty="0">
                <a:latin typeface="Meiryo UI" panose="020B0604030504040204" pitchFamily="50" charset="-128"/>
                <a:ea typeface="Meiryo UI" panose="020B0604030504040204" pitchFamily="50" charset="-128"/>
              </a:rPr>
              <a:t>対して医療従事者の人件費を支援。</a:t>
            </a:r>
          </a:p>
        </p:txBody>
      </p:sp>
      <p:sp>
        <p:nvSpPr>
          <p:cNvPr id="60" name="楕円 59"/>
          <p:cNvSpPr/>
          <p:nvPr/>
        </p:nvSpPr>
        <p:spPr>
          <a:xfrm>
            <a:off x="11804710" y="6461299"/>
            <a:ext cx="360000" cy="360000"/>
          </a:xfrm>
          <a:prstGeom prst="ellips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latin typeface="Meiryo UI" panose="020B0604030504040204" pitchFamily="50" charset="-128"/>
                <a:ea typeface="Meiryo UI" panose="020B0604030504040204" pitchFamily="50" charset="-128"/>
              </a:rPr>
              <a:t>4</a:t>
            </a:r>
            <a:endParaRPr kumimoji="1" lang="ja-JP" altLang="en-US"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906728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5422"/>
            <a:ext cx="12191999" cy="1070102"/>
          </a:xfrm>
          <a:prstGeom prst="rect">
            <a:avLst/>
          </a:prstGeom>
          <a:solidFill>
            <a:srgbClr val="0070C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000" b="1" dirty="0">
                <a:latin typeface="Meiryo UI" panose="020B0604030504040204" pitchFamily="50" charset="-128"/>
                <a:ea typeface="Meiryo UI" panose="020B0604030504040204" pitchFamily="50" charset="-128"/>
              </a:rPr>
              <a:t>医療従事者等の皆様への支援</a:t>
            </a:r>
          </a:p>
        </p:txBody>
      </p:sp>
      <p:sp>
        <p:nvSpPr>
          <p:cNvPr id="14" name="正方形/長方形 13"/>
          <p:cNvSpPr/>
          <p:nvPr/>
        </p:nvSpPr>
        <p:spPr>
          <a:xfrm>
            <a:off x="6299454" y="2582987"/>
            <a:ext cx="5761917" cy="4064556"/>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4" name="正方形/長方形 3"/>
          <p:cNvSpPr/>
          <p:nvPr/>
        </p:nvSpPr>
        <p:spPr>
          <a:xfrm>
            <a:off x="406400" y="2582987"/>
            <a:ext cx="5401231" cy="4064556"/>
          </a:xfrm>
          <a:prstGeom prst="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5" name="正方形/長方形 4"/>
          <p:cNvSpPr/>
          <p:nvPr/>
        </p:nvSpPr>
        <p:spPr>
          <a:xfrm>
            <a:off x="0" y="1312257"/>
            <a:ext cx="12191999" cy="708178"/>
          </a:xfrm>
          <a:prstGeom prst="rect">
            <a:avLst/>
          </a:prstGeom>
          <a:solidFill>
            <a:schemeClr val="accent5">
              <a:lumMod val="40000"/>
              <a:lumOff val="60000"/>
            </a:schemeClr>
          </a:solidFill>
        </p:spPr>
        <p:txBody>
          <a:bodyPr wrap="square" anchor="ctr">
            <a:noAutofit/>
          </a:bodyPr>
          <a:lstStyle/>
          <a:p>
            <a:pPr marL="261938" indent="-261938" algn="ctr" fontAlgn="ctr"/>
            <a:r>
              <a:rPr lang="ja-JP" altLang="en-US" sz="2200" dirty="0" smtClean="0">
                <a:latin typeface="Meiryo UI" panose="020B0604030504040204" pitchFamily="50" charset="-128"/>
                <a:ea typeface="Meiryo UI" panose="020B0604030504040204" pitchFamily="50" charset="-128"/>
              </a:rPr>
              <a:t>■新型コロナウイルス感染症患者に携わる</a:t>
            </a:r>
            <a:r>
              <a:rPr lang="ja-JP" altLang="en-US" sz="2200" b="1" dirty="0" smtClean="0">
                <a:latin typeface="Meiryo UI" panose="020B0604030504040204" pitchFamily="50" charset="-128"/>
                <a:ea typeface="Meiryo UI" panose="020B0604030504040204" pitchFamily="50" charset="-128"/>
              </a:rPr>
              <a:t>医療従事者の皆様を支援</a:t>
            </a:r>
            <a:r>
              <a:rPr lang="ja-JP" altLang="en-US" sz="2200" dirty="0" smtClean="0">
                <a:latin typeface="Meiryo UI" panose="020B0604030504040204" pitchFamily="50" charset="-128"/>
                <a:ea typeface="Meiryo UI" panose="020B0604030504040204" pitchFamily="50" charset="-128"/>
              </a:rPr>
              <a:t>する。</a:t>
            </a:r>
            <a:endParaRPr lang="ja-JP" altLang="en-US" sz="2200" dirty="0">
              <a:latin typeface="Meiryo UI" panose="020B0604030504040204" pitchFamily="50" charset="-128"/>
              <a:ea typeface="Meiryo UI" panose="020B0604030504040204" pitchFamily="50" charset="-128"/>
            </a:endParaRPr>
          </a:p>
        </p:txBody>
      </p:sp>
      <p:sp>
        <p:nvSpPr>
          <p:cNvPr id="22" name="正方形/長方形 21"/>
          <p:cNvSpPr/>
          <p:nvPr/>
        </p:nvSpPr>
        <p:spPr>
          <a:xfrm>
            <a:off x="3393687" y="2934336"/>
            <a:ext cx="2204480" cy="38263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b="1" u="sng" dirty="0" smtClean="0">
                <a:latin typeface="Meiryo UI" panose="020B0604030504040204" pitchFamily="50" charset="-128"/>
                <a:ea typeface="Meiryo UI" panose="020B0604030504040204" pitchFamily="50" charset="-128"/>
              </a:rPr>
              <a:t>予算額　</a:t>
            </a:r>
            <a:r>
              <a:rPr kumimoji="1" lang="en-US" altLang="ja-JP" b="1" u="sng" dirty="0" smtClean="0">
                <a:latin typeface="Meiryo UI" panose="020B0604030504040204" pitchFamily="50" charset="-128"/>
                <a:ea typeface="Meiryo UI" panose="020B0604030504040204" pitchFamily="50" charset="-128"/>
              </a:rPr>
              <a:t>588</a:t>
            </a:r>
            <a:r>
              <a:rPr kumimoji="1" lang="ja-JP" altLang="en-US" b="1" u="sng" dirty="0" smtClean="0">
                <a:latin typeface="Meiryo UI" panose="020B0604030504040204" pitchFamily="50" charset="-128"/>
                <a:ea typeface="Meiryo UI" panose="020B0604030504040204" pitchFamily="50" charset="-128"/>
              </a:rPr>
              <a:t>百万円</a:t>
            </a:r>
            <a:endParaRPr kumimoji="1" lang="ja-JP" altLang="en-US" b="1" u="sng" dirty="0">
              <a:latin typeface="Meiryo UI" panose="020B0604030504040204" pitchFamily="50" charset="-128"/>
              <a:ea typeface="Meiryo UI" panose="020B0604030504040204" pitchFamily="50" charset="-128"/>
            </a:endParaRPr>
          </a:p>
        </p:txBody>
      </p:sp>
      <p:sp>
        <p:nvSpPr>
          <p:cNvPr id="29" name="角丸四角形 28"/>
          <p:cNvSpPr/>
          <p:nvPr/>
        </p:nvSpPr>
        <p:spPr>
          <a:xfrm>
            <a:off x="740227" y="5610896"/>
            <a:ext cx="1112727" cy="828753"/>
          </a:xfrm>
          <a:prstGeom prst="roundRect">
            <a:avLst/>
          </a:prstGeom>
          <a:solidFill>
            <a:schemeClr val="accent5">
              <a:lumMod val="20000"/>
              <a:lumOff val="80000"/>
            </a:schemeClr>
          </a:solidFill>
        </p:spPr>
        <p:style>
          <a:lnRef idx="1">
            <a:schemeClr val="accent1"/>
          </a:lnRef>
          <a:fillRef idx="3">
            <a:schemeClr val="accent1"/>
          </a:fillRef>
          <a:effectRef idx="2">
            <a:schemeClr val="accent1"/>
          </a:effectRef>
          <a:fontRef idx="minor">
            <a:schemeClr val="lt1"/>
          </a:fontRef>
        </p:style>
        <p:txBody>
          <a:bodyPr vert="horz" rtlCol="0" anchor="ctr"/>
          <a:lstStyle/>
          <a:p>
            <a:pPr algn="ctr"/>
            <a:r>
              <a:rPr kumimoji="1" lang="ja-JP" altLang="en-US" sz="2000" b="1" dirty="0">
                <a:solidFill>
                  <a:schemeClr val="tx1"/>
                </a:solidFill>
                <a:latin typeface="Meiryo UI" panose="020B0604030504040204" pitchFamily="50" charset="-128"/>
                <a:ea typeface="Meiryo UI" panose="020B0604030504040204" pitchFamily="50" charset="-128"/>
              </a:rPr>
              <a:t>対象者</a:t>
            </a:r>
          </a:p>
        </p:txBody>
      </p:sp>
      <p:sp>
        <p:nvSpPr>
          <p:cNvPr id="30" name="角丸四角形 29"/>
          <p:cNvSpPr/>
          <p:nvPr/>
        </p:nvSpPr>
        <p:spPr>
          <a:xfrm>
            <a:off x="740227" y="4670175"/>
            <a:ext cx="1112727" cy="651308"/>
          </a:xfrm>
          <a:prstGeom prst="roundRect">
            <a:avLst/>
          </a:prstGeom>
          <a:solidFill>
            <a:schemeClr val="accent5">
              <a:lumMod val="20000"/>
              <a:lumOff val="80000"/>
            </a:schemeClr>
          </a:solidFill>
        </p:spPr>
        <p:style>
          <a:lnRef idx="1">
            <a:schemeClr val="accent1"/>
          </a:lnRef>
          <a:fillRef idx="3">
            <a:schemeClr val="accent1"/>
          </a:fillRef>
          <a:effectRef idx="2">
            <a:schemeClr val="accent1"/>
          </a:effectRef>
          <a:fontRef idx="minor">
            <a:schemeClr val="lt1"/>
          </a:fontRef>
        </p:style>
        <p:txBody>
          <a:bodyPr vert="horz" rtlCol="0" anchor="ctr"/>
          <a:lstStyle/>
          <a:p>
            <a:pPr algn="ctr"/>
            <a:r>
              <a:rPr kumimoji="1" lang="ja-JP" altLang="en-US" sz="2000" b="1" dirty="0" smtClean="0">
                <a:solidFill>
                  <a:schemeClr val="tx1"/>
                </a:solidFill>
                <a:latin typeface="Meiryo UI" panose="020B0604030504040204" pitchFamily="50" charset="-128"/>
                <a:ea typeface="Meiryo UI" panose="020B0604030504040204" pitchFamily="50" charset="-128"/>
              </a:rPr>
              <a:t>手当額</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2219166" y="4807115"/>
            <a:ext cx="2286000" cy="369332"/>
          </a:xfrm>
          <a:prstGeom prst="rect">
            <a:avLst/>
          </a:prstGeom>
          <a:noFill/>
        </p:spPr>
        <p:txBody>
          <a:bodyPr wrap="square" rtlCol="0">
            <a:spAutoFit/>
          </a:bodyPr>
          <a:lstStyle/>
          <a:p>
            <a:r>
              <a:rPr kumimoji="1" lang="en-US" altLang="ja-JP" b="1" dirty="0" smtClean="0">
                <a:latin typeface="Meiryo UI" panose="020B0604030504040204" pitchFamily="50" charset="-128"/>
                <a:ea typeface="Meiryo UI" panose="020B0604030504040204" pitchFamily="50" charset="-128"/>
              </a:rPr>
              <a:t>3,000</a:t>
            </a:r>
            <a:r>
              <a:rPr kumimoji="1" lang="ja-JP" altLang="en-US" dirty="0" smtClean="0">
                <a:latin typeface="Meiryo UI" panose="020B0604030504040204" pitchFamily="50" charset="-128"/>
                <a:ea typeface="Meiryo UI" panose="020B0604030504040204" pitchFamily="50" charset="-128"/>
              </a:rPr>
              <a:t>円</a:t>
            </a:r>
            <a:r>
              <a:rPr kumimoji="1" lang="en-US" altLang="ja-JP" dirty="0" smtClean="0">
                <a:latin typeface="Meiryo UI" panose="020B0604030504040204" pitchFamily="50" charset="-128"/>
                <a:ea typeface="Meiryo UI" panose="020B0604030504040204" pitchFamily="50" charset="-128"/>
              </a:rPr>
              <a:t>/</a:t>
            </a:r>
            <a:r>
              <a:rPr kumimoji="1" lang="ja-JP" altLang="en-US" dirty="0" smtClean="0">
                <a:latin typeface="Meiryo UI" panose="020B0604030504040204" pitchFamily="50" charset="-128"/>
                <a:ea typeface="Meiryo UI" panose="020B0604030504040204" pitchFamily="50" charset="-128"/>
              </a:rPr>
              <a:t>日</a:t>
            </a:r>
            <a:endParaRPr kumimoji="1" lang="ja-JP" altLang="en-US"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2209927" y="5549205"/>
            <a:ext cx="2969688" cy="923330"/>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重症・中等症病床に勤務</a:t>
            </a:r>
            <a:r>
              <a:rPr kumimoji="1" lang="ja-JP" altLang="en-US" dirty="0" smtClean="0">
                <a:latin typeface="Meiryo UI" panose="020B0604030504040204" pitchFamily="50" charset="-128"/>
                <a:ea typeface="Meiryo UI" panose="020B0604030504040204" pitchFamily="50" charset="-128"/>
              </a:rPr>
              <a:t>する</a:t>
            </a:r>
            <a:endParaRPr kumimoji="1" lang="en-US" altLang="ja-JP" dirty="0" smtClean="0">
              <a:latin typeface="Meiryo UI" panose="020B0604030504040204" pitchFamily="50" charset="-128"/>
              <a:ea typeface="Meiryo UI" panose="020B0604030504040204" pitchFamily="50" charset="-128"/>
            </a:endParaRPr>
          </a:p>
          <a:p>
            <a:r>
              <a:rPr kumimoji="1" lang="ja-JP" altLang="en-US" dirty="0" smtClean="0">
                <a:latin typeface="Meiryo UI" panose="020B0604030504040204" pitchFamily="50" charset="-128"/>
                <a:ea typeface="Meiryo UI" panose="020B0604030504040204" pitchFamily="50" charset="-128"/>
              </a:rPr>
              <a:t>医師</a:t>
            </a:r>
            <a:r>
              <a:rPr kumimoji="1" lang="ja-JP" altLang="en-US" dirty="0">
                <a:latin typeface="Meiryo UI" panose="020B0604030504040204" pitchFamily="50" charset="-128"/>
                <a:ea typeface="Meiryo UI" panose="020B0604030504040204" pitchFamily="50" charset="-128"/>
              </a:rPr>
              <a:t>・看護師・准</a:t>
            </a:r>
            <a:r>
              <a:rPr kumimoji="1" lang="ja-JP" altLang="en-US" dirty="0" smtClean="0">
                <a:latin typeface="Meiryo UI" panose="020B0604030504040204" pitchFamily="50" charset="-128"/>
                <a:ea typeface="Meiryo UI" panose="020B0604030504040204" pitchFamily="50" charset="-128"/>
              </a:rPr>
              <a:t>看護師</a:t>
            </a:r>
            <a:endParaRPr kumimoji="1" lang="en-US" altLang="ja-JP" dirty="0" smtClean="0">
              <a:latin typeface="Meiryo UI" panose="020B0604030504040204" pitchFamily="50" charset="-128"/>
              <a:ea typeface="Meiryo UI" panose="020B0604030504040204" pitchFamily="50" charset="-128"/>
            </a:endParaRPr>
          </a:p>
          <a:p>
            <a:r>
              <a:rPr kumimoji="1" lang="ja-JP" altLang="en-US" dirty="0" smtClean="0">
                <a:latin typeface="Meiryo UI" panose="020B0604030504040204" pitchFamily="50" charset="-128"/>
                <a:ea typeface="Meiryo UI" panose="020B0604030504040204" pitchFamily="50" charset="-128"/>
              </a:rPr>
              <a:t>（約</a:t>
            </a:r>
            <a:r>
              <a:rPr kumimoji="1" lang="en-US" altLang="ja-JP" dirty="0" smtClean="0">
                <a:latin typeface="Meiryo UI" panose="020B0604030504040204" pitchFamily="50" charset="-128"/>
                <a:ea typeface="Meiryo UI" panose="020B0604030504040204" pitchFamily="50" charset="-128"/>
              </a:rPr>
              <a:t>2,000</a:t>
            </a:r>
            <a:r>
              <a:rPr kumimoji="1" lang="ja-JP" altLang="en-US" dirty="0" smtClean="0">
                <a:latin typeface="Meiryo UI" panose="020B0604030504040204" pitchFamily="50" charset="-128"/>
                <a:ea typeface="Meiryo UI" panose="020B0604030504040204" pitchFamily="50" charset="-128"/>
              </a:rPr>
              <a:t>名程度）</a:t>
            </a:r>
            <a:endParaRPr kumimoji="1" lang="en-US" altLang="ja-JP" dirty="0">
              <a:latin typeface="Meiryo UI" panose="020B0604030504040204" pitchFamily="50" charset="-128"/>
              <a:ea typeface="Meiryo UI" panose="020B0604030504040204" pitchFamily="50" charset="-128"/>
            </a:endParaRPr>
          </a:p>
        </p:txBody>
      </p:sp>
      <p:sp>
        <p:nvSpPr>
          <p:cNvPr id="6" name="角丸四角形 5"/>
          <p:cNvSpPr/>
          <p:nvPr/>
        </p:nvSpPr>
        <p:spPr>
          <a:xfrm>
            <a:off x="740228" y="2368760"/>
            <a:ext cx="4615542" cy="488965"/>
          </a:xfrm>
          <a:prstGeom prst="roundRect">
            <a:avLst/>
          </a:prstGeom>
          <a:gradFill>
            <a:gsLst>
              <a:gs pos="0">
                <a:srgbClr val="FFCC66"/>
              </a:gs>
              <a:gs pos="50000">
                <a:srgbClr val="FFC000"/>
              </a:gs>
              <a:gs pos="100000">
                <a:srgbClr val="FFC000"/>
              </a:gs>
            </a:gsLst>
          </a:gradFill>
          <a:ln>
            <a:noFill/>
          </a:ln>
        </p:spPr>
        <p:style>
          <a:lnRef idx="1">
            <a:schemeClr val="accent1"/>
          </a:lnRef>
          <a:fillRef idx="3">
            <a:schemeClr val="accent1"/>
          </a:fillRef>
          <a:effectRef idx="2">
            <a:schemeClr val="accent1"/>
          </a:effectRef>
          <a:fontRef idx="minor">
            <a:schemeClr val="lt1"/>
          </a:fontRef>
        </p:style>
        <p:txBody>
          <a:bodyPr wrap="none" anchor="ctr">
            <a:noAutofit/>
          </a:bodyPr>
          <a:lstStyle/>
          <a:p>
            <a:pPr algn="ctr"/>
            <a:r>
              <a:rPr lang="ja-JP" altLang="en-US" sz="2400" b="1" dirty="0" smtClean="0">
                <a:latin typeface="Meiryo UI" panose="020B0604030504040204" pitchFamily="50" charset="-128"/>
                <a:ea typeface="Meiryo UI" panose="020B0604030504040204" pitchFamily="50" charset="-128"/>
              </a:rPr>
              <a:t>特殊勤務手当の支給による支援</a:t>
            </a:r>
            <a:endParaRPr lang="ja-JP" altLang="en-US" sz="2400" b="1" dirty="0">
              <a:latin typeface="Meiryo UI" panose="020B0604030504040204" pitchFamily="50" charset="-128"/>
              <a:ea typeface="Meiryo UI" panose="020B0604030504040204" pitchFamily="50" charset="-128"/>
            </a:endParaRPr>
          </a:p>
        </p:txBody>
      </p:sp>
      <p:sp>
        <p:nvSpPr>
          <p:cNvPr id="7" name="正方形/長方形 6"/>
          <p:cNvSpPr/>
          <p:nvPr/>
        </p:nvSpPr>
        <p:spPr>
          <a:xfrm>
            <a:off x="636731" y="3393410"/>
            <a:ext cx="4791822" cy="1200329"/>
          </a:xfrm>
          <a:prstGeom prst="rect">
            <a:avLst/>
          </a:prstGeom>
        </p:spPr>
        <p:txBody>
          <a:bodyPr wrap="square">
            <a:spAutoFit/>
          </a:bodyPr>
          <a:lstStyle/>
          <a:p>
            <a:pPr marL="261938" indent="-261938" fontAlgn="ctr"/>
            <a:r>
              <a:rPr lang="ja-JP" altLang="en-US" dirty="0">
                <a:latin typeface="Meiryo UI" panose="020B0604030504040204" pitchFamily="50" charset="-128"/>
                <a:ea typeface="Meiryo UI" panose="020B0604030504040204" pitchFamily="50" charset="-128"/>
              </a:rPr>
              <a:t>■重症・中等症患者が入院する医療機関で新型コロナウイルス感染症患者の治療に携わる医療従事者に対し、特殊勤務手当を支給</a:t>
            </a:r>
          </a:p>
          <a:p>
            <a:pPr marL="261938" indent="-261938" fontAlgn="ctr"/>
            <a:r>
              <a:rPr lang="ja-JP" altLang="en-US" dirty="0">
                <a:latin typeface="Meiryo UI" panose="020B0604030504040204" pitchFamily="50" charset="-128"/>
                <a:ea typeface="Meiryo UI" panose="020B0604030504040204" pitchFamily="50" charset="-128"/>
              </a:rPr>
              <a:t>　（府から医療機関へ補助）。</a:t>
            </a:r>
          </a:p>
        </p:txBody>
      </p:sp>
      <p:sp>
        <p:nvSpPr>
          <p:cNvPr id="13" name="角丸四角形 12"/>
          <p:cNvSpPr/>
          <p:nvPr/>
        </p:nvSpPr>
        <p:spPr>
          <a:xfrm>
            <a:off x="6362371" y="2409031"/>
            <a:ext cx="5555993" cy="488965"/>
          </a:xfrm>
          <a:prstGeom prst="roundRect">
            <a:avLst/>
          </a:prstGeom>
        </p:spPr>
        <p:style>
          <a:lnRef idx="1">
            <a:schemeClr val="accent6"/>
          </a:lnRef>
          <a:fillRef idx="3">
            <a:schemeClr val="accent6"/>
          </a:fillRef>
          <a:effectRef idx="2">
            <a:schemeClr val="accent6"/>
          </a:effectRef>
          <a:fontRef idx="minor">
            <a:schemeClr val="lt1"/>
          </a:fontRef>
        </p:style>
        <p:txBody>
          <a:bodyPr wrap="none" anchor="ctr">
            <a:noAutofit/>
          </a:bodyPr>
          <a:lstStyle/>
          <a:p>
            <a:pPr algn="ctr"/>
            <a:r>
              <a:rPr kumimoji="1" lang="en-US" altLang="ja-JP" sz="2400" b="1" dirty="0">
                <a:solidFill>
                  <a:prstClr val="white"/>
                </a:solidFill>
                <a:latin typeface="Meiryo UI" panose="020B0604030504040204" pitchFamily="50" charset="-128"/>
                <a:ea typeface="Meiryo UI" panose="020B0604030504040204" pitchFamily="50" charset="-128"/>
              </a:rPr>
              <a:t>『</a:t>
            </a:r>
            <a:r>
              <a:rPr kumimoji="1" lang="ja-JP" altLang="en-US" sz="2400" b="1" dirty="0">
                <a:solidFill>
                  <a:prstClr val="white"/>
                </a:solidFill>
                <a:latin typeface="Meiryo UI" panose="020B0604030504040204" pitchFamily="50" charset="-128"/>
                <a:ea typeface="Meiryo UI" panose="020B0604030504040204" pitchFamily="50" charset="-128"/>
              </a:rPr>
              <a:t>新型コロナウイルス助け合い</a:t>
            </a:r>
            <a:r>
              <a:rPr kumimoji="1" lang="ja-JP" altLang="en-US" sz="2400" b="1" dirty="0" smtClean="0">
                <a:solidFill>
                  <a:prstClr val="white"/>
                </a:solidFill>
                <a:latin typeface="Meiryo UI" panose="020B0604030504040204" pitchFamily="50" charset="-128"/>
                <a:ea typeface="Meiryo UI" panose="020B0604030504040204" pitchFamily="50" charset="-128"/>
              </a:rPr>
              <a:t>基金</a:t>
            </a:r>
            <a:r>
              <a:rPr kumimoji="1" lang="en-US" altLang="ja-JP" sz="2400" b="1" dirty="0" smtClean="0">
                <a:solidFill>
                  <a:prstClr val="white"/>
                </a:solidFill>
                <a:latin typeface="Meiryo UI" panose="020B0604030504040204" pitchFamily="50" charset="-128"/>
                <a:ea typeface="Meiryo UI" panose="020B0604030504040204" pitchFamily="50" charset="-128"/>
              </a:rPr>
              <a:t>』</a:t>
            </a:r>
            <a:endParaRPr lang="ja-JP" altLang="en-US" sz="2400" dirty="0"/>
          </a:p>
        </p:txBody>
      </p:sp>
      <p:sp>
        <p:nvSpPr>
          <p:cNvPr id="15" name="角丸四角形 14"/>
          <p:cNvSpPr/>
          <p:nvPr/>
        </p:nvSpPr>
        <p:spPr>
          <a:xfrm>
            <a:off x="8041041" y="3742628"/>
            <a:ext cx="813405" cy="2282644"/>
          </a:xfrm>
          <a:prstGeom prst="roundRect">
            <a:avLst>
              <a:gd name="adj" fmla="val 7189"/>
            </a:avLst>
          </a:prstGeom>
          <a:solidFill>
            <a:srgbClr val="FFCC99"/>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b="1" dirty="0" smtClean="0">
                <a:solidFill>
                  <a:schemeClr val="tx1"/>
                </a:solidFill>
                <a:latin typeface="Meiryo UI" panose="020B0604030504040204" pitchFamily="50" charset="-128"/>
                <a:ea typeface="Meiryo UI" panose="020B0604030504040204" pitchFamily="50" charset="-128"/>
              </a:rPr>
              <a:t>新型コロナウイルス</a:t>
            </a:r>
            <a:endParaRPr lang="en-US" altLang="ja-JP" b="1" dirty="0" smtClean="0">
              <a:solidFill>
                <a:schemeClr val="tx1"/>
              </a:solidFill>
              <a:latin typeface="Meiryo UI" panose="020B0604030504040204" pitchFamily="50" charset="-128"/>
              <a:ea typeface="Meiryo UI" panose="020B0604030504040204" pitchFamily="50" charset="-128"/>
            </a:endParaRPr>
          </a:p>
          <a:p>
            <a:pPr algn="ctr"/>
            <a:r>
              <a:rPr lang="ja-JP" altLang="en-US" b="1" dirty="0" smtClean="0">
                <a:solidFill>
                  <a:schemeClr val="tx1"/>
                </a:solidFill>
                <a:latin typeface="Meiryo UI" panose="020B0604030504040204" pitchFamily="50" charset="-128"/>
                <a:ea typeface="Meiryo UI" panose="020B0604030504040204" pitchFamily="50" charset="-128"/>
              </a:rPr>
              <a:t>　助け合い基金</a:t>
            </a:r>
            <a:endParaRPr lang="ja-JP" altLang="en-US" b="1" dirty="0">
              <a:solidFill>
                <a:schemeClr val="tx1"/>
              </a:solidFill>
              <a:latin typeface="Meiryo UI" panose="020B0604030504040204" pitchFamily="50" charset="-128"/>
              <a:ea typeface="Meiryo UI" panose="020B0604030504040204" pitchFamily="50" charset="-128"/>
            </a:endParaRPr>
          </a:p>
        </p:txBody>
      </p:sp>
      <p:sp>
        <p:nvSpPr>
          <p:cNvPr id="16" name="角丸四角形 15"/>
          <p:cNvSpPr/>
          <p:nvPr/>
        </p:nvSpPr>
        <p:spPr>
          <a:xfrm>
            <a:off x="6472538" y="3742629"/>
            <a:ext cx="719455" cy="2282644"/>
          </a:xfrm>
          <a:prstGeom prst="round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2000" b="1" dirty="0">
                <a:latin typeface="Meiryo UI" panose="020B0604030504040204" pitchFamily="50" charset="-128"/>
                <a:ea typeface="Meiryo UI" panose="020B0604030504040204" pitchFamily="50" charset="-128"/>
              </a:rPr>
              <a:t>寄附者</a:t>
            </a:r>
            <a:endParaRPr lang="en-US" altLang="ja-JP" sz="2000" b="1" dirty="0">
              <a:latin typeface="Meiryo UI" panose="020B0604030504040204" pitchFamily="50" charset="-128"/>
              <a:ea typeface="Meiryo UI" panose="020B0604030504040204" pitchFamily="50" charset="-128"/>
            </a:endParaRPr>
          </a:p>
        </p:txBody>
      </p:sp>
      <p:sp>
        <p:nvSpPr>
          <p:cNvPr id="18" name="角丸四角形 17"/>
          <p:cNvSpPr/>
          <p:nvPr/>
        </p:nvSpPr>
        <p:spPr>
          <a:xfrm>
            <a:off x="9433755" y="3742808"/>
            <a:ext cx="2538195" cy="1725066"/>
          </a:xfrm>
          <a:prstGeom prst="roundRect">
            <a:avLst>
              <a:gd name="adj" fmla="val 7189"/>
            </a:avLst>
          </a:prstGeom>
          <a:solidFill>
            <a:srgbClr val="DAEDEF"/>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tIns="36000" rtlCol="0" anchor="ctr"/>
          <a:lstStyle/>
          <a:p>
            <a:pPr algn="ctr"/>
            <a:r>
              <a:rPr lang="ja-JP" altLang="en-US" sz="2000" b="1" dirty="0" smtClean="0">
                <a:solidFill>
                  <a:schemeClr val="tx1"/>
                </a:solidFill>
                <a:latin typeface="Meiryo UI" panose="020B0604030504040204" pitchFamily="50" charset="-128"/>
                <a:ea typeface="Meiryo UI" panose="020B0604030504040204" pitchFamily="50" charset="-128"/>
              </a:rPr>
              <a:t>医療従事者等への</a:t>
            </a:r>
            <a:endParaRPr lang="en-US" altLang="ja-JP" sz="2000" b="1" dirty="0" smtClean="0">
              <a:solidFill>
                <a:schemeClr val="tx1"/>
              </a:solidFill>
              <a:latin typeface="Meiryo UI" panose="020B0604030504040204" pitchFamily="50" charset="-128"/>
              <a:ea typeface="Meiryo UI" panose="020B0604030504040204" pitchFamily="50" charset="-128"/>
            </a:endParaRPr>
          </a:p>
          <a:p>
            <a:pPr algn="ctr"/>
            <a:r>
              <a:rPr lang="en-US" altLang="ja-JP" sz="2000" b="1" dirty="0" smtClean="0">
                <a:solidFill>
                  <a:schemeClr val="tx1"/>
                </a:solidFill>
                <a:latin typeface="Meiryo UI" panose="020B0604030504040204" pitchFamily="50" charset="-128"/>
                <a:ea typeface="Meiryo UI" panose="020B0604030504040204" pitchFamily="50" charset="-128"/>
              </a:rPr>
              <a:t>【</a:t>
            </a:r>
            <a:r>
              <a:rPr lang="ja-JP" altLang="en-US" sz="2000" b="1" dirty="0" smtClean="0">
                <a:solidFill>
                  <a:schemeClr val="tx1"/>
                </a:solidFill>
                <a:latin typeface="Meiryo UI" panose="020B0604030504040204" pitchFamily="50" charset="-128"/>
                <a:ea typeface="Meiryo UI" panose="020B0604030504040204" pitchFamily="50" charset="-128"/>
              </a:rPr>
              <a:t>応援金</a:t>
            </a:r>
            <a:r>
              <a:rPr lang="en-US" altLang="ja-JP" sz="2000" b="1" dirty="0" smtClean="0">
                <a:solidFill>
                  <a:schemeClr val="tx1"/>
                </a:solidFill>
                <a:latin typeface="Meiryo UI" panose="020B0604030504040204" pitchFamily="50" charset="-128"/>
                <a:ea typeface="Meiryo UI" panose="020B0604030504040204" pitchFamily="50" charset="-128"/>
              </a:rPr>
              <a:t>】</a:t>
            </a:r>
            <a:r>
              <a:rPr lang="ja-JP" altLang="en-US" sz="2000" b="1" dirty="0" smtClean="0">
                <a:solidFill>
                  <a:schemeClr val="tx1"/>
                </a:solidFill>
                <a:latin typeface="Meiryo UI" panose="020B0604030504040204" pitchFamily="50" charset="-128"/>
                <a:ea typeface="Meiryo UI" panose="020B0604030504040204" pitchFamily="50" charset="-128"/>
              </a:rPr>
              <a:t>の給付</a:t>
            </a:r>
            <a:endParaRPr lang="en-US" altLang="ja-JP" sz="2000" b="1" dirty="0" smtClean="0">
              <a:solidFill>
                <a:schemeClr val="tx1"/>
              </a:solidFill>
              <a:latin typeface="Meiryo UI" panose="020B0604030504040204" pitchFamily="50" charset="-128"/>
              <a:ea typeface="Meiryo UI" panose="020B0604030504040204" pitchFamily="50" charset="-128"/>
            </a:endParaRPr>
          </a:p>
        </p:txBody>
      </p:sp>
      <p:sp>
        <p:nvSpPr>
          <p:cNvPr id="19" name="右矢印 18"/>
          <p:cNvSpPr/>
          <p:nvPr/>
        </p:nvSpPr>
        <p:spPr>
          <a:xfrm>
            <a:off x="7297515" y="4355747"/>
            <a:ext cx="612000" cy="578996"/>
          </a:xfrm>
          <a:prstGeom prst="rightArrow">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a:endParaRPr lang="ja-JP" altLang="en-US" sz="1600"/>
          </a:p>
        </p:txBody>
      </p:sp>
      <p:sp>
        <p:nvSpPr>
          <p:cNvPr id="20" name="右矢印 19"/>
          <p:cNvSpPr/>
          <p:nvPr/>
        </p:nvSpPr>
        <p:spPr>
          <a:xfrm>
            <a:off x="8871173" y="4369550"/>
            <a:ext cx="612000" cy="571921"/>
          </a:xfrm>
          <a:prstGeom prst="rightArrow">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p>
        </p:txBody>
      </p:sp>
      <p:sp>
        <p:nvSpPr>
          <p:cNvPr id="8" name="正方形/長方形 7"/>
          <p:cNvSpPr/>
          <p:nvPr/>
        </p:nvSpPr>
        <p:spPr>
          <a:xfrm>
            <a:off x="6681125" y="2980805"/>
            <a:ext cx="4992095" cy="646331"/>
          </a:xfrm>
          <a:prstGeom prst="rect">
            <a:avLst/>
          </a:prstGeom>
        </p:spPr>
        <p:txBody>
          <a:bodyPr wrap="square">
            <a:spAutoFit/>
          </a:bodyPr>
          <a:lstStyle/>
          <a:p>
            <a:pPr marL="261938" indent="-261938" fontAlgn="ctr"/>
            <a:r>
              <a:rPr lang="ja-JP" altLang="en-US" dirty="0">
                <a:latin typeface="Meiryo UI" panose="020B0604030504040204" pitchFamily="50" charset="-128"/>
                <a:ea typeface="Meiryo UI" panose="020B0604030504040204" pitchFamily="50" charset="-128"/>
              </a:rPr>
              <a:t>■医療従事者等の皆さんの活動を応援するため</a:t>
            </a:r>
            <a:r>
              <a:rPr lang="ja-JP" altLang="en-US" dirty="0" smtClean="0">
                <a:latin typeface="Meiryo UI" panose="020B0604030504040204" pitchFamily="50" charset="-128"/>
                <a:ea typeface="Meiryo UI" panose="020B0604030504040204" pitchFamily="50" charset="-128"/>
              </a:rPr>
              <a:t>の</a:t>
            </a:r>
            <a:endParaRPr lang="en-US" altLang="ja-JP" dirty="0" smtClean="0">
              <a:latin typeface="Meiryo UI" panose="020B0604030504040204" pitchFamily="50" charset="-128"/>
              <a:ea typeface="Meiryo UI" panose="020B0604030504040204" pitchFamily="50" charset="-128"/>
            </a:endParaRPr>
          </a:p>
          <a:p>
            <a:pPr marL="261938" indent="-261938" fontAlgn="ctr"/>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基金</a:t>
            </a:r>
            <a:r>
              <a:rPr lang="ja-JP" altLang="en-US" dirty="0">
                <a:latin typeface="Meiryo UI" panose="020B0604030504040204" pitchFamily="50" charset="-128"/>
                <a:ea typeface="Meiryo UI" panose="020B0604030504040204" pitchFamily="50" charset="-128"/>
              </a:rPr>
              <a:t>を創設。</a:t>
            </a:r>
          </a:p>
        </p:txBody>
      </p:sp>
      <p:sp>
        <p:nvSpPr>
          <p:cNvPr id="26" name="ホームベース 25"/>
          <p:cNvSpPr/>
          <p:nvPr/>
        </p:nvSpPr>
        <p:spPr>
          <a:xfrm>
            <a:off x="126684" y="196819"/>
            <a:ext cx="3300176" cy="665800"/>
          </a:xfrm>
          <a:prstGeom prst="homePlate">
            <a:avLst>
              <a:gd name="adj" fmla="val 26020"/>
            </a:avLst>
          </a:prstGeom>
          <a:solidFill>
            <a:schemeClr val="bg1"/>
          </a:solidFill>
          <a:ln w="38100">
            <a:solidFill>
              <a:srgbClr val="FF66FF">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r>
              <a:rPr kumimoji="1" lang="en-US" altLang="ja-JP" sz="1600" b="1" dirty="0" smtClean="0">
                <a:solidFill>
                  <a:schemeClr val="tx1"/>
                </a:solidFill>
                <a:latin typeface="Meiryo UI" panose="020B0604030504040204" pitchFamily="50" charset="-128"/>
                <a:ea typeface="Meiryo UI" panose="020B0604030504040204" pitchFamily="50" charset="-128"/>
              </a:rPr>
              <a:t>(1)</a:t>
            </a:r>
            <a:r>
              <a:rPr kumimoji="1" lang="ja-JP" altLang="en-US" sz="1600" b="1" dirty="0" smtClean="0">
                <a:solidFill>
                  <a:schemeClr val="tx1"/>
                </a:solidFill>
                <a:latin typeface="Meiryo UI" panose="020B0604030504040204" pitchFamily="50" charset="-128"/>
                <a:ea typeface="Meiryo UI" panose="020B0604030504040204" pitchFamily="50" charset="-128"/>
              </a:rPr>
              <a:t>感染症の拡大防止</a:t>
            </a:r>
            <a:endParaRPr kumimoji="1" lang="en-US" altLang="ja-JP" sz="1600" b="1" dirty="0" smtClean="0">
              <a:solidFill>
                <a:schemeClr val="tx1"/>
              </a:solidFill>
              <a:latin typeface="Meiryo UI" panose="020B0604030504040204" pitchFamily="50" charset="-128"/>
              <a:ea typeface="Meiryo UI" panose="020B0604030504040204" pitchFamily="50" charset="-128"/>
            </a:endParaRPr>
          </a:p>
          <a:p>
            <a:r>
              <a:rPr kumimoji="1" lang="ja-JP" altLang="en-US" sz="1600" dirty="0" smtClean="0">
                <a:solidFill>
                  <a:schemeClr val="tx1"/>
                </a:solidFill>
                <a:latin typeface="Meiryo UI" panose="020B0604030504040204" pitchFamily="50" charset="-128"/>
                <a:ea typeface="Meiryo UI" panose="020B0604030504040204" pitchFamily="50" charset="-128"/>
              </a:rPr>
              <a:t>　①</a:t>
            </a:r>
            <a:r>
              <a:rPr kumimoji="1" lang="ja-JP" altLang="en-US" sz="1600" dirty="0">
                <a:solidFill>
                  <a:schemeClr val="tx1"/>
                </a:solidFill>
                <a:latin typeface="Meiryo UI" panose="020B0604030504040204" pitchFamily="50" charset="-128"/>
                <a:ea typeface="Meiryo UI" panose="020B0604030504040204" pitchFamily="50" charset="-128"/>
              </a:rPr>
              <a:t>いのちを守る医療提供体制の</a:t>
            </a:r>
            <a:r>
              <a:rPr kumimoji="1" lang="ja-JP" altLang="en-US" sz="1600" dirty="0" smtClean="0">
                <a:solidFill>
                  <a:schemeClr val="tx1"/>
                </a:solidFill>
                <a:latin typeface="Meiryo UI" panose="020B0604030504040204" pitchFamily="50" charset="-128"/>
                <a:ea typeface="Meiryo UI" panose="020B0604030504040204" pitchFamily="50" charset="-128"/>
              </a:rPr>
              <a:t>整備</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27" name="楕円 26"/>
          <p:cNvSpPr/>
          <p:nvPr/>
        </p:nvSpPr>
        <p:spPr>
          <a:xfrm>
            <a:off x="11791950" y="6478578"/>
            <a:ext cx="360000" cy="360000"/>
          </a:xfrm>
          <a:prstGeom prst="ellips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latin typeface="Meiryo UI" panose="020B0604030504040204" pitchFamily="50" charset="-128"/>
                <a:ea typeface="Meiryo UI" panose="020B0604030504040204" pitchFamily="50" charset="-128"/>
              </a:rPr>
              <a:t>5</a:t>
            </a:r>
            <a:endParaRPr kumimoji="1" lang="ja-JP" altLang="en-US" b="1" dirty="0">
              <a:latin typeface="Meiryo UI" panose="020B0604030504040204" pitchFamily="50" charset="-128"/>
              <a:ea typeface="Meiryo UI" panose="020B0604030504040204" pitchFamily="50" charset="-128"/>
            </a:endParaRPr>
          </a:p>
        </p:txBody>
      </p:sp>
      <p:sp>
        <p:nvSpPr>
          <p:cNvPr id="9" name="角丸四角形 8"/>
          <p:cNvSpPr/>
          <p:nvPr/>
        </p:nvSpPr>
        <p:spPr>
          <a:xfrm>
            <a:off x="9483173" y="5012351"/>
            <a:ext cx="2434412" cy="39370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対象者や支援額など</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dirty="0" smtClean="0">
                <a:solidFill>
                  <a:schemeClr val="tx1"/>
                </a:solidFill>
                <a:latin typeface="Meiryo UI" panose="020B0604030504040204" pitchFamily="50" charset="-128"/>
                <a:ea typeface="Meiryo UI" panose="020B0604030504040204" pitchFamily="50" charset="-128"/>
              </a:rPr>
              <a:t>今後検討</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25" name="正方形/長方形 24"/>
          <p:cNvSpPr/>
          <p:nvPr/>
        </p:nvSpPr>
        <p:spPr>
          <a:xfrm>
            <a:off x="6360000" y="6199228"/>
            <a:ext cx="5918529" cy="307777"/>
          </a:xfrm>
          <a:prstGeom prst="rect">
            <a:avLst/>
          </a:prstGeom>
        </p:spPr>
        <p:txBody>
          <a:bodyPr wrap="square">
            <a:spAutoFit/>
          </a:bodyPr>
          <a:lstStyle/>
          <a:p>
            <a:pPr marL="261938" indent="-261938" fontAlgn="ctr"/>
            <a:r>
              <a:rPr lang="ja-JP" altLang="en-US" sz="1400" dirty="0">
                <a:latin typeface="Meiryo UI" panose="020B0604030504040204" pitchFamily="50" charset="-128"/>
                <a:ea typeface="Meiryo UI" panose="020B0604030504040204" pitchFamily="50" charset="-128"/>
              </a:rPr>
              <a:t>●議会の議決が得られた場合、</a:t>
            </a:r>
            <a:r>
              <a:rPr lang="en-US" altLang="ja-JP" sz="1400" dirty="0">
                <a:latin typeface="Meiryo UI" panose="020B0604030504040204" pitchFamily="50" charset="-128"/>
                <a:ea typeface="Meiryo UI" panose="020B0604030504040204" pitchFamily="50" charset="-128"/>
              </a:rPr>
              <a:t>4</a:t>
            </a:r>
            <a:r>
              <a:rPr lang="ja-JP" altLang="en-US" sz="1400" dirty="0">
                <a:latin typeface="Meiryo UI" panose="020B0604030504040204" pitchFamily="50" charset="-128"/>
                <a:ea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rPr>
              <a:t>27</a:t>
            </a:r>
            <a:r>
              <a:rPr lang="ja-JP" altLang="en-US" sz="1400" dirty="0">
                <a:latin typeface="Meiryo UI" panose="020B0604030504040204" pitchFamily="50" charset="-128"/>
                <a:ea typeface="Meiryo UI" panose="020B0604030504040204" pitchFamily="50" charset="-128"/>
              </a:rPr>
              <a:t>日（月</a:t>
            </a:r>
            <a:r>
              <a:rPr lang="ja-JP" altLang="en-US" sz="1400" dirty="0" smtClean="0">
                <a:latin typeface="Meiryo UI" panose="020B0604030504040204" pitchFamily="50" charset="-128"/>
                <a:ea typeface="Meiryo UI" panose="020B0604030504040204" pitchFamily="50" charset="-128"/>
              </a:rPr>
              <a:t>）から</a:t>
            </a:r>
            <a:r>
              <a:rPr lang="ja-JP" altLang="en-US" sz="1400" dirty="0">
                <a:latin typeface="Meiryo UI" panose="020B0604030504040204" pitchFamily="50" charset="-128"/>
                <a:ea typeface="Meiryo UI" panose="020B0604030504040204" pitchFamily="50" charset="-128"/>
              </a:rPr>
              <a:t>寄附金募集開始予定</a:t>
            </a:r>
          </a:p>
        </p:txBody>
      </p:sp>
    </p:spTree>
    <p:extLst>
      <p:ext uri="{BB962C8B-B14F-4D97-AF65-F5344CB8AC3E}">
        <p14:creationId xmlns:p14="http://schemas.microsoft.com/office/powerpoint/2010/main" val="2889796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p:cNvPicPr>
            <a:picLocks noChangeAspect="1"/>
          </p:cNvPicPr>
          <p:nvPr/>
        </p:nvPicPr>
        <p:blipFill>
          <a:blip r:embed="rId3" cstate="print">
            <a:biLevel thresh="75000"/>
            <a:extLst>
              <a:ext uri="{28A0092B-C50C-407E-A947-70E740481C1C}">
                <a14:useLocalDpi xmlns:a14="http://schemas.microsoft.com/office/drawing/2010/main" val="0"/>
              </a:ext>
            </a:extLst>
          </a:blip>
          <a:stretch>
            <a:fillRect/>
          </a:stretch>
        </p:blipFill>
        <p:spPr>
          <a:xfrm flipH="1">
            <a:off x="87821" y="4280083"/>
            <a:ext cx="1840446" cy="1786080"/>
          </a:xfrm>
          <a:prstGeom prst="rect">
            <a:avLst/>
          </a:prstGeom>
        </p:spPr>
      </p:pic>
      <p:sp>
        <p:nvSpPr>
          <p:cNvPr id="17" name="正方形/長方形 16"/>
          <p:cNvSpPr/>
          <p:nvPr/>
        </p:nvSpPr>
        <p:spPr>
          <a:xfrm>
            <a:off x="0" y="6192"/>
            <a:ext cx="12191999" cy="883917"/>
          </a:xfrm>
          <a:prstGeom prst="rect">
            <a:avLst/>
          </a:prstGeom>
          <a:solidFill>
            <a:srgbClr val="0070C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000" b="1" dirty="0" smtClean="0">
                <a:latin typeface="Meiryo UI" panose="020B0604030504040204" pitchFamily="50" charset="-128"/>
                <a:ea typeface="Meiryo UI" panose="020B0604030504040204" pitchFamily="50" charset="-128"/>
              </a:rPr>
              <a:t>　　　　　　　</a:t>
            </a:r>
            <a:r>
              <a:rPr lang="en-US" altLang="ja-JP" sz="3000" b="1" dirty="0" smtClean="0">
                <a:latin typeface="Meiryo UI" panose="020B0604030504040204" pitchFamily="50" charset="-128"/>
                <a:ea typeface="Meiryo UI" panose="020B0604030504040204" pitchFamily="50" charset="-128"/>
              </a:rPr>
              <a:t>ICT</a:t>
            </a:r>
            <a:r>
              <a:rPr lang="ja-JP" altLang="en-US" sz="3000" b="1" dirty="0" smtClean="0">
                <a:latin typeface="Meiryo UI" panose="020B0604030504040204" pitchFamily="50" charset="-128"/>
                <a:ea typeface="Meiryo UI" panose="020B0604030504040204" pitchFamily="50" charset="-128"/>
              </a:rPr>
              <a:t>を活用した感染拡大防止の取組み</a:t>
            </a:r>
            <a:endParaRPr lang="en-US" altLang="ja-JP" sz="3000" b="1" dirty="0" smtClean="0">
              <a:latin typeface="Meiryo UI" panose="020B0604030504040204" pitchFamily="50" charset="-128"/>
              <a:ea typeface="Meiryo UI" panose="020B0604030504040204" pitchFamily="50" charset="-128"/>
            </a:endParaRPr>
          </a:p>
        </p:txBody>
      </p:sp>
      <p:sp>
        <p:nvSpPr>
          <p:cNvPr id="57" name="正方形/長方形 56"/>
          <p:cNvSpPr/>
          <p:nvPr/>
        </p:nvSpPr>
        <p:spPr>
          <a:xfrm>
            <a:off x="0" y="1197957"/>
            <a:ext cx="12191999" cy="708178"/>
          </a:xfrm>
          <a:prstGeom prst="rect">
            <a:avLst/>
          </a:prstGeom>
          <a:solidFill>
            <a:schemeClr val="accent5">
              <a:lumMod val="40000"/>
              <a:lumOff val="60000"/>
            </a:schemeClr>
          </a:solidFill>
        </p:spPr>
        <p:txBody>
          <a:bodyPr wrap="square" anchor="ctr">
            <a:noAutofit/>
          </a:bodyPr>
          <a:lstStyle/>
          <a:p>
            <a:pPr marL="261938" indent="-261938" algn="ctr" fontAlgn="ctr"/>
            <a:r>
              <a:rPr lang="ja-JP" altLang="en-US" sz="2200" dirty="0" smtClean="0">
                <a:latin typeface="Meiryo UI" panose="020B0604030504040204" pitchFamily="50" charset="-128"/>
                <a:ea typeface="Meiryo UI" panose="020B0604030504040204" pitchFamily="50" charset="-128"/>
              </a:rPr>
              <a:t>■</a:t>
            </a:r>
            <a:r>
              <a:rPr lang="ja-JP" altLang="en-US" sz="2200" b="1" dirty="0">
                <a:latin typeface="Meiryo UI" panose="020B0604030504040204" pitchFamily="50" charset="-128"/>
                <a:ea typeface="Meiryo UI" panose="020B0604030504040204" pitchFamily="50" charset="-128"/>
              </a:rPr>
              <a:t>ＬＩＮＥでの感染症に</a:t>
            </a:r>
            <a:r>
              <a:rPr lang="ja-JP" altLang="en-US" sz="2200" b="1" dirty="0" smtClean="0">
                <a:latin typeface="Meiryo UI" panose="020B0604030504040204" pitchFamily="50" charset="-128"/>
                <a:ea typeface="Meiryo UI" panose="020B0604030504040204" pitchFamily="50" charset="-128"/>
              </a:rPr>
              <a:t>関する相談</a:t>
            </a:r>
            <a:r>
              <a:rPr lang="ja-JP" altLang="en-US" sz="2200" b="1" dirty="0">
                <a:latin typeface="Meiryo UI" panose="020B0604030504040204" pitchFamily="50" charset="-128"/>
                <a:ea typeface="Meiryo UI" panose="020B0604030504040204" pitchFamily="50" charset="-128"/>
              </a:rPr>
              <a:t>・情報提供</a:t>
            </a:r>
            <a:r>
              <a:rPr lang="ja-JP" altLang="en-US" sz="2200" b="1" dirty="0" smtClean="0">
                <a:latin typeface="Meiryo UI" panose="020B0604030504040204" pitchFamily="50" charset="-128"/>
                <a:ea typeface="Meiryo UI" panose="020B0604030504040204" pitchFamily="50" charset="-128"/>
              </a:rPr>
              <a:t>サービス</a:t>
            </a:r>
            <a:r>
              <a:rPr lang="ja-JP" altLang="en-US" sz="2200" dirty="0" smtClean="0">
                <a:latin typeface="Meiryo UI" panose="020B0604030504040204" pitchFamily="50" charset="-128"/>
                <a:ea typeface="Meiryo UI" panose="020B0604030504040204" pitchFamily="50" charset="-128"/>
              </a:rPr>
              <a:t>や、</a:t>
            </a:r>
            <a:r>
              <a:rPr lang="ja-JP" altLang="en-US" sz="2200" b="1" dirty="0" smtClean="0">
                <a:latin typeface="Meiryo UI" panose="020B0604030504040204" pitchFamily="50" charset="-128"/>
                <a:ea typeface="Meiryo UI" panose="020B0604030504040204" pitchFamily="50" charset="-128"/>
              </a:rPr>
              <a:t>コロナ</a:t>
            </a:r>
            <a:r>
              <a:rPr lang="ja-JP" altLang="en-US" sz="2200" b="1" dirty="0">
                <a:latin typeface="Meiryo UI" panose="020B0604030504040204" pitchFamily="50" charset="-128"/>
                <a:ea typeface="Meiryo UI" panose="020B0604030504040204" pitchFamily="50" charset="-128"/>
              </a:rPr>
              <a:t>収束期に向けた</a:t>
            </a:r>
            <a:r>
              <a:rPr lang="ja-JP" altLang="en-US" sz="2200" b="1" dirty="0" smtClean="0">
                <a:latin typeface="Meiryo UI" panose="020B0604030504040204" pitchFamily="50" charset="-128"/>
                <a:ea typeface="Meiryo UI" panose="020B0604030504040204" pitchFamily="50" charset="-128"/>
              </a:rPr>
              <a:t>イベント</a:t>
            </a:r>
            <a:r>
              <a:rPr lang="ja-JP" altLang="en-US" sz="2200" b="1" dirty="0">
                <a:latin typeface="Meiryo UI" panose="020B0604030504040204" pitchFamily="50" charset="-128"/>
                <a:ea typeface="Meiryo UI" panose="020B0604030504040204" pitchFamily="50" charset="-128"/>
              </a:rPr>
              <a:t>等</a:t>
            </a:r>
            <a:r>
              <a:rPr lang="ja-JP" altLang="en-US" sz="2200" b="1" dirty="0" smtClean="0">
                <a:latin typeface="Meiryo UI" panose="020B0604030504040204" pitchFamily="50" charset="-128"/>
                <a:ea typeface="Meiryo UI" panose="020B0604030504040204" pitchFamily="50" charset="-128"/>
              </a:rPr>
              <a:t>の</a:t>
            </a:r>
            <a:endParaRPr lang="en-US" altLang="ja-JP" sz="2200" b="1" dirty="0" smtClean="0">
              <a:latin typeface="Meiryo UI" panose="020B0604030504040204" pitchFamily="50" charset="-128"/>
              <a:ea typeface="Meiryo UI" panose="020B0604030504040204" pitchFamily="50" charset="-128"/>
            </a:endParaRPr>
          </a:p>
          <a:p>
            <a:pPr marL="261938" indent="-261938" algn="ctr" fontAlgn="ctr"/>
            <a:r>
              <a:rPr lang="ja-JP" altLang="en-US" sz="2200" b="1" dirty="0" smtClean="0">
                <a:latin typeface="Meiryo UI" panose="020B0604030504040204" pitchFamily="50" charset="-128"/>
                <a:ea typeface="Meiryo UI" panose="020B0604030504040204" pitchFamily="50" charset="-128"/>
              </a:rPr>
              <a:t>クラスター</a:t>
            </a:r>
            <a:r>
              <a:rPr lang="ja-JP" altLang="en-US" sz="2200" b="1" dirty="0">
                <a:latin typeface="Meiryo UI" panose="020B0604030504040204" pitchFamily="50" charset="-128"/>
                <a:ea typeface="Meiryo UI" panose="020B0604030504040204" pitchFamily="50" charset="-128"/>
              </a:rPr>
              <a:t>対策</a:t>
            </a:r>
            <a:r>
              <a:rPr lang="ja-JP" altLang="en-US" sz="2200" b="1" dirty="0" smtClean="0">
                <a:latin typeface="Meiryo UI" panose="020B0604030504040204" pitchFamily="50" charset="-128"/>
                <a:ea typeface="Meiryo UI" panose="020B0604030504040204" pitchFamily="50" charset="-128"/>
              </a:rPr>
              <a:t>準備</a:t>
            </a:r>
            <a:r>
              <a:rPr lang="ja-JP" altLang="en-US" sz="2200" dirty="0" smtClean="0">
                <a:latin typeface="Meiryo UI" panose="020B0604030504040204" pitchFamily="50" charset="-128"/>
                <a:ea typeface="Meiryo UI" panose="020B0604030504040204" pitchFamily="50" charset="-128"/>
              </a:rPr>
              <a:t>など、</a:t>
            </a:r>
            <a:r>
              <a:rPr lang="ja-JP" altLang="en-US" sz="2200" b="1" dirty="0" smtClean="0">
                <a:latin typeface="Meiryo UI" panose="020B0604030504040204" pitchFamily="50" charset="-128"/>
                <a:ea typeface="Meiryo UI" panose="020B0604030504040204" pitchFamily="50" charset="-128"/>
              </a:rPr>
              <a:t>ＩＣＴを活用した感染拡大防止</a:t>
            </a:r>
            <a:r>
              <a:rPr lang="ja-JP" altLang="en-US" sz="2200" dirty="0" smtClean="0">
                <a:latin typeface="Meiryo UI" panose="020B0604030504040204" pitchFamily="50" charset="-128"/>
                <a:ea typeface="Meiryo UI" panose="020B0604030504040204" pitchFamily="50" charset="-128"/>
              </a:rPr>
              <a:t>に取り組む。</a:t>
            </a:r>
            <a:endParaRPr lang="ja-JP" altLang="en-US" sz="2200" dirty="0">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6440932" y="2045006"/>
            <a:ext cx="5628423" cy="4626644"/>
            <a:chOff x="262482" y="2064317"/>
            <a:chExt cx="5365741" cy="4626644"/>
          </a:xfrm>
        </p:grpSpPr>
        <p:sp>
          <p:nvSpPr>
            <p:cNvPr id="59" name="正方形/長方形 58"/>
            <p:cNvSpPr/>
            <p:nvPr/>
          </p:nvSpPr>
          <p:spPr>
            <a:xfrm>
              <a:off x="262482" y="2238272"/>
              <a:ext cx="5365741" cy="4452689"/>
            </a:xfrm>
            <a:prstGeom prst="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b="1" dirty="0">
                <a:solidFill>
                  <a:schemeClr val="tx1"/>
                </a:solidFill>
                <a:latin typeface="Meiryo UI" panose="020B0604030504040204" pitchFamily="50" charset="-128"/>
                <a:ea typeface="Meiryo UI" panose="020B0604030504040204" pitchFamily="50" charset="-128"/>
              </a:endParaRPr>
            </a:p>
          </p:txBody>
        </p:sp>
        <p:cxnSp>
          <p:nvCxnSpPr>
            <p:cNvPr id="37" name="直線矢印コネクタ 36"/>
            <p:cNvCxnSpPr/>
            <p:nvPr/>
          </p:nvCxnSpPr>
          <p:spPr>
            <a:xfrm>
              <a:off x="1150520" y="4718594"/>
              <a:ext cx="1081318" cy="0"/>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a:off x="3005017" y="4718594"/>
              <a:ext cx="1704760" cy="1878"/>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テキスト ボックス 38"/>
            <p:cNvSpPr txBox="1"/>
            <p:nvPr/>
          </p:nvSpPr>
          <p:spPr>
            <a:xfrm>
              <a:off x="1490426" y="4392082"/>
              <a:ext cx="432048" cy="338554"/>
            </a:xfrm>
            <a:prstGeom prst="rect">
              <a:avLst/>
            </a:prstGeom>
            <a:noFill/>
          </p:spPr>
          <p:txBody>
            <a:bodyPr wrap="square" rtlCol="0">
              <a:spAutoFit/>
            </a:bodyPr>
            <a:lstStyle/>
            <a:p>
              <a:pPr algn="ctr"/>
              <a:r>
                <a:rPr kumimoji="1" lang="ja-JP" altLang="en-US" sz="1600" dirty="0" smtClean="0">
                  <a:latin typeface="Meiryo UI" panose="020B0604030504040204" pitchFamily="50" charset="-128"/>
                  <a:ea typeface="Meiryo UI" panose="020B0604030504040204" pitchFamily="50" charset="-128"/>
                </a:rPr>
                <a:t>①</a:t>
              </a:r>
              <a:endParaRPr kumimoji="1" lang="ja-JP" altLang="en-US" sz="1600" dirty="0">
                <a:latin typeface="Meiryo UI" panose="020B0604030504040204" pitchFamily="50" charset="-128"/>
                <a:ea typeface="Meiryo UI" panose="020B0604030504040204" pitchFamily="50" charset="-128"/>
              </a:endParaRPr>
            </a:p>
          </p:txBody>
        </p:sp>
        <p:sp>
          <p:nvSpPr>
            <p:cNvPr id="40" name="テキスト ボックス 39"/>
            <p:cNvSpPr txBox="1"/>
            <p:nvPr/>
          </p:nvSpPr>
          <p:spPr>
            <a:xfrm>
              <a:off x="3681584" y="4392082"/>
              <a:ext cx="432048" cy="338554"/>
            </a:xfrm>
            <a:prstGeom prst="rect">
              <a:avLst/>
            </a:prstGeom>
            <a:noFill/>
          </p:spPr>
          <p:txBody>
            <a:bodyPr wrap="square" rtlCol="0">
              <a:spAutoFit/>
            </a:bodyPr>
            <a:lstStyle/>
            <a:p>
              <a:pPr algn="ctr"/>
              <a:r>
                <a:rPr lang="ja-JP" altLang="en-US" sz="1600" dirty="0">
                  <a:latin typeface="Meiryo UI" panose="020B0604030504040204" pitchFamily="50" charset="-128"/>
                  <a:ea typeface="Meiryo UI" panose="020B0604030504040204" pitchFamily="50" charset="-128"/>
                </a:rPr>
                <a:t>②</a:t>
              </a:r>
              <a:endParaRPr kumimoji="1" lang="ja-JP" altLang="en-US" sz="16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1312665" y="4762725"/>
              <a:ext cx="1048483" cy="523220"/>
            </a:xfrm>
            <a:prstGeom prst="rect">
              <a:avLst/>
            </a:prstGeom>
            <a:noFill/>
          </p:spPr>
          <p:txBody>
            <a:bodyPr wrap="square" rtlCol="0">
              <a:spAutoFit/>
            </a:bodyPr>
            <a:lstStyle/>
            <a:p>
              <a:r>
                <a:rPr kumimoji="1" lang="en-US" altLang="ja-JP" sz="1400" b="1" dirty="0" smtClean="0">
                  <a:latin typeface="Meiryo UI" panose="020B0604030504040204" pitchFamily="50" charset="-128"/>
                  <a:ea typeface="Meiryo UI" panose="020B0604030504040204" pitchFamily="50" charset="-128"/>
                </a:rPr>
                <a:t>Q</a:t>
              </a:r>
              <a:r>
                <a:rPr kumimoji="1" lang="en-US" altLang="ja-JP" sz="1400" b="1" dirty="0">
                  <a:latin typeface="Meiryo UI" panose="020B0604030504040204" pitchFamily="50" charset="-128"/>
                  <a:ea typeface="Meiryo UI" panose="020B0604030504040204" pitchFamily="50" charset="-128"/>
                </a:rPr>
                <a:t>R</a:t>
              </a:r>
              <a:r>
                <a:rPr kumimoji="1" lang="ja-JP" altLang="en-US" sz="1400" b="1" dirty="0" smtClean="0">
                  <a:latin typeface="Meiryo UI" panose="020B0604030504040204" pitchFamily="50" charset="-128"/>
                  <a:ea typeface="Meiryo UI" panose="020B0604030504040204" pitchFamily="50" charset="-128"/>
                </a:rPr>
                <a:t>コード</a:t>
              </a:r>
              <a:endParaRPr kumimoji="1" lang="en-US" altLang="ja-JP" sz="1400" b="1" dirty="0" smtClean="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読み込み</a:t>
              </a:r>
              <a:endParaRPr kumimoji="1" lang="ja-JP" altLang="en-US" sz="1400" b="1" dirty="0">
                <a:latin typeface="Meiryo UI" panose="020B0604030504040204" pitchFamily="50" charset="-128"/>
                <a:ea typeface="Meiryo UI" panose="020B0604030504040204" pitchFamily="50" charset="-128"/>
              </a:endParaRPr>
            </a:p>
          </p:txBody>
        </p:sp>
        <p:sp>
          <p:nvSpPr>
            <p:cNvPr id="45" name="テキスト ボックス 44"/>
            <p:cNvSpPr txBox="1"/>
            <p:nvPr/>
          </p:nvSpPr>
          <p:spPr>
            <a:xfrm>
              <a:off x="2948721" y="5283966"/>
              <a:ext cx="1903513" cy="297517"/>
            </a:xfrm>
            <a:prstGeom prst="rect">
              <a:avLst/>
            </a:prstGeom>
            <a:noFill/>
          </p:spPr>
          <p:txBody>
            <a:bodyPr wrap="square" rtlCol="0">
              <a:spAutoFit/>
            </a:bodyPr>
            <a:lstStyle/>
            <a:p>
              <a:pPr>
                <a:lnSpc>
                  <a:spcPts val="1600"/>
                </a:lnSpc>
              </a:pPr>
              <a:r>
                <a:rPr kumimoji="1" lang="ja-JP" altLang="en-US" sz="1400" b="1" dirty="0" smtClean="0">
                  <a:latin typeface="Meiryo UI" panose="020B0604030504040204" pitchFamily="50" charset="-128"/>
                  <a:ea typeface="Meiryo UI" panose="020B0604030504040204" pitchFamily="50" charset="-128"/>
                </a:rPr>
                <a:t>自動返信メールを受領</a:t>
              </a:r>
              <a:endParaRPr kumimoji="1" lang="en-US" altLang="ja-JP" sz="1400" b="1" dirty="0" smtClean="0">
                <a:latin typeface="Meiryo UI" panose="020B0604030504040204" pitchFamily="50" charset="-128"/>
                <a:ea typeface="Meiryo UI" panose="020B0604030504040204" pitchFamily="50" charset="-128"/>
              </a:endParaRPr>
            </a:p>
          </p:txBody>
        </p:sp>
        <p:cxnSp>
          <p:nvCxnSpPr>
            <p:cNvPr id="12" name="直線矢印コネクタ 11"/>
            <p:cNvCxnSpPr/>
            <p:nvPr/>
          </p:nvCxnSpPr>
          <p:spPr>
            <a:xfrm flipH="1" flipV="1">
              <a:off x="2986873" y="5115509"/>
              <a:ext cx="1748171" cy="3416"/>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60" name="Picture 82" descr="名称未設定-2"/>
            <p:cNvPicPr>
              <a:picLocks noChangeAspect="1" noChangeArrowheads="1"/>
            </p:cNvPicPr>
            <p:nvPr/>
          </p:nvPicPr>
          <p:blipFill>
            <a:blip r:embed="rId4" cstate="print"/>
            <a:srcRect/>
            <a:stretch>
              <a:fillRect/>
            </a:stretch>
          </p:blipFill>
          <p:spPr bwMode="auto">
            <a:xfrm>
              <a:off x="2345546" y="4368986"/>
              <a:ext cx="585468" cy="955819"/>
            </a:xfrm>
            <a:prstGeom prst="rect">
              <a:avLst/>
            </a:prstGeom>
            <a:noFill/>
            <a:ln w="9525">
              <a:noFill/>
              <a:miter lim="800000"/>
              <a:headEnd/>
              <a:tailEnd/>
            </a:ln>
          </p:spPr>
        </p:pic>
        <p:pic>
          <p:nvPicPr>
            <p:cNvPr id="29" name="図 28"/>
            <p:cNvPicPr>
              <a:picLocks noChangeAspect="1"/>
            </p:cNvPicPr>
            <p:nvPr/>
          </p:nvPicPr>
          <p:blipFill>
            <a:blip r:embed="rId5"/>
            <a:stretch>
              <a:fillRect/>
            </a:stretch>
          </p:blipFill>
          <p:spPr>
            <a:xfrm>
              <a:off x="408883" y="4573986"/>
              <a:ext cx="751807" cy="756177"/>
            </a:xfrm>
            <a:prstGeom prst="rect">
              <a:avLst/>
            </a:prstGeom>
          </p:spPr>
        </p:pic>
        <p:sp>
          <p:nvSpPr>
            <p:cNvPr id="32" name="テキスト ボックス 31"/>
            <p:cNvSpPr txBox="1"/>
            <p:nvPr/>
          </p:nvSpPr>
          <p:spPr>
            <a:xfrm>
              <a:off x="2923047" y="4766606"/>
              <a:ext cx="1912488" cy="297517"/>
            </a:xfrm>
            <a:prstGeom prst="rect">
              <a:avLst/>
            </a:prstGeom>
            <a:noFill/>
          </p:spPr>
          <p:txBody>
            <a:bodyPr wrap="square" rtlCol="0">
              <a:spAutoFit/>
            </a:bodyPr>
            <a:lstStyle/>
            <a:p>
              <a:pPr>
                <a:lnSpc>
                  <a:spcPts val="1600"/>
                </a:lnSpc>
              </a:pPr>
              <a:r>
                <a:rPr kumimoji="1" lang="ja-JP" altLang="en-US" sz="1400" b="1" dirty="0" smtClean="0">
                  <a:latin typeface="Meiryo UI" panose="020B0604030504040204" pitchFamily="50" charset="-128"/>
                  <a:ea typeface="Meiryo UI" panose="020B0604030504040204" pitchFamily="50" charset="-128"/>
                </a:rPr>
                <a:t>メールアドレス等を入力</a:t>
              </a:r>
              <a:endParaRPr kumimoji="1" lang="en-US" altLang="ja-JP" sz="1400" b="1" dirty="0" smtClean="0">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266011" y="4053528"/>
              <a:ext cx="1827054" cy="338554"/>
            </a:xfrm>
            <a:prstGeom prst="rect">
              <a:avLst/>
            </a:prstGeom>
            <a:noFill/>
          </p:spPr>
          <p:txBody>
            <a:bodyPr wrap="square" rtlCol="0">
              <a:spAutoFit/>
            </a:bodyPr>
            <a:lstStyle/>
            <a:p>
              <a:r>
                <a:rPr kumimoji="1" lang="ja-JP" altLang="en-US" sz="1600" b="1" dirty="0" smtClean="0">
                  <a:latin typeface="Meiryo UI" panose="020B0604030504040204" pitchFamily="50" charset="-128"/>
                  <a:ea typeface="Meiryo UI" panose="020B0604030504040204" pitchFamily="50" charset="-128"/>
                </a:rPr>
                <a:t>イベント会場</a:t>
              </a:r>
              <a:endParaRPr kumimoji="1" lang="en-US" altLang="ja-JP" sz="1600" b="1" dirty="0" smtClean="0">
                <a:latin typeface="Meiryo UI" panose="020B0604030504040204" pitchFamily="50" charset="-128"/>
                <a:ea typeface="Meiryo UI" panose="020B0604030504040204" pitchFamily="50" charset="-128"/>
              </a:endParaRPr>
            </a:p>
          </p:txBody>
        </p:sp>
        <p:pic>
          <p:nvPicPr>
            <p:cNvPr id="43" name="Picture 398" descr="サーバー"/>
            <p:cNvPicPr>
              <a:picLocks noChangeAspect="1" noChangeArrowheads="1"/>
            </p:cNvPicPr>
            <p:nvPr/>
          </p:nvPicPr>
          <p:blipFill>
            <a:blip r:embed="rId6" cstate="print"/>
            <a:srcRect/>
            <a:stretch>
              <a:fillRect/>
            </a:stretch>
          </p:blipFill>
          <p:spPr bwMode="auto">
            <a:xfrm>
              <a:off x="4794665" y="4513848"/>
              <a:ext cx="773937" cy="1088349"/>
            </a:xfrm>
            <a:prstGeom prst="rect">
              <a:avLst/>
            </a:prstGeom>
            <a:noFill/>
            <a:ln w="9525">
              <a:noFill/>
              <a:miter lim="800000"/>
              <a:headEnd/>
              <a:tailEnd/>
            </a:ln>
          </p:spPr>
        </p:pic>
        <p:sp>
          <p:nvSpPr>
            <p:cNvPr id="46" name="テキスト ボックス 45"/>
            <p:cNvSpPr txBox="1"/>
            <p:nvPr/>
          </p:nvSpPr>
          <p:spPr>
            <a:xfrm>
              <a:off x="1985095" y="4047910"/>
              <a:ext cx="1307531" cy="307777"/>
            </a:xfrm>
            <a:prstGeom prst="rect">
              <a:avLst/>
            </a:prstGeom>
            <a:noFill/>
          </p:spPr>
          <p:txBody>
            <a:bodyPr wrap="square" rtlCol="0">
              <a:spAutoFit/>
            </a:bodyPr>
            <a:lstStyle/>
            <a:p>
              <a:pPr algn="ctr"/>
              <a:r>
                <a:rPr kumimoji="1" lang="ja-JP" altLang="en-US" sz="1400" dirty="0" smtClean="0">
                  <a:latin typeface="Meiryo UI" panose="020B0604030504040204" pitchFamily="50" charset="-128"/>
                  <a:ea typeface="Meiryo UI" panose="020B0604030504040204" pitchFamily="50" charset="-128"/>
                </a:rPr>
                <a:t>イベント参加者</a:t>
              </a:r>
              <a:endParaRPr kumimoji="1" lang="en-US" altLang="ja-JP" sz="1400" dirty="0" smtClean="0">
                <a:latin typeface="Meiryo UI" panose="020B0604030504040204" pitchFamily="50" charset="-128"/>
                <a:ea typeface="Meiryo UI" panose="020B0604030504040204" pitchFamily="50" charset="-128"/>
              </a:endParaRPr>
            </a:p>
          </p:txBody>
        </p:sp>
        <p:sp>
          <p:nvSpPr>
            <p:cNvPr id="64" name="正方形/長方形 63"/>
            <p:cNvSpPr/>
            <p:nvPr/>
          </p:nvSpPr>
          <p:spPr>
            <a:xfrm>
              <a:off x="3539369" y="2646772"/>
              <a:ext cx="1997422" cy="41892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b="1" u="sng" dirty="0" smtClean="0">
                  <a:latin typeface="Meiryo UI" panose="020B0604030504040204" pitchFamily="50" charset="-128"/>
                  <a:ea typeface="Meiryo UI" panose="020B0604030504040204" pitchFamily="50" charset="-128"/>
                </a:rPr>
                <a:t>予算額　</a:t>
              </a:r>
              <a:r>
                <a:rPr kumimoji="1" lang="en-US" altLang="ja-JP" b="1" u="sng" dirty="0">
                  <a:latin typeface="Meiryo UI" panose="020B0604030504040204" pitchFamily="50" charset="-128"/>
                  <a:ea typeface="Meiryo UI" panose="020B0604030504040204" pitchFamily="50" charset="-128"/>
                </a:rPr>
                <a:t>3</a:t>
              </a:r>
              <a:r>
                <a:rPr kumimoji="1" lang="ja-JP" altLang="en-US" b="1" u="sng" dirty="0" smtClean="0">
                  <a:latin typeface="Meiryo UI" panose="020B0604030504040204" pitchFamily="50" charset="-128"/>
                  <a:ea typeface="Meiryo UI" panose="020B0604030504040204" pitchFamily="50" charset="-128"/>
                </a:rPr>
                <a:t>百万円</a:t>
              </a:r>
              <a:endParaRPr kumimoji="1" lang="ja-JP" altLang="en-US" b="1" u="sng" dirty="0">
                <a:latin typeface="Meiryo UI" panose="020B0604030504040204" pitchFamily="50" charset="-128"/>
                <a:ea typeface="Meiryo UI" panose="020B0604030504040204" pitchFamily="50" charset="-128"/>
              </a:endParaRPr>
            </a:p>
          </p:txBody>
        </p:sp>
        <p:sp>
          <p:nvSpPr>
            <p:cNvPr id="69" name="角丸四角形 68"/>
            <p:cNvSpPr/>
            <p:nvPr/>
          </p:nvSpPr>
          <p:spPr>
            <a:xfrm>
              <a:off x="512536" y="2064317"/>
              <a:ext cx="4971528" cy="488965"/>
            </a:xfrm>
            <a:prstGeom prst="roundRect">
              <a:avLst/>
            </a:prstGeom>
          </p:spPr>
          <p:style>
            <a:lnRef idx="1">
              <a:schemeClr val="accent1"/>
            </a:lnRef>
            <a:fillRef idx="3">
              <a:schemeClr val="accent1"/>
            </a:fillRef>
            <a:effectRef idx="2">
              <a:schemeClr val="accent1"/>
            </a:effectRef>
            <a:fontRef idx="minor">
              <a:schemeClr val="lt1"/>
            </a:fontRef>
          </p:style>
          <p:txBody>
            <a:bodyPr wrap="none" anchor="ctr">
              <a:noAutofit/>
            </a:bodyPr>
            <a:lstStyle/>
            <a:p>
              <a:pPr algn="ctr"/>
              <a:r>
                <a:rPr lang="ja-JP" altLang="en-US" sz="1700" b="1" dirty="0">
                  <a:latin typeface="Meiryo UI" panose="020B0604030504040204" pitchFamily="50" charset="-128"/>
                  <a:ea typeface="Meiryo UI" panose="020B0604030504040204" pitchFamily="50" charset="-128"/>
                </a:rPr>
                <a:t>コロナ収束期に向けたイベント等のクラスター対策準備</a:t>
              </a:r>
            </a:p>
          </p:txBody>
        </p:sp>
        <p:sp>
          <p:nvSpPr>
            <p:cNvPr id="3" name="テキスト ボックス 2"/>
            <p:cNvSpPr txBox="1"/>
            <p:nvPr/>
          </p:nvSpPr>
          <p:spPr>
            <a:xfrm>
              <a:off x="480931" y="5613743"/>
              <a:ext cx="5003133" cy="1077218"/>
            </a:xfrm>
            <a:prstGeom prst="rect">
              <a:avLst/>
            </a:prstGeom>
            <a:solidFill>
              <a:srgbClr val="FFFF00"/>
            </a:solidFill>
          </p:spPr>
          <p:txBody>
            <a:bodyPr wrap="square" rtlCol="0">
              <a:spAutoFit/>
            </a:bodyPr>
            <a:lstStyle/>
            <a:p>
              <a:r>
                <a:rPr kumimoji="1" lang="ja-JP" altLang="en-US" sz="1600" b="1" dirty="0">
                  <a:latin typeface="Meiryo UI" panose="020B0604030504040204" pitchFamily="50" charset="-128"/>
                  <a:ea typeface="Meiryo UI" panose="020B0604030504040204" pitchFamily="50" charset="-128"/>
                </a:rPr>
                <a:t>イベント参加者の中</a:t>
              </a:r>
              <a:r>
                <a:rPr kumimoji="1" lang="ja-JP" altLang="en-US" sz="1600" b="1" dirty="0" smtClean="0">
                  <a:latin typeface="Meiryo UI" panose="020B0604030504040204" pitchFamily="50" charset="-128"/>
                  <a:ea typeface="Meiryo UI" panose="020B0604030504040204" pitchFamily="50" charset="-128"/>
                </a:rPr>
                <a:t>で感染者</a:t>
              </a:r>
              <a:r>
                <a:rPr kumimoji="1" lang="ja-JP" altLang="en-US" sz="1600" b="1" dirty="0">
                  <a:latin typeface="Meiryo UI" panose="020B0604030504040204" pitchFamily="50" charset="-128"/>
                  <a:ea typeface="Meiryo UI" panose="020B0604030504040204" pitchFamily="50" charset="-128"/>
                </a:rPr>
                <a:t>が発生した場合</a:t>
              </a:r>
              <a:r>
                <a:rPr kumimoji="1" lang="ja-JP" altLang="en-US" sz="1600" b="1" dirty="0" smtClean="0">
                  <a:latin typeface="Meiryo UI" panose="020B0604030504040204" pitchFamily="50" charset="-128"/>
                  <a:ea typeface="Meiryo UI" panose="020B0604030504040204" pitchFamily="50" charset="-128"/>
                </a:rPr>
                <a:t>、</a:t>
              </a:r>
              <a:endParaRPr kumimoji="1" lang="en-US" altLang="ja-JP" sz="1600" b="1" dirty="0" smtClean="0">
                <a:latin typeface="Meiryo UI" panose="020B0604030504040204" pitchFamily="50" charset="-128"/>
                <a:ea typeface="Meiryo UI" panose="020B0604030504040204" pitchFamily="50" charset="-128"/>
              </a:endParaRPr>
            </a:p>
            <a:p>
              <a:r>
                <a:rPr kumimoji="1" lang="ja-JP" altLang="en-US" sz="1600" b="1" dirty="0" smtClean="0">
                  <a:latin typeface="Meiryo UI" panose="020B0604030504040204" pitchFamily="50" charset="-128"/>
                  <a:ea typeface="Meiryo UI" panose="020B0604030504040204" pitchFamily="50" charset="-128"/>
                </a:rPr>
                <a:t>登録</a:t>
              </a:r>
              <a:r>
                <a:rPr kumimoji="1" lang="ja-JP" altLang="en-US" sz="1600" b="1" dirty="0">
                  <a:latin typeface="Meiryo UI" panose="020B0604030504040204" pitchFamily="50" charset="-128"/>
                  <a:ea typeface="Meiryo UI" panose="020B0604030504040204" pitchFamily="50" charset="-128"/>
                </a:rPr>
                <a:t>アドレスにメールにて自動で通知する</a:t>
              </a:r>
              <a:r>
                <a:rPr kumimoji="1" lang="ja-JP" altLang="en-US" sz="1600" b="1" dirty="0" smtClean="0">
                  <a:latin typeface="Meiryo UI" panose="020B0604030504040204" pitchFamily="50" charset="-128"/>
                  <a:ea typeface="Meiryo UI" panose="020B0604030504040204" pitchFamily="50" charset="-128"/>
                </a:rPr>
                <a:t>。</a:t>
              </a:r>
              <a:endParaRPr kumimoji="1" lang="en-US" altLang="ja-JP" sz="1600" b="1" dirty="0" smtClean="0">
                <a:latin typeface="Meiryo UI" panose="020B0604030504040204" pitchFamily="50" charset="-128"/>
                <a:ea typeface="Meiryo UI" panose="020B0604030504040204" pitchFamily="50" charset="-128"/>
              </a:endParaRPr>
            </a:p>
            <a:p>
              <a:r>
                <a:rPr kumimoji="1" lang="ja-JP" altLang="en-US" sz="1600" b="1" dirty="0" smtClean="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健康状態等に応じて「帰国者・接触者相談センター」</a:t>
              </a:r>
              <a:r>
                <a:rPr kumimoji="1" lang="ja-JP" altLang="en-US" sz="1600" dirty="0" smtClean="0">
                  <a:latin typeface="Meiryo UI" panose="020B0604030504040204" pitchFamily="50" charset="-128"/>
                  <a:ea typeface="Meiryo UI" panose="020B0604030504040204" pitchFamily="50" charset="-128"/>
                </a:rPr>
                <a:t>に</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連絡していただく。</a:t>
              </a:r>
              <a:endParaRPr kumimoji="1" lang="ja-JP" altLang="en-US" sz="1600" b="1" dirty="0">
                <a:latin typeface="Meiryo UI" panose="020B0604030504040204" pitchFamily="50" charset="-128"/>
                <a:ea typeface="Meiryo UI" panose="020B0604030504040204" pitchFamily="50" charset="-128"/>
              </a:endParaRPr>
            </a:p>
          </p:txBody>
        </p:sp>
      </p:grpSp>
      <p:sp>
        <p:nvSpPr>
          <p:cNvPr id="41" name="テキスト ボックス 40"/>
          <p:cNvSpPr txBox="1"/>
          <p:nvPr/>
        </p:nvSpPr>
        <p:spPr>
          <a:xfrm>
            <a:off x="9852948" y="5047682"/>
            <a:ext cx="432048" cy="338554"/>
          </a:xfrm>
          <a:prstGeom prst="rect">
            <a:avLst/>
          </a:prstGeom>
          <a:noFill/>
        </p:spPr>
        <p:txBody>
          <a:bodyPr wrap="square" rtlCol="0">
            <a:spAutoFit/>
          </a:bodyPr>
          <a:lstStyle/>
          <a:p>
            <a:pPr algn="ctr"/>
            <a:r>
              <a:rPr kumimoji="1" lang="ja-JP" altLang="en-US" sz="1600" dirty="0">
                <a:latin typeface="Meiryo UI" panose="020B0604030504040204" pitchFamily="50" charset="-128"/>
                <a:ea typeface="Meiryo UI" panose="020B0604030504040204" pitchFamily="50" charset="-128"/>
              </a:rPr>
              <a:t>③</a:t>
            </a:r>
            <a:endParaRPr lang="en-US" altLang="ja-JP" sz="1600" dirty="0">
              <a:latin typeface="Meiryo UI" panose="020B0604030504040204" pitchFamily="50" charset="-128"/>
              <a:ea typeface="Meiryo UI" panose="020B0604030504040204" pitchFamily="50" charset="-128"/>
            </a:endParaRPr>
          </a:p>
        </p:txBody>
      </p:sp>
      <p:sp>
        <p:nvSpPr>
          <p:cNvPr id="42" name="正方形/長方形 41"/>
          <p:cNvSpPr/>
          <p:nvPr/>
        </p:nvSpPr>
        <p:spPr>
          <a:xfrm>
            <a:off x="6516141" y="3112622"/>
            <a:ext cx="5481491" cy="923330"/>
          </a:xfrm>
          <a:prstGeom prst="rect">
            <a:avLst/>
          </a:prstGeom>
        </p:spPr>
        <p:txBody>
          <a:bodyPr wrap="square">
            <a:spAutoFit/>
          </a:bodyPr>
          <a:lstStyle/>
          <a:p>
            <a:pPr marL="261938" indent="-261938" fontAlgn="ctr"/>
            <a:r>
              <a:rPr lang="ja-JP" altLang="en-US" sz="1750" dirty="0">
                <a:latin typeface="Meiryo UI" panose="020B0604030504040204" pitchFamily="50" charset="-128"/>
                <a:ea typeface="Meiryo UI" panose="020B0604030504040204" pitchFamily="50" charset="-128"/>
              </a:rPr>
              <a:t>■府主催</a:t>
            </a:r>
            <a:r>
              <a:rPr lang="ja-JP" altLang="en-US" sz="1750" dirty="0" smtClean="0">
                <a:latin typeface="Meiryo UI" panose="020B0604030504040204" pitchFamily="50" charset="-128"/>
                <a:ea typeface="Meiryo UI" panose="020B0604030504040204" pitchFamily="50" charset="-128"/>
              </a:rPr>
              <a:t>イベント等の</a:t>
            </a:r>
            <a:r>
              <a:rPr lang="ja-JP" altLang="en-US" sz="1750" dirty="0">
                <a:latin typeface="Meiryo UI" panose="020B0604030504040204" pitchFamily="50" charset="-128"/>
                <a:ea typeface="Meiryo UI" panose="020B0604030504040204" pitchFamily="50" charset="-128"/>
              </a:rPr>
              <a:t>再開に備え</a:t>
            </a:r>
            <a:r>
              <a:rPr lang="ja-JP" altLang="en-US" sz="1750" dirty="0" smtClean="0">
                <a:latin typeface="Meiryo UI" panose="020B0604030504040204" pitchFamily="50" charset="-128"/>
                <a:ea typeface="Meiryo UI" panose="020B0604030504040204" pitchFamily="50" charset="-128"/>
              </a:rPr>
              <a:t>、参加者の連絡先</a:t>
            </a:r>
            <a:r>
              <a:rPr lang="ja-JP" altLang="en-US" sz="1750" dirty="0">
                <a:latin typeface="Meiryo UI" panose="020B0604030504040204" pitchFamily="50" charset="-128"/>
                <a:ea typeface="Meiryo UI" panose="020B0604030504040204" pitchFamily="50" charset="-128"/>
              </a:rPr>
              <a:t>を把握</a:t>
            </a:r>
            <a:r>
              <a:rPr lang="ja-JP" altLang="en-US" sz="1750" dirty="0" smtClean="0">
                <a:latin typeface="Meiryo UI" panose="020B0604030504040204" pitchFamily="50" charset="-128"/>
                <a:ea typeface="Meiryo UI" panose="020B0604030504040204" pitchFamily="50" charset="-128"/>
              </a:rPr>
              <a:t>し、感染者</a:t>
            </a:r>
            <a:r>
              <a:rPr lang="ja-JP" altLang="en-US" sz="1750" dirty="0">
                <a:latin typeface="Meiryo UI" panose="020B0604030504040204" pitchFamily="50" charset="-128"/>
                <a:ea typeface="Meiryo UI" panose="020B0604030504040204" pitchFamily="50" charset="-128"/>
              </a:rPr>
              <a:t>発生時</a:t>
            </a:r>
            <a:r>
              <a:rPr lang="ja-JP" altLang="en-US" sz="1750" dirty="0" smtClean="0">
                <a:latin typeface="Meiryo UI" panose="020B0604030504040204" pitchFamily="50" charset="-128"/>
                <a:ea typeface="Meiryo UI" panose="020B0604030504040204" pitchFamily="50" charset="-128"/>
              </a:rPr>
              <a:t>に確実な連絡、調査への協力要請に活用するため、</a:t>
            </a:r>
            <a:r>
              <a:rPr lang="en-US" altLang="ja-JP" sz="1750" dirty="0">
                <a:latin typeface="Meiryo UI" panose="020B0604030504040204" pitchFamily="50" charset="-128"/>
                <a:ea typeface="Meiryo UI" panose="020B0604030504040204" pitchFamily="50" charset="-128"/>
              </a:rPr>
              <a:t> QR</a:t>
            </a:r>
            <a:r>
              <a:rPr lang="ja-JP" altLang="en-US" sz="1750" dirty="0" smtClean="0">
                <a:latin typeface="Meiryo UI" panose="020B0604030504040204" pitchFamily="50" charset="-128"/>
                <a:ea typeface="Meiryo UI" panose="020B0604030504040204" pitchFamily="50" charset="-128"/>
              </a:rPr>
              <a:t>コードを利用したシステム</a:t>
            </a:r>
            <a:r>
              <a:rPr lang="ja-JP" altLang="en-US" sz="1750" dirty="0">
                <a:latin typeface="Meiryo UI" panose="020B0604030504040204" pitchFamily="50" charset="-128"/>
                <a:ea typeface="Meiryo UI" panose="020B0604030504040204" pitchFamily="50" charset="-128"/>
              </a:rPr>
              <a:t>を構築。</a:t>
            </a:r>
          </a:p>
        </p:txBody>
      </p:sp>
      <p:sp>
        <p:nvSpPr>
          <p:cNvPr id="47" name="ホームベース 46"/>
          <p:cNvSpPr/>
          <p:nvPr/>
        </p:nvSpPr>
        <p:spPr>
          <a:xfrm>
            <a:off x="55940" y="115250"/>
            <a:ext cx="3732224" cy="665800"/>
          </a:xfrm>
          <a:prstGeom prst="homePlate">
            <a:avLst>
              <a:gd name="adj" fmla="val 26020"/>
            </a:avLst>
          </a:prstGeom>
          <a:solidFill>
            <a:schemeClr val="bg1"/>
          </a:solidFill>
          <a:ln w="38100">
            <a:solidFill>
              <a:srgbClr val="FF66FF">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r>
              <a:rPr kumimoji="1" lang="en-US" altLang="ja-JP" sz="1600" b="1" dirty="0" smtClean="0">
                <a:solidFill>
                  <a:schemeClr val="tx1"/>
                </a:solidFill>
                <a:latin typeface="Meiryo UI" panose="020B0604030504040204" pitchFamily="50" charset="-128"/>
                <a:ea typeface="Meiryo UI" panose="020B0604030504040204" pitchFamily="50" charset="-128"/>
              </a:rPr>
              <a:t>(1)</a:t>
            </a:r>
            <a:r>
              <a:rPr kumimoji="1" lang="ja-JP" altLang="en-US" sz="1600" b="1" dirty="0" smtClean="0">
                <a:solidFill>
                  <a:schemeClr val="tx1"/>
                </a:solidFill>
                <a:latin typeface="Meiryo UI" panose="020B0604030504040204" pitchFamily="50" charset="-128"/>
                <a:ea typeface="Meiryo UI" panose="020B0604030504040204" pitchFamily="50" charset="-128"/>
              </a:rPr>
              <a:t>感染症の拡大防止</a:t>
            </a:r>
            <a:endParaRPr kumimoji="1" lang="en-US" altLang="ja-JP" sz="1600" b="1" dirty="0" smtClean="0">
              <a:solidFill>
                <a:schemeClr val="tx1"/>
              </a:solidFill>
              <a:latin typeface="Meiryo UI" panose="020B0604030504040204" pitchFamily="50" charset="-128"/>
              <a:ea typeface="Meiryo UI" panose="020B0604030504040204" pitchFamily="50" charset="-128"/>
            </a:endParaRPr>
          </a:p>
          <a:p>
            <a:r>
              <a:rPr kumimoji="1" lang="ja-JP" altLang="en-US" sz="1600" dirty="0" smtClean="0">
                <a:solidFill>
                  <a:schemeClr val="tx1"/>
                </a:solidFill>
                <a:latin typeface="Meiryo UI" panose="020B0604030504040204" pitchFamily="50" charset="-128"/>
                <a:ea typeface="Meiryo UI" panose="020B0604030504040204" pitchFamily="50" charset="-128"/>
              </a:rPr>
              <a:t>　</a:t>
            </a:r>
            <a:r>
              <a:rPr kumimoji="1" lang="ja-JP" altLang="en-US" sz="1600" dirty="0">
                <a:solidFill>
                  <a:schemeClr val="tx1"/>
                </a:solidFill>
                <a:latin typeface="Meiryo UI" panose="020B0604030504040204" pitchFamily="50" charset="-128"/>
                <a:ea typeface="Meiryo UI" panose="020B0604030504040204" pitchFamily="50" charset="-128"/>
              </a:rPr>
              <a:t>②感染拡大の防止と収束に向けた取組み</a:t>
            </a:r>
          </a:p>
        </p:txBody>
      </p:sp>
      <p:sp>
        <p:nvSpPr>
          <p:cNvPr id="48" name="楕円 47"/>
          <p:cNvSpPr/>
          <p:nvPr/>
        </p:nvSpPr>
        <p:spPr>
          <a:xfrm>
            <a:off x="11784330" y="6448098"/>
            <a:ext cx="360000" cy="360000"/>
          </a:xfrm>
          <a:prstGeom prst="ellips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latin typeface="Meiryo UI" panose="020B0604030504040204" pitchFamily="50" charset="-128"/>
                <a:ea typeface="Meiryo UI" panose="020B0604030504040204" pitchFamily="50" charset="-128"/>
              </a:rPr>
              <a:t>6</a:t>
            </a:r>
            <a:endParaRPr kumimoji="1" lang="ja-JP" altLang="en-US" b="1" dirty="0">
              <a:latin typeface="Meiryo UI" panose="020B0604030504040204" pitchFamily="50" charset="-128"/>
              <a:ea typeface="Meiryo UI" panose="020B0604030504040204" pitchFamily="50" charset="-128"/>
            </a:endParaRPr>
          </a:p>
        </p:txBody>
      </p:sp>
      <p:sp>
        <p:nvSpPr>
          <p:cNvPr id="5" name="正方形/長方形 4"/>
          <p:cNvSpPr/>
          <p:nvPr/>
        </p:nvSpPr>
        <p:spPr>
          <a:xfrm>
            <a:off x="6587507" y="5332867"/>
            <a:ext cx="2295821" cy="215444"/>
          </a:xfrm>
          <a:prstGeom prst="rect">
            <a:avLst/>
          </a:prstGeom>
        </p:spPr>
        <p:txBody>
          <a:bodyPr wrap="none">
            <a:spAutoFit/>
          </a:bodyPr>
          <a:lstStyle/>
          <a:p>
            <a:r>
              <a:rPr lang="en-US" altLang="ja-JP" sz="800" dirty="0" smtClean="0">
                <a:solidFill>
                  <a:srgbClr val="FF0000"/>
                </a:solidFill>
                <a:latin typeface="Meiryo UI" panose="020B0604030504040204" pitchFamily="50" charset="-128"/>
                <a:ea typeface="Meiryo UI" panose="020B0604030504040204" pitchFamily="50" charset="-128"/>
              </a:rPr>
              <a:t>※QR</a:t>
            </a:r>
            <a:r>
              <a:rPr lang="ja-JP" altLang="en-US" sz="800" dirty="0">
                <a:solidFill>
                  <a:srgbClr val="FF0000"/>
                </a:solidFill>
                <a:latin typeface="Meiryo UI" panose="020B0604030504040204" pitchFamily="50" charset="-128"/>
                <a:ea typeface="Meiryo UI" panose="020B0604030504040204" pitchFamily="50" charset="-128"/>
              </a:rPr>
              <a:t>コードは</a:t>
            </a:r>
            <a:r>
              <a:rPr lang="en-US" altLang="ja-JP" sz="800" dirty="0">
                <a:solidFill>
                  <a:srgbClr val="FF0000"/>
                </a:solidFill>
                <a:latin typeface="Meiryo UI" panose="020B0604030504040204" pitchFamily="50" charset="-128"/>
                <a:ea typeface="Meiryo UI" panose="020B0604030504040204" pitchFamily="50" charset="-128"/>
              </a:rPr>
              <a:t>(</a:t>
            </a:r>
            <a:r>
              <a:rPr lang="ja-JP" altLang="en-US" sz="800" dirty="0">
                <a:solidFill>
                  <a:srgbClr val="FF0000"/>
                </a:solidFill>
                <a:latin typeface="Meiryo UI" panose="020B0604030504040204" pitchFamily="50" charset="-128"/>
                <a:ea typeface="Meiryo UI" panose="020B0604030504040204" pitchFamily="50" charset="-128"/>
              </a:rPr>
              <a:t>株</a:t>
            </a:r>
            <a:r>
              <a:rPr lang="en-US" altLang="ja-JP" sz="800" dirty="0">
                <a:solidFill>
                  <a:srgbClr val="FF0000"/>
                </a:solidFill>
                <a:latin typeface="Meiryo UI" panose="020B0604030504040204" pitchFamily="50" charset="-128"/>
                <a:ea typeface="Meiryo UI" panose="020B0604030504040204" pitchFamily="50" charset="-128"/>
              </a:rPr>
              <a:t>)</a:t>
            </a:r>
            <a:r>
              <a:rPr lang="ja-JP" altLang="en-US" sz="800" dirty="0">
                <a:solidFill>
                  <a:srgbClr val="FF0000"/>
                </a:solidFill>
                <a:latin typeface="Meiryo UI" panose="020B0604030504040204" pitchFamily="50" charset="-128"/>
                <a:ea typeface="Meiryo UI" panose="020B0604030504040204" pitchFamily="50" charset="-128"/>
              </a:rPr>
              <a:t>デンソーウェーブの登録商標です</a:t>
            </a:r>
          </a:p>
        </p:txBody>
      </p:sp>
      <p:sp>
        <p:nvSpPr>
          <p:cNvPr id="58" name="正方形/長方形 57"/>
          <p:cNvSpPr/>
          <p:nvPr/>
        </p:nvSpPr>
        <p:spPr>
          <a:xfrm>
            <a:off x="165100" y="2218962"/>
            <a:ext cx="6113043" cy="4452688"/>
          </a:xfrm>
          <a:prstGeom prst="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71" name="角丸四角形 70"/>
          <p:cNvSpPr/>
          <p:nvPr/>
        </p:nvSpPr>
        <p:spPr>
          <a:xfrm>
            <a:off x="607376" y="2033123"/>
            <a:ext cx="5209494" cy="488965"/>
          </a:xfrm>
          <a:prstGeom prst="roundRect">
            <a:avLst/>
          </a:prstGeom>
        </p:spPr>
        <p:style>
          <a:lnRef idx="1">
            <a:schemeClr val="accent6"/>
          </a:lnRef>
          <a:fillRef idx="3">
            <a:schemeClr val="accent6"/>
          </a:fillRef>
          <a:effectRef idx="2">
            <a:schemeClr val="accent6"/>
          </a:effectRef>
          <a:fontRef idx="minor">
            <a:schemeClr val="lt1"/>
          </a:fontRef>
        </p:style>
        <p:txBody>
          <a:bodyPr wrap="none" anchor="ctr">
            <a:noAutofit/>
          </a:bodyPr>
          <a:lstStyle/>
          <a:p>
            <a:pPr algn="ctr"/>
            <a:r>
              <a:rPr lang="ja-JP" altLang="en-US" sz="2000" b="1" dirty="0" smtClean="0">
                <a:solidFill>
                  <a:schemeClr val="bg1"/>
                </a:solidFill>
                <a:latin typeface="Meiryo UI" panose="020B0604030504040204" pitchFamily="50" charset="-128"/>
                <a:ea typeface="Meiryo UI" panose="020B0604030504040204" pitchFamily="50" charset="-128"/>
              </a:rPr>
              <a:t>「大阪府</a:t>
            </a:r>
            <a:r>
              <a:rPr lang="en-US" altLang="ja-JP" sz="2000" b="1" dirty="0">
                <a:solidFill>
                  <a:schemeClr val="bg1"/>
                </a:solidFill>
                <a:latin typeface="Meiryo UI" panose="020B0604030504040204" pitchFamily="50" charset="-128"/>
                <a:ea typeface="Meiryo UI" panose="020B0604030504040204" pitchFamily="50" charset="-128"/>
              </a:rPr>
              <a:t>-</a:t>
            </a:r>
            <a:r>
              <a:rPr lang="ja-JP" altLang="en-US" sz="2000" b="1" dirty="0">
                <a:solidFill>
                  <a:schemeClr val="bg1"/>
                </a:solidFill>
                <a:latin typeface="Meiryo UI" panose="020B0604030504040204" pitchFamily="50" charset="-128"/>
                <a:ea typeface="Meiryo UI" panose="020B0604030504040204" pitchFamily="50" charset="-128"/>
              </a:rPr>
              <a:t>新型コロナ対策パーソナルサポート」</a:t>
            </a:r>
          </a:p>
        </p:txBody>
      </p:sp>
      <p:sp>
        <p:nvSpPr>
          <p:cNvPr id="79" name="正方形/長方形 78"/>
          <p:cNvSpPr/>
          <p:nvPr/>
        </p:nvSpPr>
        <p:spPr>
          <a:xfrm>
            <a:off x="203139" y="2591188"/>
            <a:ext cx="6122217" cy="1169551"/>
          </a:xfrm>
          <a:prstGeom prst="rect">
            <a:avLst/>
          </a:prstGeom>
        </p:spPr>
        <p:txBody>
          <a:bodyPr wrap="square">
            <a:spAutoFit/>
          </a:bodyPr>
          <a:lstStyle/>
          <a:p>
            <a:pPr marL="261938" indent="-261938" fontAlgn="ctr"/>
            <a:r>
              <a:rPr lang="ja-JP" altLang="en-US" sz="1750" dirty="0">
                <a:latin typeface="Meiryo UI" panose="020B0604030504040204" pitchFamily="50" charset="-128"/>
                <a:ea typeface="Meiryo UI" panose="020B0604030504040204" pitchFamily="50" charset="-128"/>
              </a:rPr>
              <a:t>■</a:t>
            </a:r>
            <a:r>
              <a:rPr lang="ja-JP" altLang="en-US" sz="1750" dirty="0" smtClean="0">
                <a:latin typeface="Meiryo UI" panose="020B0604030504040204" pitchFamily="50" charset="-128"/>
                <a:ea typeface="Meiryo UI" panose="020B0604030504040204" pitchFamily="50" charset="-128"/>
              </a:rPr>
              <a:t>基礎情報等など</a:t>
            </a:r>
            <a:r>
              <a:rPr lang="ja-JP" altLang="en-US" sz="1750" dirty="0">
                <a:latin typeface="Meiryo UI" panose="020B0604030504040204" pitchFamily="50" charset="-128"/>
                <a:ea typeface="Meiryo UI" panose="020B0604030504040204" pitchFamily="50" charset="-128"/>
              </a:rPr>
              <a:t>を</a:t>
            </a:r>
            <a:r>
              <a:rPr lang="ja-JP" altLang="en-US" sz="1750" dirty="0" smtClean="0">
                <a:latin typeface="Meiryo UI" panose="020B0604030504040204" pitchFamily="50" charset="-128"/>
                <a:ea typeface="Meiryo UI" panose="020B0604030504040204" pitchFamily="50" charset="-128"/>
              </a:rPr>
              <a:t>入力し、</a:t>
            </a:r>
            <a:r>
              <a:rPr lang="ja-JP" altLang="en-US" sz="1750" dirty="0">
                <a:latin typeface="Meiryo UI" panose="020B0604030504040204" pitchFamily="50" charset="-128"/>
                <a:ea typeface="Meiryo UI" panose="020B0604030504040204" pitchFamily="50" charset="-128"/>
              </a:rPr>
              <a:t>一人ひとりに応じた対処方法を案内 </a:t>
            </a:r>
          </a:p>
          <a:p>
            <a:pPr marL="261938" indent="-261938" fontAlgn="ctr"/>
            <a:r>
              <a:rPr lang="ja-JP" altLang="en-US" sz="1750" dirty="0" smtClean="0">
                <a:latin typeface="Meiryo UI" panose="020B0604030504040204" pitchFamily="50" charset="-128"/>
                <a:ea typeface="Meiryo UI" panose="020B0604030504040204" pitchFamily="50" charset="-128"/>
              </a:rPr>
              <a:t>■チャットボット</a:t>
            </a:r>
            <a:r>
              <a:rPr lang="ja-JP" altLang="en-US" sz="1750" dirty="0">
                <a:latin typeface="Meiryo UI" panose="020B0604030504040204" pitchFamily="50" charset="-128"/>
                <a:ea typeface="Meiryo UI" panose="020B0604030504040204" pitchFamily="50" charset="-128"/>
              </a:rPr>
              <a:t>が継続的に健康状態をチェックし</a:t>
            </a:r>
            <a:r>
              <a:rPr lang="ja-JP" altLang="en-US" sz="1750" dirty="0" smtClean="0">
                <a:latin typeface="Meiryo UI" panose="020B0604030504040204" pitchFamily="50" charset="-128"/>
                <a:ea typeface="Meiryo UI" panose="020B0604030504040204" pitchFamily="50" charset="-128"/>
              </a:rPr>
              <a:t>、相談等が</a:t>
            </a:r>
            <a:r>
              <a:rPr lang="ja-JP" altLang="en-US" sz="1750" dirty="0">
                <a:latin typeface="Meiryo UI" panose="020B0604030504040204" pitchFamily="50" charset="-128"/>
                <a:ea typeface="Meiryo UI" panose="020B0604030504040204" pitchFamily="50" charset="-128"/>
              </a:rPr>
              <a:t>必要になった際には、迅速にお知らせ </a:t>
            </a:r>
          </a:p>
          <a:p>
            <a:pPr marL="261938" indent="-261938" fontAlgn="ctr"/>
            <a:r>
              <a:rPr lang="ja-JP" altLang="en-US" sz="1750" dirty="0" smtClean="0">
                <a:latin typeface="Meiryo UI" panose="020B0604030504040204" pitchFamily="50" charset="-128"/>
                <a:ea typeface="Meiryo UI" panose="020B0604030504040204" pitchFamily="50" charset="-128"/>
              </a:rPr>
              <a:t>■</a:t>
            </a:r>
            <a:r>
              <a:rPr lang="en-US" altLang="ja-JP" sz="1750" dirty="0" smtClean="0">
                <a:latin typeface="Meiryo UI" panose="020B0604030504040204" pitchFamily="50" charset="-128"/>
                <a:ea typeface="Meiryo UI" panose="020B0604030504040204" pitchFamily="50" charset="-128"/>
              </a:rPr>
              <a:t>24</a:t>
            </a:r>
            <a:r>
              <a:rPr lang="ja-JP" altLang="en-US" sz="1750" dirty="0">
                <a:latin typeface="Meiryo UI" panose="020B0604030504040204" pitchFamily="50" charset="-128"/>
                <a:ea typeface="Meiryo UI" panose="020B0604030504040204" pitchFamily="50" charset="-128"/>
              </a:rPr>
              <a:t>時間、いつでも利用が</a:t>
            </a:r>
            <a:r>
              <a:rPr lang="ja-JP" altLang="en-US" sz="1750" dirty="0" smtClean="0">
                <a:latin typeface="Meiryo UI" panose="020B0604030504040204" pitchFamily="50" charset="-128"/>
                <a:ea typeface="Meiryo UI" panose="020B0604030504040204" pitchFamily="50" charset="-128"/>
              </a:rPr>
              <a:t>可能</a:t>
            </a:r>
            <a:endParaRPr lang="ja-JP" altLang="en-US" sz="1750" dirty="0">
              <a:latin typeface="Meiryo UI" panose="020B0604030504040204" pitchFamily="50" charset="-128"/>
              <a:ea typeface="Meiryo UI" panose="020B0604030504040204" pitchFamily="50" charset="-128"/>
            </a:endParaRPr>
          </a:p>
        </p:txBody>
      </p:sp>
      <p:sp>
        <p:nvSpPr>
          <p:cNvPr id="52" name="正方形/長方形 51"/>
          <p:cNvSpPr/>
          <p:nvPr/>
        </p:nvSpPr>
        <p:spPr>
          <a:xfrm>
            <a:off x="4005008" y="4172767"/>
            <a:ext cx="2195610" cy="2311973"/>
          </a:xfrm>
          <a:prstGeom prst="rect">
            <a:avLst/>
          </a:prstGeom>
          <a:solidFill>
            <a:schemeClr val="accent6">
              <a:lumMod val="60000"/>
              <a:lumOff val="40000"/>
            </a:schemeClr>
          </a:soli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53" name="四角形: 角を丸くする 19">
            <a:extLst>
              <a:ext uri="{FF2B5EF4-FFF2-40B4-BE49-F238E27FC236}">
                <a16:creationId xmlns:a16="http://schemas.microsoft.com/office/drawing/2014/main" id="{274880B2-0847-48B0-8B0B-58B69A38C54E}"/>
              </a:ext>
            </a:extLst>
          </p:cNvPr>
          <p:cNvSpPr/>
          <p:nvPr/>
        </p:nvSpPr>
        <p:spPr bwMode="gray">
          <a:xfrm>
            <a:off x="4379073" y="4050985"/>
            <a:ext cx="1448098" cy="326062"/>
          </a:xfrm>
          <a:prstGeom prst="roundRect">
            <a:avLst>
              <a:gd name="adj" fmla="val 7078"/>
            </a:avLst>
          </a:prstGeom>
          <a:solidFill>
            <a:srgbClr val="00FF00"/>
          </a:solidFill>
          <a:ln w="2222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accent6">
                    <a:lumMod val="50000"/>
                  </a:schemeClr>
                </a:solidFill>
                <a:latin typeface="Meiryo UI" panose="020B0604030504040204" pitchFamily="50" charset="-128"/>
                <a:ea typeface="Meiryo UI" panose="020B0604030504040204" pitchFamily="50" charset="-128"/>
              </a:rPr>
              <a:t>ＬＩＮＥ社</a:t>
            </a:r>
            <a:endParaRPr kumimoji="1" lang="en-US" altLang="ja-JP"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54" name="テキスト ボックス 53"/>
          <p:cNvSpPr txBox="1"/>
          <p:nvPr/>
        </p:nvSpPr>
        <p:spPr>
          <a:xfrm>
            <a:off x="4133675" y="4442649"/>
            <a:ext cx="1978393" cy="1057588"/>
          </a:xfrm>
          <a:prstGeom prst="rect">
            <a:avLst/>
          </a:prstGeom>
          <a:solidFill>
            <a:schemeClr val="bg1"/>
          </a:solidFill>
          <a:ln w="12700">
            <a:noFill/>
          </a:ln>
        </p:spPr>
        <p:txBody>
          <a:bodyPr wrap="square" lIns="36000" tIns="36000" rIns="36000" bIns="36000" rtlCol="0">
            <a:spAutoFit/>
          </a:bodyPr>
          <a:lstStyle/>
          <a:p>
            <a:r>
              <a:rPr lang="en-US" altLang="ja-JP" sz="1600" b="1"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個人情報</a:t>
            </a:r>
            <a:r>
              <a:rPr lang="en-US" altLang="ja-JP" sz="1600" b="1" dirty="0" smtClean="0">
                <a:latin typeface="Meiryo UI" panose="020B0604030504040204" pitchFamily="50" charset="-128"/>
                <a:ea typeface="Meiryo UI" panose="020B0604030504040204" pitchFamily="50" charset="-128"/>
              </a:rPr>
              <a:t>】</a:t>
            </a:r>
            <a:endParaRPr lang="ja-JP" altLang="en-US" sz="1600" b="1"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・年齢・性別、</a:t>
            </a:r>
            <a:endParaRPr kumimoji="1" lang="ja-JP" altLang="en-US" sz="16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・位置情報</a:t>
            </a:r>
          </a:p>
          <a:p>
            <a:r>
              <a:rPr lang="ja-JP" altLang="en-US" sz="1600" dirty="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体温・身体症状　など</a:t>
            </a:r>
          </a:p>
        </p:txBody>
      </p:sp>
      <p:sp>
        <p:nvSpPr>
          <p:cNvPr id="14" name="右矢印 13"/>
          <p:cNvSpPr/>
          <p:nvPr/>
        </p:nvSpPr>
        <p:spPr>
          <a:xfrm>
            <a:off x="1436530" y="4737047"/>
            <a:ext cx="2568478" cy="477898"/>
          </a:xfrm>
          <a:prstGeom prst="rightArrow">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正方形/長方形 54">
            <a:extLst>
              <a:ext uri="{FF2B5EF4-FFF2-40B4-BE49-F238E27FC236}">
                <a16:creationId xmlns:a16="http://schemas.microsoft.com/office/drawing/2014/main" id="{CFB09A2F-93F3-4038-840A-2B93514A2ECC}"/>
              </a:ext>
            </a:extLst>
          </p:cNvPr>
          <p:cNvSpPr/>
          <p:nvPr/>
        </p:nvSpPr>
        <p:spPr bwMode="gray">
          <a:xfrm>
            <a:off x="1362469" y="4778868"/>
            <a:ext cx="1217664" cy="3942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latin typeface="Meiryo UI" panose="020B0604030504040204" pitchFamily="50" charset="-128"/>
                <a:ea typeface="Meiryo UI" panose="020B0604030504040204" pitchFamily="50" charset="-128"/>
              </a:rPr>
              <a:t>登録</a:t>
            </a:r>
            <a:endParaRPr lang="en-US" altLang="ja-JP" b="1" dirty="0" smtClean="0">
              <a:solidFill>
                <a:schemeClr val="tx1"/>
              </a:solidFill>
              <a:latin typeface="Meiryo UI" panose="020B0604030504040204" pitchFamily="50" charset="-128"/>
              <a:ea typeface="Meiryo UI" panose="020B0604030504040204" pitchFamily="50" charset="-128"/>
            </a:endParaRPr>
          </a:p>
        </p:txBody>
      </p:sp>
      <p:sp>
        <p:nvSpPr>
          <p:cNvPr id="56" name="正方形/長方形 55">
            <a:extLst>
              <a:ext uri="{FF2B5EF4-FFF2-40B4-BE49-F238E27FC236}">
                <a16:creationId xmlns:a16="http://schemas.microsoft.com/office/drawing/2014/main" id="{CFB09A2F-93F3-4038-840A-2B93514A2ECC}"/>
              </a:ext>
            </a:extLst>
          </p:cNvPr>
          <p:cNvSpPr/>
          <p:nvPr/>
        </p:nvSpPr>
        <p:spPr bwMode="gray">
          <a:xfrm>
            <a:off x="2922004" y="4758631"/>
            <a:ext cx="1217664" cy="3942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latin typeface="Meiryo UI" panose="020B0604030504040204" pitchFamily="50" charset="-128"/>
                <a:ea typeface="Meiryo UI" panose="020B0604030504040204" pitchFamily="50" charset="-128"/>
              </a:rPr>
              <a:t>相談</a:t>
            </a:r>
            <a:endParaRPr lang="en-US" altLang="ja-JP" b="1" dirty="0" smtClean="0">
              <a:solidFill>
                <a:schemeClr val="tx1"/>
              </a:solidFill>
              <a:latin typeface="Meiryo UI" panose="020B0604030504040204" pitchFamily="50" charset="-128"/>
              <a:ea typeface="Meiryo UI" panose="020B0604030504040204" pitchFamily="50" charset="-128"/>
            </a:endParaRPr>
          </a:p>
        </p:txBody>
      </p:sp>
      <p:sp>
        <p:nvSpPr>
          <p:cNvPr id="61" name="右矢印 60"/>
          <p:cNvSpPr/>
          <p:nvPr/>
        </p:nvSpPr>
        <p:spPr>
          <a:xfrm rot="10800000">
            <a:off x="1362468" y="5539843"/>
            <a:ext cx="2640923" cy="477898"/>
          </a:xfrm>
          <a:prstGeom prst="rightArrow">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 name="グループ化 8"/>
          <p:cNvGrpSpPr/>
          <p:nvPr/>
        </p:nvGrpSpPr>
        <p:grpSpPr>
          <a:xfrm>
            <a:off x="2282916" y="3861648"/>
            <a:ext cx="746410" cy="2966813"/>
            <a:chOff x="1792025" y="2998818"/>
            <a:chExt cx="746410" cy="2638574"/>
          </a:xfrm>
        </p:grpSpPr>
        <p:sp>
          <p:nvSpPr>
            <p:cNvPr id="128" name="四角形: 角を丸くする 19">
              <a:extLst>
                <a:ext uri="{FF2B5EF4-FFF2-40B4-BE49-F238E27FC236}">
                  <a16:creationId xmlns:a16="http://schemas.microsoft.com/office/drawing/2014/main" id="{274880B2-0847-48B0-8B0B-58B69A38C54E}"/>
                </a:ext>
              </a:extLst>
            </p:cNvPr>
            <p:cNvSpPr/>
            <p:nvPr/>
          </p:nvSpPr>
          <p:spPr bwMode="gray">
            <a:xfrm>
              <a:off x="1866900" y="3295211"/>
              <a:ext cx="627506" cy="2063473"/>
            </a:xfrm>
            <a:prstGeom prst="roundRect">
              <a:avLst>
                <a:gd name="adj" fmla="val 7078"/>
              </a:avLst>
            </a:prstGeom>
            <a:solidFill>
              <a:srgbClr val="00FF00"/>
            </a:solidFill>
            <a:ln w="2222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50" name="四角形: 角を丸くする 19">
              <a:extLst>
                <a:ext uri="{FF2B5EF4-FFF2-40B4-BE49-F238E27FC236}">
                  <a16:creationId xmlns:a16="http://schemas.microsoft.com/office/drawing/2014/main" id="{274880B2-0847-48B0-8B0B-58B69A38C54E}"/>
                </a:ext>
              </a:extLst>
            </p:cNvPr>
            <p:cNvSpPr/>
            <p:nvPr/>
          </p:nvSpPr>
          <p:spPr bwMode="gray">
            <a:xfrm>
              <a:off x="1792025" y="3322763"/>
              <a:ext cx="470481" cy="1950010"/>
            </a:xfrm>
            <a:prstGeom prst="roundRect">
              <a:avLst>
                <a:gd name="adj" fmla="val 7078"/>
              </a:avLst>
            </a:prstGeom>
            <a:noFill/>
            <a:ln w="222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latin typeface="Meiryo UI" panose="020B0604030504040204" pitchFamily="50" charset="-128"/>
                  <a:ea typeface="Meiryo UI" panose="020B0604030504040204" pitchFamily="50" charset="-128"/>
                </a:rPr>
                <a:t>ア</a:t>
              </a:r>
              <a:endParaRPr kumimoji="1" lang="en-US" altLang="ja-JP" b="1" dirty="0" smtClean="0">
                <a:solidFill>
                  <a:schemeClr val="bg1"/>
                </a:solidFill>
                <a:latin typeface="Meiryo UI" panose="020B0604030504040204" pitchFamily="50" charset="-128"/>
                <a:ea typeface="Meiryo UI" panose="020B0604030504040204" pitchFamily="50" charset="-128"/>
              </a:endParaRPr>
            </a:p>
            <a:p>
              <a:pPr algn="ctr"/>
              <a:r>
                <a:rPr kumimoji="1" lang="ja-JP" altLang="en-US" b="1" dirty="0" smtClean="0">
                  <a:solidFill>
                    <a:schemeClr val="bg1"/>
                  </a:solidFill>
                  <a:latin typeface="Meiryo UI" panose="020B0604030504040204" pitchFamily="50" charset="-128"/>
                  <a:ea typeface="Meiryo UI" panose="020B0604030504040204" pitchFamily="50" charset="-128"/>
                </a:rPr>
                <a:t>カ</a:t>
              </a:r>
              <a:endParaRPr kumimoji="1" lang="en-US" altLang="ja-JP" b="1" dirty="0" smtClean="0">
                <a:solidFill>
                  <a:schemeClr val="bg1"/>
                </a:solidFill>
                <a:latin typeface="Meiryo UI" panose="020B0604030504040204" pitchFamily="50" charset="-128"/>
                <a:ea typeface="Meiryo UI" panose="020B0604030504040204" pitchFamily="50" charset="-128"/>
              </a:endParaRPr>
            </a:p>
            <a:p>
              <a:pPr algn="ctr"/>
              <a:r>
                <a:rPr kumimoji="1" lang="ja-JP" altLang="en-US" b="1" dirty="0" smtClean="0">
                  <a:solidFill>
                    <a:schemeClr val="bg1"/>
                  </a:solidFill>
                  <a:latin typeface="Meiryo UI" panose="020B0604030504040204" pitchFamily="50" charset="-128"/>
                  <a:ea typeface="Meiryo UI" panose="020B0604030504040204" pitchFamily="50" charset="-128"/>
                </a:rPr>
                <a:t>ウ</a:t>
              </a:r>
              <a:endParaRPr kumimoji="1" lang="en-US" altLang="ja-JP" b="1" dirty="0" smtClean="0">
                <a:solidFill>
                  <a:schemeClr val="bg1"/>
                </a:solidFill>
                <a:latin typeface="Meiryo UI" panose="020B0604030504040204" pitchFamily="50" charset="-128"/>
                <a:ea typeface="Meiryo UI" panose="020B0604030504040204" pitchFamily="50" charset="-128"/>
              </a:endParaRPr>
            </a:p>
            <a:p>
              <a:pPr algn="ctr"/>
              <a:r>
                <a:rPr kumimoji="1" lang="ja-JP" altLang="en-US" b="1" dirty="0" smtClean="0">
                  <a:solidFill>
                    <a:schemeClr val="bg1"/>
                  </a:solidFill>
                  <a:latin typeface="Meiryo UI" panose="020B0604030504040204" pitchFamily="50" charset="-128"/>
                  <a:ea typeface="Meiryo UI" panose="020B0604030504040204" pitchFamily="50" charset="-128"/>
                </a:rPr>
                <a:t>ン</a:t>
              </a:r>
              <a:endParaRPr kumimoji="1" lang="en-US" altLang="ja-JP" b="1" dirty="0" smtClean="0">
                <a:solidFill>
                  <a:schemeClr val="bg1"/>
                </a:solidFill>
                <a:latin typeface="Meiryo UI" panose="020B0604030504040204" pitchFamily="50" charset="-128"/>
                <a:ea typeface="Meiryo UI" panose="020B0604030504040204" pitchFamily="50" charset="-128"/>
              </a:endParaRPr>
            </a:p>
            <a:p>
              <a:pPr algn="ctr"/>
              <a:r>
                <a:rPr kumimoji="1" lang="ja-JP" altLang="en-US" b="1" dirty="0" smtClean="0">
                  <a:solidFill>
                    <a:schemeClr val="bg1"/>
                  </a:solidFill>
                  <a:latin typeface="Meiryo UI" panose="020B0604030504040204" pitchFamily="50" charset="-128"/>
                  <a:ea typeface="Meiryo UI" panose="020B0604030504040204" pitchFamily="50" charset="-128"/>
                </a:rPr>
                <a:t>ト</a:t>
              </a:r>
              <a:endParaRPr kumimoji="1" lang="en-US" altLang="ja-JP" b="1" dirty="0">
                <a:solidFill>
                  <a:schemeClr val="bg1"/>
                </a:solidFill>
                <a:latin typeface="Meiryo UI" panose="020B0604030504040204" pitchFamily="50" charset="-128"/>
                <a:ea typeface="Meiryo UI" panose="020B0604030504040204" pitchFamily="50" charset="-128"/>
              </a:endParaRPr>
            </a:p>
          </p:txBody>
        </p:sp>
        <p:sp>
          <p:nvSpPr>
            <p:cNvPr id="51" name="四角形: 角を丸くする 19">
              <a:extLst>
                <a:ext uri="{FF2B5EF4-FFF2-40B4-BE49-F238E27FC236}">
                  <a16:creationId xmlns:a16="http://schemas.microsoft.com/office/drawing/2014/main" id="{274880B2-0847-48B0-8B0B-58B69A38C54E}"/>
                </a:ext>
              </a:extLst>
            </p:cNvPr>
            <p:cNvSpPr/>
            <p:nvPr/>
          </p:nvSpPr>
          <p:spPr bwMode="gray">
            <a:xfrm>
              <a:off x="2040395" y="2998818"/>
              <a:ext cx="498040" cy="2638574"/>
            </a:xfrm>
            <a:prstGeom prst="roundRect">
              <a:avLst>
                <a:gd name="adj" fmla="val 7078"/>
              </a:avLst>
            </a:prstGeom>
            <a:noFill/>
            <a:ln w="222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latin typeface="Meiryo UI" panose="020B0604030504040204" pitchFamily="50" charset="-128"/>
                  <a:ea typeface="Meiryo UI" panose="020B0604030504040204" pitchFamily="50" charset="-128"/>
                </a:rPr>
                <a:t>大</a:t>
              </a:r>
              <a:endParaRPr kumimoji="1" lang="en-US" altLang="ja-JP" b="1" dirty="0" smtClean="0">
                <a:solidFill>
                  <a:schemeClr val="bg1"/>
                </a:solidFill>
                <a:latin typeface="Meiryo UI" panose="020B0604030504040204" pitchFamily="50" charset="-128"/>
                <a:ea typeface="Meiryo UI" panose="020B0604030504040204" pitchFamily="50" charset="-128"/>
              </a:endParaRPr>
            </a:p>
            <a:p>
              <a:pPr algn="ctr"/>
              <a:r>
                <a:rPr kumimoji="1" lang="ja-JP" altLang="en-US" b="1" dirty="0" smtClean="0">
                  <a:solidFill>
                    <a:schemeClr val="bg1"/>
                  </a:solidFill>
                  <a:latin typeface="Meiryo UI" panose="020B0604030504040204" pitchFamily="50" charset="-128"/>
                  <a:ea typeface="Meiryo UI" panose="020B0604030504040204" pitchFamily="50" charset="-128"/>
                </a:rPr>
                <a:t>阪</a:t>
              </a:r>
              <a:endParaRPr kumimoji="1" lang="en-US" altLang="ja-JP" b="1" dirty="0" smtClean="0">
                <a:solidFill>
                  <a:schemeClr val="bg1"/>
                </a:solidFill>
                <a:latin typeface="Meiryo UI" panose="020B0604030504040204" pitchFamily="50" charset="-128"/>
                <a:ea typeface="Meiryo UI" panose="020B0604030504040204" pitchFamily="50" charset="-128"/>
              </a:endParaRPr>
            </a:p>
            <a:p>
              <a:pPr algn="ctr"/>
              <a:r>
                <a:rPr kumimoji="1" lang="ja-JP" altLang="en-US" b="1" dirty="0" smtClean="0">
                  <a:solidFill>
                    <a:schemeClr val="bg1"/>
                  </a:solidFill>
                  <a:latin typeface="Meiryo UI" panose="020B0604030504040204" pitchFamily="50" charset="-128"/>
                  <a:ea typeface="Meiryo UI" panose="020B0604030504040204" pitchFamily="50" charset="-128"/>
                </a:rPr>
                <a:t>府</a:t>
              </a:r>
              <a:r>
                <a:rPr kumimoji="1" lang="ja-JP" altLang="en-US" b="1" dirty="0">
                  <a:solidFill>
                    <a:schemeClr val="bg1"/>
                  </a:solidFill>
                  <a:latin typeface="Meiryo UI" panose="020B0604030504040204" pitchFamily="50" charset="-128"/>
                  <a:ea typeface="Meiryo UI" panose="020B0604030504040204" pitchFamily="50" charset="-128"/>
                </a:rPr>
                <a:t>　</a:t>
              </a:r>
            </a:p>
            <a:p>
              <a:pPr algn="ctr"/>
              <a:r>
                <a:rPr kumimoji="1" lang="en-US" altLang="ja-JP" b="1" dirty="0">
                  <a:solidFill>
                    <a:schemeClr val="bg1"/>
                  </a:solidFill>
                  <a:latin typeface="Meiryo UI" panose="020B0604030504040204" pitchFamily="50" charset="-128"/>
                  <a:ea typeface="Meiryo UI" panose="020B0604030504040204" pitchFamily="50" charset="-128"/>
                </a:rPr>
                <a:t>L</a:t>
              </a:r>
            </a:p>
            <a:p>
              <a:pPr algn="ctr"/>
              <a:r>
                <a:rPr kumimoji="1" lang="en-US" altLang="ja-JP" b="1" dirty="0">
                  <a:solidFill>
                    <a:schemeClr val="bg1"/>
                  </a:solidFill>
                  <a:latin typeface="Meiryo UI" panose="020B0604030504040204" pitchFamily="50" charset="-128"/>
                  <a:ea typeface="Meiryo UI" panose="020B0604030504040204" pitchFamily="50" charset="-128"/>
                </a:rPr>
                <a:t>I</a:t>
              </a:r>
            </a:p>
            <a:p>
              <a:pPr algn="ctr"/>
              <a:r>
                <a:rPr kumimoji="1" lang="en-US" altLang="ja-JP" b="1" dirty="0">
                  <a:solidFill>
                    <a:schemeClr val="bg1"/>
                  </a:solidFill>
                  <a:latin typeface="Meiryo UI" panose="020B0604030504040204" pitchFamily="50" charset="-128"/>
                  <a:ea typeface="Meiryo UI" panose="020B0604030504040204" pitchFamily="50" charset="-128"/>
                </a:rPr>
                <a:t>N</a:t>
              </a:r>
            </a:p>
            <a:p>
              <a:pPr algn="ctr"/>
              <a:r>
                <a:rPr kumimoji="1" lang="en-US" altLang="ja-JP" b="1" dirty="0" smtClean="0">
                  <a:solidFill>
                    <a:schemeClr val="bg1"/>
                  </a:solidFill>
                  <a:latin typeface="Meiryo UI" panose="020B0604030504040204" pitchFamily="50" charset="-128"/>
                  <a:ea typeface="Meiryo UI" panose="020B0604030504040204" pitchFamily="50" charset="-128"/>
                </a:rPr>
                <a:t>E</a:t>
              </a:r>
              <a:endParaRPr kumimoji="1" lang="en-US" altLang="ja-JP" b="1" dirty="0">
                <a:solidFill>
                  <a:schemeClr val="bg1"/>
                </a:solidFill>
                <a:latin typeface="Meiryo UI" panose="020B0604030504040204" pitchFamily="50" charset="-128"/>
                <a:ea typeface="Meiryo UI" panose="020B0604030504040204" pitchFamily="50" charset="-128"/>
              </a:endParaRPr>
            </a:p>
          </p:txBody>
        </p:sp>
      </p:grpSp>
      <p:sp>
        <p:nvSpPr>
          <p:cNvPr id="16" name="フローチャート: 抜出し 15"/>
          <p:cNvSpPr/>
          <p:nvPr/>
        </p:nvSpPr>
        <p:spPr>
          <a:xfrm rot="10800000">
            <a:off x="4617048" y="5557537"/>
            <a:ext cx="952500" cy="176214"/>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a:extLst>
              <a:ext uri="{FF2B5EF4-FFF2-40B4-BE49-F238E27FC236}">
                <a16:creationId xmlns:a16="http://schemas.microsoft.com/office/drawing/2014/main" id="{CFB09A2F-93F3-4038-840A-2B93514A2ECC}"/>
              </a:ext>
            </a:extLst>
          </p:cNvPr>
          <p:cNvSpPr/>
          <p:nvPr/>
        </p:nvSpPr>
        <p:spPr bwMode="gray">
          <a:xfrm>
            <a:off x="4408606" y="5820614"/>
            <a:ext cx="1408264" cy="3942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latin typeface="Meiryo UI" panose="020B0604030504040204" pitchFamily="50" charset="-128"/>
                <a:ea typeface="Meiryo UI" panose="020B0604030504040204" pitchFamily="50" charset="-128"/>
              </a:rPr>
              <a:t>自働的に</a:t>
            </a:r>
            <a:endParaRPr lang="en-US" altLang="ja-JP" b="1" dirty="0" smtClean="0">
              <a:solidFill>
                <a:schemeClr val="tx1"/>
              </a:solidFill>
              <a:latin typeface="Meiryo UI" panose="020B0604030504040204" pitchFamily="50" charset="-128"/>
              <a:ea typeface="Meiryo UI" panose="020B0604030504040204" pitchFamily="50" charset="-128"/>
            </a:endParaRPr>
          </a:p>
          <a:p>
            <a:pPr algn="ctr"/>
            <a:r>
              <a:rPr lang="ja-JP" altLang="en-US" b="1" dirty="0" smtClean="0">
                <a:solidFill>
                  <a:schemeClr val="tx1"/>
                </a:solidFill>
                <a:latin typeface="Meiryo UI" panose="020B0604030504040204" pitchFamily="50" charset="-128"/>
                <a:ea typeface="Meiryo UI" panose="020B0604030504040204" pitchFamily="50" charset="-128"/>
              </a:rPr>
              <a:t>回答を作成</a:t>
            </a:r>
            <a:endParaRPr lang="en-US" altLang="ja-JP" b="1" dirty="0" smtClean="0">
              <a:solidFill>
                <a:schemeClr val="tx1"/>
              </a:solidFill>
              <a:latin typeface="Meiryo UI" panose="020B0604030504040204" pitchFamily="50" charset="-128"/>
              <a:ea typeface="Meiryo UI" panose="020B0604030504040204" pitchFamily="50" charset="-128"/>
            </a:endParaRPr>
          </a:p>
        </p:txBody>
      </p:sp>
      <p:sp>
        <p:nvSpPr>
          <p:cNvPr id="66" name="正方形/長方形 65">
            <a:extLst>
              <a:ext uri="{FF2B5EF4-FFF2-40B4-BE49-F238E27FC236}">
                <a16:creationId xmlns:a16="http://schemas.microsoft.com/office/drawing/2014/main" id="{CFB09A2F-93F3-4038-840A-2B93514A2ECC}"/>
              </a:ext>
            </a:extLst>
          </p:cNvPr>
          <p:cNvSpPr/>
          <p:nvPr/>
        </p:nvSpPr>
        <p:spPr bwMode="gray">
          <a:xfrm>
            <a:off x="2868973" y="5603681"/>
            <a:ext cx="1217664" cy="3942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latin typeface="Meiryo UI" panose="020B0604030504040204" pitchFamily="50" charset="-128"/>
                <a:ea typeface="Meiryo UI" panose="020B0604030504040204" pitchFamily="50" charset="-128"/>
              </a:rPr>
              <a:t>お知らせ</a:t>
            </a:r>
            <a:endParaRPr lang="en-US" altLang="ja-JP" b="1" dirty="0" smtClean="0">
              <a:solidFill>
                <a:schemeClr val="tx1"/>
              </a:solidFill>
              <a:latin typeface="Meiryo UI" panose="020B0604030504040204" pitchFamily="50" charset="-128"/>
              <a:ea typeface="Meiryo UI" panose="020B0604030504040204" pitchFamily="50" charset="-128"/>
            </a:endParaRPr>
          </a:p>
        </p:txBody>
      </p:sp>
      <p:sp>
        <p:nvSpPr>
          <p:cNvPr id="67" name="正方形/長方形 66">
            <a:extLst>
              <a:ext uri="{FF2B5EF4-FFF2-40B4-BE49-F238E27FC236}">
                <a16:creationId xmlns:a16="http://schemas.microsoft.com/office/drawing/2014/main" id="{CFB09A2F-93F3-4038-840A-2B93514A2ECC}"/>
              </a:ext>
            </a:extLst>
          </p:cNvPr>
          <p:cNvSpPr/>
          <p:nvPr/>
        </p:nvSpPr>
        <p:spPr bwMode="gray">
          <a:xfrm>
            <a:off x="262333" y="5718390"/>
            <a:ext cx="1217664" cy="3942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latin typeface="Meiryo UI" panose="020B0604030504040204" pitchFamily="50" charset="-128"/>
                <a:ea typeface="Meiryo UI" panose="020B0604030504040204" pitchFamily="50" charset="-128"/>
              </a:rPr>
              <a:t>府民</a:t>
            </a:r>
            <a:endParaRPr lang="en-US" altLang="ja-JP" b="1" dirty="0" smtClean="0">
              <a:solidFill>
                <a:schemeClr val="tx1"/>
              </a:solidFill>
              <a:latin typeface="Meiryo UI" panose="020B0604030504040204" pitchFamily="50" charset="-128"/>
              <a:ea typeface="Meiryo UI" panose="020B0604030504040204" pitchFamily="50" charset="-128"/>
            </a:endParaRPr>
          </a:p>
        </p:txBody>
      </p:sp>
      <p:sp>
        <p:nvSpPr>
          <p:cNvPr id="18" name="フローチャート: 抜出し 17"/>
          <p:cNvSpPr/>
          <p:nvPr/>
        </p:nvSpPr>
        <p:spPr>
          <a:xfrm rot="1020103">
            <a:off x="1745569" y="5726272"/>
            <a:ext cx="433274" cy="499054"/>
          </a:xfrm>
          <a:prstGeom prst="flowChartExtra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テキスト ボックス 64"/>
          <p:cNvSpPr txBox="1"/>
          <p:nvPr/>
        </p:nvSpPr>
        <p:spPr>
          <a:xfrm>
            <a:off x="211581" y="6116586"/>
            <a:ext cx="2104770" cy="492443"/>
          </a:xfrm>
          <a:prstGeom prst="rect">
            <a:avLst/>
          </a:prstGeom>
          <a:solidFill>
            <a:schemeClr val="accent5">
              <a:lumMod val="75000"/>
            </a:schemeClr>
          </a:solidFill>
          <a:ln w="12700">
            <a:noFill/>
          </a:ln>
        </p:spPr>
        <p:txBody>
          <a:bodyPr wrap="square" lIns="0" tIns="0" rIns="0" bIns="0" rtlCol="0">
            <a:spAutoFit/>
          </a:bodyPr>
          <a:lstStyle/>
          <a:p>
            <a:pPr algn="ctr"/>
            <a:r>
              <a:rPr lang="ja-JP" altLang="en-US" sz="1600" b="1" dirty="0">
                <a:solidFill>
                  <a:schemeClr val="bg1"/>
                </a:solidFill>
                <a:latin typeface="Meiryo UI" panose="020B0604030504040204" pitchFamily="50" charset="-128"/>
                <a:ea typeface="Meiryo UI" panose="020B0604030504040204" pitchFamily="50" charset="-128"/>
              </a:rPr>
              <a:t>個人の状態に</a:t>
            </a:r>
            <a:r>
              <a:rPr lang="ja-JP" altLang="en-US" sz="1600" b="1" dirty="0" smtClean="0">
                <a:solidFill>
                  <a:schemeClr val="bg1"/>
                </a:solidFill>
                <a:latin typeface="Meiryo UI" panose="020B0604030504040204" pitchFamily="50" charset="-128"/>
                <a:ea typeface="Meiryo UI" panose="020B0604030504040204" pitchFamily="50" charset="-128"/>
              </a:rPr>
              <a:t>合わせた</a:t>
            </a:r>
            <a:endParaRPr lang="en-US" altLang="ja-JP" sz="1600" b="1" dirty="0" smtClean="0">
              <a:solidFill>
                <a:schemeClr val="bg1"/>
              </a:solidFill>
              <a:latin typeface="Meiryo UI" panose="020B0604030504040204" pitchFamily="50" charset="-128"/>
              <a:ea typeface="Meiryo UI" panose="020B0604030504040204" pitchFamily="50" charset="-128"/>
            </a:endParaRPr>
          </a:p>
          <a:p>
            <a:pPr algn="ctr"/>
            <a:r>
              <a:rPr lang="ja-JP" altLang="en-US" sz="1600" b="1" dirty="0" smtClean="0">
                <a:solidFill>
                  <a:schemeClr val="bg1"/>
                </a:solidFill>
                <a:latin typeface="Meiryo UI" panose="020B0604030504040204" pitchFamily="50" charset="-128"/>
                <a:ea typeface="Meiryo UI" panose="020B0604030504040204" pitchFamily="50" charset="-128"/>
              </a:rPr>
              <a:t>対処</a:t>
            </a:r>
            <a:r>
              <a:rPr lang="ja-JP" altLang="en-US" sz="1600" b="1" dirty="0">
                <a:solidFill>
                  <a:schemeClr val="bg1"/>
                </a:solidFill>
                <a:latin typeface="Meiryo UI" panose="020B0604030504040204" pitchFamily="50" charset="-128"/>
                <a:ea typeface="Meiryo UI" panose="020B0604030504040204" pitchFamily="50" charset="-128"/>
              </a:rPr>
              <a:t>方法</a:t>
            </a:r>
            <a:r>
              <a:rPr lang="ja-JP" altLang="en-US" sz="1600" b="1" dirty="0" smtClean="0">
                <a:solidFill>
                  <a:schemeClr val="bg1"/>
                </a:solidFill>
                <a:latin typeface="Meiryo UI" panose="020B0604030504040204" pitchFamily="50" charset="-128"/>
                <a:ea typeface="Meiryo UI" panose="020B0604030504040204" pitchFamily="50" charset="-128"/>
              </a:rPr>
              <a:t>、情報など</a:t>
            </a:r>
          </a:p>
        </p:txBody>
      </p:sp>
      <p:sp>
        <p:nvSpPr>
          <p:cNvPr id="49" name="正方形/長方形 48"/>
          <p:cNvSpPr/>
          <p:nvPr/>
        </p:nvSpPr>
        <p:spPr>
          <a:xfrm>
            <a:off x="3521027" y="3574287"/>
            <a:ext cx="2716008" cy="307777"/>
          </a:xfrm>
          <a:prstGeom prst="rect">
            <a:avLst/>
          </a:prstGeom>
          <a:ln w="19050">
            <a:solidFill>
              <a:schemeClr val="accent1"/>
            </a:solidFill>
          </a:ln>
        </p:spPr>
        <p:txBody>
          <a:bodyPr wrap="square">
            <a:spAutoFit/>
          </a:bodyPr>
          <a:lstStyle/>
          <a:p>
            <a:pPr marL="261938" indent="-261938" fontAlgn="ctr"/>
            <a:r>
              <a:rPr lang="ja-JP" altLang="en-US" sz="1400" dirty="0" smtClean="0">
                <a:latin typeface="Meiryo UI" panose="020B0604030504040204" pitchFamily="50" charset="-128"/>
                <a:ea typeface="Meiryo UI" panose="020B0604030504040204" pitchFamily="50" charset="-128"/>
              </a:rPr>
              <a:t>令和</a:t>
            </a:r>
            <a:r>
              <a:rPr lang="en-US" altLang="ja-JP" sz="1400" dirty="0" smtClean="0">
                <a:latin typeface="Meiryo UI" panose="020B0604030504040204" pitchFamily="50" charset="-128"/>
                <a:ea typeface="Meiryo UI" panose="020B0604030504040204" pitchFamily="50" charset="-128"/>
              </a:rPr>
              <a:t>2</a:t>
            </a:r>
            <a:r>
              <a:rPr lang="ja-JP" altLang="en-US" sz="1400" dirty="0" smtClean="0">
                <a:latin typeface="Meiryo UI" panose="020B0604030504040204" pitchFamily="50" charset="-128"/>
                <a:ea typeface="Meiryo UI" panose="020B0604030504040204" pitchFamily="50" charset="-128"/>
              </a:rPr>
              <a:t>年</a:t>
            </a:r>
            <a:r>
              <a:rPr lang="en-US" altLang="ja-JP" sz="1400" dirty="0" smtClean="0">
                <a:latin typeface="Meiryo UI" panose="020B0604030504040204" pitchFamily="50" charset="-128"/>
                <a:ea typeface="Meiryo UI" panose="020B0604030504040204" pitchFamily="50" charset="-128"/>
              </a:rPr>
              <a:t>4</a:t>
            </a:r>
            <a:r>
              <a:rPr lang="ja-JP" altLang="en-US" sz="1400" dirty="0" smtClean="0">
                <a:latin typeface="Meiryo UI" panose="020B0604030504040204" pitchFamily="50" charset="-128"/>
                <a:ea typeface="Meiryo UI" panose="020B0604030504040204" pitchFamily="50" charset="-128"/>
              </a:rPr>
              <a:t>月</a:t>
            </a:r>
            <a:r>
              <a:rPr lang="en-US" altLang="ja-JP" sz="1400" dirty="0" smtClean="0">
                <a:latin typeface="Meiryo UI" panose="020B0604030504040204" pitchFamily="50" charset="-128"/>
                <a:ea typeface="Meiryo UI" panose="020B0604030504040204" pitchFamily="50" charset="-128"/>
              </a:rPr>
              <a:t>21</a:t>
            </a:r>
            <a:r>
              <a:rPr lang="ja-JP" altLang="en-US" sz="1400" dirty="0" smtClean="0">
                <a:latin typeface="Meiryo UI" panose="020B0604030504040204" pitchFamily="50" charset="-128"/>
                <a:ea typeface="Meiryo UI" panose="020B0604030504040204" pitchFamily="50" charset="-128"/>
              </a:rPr>
              <a:t>日から運用開始</a:t>
            </a:r>
            <a:endParaRPr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431947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33795" y="19935"/>
            <a:ext cx="12191999" cy="950279"/>
          </a:xfrm>
          <a:prstGeom prst="rect">
            <a:avLst/>
          </a:prstGeom>
          <a:solidFill>
            <a:srgbClr val="0070C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000" b="1" dirty="0" smtClean="0">
                <a:latin typeface="Meiryo UI" panose="020B0604030504040204" pitchFamily="50" charset="-128"/>
                <a:ea typeface="Meiryo UI" panose="020B0604030504040204" pitchFamily="50" charset="-128"/>
              </a:rPr>
              <a:t>　　　　　　　　　　　　　　　　 子どもたちへの学習支援と学びの機会の提供</a:t>
            </a:r>
            <a:endParaRPr lang="zh-TW" altLang="en-US" sz="3000" b="1" dirty="0">
              <a:latin typeface="Meiryo UI" panose="020B0604030504040204" pitchFamily="50" charset="-128"/>
              <a:ea typeface="Meiryo UI" panose="020B0604030504040204" pitchFamily="50" charset="-128"/>
            </a:endParaRPr>
          </a:p>
        </p:txBody>
      </p:sp>
      <p:sp>
        <p:nvSpPr>
          <p:cNvPr id="5" name="正方形/長方形 4"/>
          <p:cNvSpPr/>
          <p:nvPr/>
        </p:nvSpPr>
        <p:spPr>
          <a:xfrm>
            <a:off x="0" y="1201741"/>
            <a:ext cx="12158204" cy="1338330"/>
          </a:xfrm>
          <a:prstGeom prst="rect">
            <a:avLst/>
          </a:prstGeom>
          <a:solidFill>
            <a:schemeClr val="accent5">
              <a:lumMod val="40000"/>
              <a:lumOff val="60000"/>
            </a:schemeClr>
          </a:solidFill>
        </p:spPr>
        <p:txBody>
          <a:bodyPr wrap="square" anchor="ctr">
            <a:noAutofit/>
          </a:bodyPr>
          <a:lstStyle/>
          <a:p>
            <a:pPr marL="261938" indent="-261938" fontAlgn="ctr"/>
            <a:r>
              <a:rPr lang="ja-JP" altLang="en-US" sz="2200" dirty="0" smtClean="0">
                <a:latin typeface="Meiryo UI" panose="020B0604030504040204" pitchFamily="50" charset="-128"/>
                <a:ea typeface="Meiryo UI" panose="020B0604030504040204" pitchFamily="50" charset="-128"/>
              </a:rPr>
              <a:t>■新型</a:t>
            </a:r>
            <a:r>
              <a:rPr lang="ja-JP" altLang="en-US" sz="2200" dirty="0">
                <a:latin typeface="Meiryo UI" panose="020B0604030504040204" pitchFamily="50" charset="-128"/>
                <a:ea typeface="Meiryo UI" panose="020B0604030504040204" pitchFamily="50" charset="-128"/>
              </a:rPr>
              <a:t>コロナウイルス感染拡大防止のため、通常の教育・保育活動等に制限が生じて</a:t>
            </a:r>
            <a:r>
              <a:rPr lang="ja-JP" altLang="en-US" sz="2200" dirty="0" smtClean="0">
                <a:latin typeface="Meiryo UI" panose="020B0604030504040204" pitchFamily="50" charset="-128"/>
                <a:ea typeface="Meiryo UI" panose="020B0604030504040204" pitchFamily="50" charset="-128"/>
              </a:rPr>
              <a:t>いる、</a:t>
            </a:r>
            <a:endParaRPr lang="en-US" altLang="ja-JP" sz="2200" dirty="0" smtClean="0">
              <a:latin typeface="Meiryo UI" panose="020B0604030504040204" pitchFamily="50" charset="-128"/>
              <a:ea typeface="Meiryo UI" panose="020B0604030504040204" pitchFamily="50" charset="-128"/>
            </a:endParaRPr>
          </a:p>
          <a:p>
            <a:pPr marL="261938" indent="-261938" fontAlgn="ctr"/>
            <a:r>
              <a:rPr lang="en-US" altLang="ja-JP" sz="2200" b="1" dirty="0">
                <a:latin typeface="Meiryo UI" panose="020B0604030504040204" pitchFamily="50" charset="-128"/>
                <a:ea typeface="Meiryo UI" panose="020B0604030504040204" pitchFamily="50" charset="-128"/>
              </a:rPr>
              <a:t> </a:t>
            </a:r>
            <a:r>
              <a:rPr lang="ja-JP" altLang="en-US" sz="2200" b="1" dirty="0" smtClean="0">
                <a:latin typeface="Meiryo UI" panose="020B0604030504040204" pitchFamily="50" charset="-128"/>
                <a:ea typeface="Meiryo UI" panose="020B0604030504040204" pitchFamily="50" charset="-128"/>
              </a:rPr>
              <a:t>　保育所等を利用する子ども</a:t>
            </a:r>
            <a:r>
              <a:rPr lang="ja-JP" altLang="en-US" sz="2200" b="1" dirty="0">
                <a:latin typeface="Meiryo UI" panose="020B0604030504040204" pitchFamily="50" charset="-128"/>
                <a:ea typeface="Meiryo UI" panose="020B0604030504040204" pitchFamily="50" charset="-128"/>
              </a:rPr>
              <a:t>たちへの学習</a:t>
            </a:r>
            <a:r>
              <a:rPr lang="ja-JP" altLang="en-US" sz="2200" b="1">
                <a:latin typeface="Meiryo UI" panose="020B0604030504040204" pitchFamily="50" charset="-128"/>
                <a:ea typeface="Meiryo UI" panose="020B0604030504040204" pitchFamily="50" charset="-128"/>
              </a:rPr>
              <a:t>支援</a:t>
            </a:r>
            <a:r>
              <a:rPr lang="ja-JP" altLang="en-US" sz="2200" b="1" smtClean="0">
                <a:latin typeface="Meiryo UI" panose="020B0604030504040204" pitchFamily="50" charset="-128"/>
                <a:ea typeface="Meiryo UI" panose="020B0604030504040204" pitchFamily="50" charset="-128"/>
              </a:rPr>
              <a:t>及び学び</a:t>
            </a:r>
            <a:r>
              <a:rPr lang="ja-JP" altLang="en-US" sz="2200" b="1" dirty="0" smtClean="0">
                <a:latin typeface="Meiryo UI" panose="020B0604030504040204" pitchFamily="50" charset="-128"/>
                <a:ea typeface="Meiryo UI" panose="020B0604030504040204" pitchFamily="50" charset="-128"/>
              </a:rPr>
              <a:t>の</a:t>
            </a:r>
            <a:r>
              <a:rPr lang="ja-JP" altLang="en-US" sz="2200" b="1" smtClean="0">
                <a:latin typeface="Meiryo UI" panose="020B0604030504040204" pitchFamily="50" charset="-128"/>
                <a:ea typeface="Meiryo UI" panose="020B0604030504040204" pitchFamily="50" charset="-128"/>
              </a:rPr>
              <a:t>機会を提供</a:t>
            </a:r>
            <a:r>
              <a:rPr lang="ja-JP" altLang="en-US" sz="2200" smtClean="0">
                <a:latin typeface="Meiryo UI" panose="020B0604030504040204" pitchFamily="50" charset="-128"/>
                <a:ea typeface="Meiryo UI" panose="020B0604030504040204" pitchFamily="50" charset="-128"/>
              </a:rPr>
              <a:t>する</a:t>
            </a:r>
            <a:r>
              <a:rPr lang="ja-JP" altLang="en-US" sz="2200" dirty="0" smtClean="0">
                <a:latin typeface="Meiryo UI" panose="020B0604030504040204" pitchFamily="50" charset="-128"/>
                <a:ea typeface="Meiryo UI" panose="020B0604030504040204" pitchFamily="50" charset="-128"/>
              </a:rPr>
              <a:t>ため、</a:t>
            </a:r>
            <a:endParaRPr lang="en-US" altLang="ja-JP" sz="2200" dirty="0" smtClean="0">
              <a:latin typeface="Meiryo UI" panose="020B0604030504040204" pitchFamily="50" charset="-128"/>
              <a:ea typeface="Meiryo UI" panose="020B0604030504040204" pitchFamily="50" charset="-128"/>
            </a:endParaRPr>
          </a:p>
          <a:p>
            <a:pPr marL="261938" indent="-261938" fontAlgn="ctr"/>
            <a:r>
              <a:rPr lang="en-US" altLang="ja-JP" sz="2200" b="1" dirty="0">
                <a:latin typeface="Meiryo UI" panose="020B0604030504040204" pitchFamily="50" charset="-128"/>
                <a:ea typeface="Meiryo UI" panose="020B0604030504040204" pitchFamily="50" charset="-128"/>
              </a:rPr>
              <a:t> </a:t>
            </a:r>
            <a:r>
              <a:rPr lang="ja-JP" altLang="en-US" sz="2200" b="1" dirty="0" smtClean="0">
                <a:latin typeface="Meiryo UI" panose="020B0604030504040204" pitchFamily="50" charset="-128"/>
                <a:ea typeface="Meiryo UI" panose="020B0604030504040204" pitchFamily="50" charset="-128"/>
              </a:rPr>
              <a:t>　教材</a:t>
            </a:r>
            <a:r>
              <a:rPr lang="ja-JP" altLang="en-US" sz="2200" b="1" dirty="0">
                <a:latin typeface="Meiryo UI" panose="020B0604030504040204" pitchFamily="50" charset="-128"/>
                <a:ea typeface="Meiryo UI" panose="020B0604030504040204" pitchFamily="50" charset="-128"/>
              </a:rPr>
              <a:t>・絵本等の購入に対する</a:t>
            </a:r>
            <a:r>
              <a:rPr lang="ja-JP" altLang="en-US" sz="2200" b="1" dirty="0" smtClean="0">
                <a:latin typeface="Meiryo UI" panose="020B0604030504040204" pitchFamily="50" charset="-128"/>
                <a:ea typeface="Meiryo UI" panose="020B0604030504040204" pitchFamily="50" charset="-128"/>
              </a:rPr>
              <a:t>支援</a:t>
            </a:r>
            <a:r>
              <a:rPr lang="ja-JP" altLang="en-US" sz="2200" dirty="0" smtClean="0">
                <a:latin typeface="Meiryo UI" panose="020B0604030504040204" pitchFamily="50" charset="-128"/>
                <a:ea typeface="Meiryo UI" panose="020B0604030504040204" pitchFamily="50" charset="-128"/>
              </a:rPr>
              <a:t>を行う。</a:t>
            </a:r>
            <a:endParaRPr lang="ja-JP" altLang="en-US" sz="2200" dirty="0">
              <a:latin typeface="Meiryo UI" panose="020B0604030504040204" pitchFamily="50" charset="-128"/>
              <a:ea typeface="Meiryo UI" panose="020B0604030504040204" pitchFamily="50" charset="-128"/>
            </a:endParaRPr>
          </a:p>
        </p:txBody>
      </p:sp>
      <p:sp>
        <p:nvSpPr>
          <p:cNvPr id="29" name="角丸四角形 28"/>
          <p:cNvSpPr/>
          <p:nvPr/>
        </p:nvSpPr>
        <p:spPr>
          <a:xfrm>
            <a:off x="342074" y="2853706"/>
            <a:ext cx="836008" cy="2289776"/>
          </a:xfrm>
          <a:prstGeom prst="roundRect">
            <a:avLst/>
          </a:prstGeom>
          <a:solidFill>
            <a:schemeClr val="accent5">
              <a:lumMod val="20000"/>
              <a:lumOff val="80000"/>
            </a:schemeClr>
          </a:solidFill>
        </p:spPr>
        <p:style>
          <a:lnRef idx="1">
            <a:schemeClr val="accent1"/>
          </a:lnRef>
          <a:fillRef idx="3">
            <a:schemeClr val="accent1"/>
          </a:fillRef>
          <a:effectRef idx="2">
            <a:schemeClr val="accent1"/>
          </a:effectRef>
          <a:fontRef idx="minor">
            <a:schemeClr val="lt1"/>
          </a:fontRef>
        </p:style>
        <p:txBody>
          <a:bodyPr vert="horz" rtlCol="0" anchor="ctr"/>
          <a:lstStyle/>
          <a:p>
            <a:pPr algn="ctr"/>
            <a:r>
              <a:rPr kumimoji="1" lang="ja-JP" altLang="en-US" sz="2000" b="1" dirty="0" smtClean="0">
                <a:solidFill>
                  <a:schemeClr val="tx1"/>
                </a:solidFill>
                <a:latin typeface="Meiryo UI" panose="020B0604030504040204" pitchFamily="50" charset="-128"/>
                <a:ea typeface="Meiryo UI" panose="020B0604030504040204" pitchFamily="50" charset="-128"/>
              </a:rPr>
              <a:t>対象</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33" name="角丸四角形 32"/>
          <p:cNvSpPr/>
          <p:nvPr/>
        </p:nvSpPr>
        <p:spPr>
          <a:xfrm>
            <a:off x="402610" y="5268178"/>
            <a:ext cx="836008" cy="1069200"/>
          </a:xfrm>
          <a:prstGeom prst="roundRect">
            <a:avLst/>
          </a:prstGeom>
          <a:solidFill>
            <a:schemeClr val="accent5">
              <a:lumMod val="20000"/>
              <a:lumOff val="80000"/>
            </a:schemeClr>
          </a:solidFill>
        </p:spPr>
        <p:style>
          <a:lnRef idx="1">
            <a:schemeClr val="accent1"/>
          </a:lnRef>
          <a:fillRef idx="3">
            <a:schemeClr val="accent1"/>
          </a:fillRef>
          <a:effectRef idx="2">
            <a:schemeClr val="accent1"/>
          </a:effectRef>
          <a:fontRef idx="minor">
            <a:schemeClr val="lt1"/>
          </a:fontRef>
        </p:style>
        <p:txBody>
          <a:bodyPr vert="horz" rtlCol="0" anchor="ctr"/>
          <a:lstStyle/>
          <a:p>
            <a:pPr algn="ctr"/>
            <a:r>
              <a:rPr kumimoji="1" lang="ja-JP" altLang="en-US" sz="2000" b="1" dirty="0" smtClean="0">
                <a:solidFill>
                  <a:schemeClr val="tx1"/>
                </a:solidFill>
                <a:latin typeface="Meiryo UI" panose="020B0604030504040204" pitchFamily="50" charset="-128"/>
                <a:ea typeface="Meiryo UI" panose="020B0604030504040204" pitchFamily="50" charset="-128"/>
              </a:rPr>
              <a:t>配布</a:t>
            </a:r>
            <a:endParaRPr kumimoji="1" lang="en-US" altLang="ja-JP" sz="2000" b="1"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2000" b="1" dirty="0" smtClean="0">
                <a:solidFill>
                  <a:schemeClr val="tx1"/>
                </a:solidFill>
                <a:latin typeface="Meiryo UI" panose="020B0604030504040204" pitchFamily="50" charset="-128"/>
                <a:ea typeface="Meiryo UI" panose="020B0604030504040204" pitchFamily="50" charset="-128"/>
              </a:rPr>
              <a:t>方法</a:t>
            </a:r>
            <a:endParaRPr kumimoji="1" lang="en-US" altLang="ja-JP" sz="2000" b="1" dirty="0" smtClean="0">
              <a:solidFill>
                <a:schemeClr val="tx1"/>
              </a:solidFill>
              <a:latin typeface="Meiryo UI" panose="020B0604030504040204" pitchFamily="50" charset="-128"/>
              <a:ea typeface="Meiryo UI" panose="020B0604030504040204" pitchFamily="50" charset="-128"/>
            </a:endParaRPr>
          </a:p>
        </p:txBody>
      </p:sp>
      <p:sp>
        <p:nvSpPr>
          <p:cNvPr id="21" name="正方形/長方形 20"/>
          <p:cNvSpPr/>
          <p:nvPr/>
        </p:nvSpPr>
        <p:spPr>
          <a:xfrm>
            <a:off x="9473619" y="2324044"/>
            <a:ext cx="2541649" cy="38263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b="1" u="sng" dirty="0" smtClean="0">
                <a:latin typeface="Meiryo UI" panose="020B0604030504040204" pitchFamily="50" charset="-128"/>
                <a:ea typeface="Meiryo UI" panose="020B0604030504040204" pitchFamily="50" charset="-128"/>
              </a:rPr>
              <a:t>予算額　</a:t>
            </a:r>
            <a:r>
              <a:rPr kumimoji="1" lang="en-US" altLang="ja-JP" b="1" u="sng" dirty="0" smtClean="0">
                <a:latin typeface="Meiryo UI" panose="020B0604030504040204" pitchFamily="50" charset="-128"/>
                <a:ea typeface="Meiryo UI" panose="020B0604030504040204" pitchFamily="50" charset="-128"/>
              </a:rPr>
              <a:t>320</a:t>
            </a:r>
            <a:r>
              <a:rPr kumimoji="1" lang="ja-JP" altLang="en-US" b="1" u="sng" dirty="0" smtClean="0">
                <a:latin typeface="Meiryo UI" panose="020B0604030504040204" pitchFamily="50" charset="-128"/>
                <a:ea typeface="Meiryo UI" panose="020B0604030504040204" pitchFamily="50" charset="-128"/>
              </a:rPr>
              <a:t>百万円</a:t>
            </a:r>
            <a:endParaRPr kumimoji="1" lang="ja-JP" altLang="en-US" b="1" u="sng" dirty="0">
              <a:latin typeface="Meiryo UI" panose="020B0604030504040204" pitchFamily="50" charset="-128"/>
              <a:ea typeface="Meiryo UI" panose="020B0604030504040204" pitchFamily="50" charset="-128"/>
            </a:endParaRPr>
          </a:p>
        </p:txBody>
      </p:sp>
      <p:sp>
        <p:nvSpPr>
          <p:cNvPr id="26" name="ホームベース 25"/>
          <p:cNvSpPr/>
          <p:nvPr/>
        </p:nvSpPr>
        <p:spPr>
          <a:xfrm>
            <a:off x="1" y="174525"/>
            <a:ext cx="4025900" cy="665800"/>
          </a:xfrm>
          <a:prstGeom prst="homePlate">
            <a:avLst>
              <a:gd name="adj" fmla="val 26020"/>
            </a:avLst>
          </a:prstGeom>
          <a:solidFill>
            <a:schemeClr val="bg1"/>
          </a:solidFill>
          <a:ln w="38100">
            <a:solidFill>
              <a:srgbClr val="FFC00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r>
              <a:rPr kumimoji="1" lang="en-US" altLang="ja-JP" sz="1600" b="1" dirty="0" smtClean="0">
                <a:solidFill>
                  <a:schemeClr val="tx1"/>
                </a:solidFill>
                <a:latin typeface="Meiryo UI" panose="020B0604030504040204" pitchFamily="50" charset="-128"/>
                <a:ea typeface="Meiryo UI" panose="020B0604030504040204" pitchFamily="50" charset="-128"/>
              </a:rPr>
              <a:t>(2)</a:t>
            </a:r>
            <a:r>
              <a:rPr kumimoji="1" lang="ja-JP" altLang="en-US" sz="1600" b="1" dirty="0" smtClean="0">
                <a:solidFill>
                  <a:schemeClr val="tx1"/>
                </a:solidFill>
                <a:latin typeface="Meiryo UI" panose="020B0604030504040204" pitchFamily="50" charset="-128"/>
                <a:ea typeface="Meiryo UI" panose="020B0604030504040204" pitchFamily="50" charset="-128"/>
              </a:rPr>
              <a:t>くらし</a:t>
            </a:r>
            <a:r>
              <a:rPr kumimoji="1" lang="ja-JP" altLang="en-US" sz="1600" b="1" dirty="0">
                <a:solidFill>
                  <a:schemeClr val="tx1"/>
                </a:solidFill>
                <a:latin typeface="Meiryo UI" panose="020B0604030504040204" pitchFamily="50" charset="-128"/>
                <a:ea typeface="Meiryo UI" panose="020B0604030504040204" pitchFamily="50" charset="-128"/>
              </a:rPr>
              <a:t>と経済を支える</a:t>
            </a:r>
            <a:r>
              <a:rPr kumimoji="1" lang="ja-JP" altLang="en-US" sz="1600" b="1" dirty="0" smtClean="0">
                <a:solidFill>
                  <a:schemeClr val="tx1"/>
                </a:solidFill>
                <a:latin typeface="Meiryo UI" panose="020B0604030504040204" pitchFamily="50" charset="-128"/>
                <a:ea typeface="Meiryo UI" panose="020B0604030504040204" pitchFamily="50" charset="-128"/>
              </a:rPr>
              <a:t>セーフティネットの強化</a:t>
            </a:r>
            <a:endParaRPr kumimoji="1" lang="en-US" altLang="ja-JP" sz="1600" b="1" dirty="0" smtClean="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　①生活とくらしを守り、安心・安全を</a:t>
            </a:r>
            <a:r>
              <a:rPr kumimoji="1" lang="ja-JP" altLang="en-US" sz="1600" dirty="0" smtClean="0">
                <a:solidFill>
                  <a:schemeClr val="tx1"/>
                </a:solidFill>
                <a:latin typeface="Meiryo UI" panose="020B0604030504040204" pitchFamily="50" charset="-128"/>
                <a:ea typeface="Meiryo UI" panose="020B0604030504040204" pitchFamily="50" charset="-128"/>
              </a:rPr>
              <a:t>確保</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23" name="正方形/長方形 22"/>
          <p:cNvSpPr/>
          <p:nvPr/>
        </p:nvSpPr>
        <p:spPr>
          <a:xfrm>
            <a:off x="1248362" y="2901487"/>
            <a:ext cx="5011698" cy="224199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indent="-457200">
              <a:lnSpc>
                <a:spcPts val="2500"/>
              </a:lnSpc>
              <a:defRPr/>
            </a:pPr>
            <a:r>
              <a:rPr kumimoji="1" lang="ja-JP" altLang="en-US" dirty="0" smtClean="0">
                <a:solidFill>
                  <a:schemeClr val="tx1"/>
                </a:solidFill>
                <a:latin typeface="Meiryo UI" panose="020B0604030504040204" pitchFamily="50" charset="-128"/>
                <a:ea typeface="Meiryo UI" panose="020B0604030504040204" pitchFamily="50" charset="-128"/>
              </a:rPr>
              <a:t>以下の施設を利用する</a:t>
            </a:r>
            <a:r>
              <a:rPr kumimoji="1" lang="en-US" altLang="ja-JP" dirty="0" smtClean="0">
                <a:solidFill>
                  <a:schemeClr val="tx1"/>
                </a:solidFill>
                <a:latin typeface="Meiryo UI" panose="020B0604030504040204" pitchFamily="50" charset="-128"/>
                <a:ea typeface="Meiryo UI" panose="020B0604030504040204" pitchFamily="50" charset="-128"/>
              </a:rPr>
              <a:t>3</a:t>
            </a:r>
            <a:r>
              <a:rPr kumimoji="1" lang="ja-JP" altLang="en-US" dirty="0" smtClean="0">
                <a:solidFill>
                  <a:schemeClr val="tx1"/>
                </a:solidFill>
                <a:latin typeface="Meiryo UI" panose="020B0604030504040204" pitchFamily="50" charset="-128"/>
                <a:ea typeface="Meiryo UI" panose="020B0604030504040204" pitchFamily="50" charset="-128"/>
              </a:rPr>
              <a:t>歳児以上の子どもたち</a:t>
            </a:r>
            <a:endParaRPr kumimoji="1" lang="en-US" altLang="ja-JP" dirty="0" smtClean="0">
              <a:solidFill>
                <a:schemeClr val="tx1"/>
              </a:solidFill>
              <a:latin typeface="Meiryo UI" panose="020B0604030504040204" pitchFamily="50" charset="-128"/>
              <a:ea typeface="Meiryo UI" panose="020B0604030504040204" pitchFamily="50" charset="-128"/>
            </a:endParaRPr>
          </a:p>
          <a:p>
            <a:pPr indent="-457200">
              <a:lnSpc>
                <a:spcPts val="2500"/>
              </a:lnSpc>
              <a:defRPr/>
            </a:pPr>
            <a:r>
              <a:rPr kumimoji="1" lang="ja-JP" altLang="en-US" dirty="0" smtClean="0">
                <a:solidFill>
                  <a:schemeClr val="tx1"/>
                </a:solidFill>
                <a:latin typeface="Meiryo UI" panose="020B0604030504040204" pitchFamily="50" charset="-128"/>
                <a:ea typeface="Meiryo UI" panose="020B0604030504040204" pitchFamily="50" charset="-128"/>
              </a:rPr>
              <a:t>　・保育所</a:t>
            </a:r>
            <a:endParaRPr kumimoji="1" lang="en-US" altLang="ja-JP" dirty="0" smtClean="0">
              <a:solidFill>
                <a:schemeClr val="tx1"/>
              </a:solidFill>
              <a:latin typeface="Meiryo UI" panose="020B0604030504040204" pitchFamily="50" charset="-128"/>
              <a:ea typeface="Meiryo UI" panose="020B0604030504040204" pitchFamily="50" charset="-128"/>
            </a:endParaRPr>
          </a:p>
          <a:p>
            <a:pPr indent="-457200">
              <a:lnSpc>
                <a:spcPts val="2500"/>
              </a:lnSpc>
              <a:defRPr/>
            </a:pPr>
            <a:r>
              <a:rPr kumimoji="1" lang="ja-JP" altLang="en-US" dirty="0" smtClean="0">
                <a:solidFill>
                  <a:schemeClr val="tx1"/>
                </a:solidFill>
                <a:latin typeface="Meiryo UI" panose="020B0604030504040204" pitchFamily="50" charset="-128"/>
                <a:ea typeface="Meiryo UI" panose="020B0604030504040204" pitchFamily="50" charset="-128"/>
              </a:rPr>
              <a:t>　・幼</a:t>
            </a:r>
            <a:r>
              <a:rPr kumimoji="1" lang="ja-JP" altLang="en-US" dirty="0">
                <a:solidFill>
                  <a:schemeClr val="tx1"/>
                </a:solidFill>
                <a:latin typeface="Meiryo UI" panose="020B0604030504040204" pitchFamily="50" charset="-128"/>
                <a:ea typeface="Meiryo UI" panose="020B0604030504040204" pitchFamily="50" charset="-128"/>
              </a:rPr>
              <a:t>保連携型認定こども</a:t>
            </a:r>
            <a:r>
              <a:rPr kumimoji="1" lang="ja-JP" altLang="en-US" dirty="0" smtClean="0">
                <a:solidFill>
                  <a:schemeClr val="tx1"/>
                </a:solidFill>
                <a:latin typeface="Meiryo UI" panose="020B0604030504040204" pitchFamily="50" charset="-128"/>
                <a:ea typeface="Meiryo UI" panose="020B0604030504040204" pitchFamily="50" charset="-128"/>
              </a:rPr>
              <a:t>園</a:t>
            </a:r>
            <a:endParaRPr kumimoji="1" lang="en-US" altLang="ja-JP" dirty="0" smtClean="0">
              <a:solidFill>
                <a:schemeClr val="tx1"/>
              </a:solidFill>
              <a:latin typeface="Meiryo UI" panose="020B0604030504040204" pitchFamily="50" charset="-128"/>
              <a:ea typeface="Meiryo UI" panose="020B0604030504040204" pitchFamily="50" charset="-128"/>
            </a:endParaRPr>
          </a:p>
          <a:p>
            <a:pPr indent="-457200">
              <a:lnSpc>
                <a:spcPts val="2500"/>
              </a:lnSpc>
              <a:defRPr/>
            </a:pPr>
            <a:r>
              <a:rPr kumimoji="1" lang="ja-JP" altLang="en-US" dirty="0" smtClean="0">
                <a:solidFill>
                  <a:schemeClr val="tx1"/>
                </a:solidFill>
                <a:latin typeface="Meiryo UI" panose="020B0604030504040204" pitchFamily="50" charset="-128"/>
                <a:ea typeface="Meiryo UI" panose="020B0604030504040204" pitchFamily="50" charset="-128"/>
              </a:rPr>
              <a:t>　・保育所型</a:t>
            </a:r>
            <a:r>
              <a:rPr kumimoji="1" lang="ja-JP" altLang="en-US" dirty="0">
                <a:solidFill>
                  <a:schemeClr val="tx1"/>
                </a:solidFill>
                <a:latin typeface="Meiryo UI" panose="020B0604030504040204" pitchFamily="50" charset="-128"/>
                <a:ea typeface="Meiryo UI" panose="020B0604030504040204" pitchFamily="50" charset="-128"/>
              </a:rPr>
              <a:t>認定こども</a:t>
            </a:r>
            <a:r>
              <a:rPr kumimoji="1" lang="ja-JP" altLang="en-US" dirty="0" smtClean="0">
                <a:solidFill>
                  <a:schemeClr val="tx1"/>
                </a:solidFill>
                <a:latin typeface="Meiryo UI" panose="020B0604030504040204" pitchFamily="50" charset="-128"/>
                <a:ea typeface="Meiryo UI" panose="020B0604030504040204" pitchFamily="50" charset="-128"/>
              </a:rPr>
              <a:t>園</a:t>
            </a:r>
            <a:endParaRPr kumimoji="1" lang="en-US" altLang="ja-JP" dirty="0" smtClean="0">
              <a:solidFill>
                <a:schemeClr val="tx1"/>
              </a:solidFill>
              <a:latin typeface="Meiryo UI" panose="020B0604030504040204" pitchFamily="50" charset="-128"/>
              <a:ea typeface="Meiryo UI" panose="020B0604030504040204" pitchFamily="50" charset="-128"/>
            </a:endParaRPr>
          </a:p>
          <a:p>
            <a:pPr indent="-457200">
              <a:lnSpc>
                <a:spcPts val="2500"/>
              </a:lnSpc>
              <a:defRPr/>
            </a:pPr>
            <a:r>
              <a:rPr kumimoji="1" lang="ja-JP" altLang="en-US" dirty="0" smtClean="0">
                <a:solidFill>
                  <a:schemeClr val="tx1"/>
                </a:solidFill>
                <a:latin typeface="Meiryo UI" panose="020B0604030504040204" pitchFamily="50" charset="-128"/>
                <a:ea typeface="Meiryo UI" panose="020B0604030504040204" pitchFamily="50" charset="-128"/>
              </a:rPr>
              <a:t>　・認可外</a:t>
            </a:r>
            <a:r>
              <a:rPr kumimoji="1" lang="ja-JP" altLang="en-US" dirty="0">
                <a:solidFill>
                  <a:schemeClr val="tx1"/>
                </a:solidFill>
                <a:latin typeface="Meiryo UI" panose="020B0604030504040204" pitchFamily="50" charset="-128"/>
                <a:ea typeface="Meiryo UI" panose="020B0604030504040204" pitchFamily="50" charset="-128"/>
              </a:rPr>
              <a:t>保育</a:t>
            </a:r>
            <a:r>
              <a:rPr kumimoji="1" lang="ja-JP" altLang="en-US" dirty="0" smtClean="0">
                <a:solidFill>
                  <a:schemeClr val="tx1"/>
                </a:solidFill>
                <a:latin typeface="Meiryo UI" panose="020B0604030504040204" pitchFamily="50" charset="-128"/>
                <a:ea typeface="Meiryo UI" panose="020B0604030504040204" pitchFamily="50" charset="-128"/>
              </a:rPr>
              <a:t>施設　等</a:t>
            </a:r>
            <a:endParaRPr kumimoji="1" lang="en-US" altLang="ja-JP" dirty="0" smtClean="0">
              <a:solidFill>
                <a:schemeClr val="tx1"/>
              </a:solidFill>
              <a:latin typeface="Meiryo UI" panose="020B0604030504040204" pitchFamily="50" charset="-128"/>
              <a:ea typeface="Meiryo UI" panose="020B0604030504040204" pitchFamily="50" charset="-128"/>
            </a:endParaRPr>
          </a:p>
          <a:p>
            <a:pPr indent="-457200">
              <a:lnSpc>
                <a:spcPts val="2500"/>
              </a:lnSpc>
              <a:defRPr/>
            </a:pPr>
            <a:r>
              <a:rPr kumimoji="1" lang="ja-JP" altLang="en-US" dirty="0" smtClean="0">
                <a:solidFill>
                  <a:schemeClr val="tx1"/>
                </a:solidFill>
                <a:latin typeface="Meiryo UI" panose="020B0604030504040204" pitchFamily="50" charset="-128"/>
                <a:ea typeface="Meiryo UI" panose="020B0604030504040204" pitchFamily="50" charset="-128"/>
              </a:rPr>
              <a:t>　</a:t>
            </a:r>
            <a:r>
              <a:rPr kumimoji="1" lang="ja-JP" altLang="en-US" sz="1600" dirty="0" smtClean="0">
                <a:solidFill>
                  <a:schemeClr val="tx1"/>
                </a:solidFill>
                <a:latin typeface="Meiryo UI" panose="020B0604030504040204" pitchFamily="50" charset="-128"/>
                <a:ea typeface="Meiryo UI" panose="020B0604030504040204" pitchFamily="50" charset="-128"/>
              </a:rPr>
              <a:t>（</a:t>
            </a:r>
            <a:r>
              <a:rPr kumimoji="1" lang="ja-JP" altLang="en-US" sz="1600" dirty="0">
                <a:solidFill>
                  <a:schemeClr val="tx1"/>
                </a:solidFill>
                <a:latin typeface="Meiryo UI" panose="020B0604030504040204" pitchFamily="50" charset="-128"/>
                <a:ea typeface="Meiryo UI" panose="020B0604030504040204" pitchFamily="50" charset="-128"/>
              </a:rPr>
              <a:t>約</a:t>
            </a:r>
            <a:r>
              <a:rPr kumimoji="1" lang="en-US" altLang="ja-JP" sz="1600" dirty="0">
                <a:solidFill>
                  <a:schemeClr val="tx1"/>
                </a:solidFill>
                <a:latin typeface="Meiryo UI" panose="020B0604030504040204" pitchFamily="50" charset="-128"/>
                <a:ea typeface="Meiryo UI" panose="020B0604030504040204" pitchFamily="50" charset="-128"/>
              </a:rPr>
              <a:t>3,000</a:t>
            </a:r>
            <a:r>
              <a:rPr kumimoji="1" lang="ja-JP" altLang="en-US" sz="1600" dirty="0">
                <a:solidFill>
                  <a:schemeClr val="tx1"/>
                </a:solidFill>
                <a:latin typeface="Meiryo UI" panose="020B0604030504040204" pitchFamily="50" charset="-128"/>
                <a:ea typeface="Meiryo UI" panose="020B0604030504040204" pitchFamily="50" charset="-128"/>
              </a:rPr>
              <a:t>施設</a:t>
            </a:r>
            <a:r>
              <a:rPr kumimoji="1" lang="ja-JP" altLang="en-US" sz="1600" dirty="0" smtClean="0">
                <a:solidFill>
                  <a:schemeClr val="tx1"/>
                </a:solidFill>
                <a:latin typeface="Meiryo UI" panose="020B0604030504040204" pitchFamily="50" charset="-128"/>
                <a:ea typeface="Meiryo UI" panose="020B0604030504040204" pitchFamily="50" charset="-128"/>
              </a:rPr>
              <a:t>）</a:t>
            </a:r>
            <a:endParaRPr kumimoji="1" lang="en-US" altLang="ja-JP" dirty="0">
              <a:solidFill>
                <a:schemeClr val="tx1"/>
              </a:solidFill>
              <a:latin typeface="Meiryo UI" panose="020B0604030504040204" pitchFamily="50" charset="-128"/>
              <a:ea typeface="Meiryo UI" panose="020B0604030504040204" pitchFamily="50" charset="-128"/>
            </a:endParaRPr>
          </a:p>
        </p:txBody>
      </p:sp>
      <p:sp>
        <p:nvSpPr>
          <p:cNvPr id="25" name="正方形/長方形 24"/>
          <p:cNvSpPr/>
          <p:nvPr/>
        </p:nvSpPr>
        <p:spPr>
          <a:xfrm>
            <a:off x="1298557" y="5392378"/>
            <a:ext cx="4593753" cy="900769"/>
          </a:xfrm>
          <a:prstGeom prst="rect">
            <a:avLst/>
          </a:prstGeom>
          <a:noFill/>
          <a:ln w="76200" cmpd="dbl">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dirty="0" smtClean="0">
                <a:latin typeface="Meiryo UI" panose="020B0604030504040204" pitchFamily="50" charset="-128"/>
                <a:ea typeface="Meiryo UI" panose="020B0604030504040204" pitchFamily="50" charset="-128"/>
              </a:rPr>
              <a:t>図書カード（</a:t>
            </a:r>
            <a:r>
              <a:rPr kumimoji="1" lang="en-US" altLang="ja-JP" dirty="0">
                <a:latin typeface="Meiryo UI" panose="020B0604030504040204" pitchFamily="50" charset="-128"/>
                <a:ea typeface="Meiryo UI" panose="020B0604030504040204" pitchFamily="50" charset="-128"/>
              </a:rPr>
              <a:t>QR</a:t>
            </a:r>
            <a:r>
              <a:rPr kumimoji="1" lang="ja-JP" altLang="en-US" dirty="0" smtClean="0">
                <a:latin typeface="Meiryo UI" panose="020B0604030504040204" pitchFamily="50" charset="-128"/>
                <a:ea typeface="Meiryo UI" panose="020B0604030504040204" pitchFamily="50" charset="-128"/>
              </a:rPr>
              <a:t>コード用紙・</a:t>
            </a:r>
            <a:r>
              <a:rPr kumimoji="1" lang="en-US" altLang="ja-JP" dirty="0" smtClean="0">
                <a:latin typeface="Meiryo UI" panose="020B0604030504040204" pitchFamily="50" charset="-128"/>
                <a:ea typeface="Meiryo UI" panose="020B0604030504040204" pitchFamily="50" charset="-128"/>
              </a:rPr>
              <a:t>2,000</a:t>
            </a:r>
            <a:r>
              <a:rPr kumimoji="1" lang="ja-JP" altLang="en-US" dirty="0" smtClean="0">
                <a:latin typeface="Meiryo UI" panose="020B0604030504040204" pitchFamily="50" charset="-128"/>
                <a:ea typeface="Meiryo UI" panose="020B0604030504040204" pitchFamily="50" charset="-128"/>
              </a:rPr>
              <a:t>円分）を</a:t>
            </a:r>
            <a:endParaRPr kumimoji="1" lang="en-US" altLang="ja-JP" dirty="0" smtClean="0">
              <a:latin typeface="Meiryo UI" panose="020B0604030504040204" pitchFamily="50" charset="-128"/>
              <a:ea typeface="Meiryo UI" panose="020B0604030504040204" pitchFamily="50" charset="-128"/>
            </a:endParaRPr>
          </a:p>
          <a:p>
            <a:r>
              <a:rPr kumimoji="1" lang="ja-JP" altLang="en-US" dirty="0" smtClean="0">
                <a:latin typeface="Meiryo UI" panose="020B0604030504040204" pitchFamily="50" charset="-128"/>
                <a:ea typeface="Meiryo UI" panose="020B0604030504040204" pitchFamily="50" charset="-128"/>
              </a:rPr>
              <a:t>各保育所等を通じて配付</a:t>
            </a:r>
            <a:endParaRPr kumimoji="1" lang="en-US" altLang="ja-JP" dirty="0" smtClean="0">
              <a:latin typeface="Meiryo UI" panose="020B0604030504040204" pitchFamily="50" charset="-128"/>
              <a:ea typeface="Meiryo UI" panose="020B0604030504040204" pitchFamily="50" charset="-128"/>
            </a:endParaRPr>
          </a:p>
        </p:txBody>
      </p:sp>
      <p:sp>
        <p:nvSpPr>
          <p:cNvPr id="27" name="正方形/長方形 26"/>
          <p:cNvSpPr/>
          <p:nvPr/>
        </p:nvSpPr>
        <p:spPr>
          <a:xfrm>
            <a:off x="5771143" y="2853706"/>
            <a:ext cx="6244125" cy="3779106"/>
          </a:xfrm>
          <a:prstGeom prst="rect">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lIns="91418" tIns="45709" rIns="71983" bIns="45709" rtlCol="0" anchor="t"/>
          <a:lstStyle/>
          <a:p>
            <a:pPr>
              <a:lnSpc>
                <a:spcPct val="120000"/>
              </a:lnSpc>
              <a:spcBef>
                <a:spcPts val="300"/>
              </a:spcBef>
            </a:pP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イメージ</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p>
          <a:p>
            <a:pPr>
              <a:lnSpc>
                <a:spcPct val="120000"/>
              </a:lnSpc>
              <a:spcBef>
                <a:spcPts val="300"/>
              </a:spcBef>
            </a:pP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角丸四角形 29"/>
          <p:cNvSpPr/>
          <p:nvPr/>
        </p:nvSpPr>
        <p:spPr>
          <a:xfrm>
            <a:off x="9960800" y="4553224"/>
            <a:ext cx="1804241" cy="680544"/>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大阪府</a:t>
            </a:r>
          </a:p>
        </p:txBody>
      </p:sp>
      <p:sp>
        <p:nvSpPr>
          <p:cNvPr id="35" name="角丸四角形 34"/>
          <p:cNvSpPr/>
          <p:nvPr/>
        </p:nvSpPr>
        <p:spPr>
          <a:xfrm>
            <a:off x="6357585" y="5769481"/>
            <a:ext cx="1804241" cy="680544"/>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kumimoji="1" lang="en-US" altLang="ja-JP" sz="2000" b="1" dirty="0" smtClean="0">
                <a:latin typeface="Meiryo UI" panose="020B0604030504040204" pitchFamily="50" charset="-128"/>
                <a:ea typeface="Meiryo UI" panose="020B0604030504040204" pitchFamily="50" charset="-128"/>
              </a:rPr>
              <a:t>3</a:t>
            </a:r>
            <a:r>
              <a:rPr kumimoji="1" lang="ja-JP" altLang="en-US" sz="2000" b="1" dirty="0" smtClean="0">
                <a:latin typeface="Meiryo UI" panose="020B0604030504040204" pitchFamily="50" charset="-128"/>
                <a:ea typeface="Meiryo UI" panose="020B0604030504040204" pitchFamily="50" charset="-128"/>
              </a:rPr>
              <a:t>歳児以上の</a:t>
            </a:r>
            <a:endParaRPr kumimoji="1" lang="en-US" altLang="ja-JP" sz="2000" b="1" dirty="0" smtClean="0">
              <a:latin typeface="Meiryo UI" panose="020B0604030504040204" pitchFamily="50" charset="-128"/>
              <a:ea typeface="Meiryo UI" panose="020B0604030504040204" pitchFamily="50" charset="-128"/>
            </a:endParaRPr>
          </a:p>
          <a:p>
            <a:pPr algn="ctr"/>
            <a:r>
              <a:rPr kumimoji="1" lang="ja-JP" altLang="en-US" sz="2000" b="1" dirty="0" smtClean="0">
                <a:latin typeface="Meiryo UI" panose="020B0604030504040204" pitchFamily="50" charset="-128"/>
                <a:ea typeface="Meiryo UI" panose="020B0604030504040204" pitchFamily="50" charset="-128"/>
              </a:rPr>
              <a:t>子どもたち</a:t>
            </a:r>
            <a:endParaRPr kumimoji="1" lang="ja-JP" altLang="en-US" sz="2000" b="1" dirty="0">
              <a:latin typeface="Meiryo UI" panose="020B0604030504040204" pitchFamily="50" charset="-128"/>
              <a:ea typeface="Meiryo UI" panose="020B0604030504040204" pitchFamily="50" charset="-128"/>
            </a:endParaRPr>
          </a:p>
        </p:txBody>
      </p:sp>
      <p:sp>
        <p:nvSpPr>
          <p:cNvPr id="36" name="角丸四角形 35"/>
          <p:cNvSpPr/>
          <p:nvPr/>
        </p:nvSpPr>
        <p:spPr>
          <a:xfrm>
            <a:off x="6357586" y="3297348"/>
            <a:ext cx="1804241" cy="680544"/>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rPr>
              <a:t>保育所等</a:t>
            </a:r>
            <a:endParaRPr kumimoji="1" lang="ja-JP" altLang="en-US" b="1" dirty="0">
              <a:latin typeface="Meiryo UI" panose="020B0604030504040204" pitchFamily="50" charset="-128"/>
              <a:ea typeface="Meiryo UI" panose="020B0604030504040204" pitchFamily="50" charset="-128"/>
            </a:endParaRPr>
          </a:p>
        </p:txBody>
      </p:sp>
      <p:cxnSp>
        <p:nvCxnSpPr>
          <p:cNvPr id="39" name="直線矢印コネクタ 38"/>
          <p:cNvCxnSpPr/>
          <p:nvPr/>
        </p:nvCxnSpPr>
        <p:spPr>
          <a:xfrm flipH="1" flipV="1">
            <a:off x="8333737" y="3632022"/>
            <a:ext cx="1524113" cy="921205"/>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p:nvPr/>
        </p:nvCxnSpPr>
        <p:spPr>
          <a:xfrm flipH="1">
            <a:off x="7240457" y="4063494"/>
            <a:ext cx="1566" cy="1660004"/>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pic>
        <p:nvPicPr>
          <p:cNvPr id="41" name="図 40"/>
          <p:cNvPicPr>
            <a:picLocks noChangeAspect="1"/>
          </p:cNvPicPr>
          <p:nvPr/>
        </p:nvPicPr>
        <p:blipFill>
          <a:blip r:embed="rId3"/>
          <a:stretch>
            <a:fillRect/>
          </a:stretch>
        </p:blipFill>
        <p:spPr>
          <a:xfrm>
            <a:off x="8533892" y="3956880"/>
            <a:ext cx="1045862" cy="654334"/>
          </a:xfrm>
          <a:prstGeom prst="rect">
            <a:avLst/>
          </a:prstGeom>
        </p:spPr>
      </p:pic>
      <p:sp>
        <p:nvSpPr>
          <p:cNvPr id="42" name="正方形/長方形 41"/>
          <p:cNvSpPr/>
          <p:nvPr/>
        </p:nvSpPr>
        <p:spPr>
          <a:xfrm>
            <a:off x="8953564" y="3576146"/>
            <a:ext cx="1837606" cy="5966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600" b="1" dirty="0" smtClean="0">
                <a:solidFill>
                  <a:schemeClr val="tx1"/>
                </a:solidFill>
                <a:latin typeface="UD デジタル 教科書体 NK-R" panose="02020400000000000000" pitchFamily="18" charset="-128"/>
                <a:ea typeface="UD デジタル 教科書体 NK-R" panose="02020400000000000000" pitchFamily="18" charset="-128"/>
              </a:rPr>
              <a:t>図書カード</a:t>
            </a:r>
            <a:endParaRPr kumimoji="1" lang="en-US" altLang="ja-JP" sz="1600" b="1"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gn="ctr"/>
            <a:r>
              <a:rPr kumimoji="1" lang="ja-JP" altLang="en-US" sz="1600" b="1"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600" b="1" dirty="0" smtClean="0">
                <a:solidFill>
                  <a:schemeClr val="tx1"/>
                </a:solidFill>
                <a:latin typeface="UD デジタル 教科書体 NK-R" panose="02020400000000000000" pitchFamily="18" charset="-128"/>
                <a:ea typeface="UD デジタル 教科書体 NK-R" panose="02020400000000000000" pitchFamily="18" charset="-128"/>
              </a:rPr>
              <a:t>QR</a:t>
            </a:r>
            <a:r>
              <a:rPr kumimoji="1" lang="ja-JP" altLang="en-US" sz="1600" b="1" dirty="0" smtClean="0">
                <a:solidFill>
                  <a:schemeClr val="tx1"/>
                </a:solidFill>
                <a:latin typeface="UD デジタル 教科書体 NK-R" panose="02020400000000000000" pitchFamily="18" charset="-128"/>
                <a:ea typeface="UD デジタル 教科書体 NK-R" panose="02020400000000000000" pitchFamily="18" charset="-128"/>
              </a:rPr>
              <a:t>コード用紙）</a:t>
            </a:r>
            <a:endParaRPr kumimoji="1" lang="ja-JP" altLang="en-US" sz="1600" b="1" dirty="0">
              <a:solidFill>
                <a:schemeClr val="tx1"/>
              </a:solidFill>
              <a:latin typeface="UD デジタル 教科書体 NK-R" panose="02020400000000000000" pitchFamily="18" charset="-128"/>
              <a:ea typeface="UD デジタル 教科書体 NK-R" panose="02020400000000000000" pitchFamily="18" charset="-128"/>
            </a:endParaRPr>
          </a:p>
        </p:txBody>
      </p:sp>
      <p:pic>
        <p:nvPicPr>
          <p:cNvPr id="43" name="図 42"/>
          <p:cNvPicPr>
            <a:picLocks noChangeAspect="1"/>
          </p:cNvPicPr>
          <p:nvPr/>
        </p:nvPicPr>
        <p:blipFill>
          <a:blip r:embed="rId3"/>
          <a:stretch>
            <a:fillRect/>
          </a:stretch>
        </p:blipFill>
        <p:spPr>
          <a:xfrm>
            <a:off x="6738759" y="4234583"/>
            <a:ext cx="1003395" cy="627765"/>
          </a:xfrm>
          <a:prstGeom prst="rect">
            <a:avLst/>
          </a:prstGeom>
        </p:spPr>
      </p:pic>
      <p:sp>
        <p:nvSpPr>
          <p:cNvPr id="44" name="正方形/長方形 43"/>
          <p:cNvSpPr/>
          <p:nvPr/>
        </p:nvSpPr>
        <p:spPr>
          <a:xfrm>
            <a:off x="5771143" y="4680189"/>
            <a:ext cx="1837606" cy="5966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600" b="1" dirty="0" smtClean="0">
                <a:solidFill>
                  <a:schemeClr val="tx1"/>
                </a:solidFill>
                <a:latin typeface="UD デジタル 教科書体 NK-R" panose="02020400000000000000" pitchFamily="18" charset="-128"/>
                <a:ea typeface="UD デジタル 教科書体 NK-R" panose="02020400000000000000" pitchFamily="18" charset="-128"/>
              </a:rPr>
              <a:t>図書カード</a:t>
            </a:r>
            <a:endParaRPr kumimoji="1" lang="en-US" altLang="ja-JP" sz="1600" b="1"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gn="ctr"/>
            <a:r>
              <a:rPr kumimoji="1" lang="ja-JP" altLang="en-US" sz="1600" b="1"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600" b="1" dirty="0" smtClean="0">
                <a:solidFill>
                  <a:schemeClr val="tx1"/>
                </a:solidFill>
                <a:latin typeface="UD デジタル 教科書体 NK-R" panose="02020400000000000000" pitchFamily="18" charset="-128"/>
                <a:ea typeface="UD デジタル 教科書体 NK-R" panose="02020400000000000000" pitchFamily="18" charset="-128"/>
              </a:rPr>
              <a:t>QR</a:t>
            </a:r>
            <a:r>
              <a:rPr kumimoji="1" lang="ja-JP" altLang="en-US" sz="1600" b="1" dirty="0" smtClean="0">
                <a:solidFill>
                  <a:schemeClr val="tx1"/>
                </a:solidFill>
                <a:latin typeface="UD デジタル 教科書体 NK-R" panose="02020400000000000000" pitchFamily="18" charset="-128"/>
                <a:ea typeface="UD デジタル 教科書体 NK-R" panose="02020400000000000000" pitchFamily="18" charset="-128"/>
              </a:rPr>
              <a:t>コード用紙）</a:t>
            </a:r>
            <a:endParaRPr kumimoji="1" lang="ja-JP" altLang="en-US" sz="16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45" name="正方形/長方形 44"/>
          <p:cNvSpPr/>
          <p:nvPr/>
        </p:nvSpPr>
        <p:spPr>
          <a:xfrm>
            <a:off x="6989158" y="5375622"/>
            <a:ext cx="2067665" cy="4003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smtClean="0">
                <a:solidFill>
                  <a:schemeClr val="tx1"/>
                </a:solidFill>
                <a:latin typeface="UD デジタル 教科書体 NK-R" panose="02020400000000000000" pitchFamily="18" charset="-128"/>
                <a:ea typeface="UD デジタル 教科書体 NK-R" panose="02020400000000000000" pitchFamily="18" charset="-128"/>
              </a:rPr>
              <a:t>登園の際に配布</a:t>
            </a:r>
            <a:endParaRPr kumimoji="1" lang="ja-JP" altLang="en-US" sz="14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2" name="楕円 21"/>
          <p:cNvSpPr/>
          <p:nvPr/>
        </p:nvSpPr>
        <p:spPr>
          <a:xfrm>
            <a:off x="11799570" y="6463338"/>
            <a:ext cx="360000" cy="360000"/>
          </a:xfrm>
          <a:prstGeom prst="ellips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latin typeface="Meiryo UI" panose="020B0604030504040204" pitchFamily="50" charset="-128"/>
                <a:ea typeface="Meiryo UI" panose="020B0604030504040204" pitchFamily="50" charset="-128"/>
              </a:rPr>
              <a:t>7</a:t>
            </a:r>
            <a:endParaRPr kumimoji="1" lang="ja-JP" altLang="en-US" b="1" dirty="0">
              <a:latin typeface="Meiryo UI" panose="020B0604030504040204" pitchFamily="50" charset="-128"/>
              <a:ea typeface="Meiryo UI" panose="020B0604030504040204" pitchFamily="50" charset="-128"/>
            </a:endParaRPr>
          </a:p>
        </p:txBody>
      </p:sp>
      <p:sp>
        <p:nvSpPr>
          <p:cNvPr id="28" name="正方形/長方形 27"/>
          <p:cNvSpPr/>
          <p:nvPr/>
        </p:nvSpPr>
        <p:spPr>
          <a:xfrm>
            <a:off x="8163191" y="5779391"/>
            <a:ext cx="3389317" cy="7190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400" b="1"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400" b="1" dirty="0" smtClean="0">
                <a:solidFill>
                  <a:schemeClr val="tx1"/>
                </a:solidFill>
                <a:latin typeface="UD デジタル 教科書体 NK-R" panose="02020400000000000000" pitchFamily="18" charset="-128"/>
                <a:ea typeface="UD デジタル 教科書体 NK-R" panose="02020400000000000000" pitchFamily="18" charset="-128"/>
              </a:rPr>
              <a:t>登園を控えていただいている方には、</a:t>
            </a:r>
            <a:endParaRPr kumimoji="1" lang="en-US" altLang="ja-JP" sz="1400" b="1"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gn="ctr"/>
            <a:r>
              <a:rPr kumimoji="1" lang="ja-JP" altLang="en-US" sz="1400" b="1" dirty="0" smtClean="0">
                <a:solidFill>
                  <a:schemeClr val="tx1"/>
                </a:solidFill>
                <a:latin typeface="UD デジタル 教科書体 NK-R" panose="02020400000000000000" pitchFamily="18" charset="-128"/>
                <a:ea typeface="UD デジタル 教科書体 NK-R" panose="02020400000000000000" pitchFamily="18" charset="-128"/>
              </a:rPr>
              <a:t>    通常の登園ができるようになってから</a:t>
            </a:r>
            <a:endParaRPr kumimoji="1" lang="en-US" altLang="ja-JP" sz="1400" b="1"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400" b="1" dirty="0" smtClean="0">
                <a:solidFill>
                  <a:schemeClr val="tx1"/>
                </a:solidFill>
                <a:latin typeface="UD デジタル 教科書体 NK-R" panose="02020400000000000000" pitchFamily="18" charset="-128"/>
                <a:ea typeface="UD デジタル 教科書体 NK-R" panose="02020400000000000000" pitchFamily="18" charset="-128"/>
              </a:rPr>
              <a:t>   　　登園時に配布</a:t>
            </a:r>
            <a:endParaRPr kumimoji="1" lang="ja-JP" altLang="en-US" sz="14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3777469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12234</TotalTime>
  <Words>3262</Words>
  <Application>Microsoft Office PowerPoint</Application>
  <PresentationFormat>ワイド画面</PresentationFormat>
  <Paragraphs>421</Paragraphs>
  <Slides>14</Slides>
  <Notes>12</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14</vt:i4>
      </vt:variant>
    </vt:vector>
  </HeadingPairs>
  <TitlesOfParts>
    <vt:vector size="26" baseType="lpstr">
      <vt:lpstr>Meiryo UI</vt:lpstr>
      <vt:lpstr>ＭＳ Ｐゴシック</vt:lpstr>
      <vt:lpstr>UD デジタル 教科書体 NK-R</vt:lpstr>
      <vt:lpstr>メイリオ</vt:lpstr>
      <vt:lpstr>游ゴシック</vt:lpstr>
      <vt:lpstr>游ゴシック Light</vt:lpstr>
      <vt:lpstr>Arial</vt:lpstr>
      <vt:lpstr>Calibri</vt:lpstr>
      <vt:lpstr>Calibri Light</vt:lpstr>
      <vt:lpstr>Microsoft Himalaya</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福田　稔</dc:creator>
  <cp:lastModifiedBy>福田　稔</cp:lastModifiedBy>
  <cp:revision>1</cp:revision>
  <cp:lastPrinted>2020-04-22T02:21:16Z</cp:lastPrinted>
  <dcterms:created xsi:type="dcterms:W3CDTF">2019-01-25T10:22:13Z</dcterms:created>
  <dcterms:modified xsi:type="dcterms:W3CDTF">2021-02-15T07:30:13Z</dcterms:modified>
</cp:coreProperties>
</file>