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7" r:id="rId2"/>
  </p:sldIdLst>
  <p:sldSz cx="12801600" cy="9601200" type="A3"/>
  <p:notesSz cx="6797675" cy="99266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orient="horz" pos="801">
          <p15:clr>
            <a:srgbClr val="A4A3A4"/>
          </p15:clr>
        </p15:guide>
        <p15:guide id="3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292929"/>
    <a:srgbClr val="FFCC99"/>
    <a:srgbClr val="CC0000"/>
    <a:srgbClr val="000066"/>
    <a:srgbClr val="003300"/>
    <a:srgbClr val="003366"/>
    <a:srgbClr val="4D4D4D"/>
    <a:srgbClr val="333333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88" autoAdjust="0"/>
    <p:restoredTop sz="94434" autoAdjust="0"/>
  </p:normalViewPr>
  <p:slideViewPr>
    <p:cSldViewPr>
      <p:cViewPr>
        <p:scale>
          <a:sx n="100" d="100"/>
          <a:sy n="100" d="100"/>
        </p:scale>
        <p:origin x="-204" y="-2886"/>
      </p:cViewPr>
      <p:guideLst>
        <p:guide orient="horz" pos="3024"/>
        <p:guide orient="horz" pos="801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447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645" y="0"/>
            <a:ext cx="2945447" cy="496253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ED2AE805-22E1-4E8E-8447-3801F5D03F87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801"/>
            <a:ext cx="2945447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645" y="9428801"/>
            <a:ext cx="2945447" cy="49625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E9451D01-6F62-4C99-A782-F1573AC2E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3478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60" cy="496332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60" cy="496332"/>
          </a:xfrm>
          <a:prstGeom prst="rect">
            <a:avLst/>
          </a:prstGeom>
        </p:spPr>
        <p:txBody>
          <a:bodyPr vert="horz" lIns="91301" tIns="45650" rIns="91301" bIns="45650" rtlCol="0"/>
          <a:lstStyle>
            <a:lvl1pPr algn="r">
              <a:defRPr sz="1200"/>
            </a:lvl1pPr>
          </a:lstStyle>
          <a:p>
            <a:fld id="{B58C1367-ABDE-4403-B0F8-2927F1C8E398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1" tIns="45650" rIns="91301" bIns="456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1" tIns="45650" rIns="91301" bIns="456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60" cy="49633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60" cy="496332"/>
          </a:xfrm>
          <a:prstGeom prst="rect">
            <a:avLst/>
          </a:prstGeom>
        </p:spPr>
        <p:txBody>
          <a:bodyPr vert="horz" lIns="91301" tIns="45650" rIns="91301" bIns="45650" rtlCol="0" anchor="b"/>
          <a:lstStyle>
            <a:lvl1pPr algn="r">
              <a:defRPr sz="1200"/>
            </a:lvl1pPr>
          </a:lstStyle>
          <a:p>
            <a:fld id="{A18CB2BB-5EFA-48F6-9445-91FEE03DB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928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6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804726" y="9095843"/>
            <a:ext cx="2987040" cy="51117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B6EF2BFC-1CA3-4908-93AF-29031E114A3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645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7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83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12801600" cy="1000098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rtlCol="0" anchor="t" anchorCtr="0" compatLnSpc="1">
            <a:prstTxWarp prst="textNoShape">
              <a:avLst/>
            </a:prstTxWarp>
          </a:bodyPr>
          <a:lstStyle/>
          <a:p>
            <a:pPr defTabSz="628968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25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128016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640080" y="300006"/>
            <a:ext cx="11515286" cy="70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65520" rIns="126000" bIns="655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2777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 userDrawn="1"/>
        </p:nvCxnSpPr>
        <p:spPr>
          <a:xfrm>
            <a:off x="314135" y="640998"/>
            <a:ext cx="12096000" cy="0"/>
          </a:xfrm>
          <a:prstGeom prst="line">
            <a:avLst/>
          </a:prstGeom>
          <a:ln w="60325">
            <a:solidFill>
              <a:srgbClr val="000099"/>
            </a:solidFill>
          </a:ln>
          <a:effectLst>
            <a:outerShdw blurRad="38100" dist="50800" dir="5400000" rotWithShape="0">
              <a:srgbClr val="000000">
                <a:alpha val="60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804726" y="9036757"/>
            <a:ext cx="2987040" cy="51117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B6EF2BFC-1CA3-4908-93AF-29031E114A3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51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0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1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3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7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33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58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2BFC-1CA3-4908-93AF-29031E114A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0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>
          <a:xfrm>
            <a:off x="6469761" y="948443"/>
            <a:ext cx="6268605" cy="85989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0188" y="655423"/>
            <a:ext cx="6206044" cy="889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2728392" y="6820711"/>
            <a:ext cx="3505209" cy="2588401"/>
            <a:chOff x="208112" y="7412730"/>
            <a:chExt cx="3505209" cy="2644454"/>
          </a:xfrm>
        </p:grpSpPr>
        <p:grpSp>
          <p:nvGrpSpPr>
            <p:cNvPr id="11" name="グループ化 10"/>
            <p:cNvGrpSpPr>
              <a:grpSpLocks noChangeAspect="1"/>
            </p:cNvGrpSpPr>
            <p:nvPr/>
          </p:nvGrpSpPr>
          <p:grpSpPr>
            <a:xfrm>
              <a:off x="242009" y="7738185"/>
              <a:ext cx="3445740" cy="2260424"/>
              <a:chOff x="429379" y="3979893"/>
              <a:chExt cx="3989804" cy="2617333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429379" y="3979893"/>
                <a:ext cx="3820559" cy="2589336"/>
                <a:chOff x="562584" y="459001"/>
                <a:chExt cx="8018833" cy="6110229"/>
              </a:xfrm>
            </p:grpSpPr>
            <p:pic>
              <p:nvPicPr>
                <p:cNvPr id="30" name="図 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562584" y="459001"/>
                  <a:ext cx="8018833" cy="6110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" name="Freeform 2" descr="25%"/>
                <p:cNvSpPr>
                  <a:spLocks/>
                </p:cNvSpPr>
                <p:nvPr/>
              </p:nvSpPr>
              <p:spPr bwMode="auto">
                <a:xfrm>
                  <a:off x="4441304" y="830914"/>
                  <a:ext cx="2629197" cy="3934269"/>
                </a:xfrm>
                <a:custGeom>
                  <a:avLst/>
                  <a:gdLst>
                    <a:gd name="T0" fmla="*/ 420 w 6353"/>
                    <a:gd name="T1" fmla="*/ 7444 h 9340"/>
                    <a:gd name="T2" fmla="*/ 1715 w 6353"/>
                    <a:gd name="T3" fmla="*/ 5380 h 9340"/>
                    <a:gd name="T4" fmla="*/ 2027 w 6353"/>
                    <a:gd name="T5" fmla="*/ 947 h 9340"/>
                    <a:gd name="T6" fmla="*/ 1907 w 6353"/>
                    <a:gd name="T7" fmla="*/ 660 h 9340"/>
                    <a:gd name="T8" fmla="*/ 1715 w 6353"/>
                    <a:gd name="T9" fmla="*/ 484 h 9340"/>
                    <a:gd name="T10" fmla="*/ 1387 w 6353"/>
                    <a:gd name="T11" fmla="*/ 300 h 9340"/>
                    <a:gd name="T12" fmla="*/ 833 w 6353"/>
                    <a:gd name="T13" fmla="*/ 200 h 9340"/>
                    <a:gd name="T14" fmla="*/ 380 w 6353"/>
                    <a:gd name="T15" fmla="*/ 233 h 9340"/>
                    <a:gd name="T16" fmla="*/ 80 w 6353"/>
                    <a:gd name="T17" fmla="*/ 307 h 9340"/>
                    <a:gd name="T18" fmla="*/ 0 w 6353"/>
                    <a:gd name="T19" fmla="*/ 120 h 9340"/>
                    <a:gd name="T20" fmla="*/ 273 w 6353"/>
                    <a:gd name="T21" fmla="*/ 40 h 9340"/>
                    <a:gd name="T22" fmla="*/ 747 w 6353"/>
                    <a:gd name="T23" fmla="*/ 0 h 9340"/>
                    <a:gd name="T24" fmla="*/ 1153 w 6353"/>
                    <a:gd name="T25" fmla="*/ 20 h 9340"/>
                    <a:gd name="T26" fmla="*/ 1507 w 6353"/>
                    <a:gd name="T27" fmla="*/ 87 h 9340"/>
                    <a:gd name="T28" fmla="*/ 6353 w 6353"/>
                    <a:gd name="T29" fmla="*/ 1933 h 9340"/>
                    <a:gd name="T30" fmla="*/ 4633 w 6353"/>
                    <a:gd name="T31" fmla="*/ 6487 h 9340"/>
                    <a:gd name="T32" fmla="*/ 4547 w 6353"/>
                    <a:gd name="T33" fmla="*/ 6640 h 9340"/>
                    <a:gd name="T34" fmla="*/ 2227 w 6353"/>
                    <a:gd name="T35" fmla="*/ 9340 h 9340"/>
                    <a:gd name="T36" fmla="*/ 420 w 6353"/>
                    <a:gd name="T37" fmla="*/ 7444 h 9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353" h="9340">
                      <a:moveTo>
                        <a:pt x="420" y="7444"/>
                      </a:moveTo>
                      <a:lnTo>
                        <a:pt x="1715" y="5380"/>
                      </a:lnTo>
                      <a:lnTo>
                        <a:pt x="2027" y="947"/>
                      </a:lnTo>
                      <a:lnTo>
                        <a:pt x="1907" y="660"/>
                      </a:lnTo>
                      <a:lnTo>
                        <a:pt x="1715" y="484"/>
                      </a:lnTo>
                      <a:lnTo>
                        <a:pt x="1387" y="300"/>
                      </a:lnTo>
                      <a:lnTo>
                        <a:pt x="833" y="200"/>
                      </a:lnTo>
                      <a:lnTo>
                        <a:pt x="380" y="233"/>
                      </a:lnTo>
                      <a:lnTo>
                        <a:pt x="80" y="307"/>
                      </a:lnTo>
                      <a:lnTo>
                        <a:pt x="0" y="120"/>
                      </a:lnTo>
                      <a:lnTo>
                        <a:pt x="273" y="40"/>
                      </a:lnTo>
                      <a:lnTo>
                        <a:pt x="747" y="0"/>
                      </a:lnTo>
                      <a:lnTo>
                        <a:pt x="1153" y="20"/>
                      </a:lnTo>
                      <a:lnTo>
                        <a:pt x="1507" y="87"/>
                      </a:lnTo>
                      <a:lnTo>
                        <a:pt x="6353" y="1933"/>
                      </a:lnTo>
                      <a:lnTo>
                        <a:pt x="4633" y="6487"/>
                      </a:lnTo>
                      <a:lnTo>
                        <a:pt x="4547" y="6640"/>
                      </a:lnTo>
                      <a:lnTo>
                        <a:pt x="2227" y="9340"/>
                      </a:lnTo>
                      <a:lnTo>
                        <a:pt x="420" y="7444"/>
                      </a:lnTo>
                      <a:close/>
                    </a:path>
                  </a:pathLst>
                </a:custGeom>
                <a:pattFill prst="pct25">
                  <a:fgClr>
                    <a:srgbClr val="000000">
                      <a:alpha val="30000"/>
                    </a:srgbClr>
                  </a:fgClr>
                  <a:bgClr>
                    <a:srgbClr val="FFFFFF">
                      <a:alpha val="30000"/>
                    </a:srgbClr>
                  </a:bgClr>
                </a:pattFill>
                <a:ln w="57150" cmpd="sng">
                  <a:solidFill>
                    <a:srgbClr val="BFBFBF"/>
                  </a:solidFill>
                  <a:round/>
                  <a:headEnd/>
                  <a:tailEnd/>
                </a:ln>
              </p:spPr>
              <p:txBody>
                <a:bodyPr vert="horz" wrap="square" lIns="74295" tIns="8890" rIns="74295" bIns="88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32" name="Freeform 3" descr="25%"/>
                <p:cNvSpPr>
                  <a:spLocks/>
                </p:cNvSpPr>
                <p:nvPr/>
              </p:nvSpPr>
              <p:spPr bwMode="auto">
                <a:xfrm>
                  <a:off x="827314" y="965917"/>
                  <a:ext cx="4478782" cy="5009882"/>
                </a:xfrm>
                <a:custGeom>
                  <a:avLst/>
                  <a:gdLst>
                    <a:gd name="T0" fmla="*/ 1450 w 10724"/>
                    <a:gd name="T1" fmla="*/ 3160 h 12027"/>
                    <a:gd name="T2" fmla="*/ 8692 w 10724"/>
                    <a:gd name="T3" fmla="*/ 71 h 12027"/>
                    <a:gd name="T4" fmla="*/ 8940 w 10724"/>
                    <a:gd name="T5" fmla="*/ 20 h 12027"/>
                    <a:gd name="T6" fmla="*/ 9354 w 10724"/>
                    <a:gd name="T7" fmla="*/ 0 h 12027"/>
                    <a:gd name="T8" fmla="*/ 9861 w 10724"/>
                    <a:gd name="T9" fmla="*/ 71 h 12027"/>
                    <a:gd name="T10" fmla="*/ 10222 w 10724"/>
                    <a:gd name="T11" fmla="*/ 266 h 12027"/>
                    <a:gd name="T12" fmla="*/ 10417 w 10724"/>
                    <a:gd name="T13" fmla="*/ 448 h 12027"/>
                    <a:gd name="T14" fmla="*/ 10532 w 10724"/>
                    <a:gd name="T15" fmla="*/ 731 h 12027"/>
                    <a:gd name="T16" fmla="*/ 10489 w 10724"/>
                    <a:gd name="T17" fmla="*/ 1635 h 12027"/>
                    <a:gd name="T18" fmla="*/ 10222 w 10724"/>
                    <a:gd name="T19" fmla="*/ 5174 h 12027"/>
                    <a:gd name="T20" fmla="*/ 8920 w 10724"/>
                    <a:gd name="T21" fmla="*/ 7224 h 12027"/>
                    <a:gd name="T22" fmla="*/ 10724 w 10724"/>
                    <a:gd name="T23" fmla="*/ 9120 h 12027"/>
                    <a:gd name="T24" fmla="*/ 10496 w 10724"/>
                    <a:gd name="T25" fmla="*/ 9866 h 12027"/>
                    <a:gd name="T26" fmla="*/ 8080 w 10724"/>
                    <a:gd name="T27" fmla="*/ 12027 h 12027"/>
                    <a:gd name="T28" fmla="*/ 7814 w 10724"/>
                    <a:gd name="T29" fmla="*/ 11747 h 12027"/>
                    <a:gd name="T30" fmla="*/ 9534 w 10724"/>
                    <a:gd name="T31" fmla="*/ 10147 h 12027"/>
                    <a:gd name="T32" fmla="*/ 7423 w 10724"/>
                    <a:gd name="T33" fmla="*/ 7908 h 12027"/>
                    <a:gd name="T34" fmla="*/ 5442 w 10724"/>
                    <a:gd name="T35" fmla="*/ 3260 h 12027"/>
                    <a:gd name="T36" fmla="*/ 560 w 10724"/>
                    <a:gd name="T37" fmla="*/ 5360 h 12027"/>
                    <a:gd name="T38" fmla="*/ 387 w 10724"/>
                    <a:gd name="T39" fmla="*/ 5773 h 12027"/>
                    <a:gd name="T40" fmla="*/ 0 w 10724"/>
                    <a:gd name="T41" fmla="*/ 4827 h 12027"/>
                    <a:gd name="T42" fmla="*/ 1814 w 10724"/>
                    <a:gd name="T43" fmla="*/ 4027 h 12027"/>
                    <a:gd name="T44" fmla="*/ 1450 w 10724"/>
                    <a:gd name="T45" fmla="*/ 3160 h 120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0724" h="12027">
                      <a:moveTo>
                        <a:pt x="1450" y="3160"/>
                      </a:moveTo>
                      <a:lnTo>
                        <a:pt x="8692" y="71"/>
                      </a:lnTo>
                      <a:lnTo>
                        <a:pt x="8940" y="20"/>
                      </a:lnTo>
                      <a:lnTo>
                        <a:pt x="9354" y="0"/>
                      </a:lnTo>
                      <a:lnTo>
                        <a:pt x="9861" y="71"/>
                      </a:lnTo>
                      <a:lnTo>
                        <a:pt x="10222" y="266"/>
                      </a:lnTo>
                      <a:lnTo>
                        <a:pt x="10417" y="448"/>
                      </a:lnTo>
                      <a:lnTo>
                        <a:pt x="10532" y="731"/>
                      </a:lnTo>
                      <a:lnTo>
                        <a:pt x="10489" y="1635"/>
                      </a:lnTo>
                      <a:lnTo>
                        <a:pt x="10222" y="5174"/>
                      </a:lnTo>
                      <a:lnTo>
                        <a:pt x="8920" y="7224"/>
                      </a:lnTo>
                      <a:lnTo>
                        <a:pt x="10724" y="9120"/>
                      </a:lnTo>
                      <a:lnTo>
                        <a:pt x="10496" y="9866"/>
                      </a:lnTo>
                      <a:lnTo>
                        <a:pt x="8080" y="12027"/>
                      </a:lnTo>
                      <a:lnTo>
                        <a:pt x="7814" y="11747"/>
                      </a:lnTo>
                      <a:lnTo>
                        <a:pt x="9534" y="10147"/>
                      </a:lnTo>
                      <a:lnTo>
                        <a:pt x="7423" y="7908"/>
                      </a:lnTo>
                      <a:lnTo>
                        <a:pt x="5442" y="3260"/>
                      </a:lnTo>
                      <a:lnTo>
                        <a:pt x="560" y="5360"/>
                      </a:lnTo>
                      <a:lnTo>
                        <a:pt x="387" y="5773"/>
                      </a:lnTo>
                      <a:lnTo>
                        <a:pt x="0" y="4827"/>
                      </a:lnTo>
                      <a:lnTo>
                        <a:pt x="1814" y="4027"/>
                      </a:lnTo>
                      <a:lnTo>
                        <a:pt x="1450" y="3160"/>
                      </a:lnTo>
                      <a:close/>
                    </a:path>
                  </a:pathLst>
                </a:custGeom>
                <a:pattFill prst="pct25">
                  <a:fgClr>
                    <a:srgbClr val="000000">
                      <a:alpha val="30000"/>
                    </a:srgbClr>
                  </a:fgClr>
                  <a:bgClr>
                    <a:srgbClr val="FFFFFF">
                      <a:alpha val="30000"/>
                    </a:srgbClr>
                  </a:bgClr>
                </a:pattFill>
                <a:ln w="57150" cmpd="sng">
                  <a:solidFill>
                    <a:srgbClr val="BFBFBF"/>
                  </a:solidFill>
                  <a:round/>
                  <a:headEnd/>
                  <a:tailEnd/>
                </a:ln>
              </p:spPr>
              <p:txBody>
                <a:bodyPr vert="horz" wrap="square" lIns="74295" tIns="8890" rIns="74295" bIns="88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  <p:sp>
            <p:nvSpPr>
              <p:cNvPr id="13" name="テキスト ボックス 12"/>
              <p:cNvSpPr txBox="1"/>
              <p:nvPr/>
            </p:nvSpPr>
            <p:spPr>
              <a:xfrm rot="20308539">
                <a:off x="882226" y="4090044"/>
                <a:ext cx="901521" cy="242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安治川</a:t>
                </a:r>
              </a:p>
            </p:txBody>
          </p:sp>
          <p:cxnSp>
            <p:nvCxnSpPr>
              <p:cNvPr id="14" name="直線矢印コネクタ 13"/>
              <p:cNvCxnSpPr/>
              <p:nvPr/>
            </p:nvCxnSpPr>
            <p:spPr>
              <a:xfrm flipH="1">
                <a:off x="553056" y="4362912"/>
                <a:ext cx="407804" cy="1624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正方形/長方形 14"/>
              <p:cNvSpPr/>
              <p:nvPr/>
            </p:nvSpPr>
            <p:spPr>
              <a:xfrm>
                <a:off x="1722338" y="4846309"/>
                <a:ext cx="921290" cy="3527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（堤内地）</a:t>
                </a:r>
                <a:endPara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約</a:t>
                </a:r>
                <a:r>
                  <a:rPr kumimoji="1" lang="en-US" altLang="ja-JP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4,600</a:t>
                </a: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㎡</a:t>
                </a: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2532267" y="4803684"/>
                <a:ext cx="908965" cy="42822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（入堀）</a:t>
                </a:r>
                <a:endPara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約</a:t>
                </a:r>
                <a:r>
                  <a:rPr kumimoji="1" lang="en-US" altLang="ja-JP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3,300</a:t>
                </a: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㎡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260286" y="4420404"/>
                <a:ext cx="2484000" cy="35754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府管理・河川区域</a:t>
                </a:r>
                <a:endPara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（特区指定によりにぎわい施設として活用可能）</a:t>
                </a:r>
                <a:endPara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  <p:cxnSp>
            <p:nvCxnSpPr>
              <p:cNvPr id="18" name="直線コネクタ 17"/>
              <p:cNvCxnSpPr/>
              <p:nvPr/>
            </p:nvCxnSpPr>
            <p:spPr>
              <a:xfrm flipV="1">
                <a:off x="2413929" y="5807926"/>
                <a:ext cx="286641" cy="202505"/>
              </a:xfrm>
              <a:prstGeom prst="line">
                <a:avLst/>
              </a:prstGeom>
              <a:ln w="571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正方形/長方形 18"/>
              <p:cNvSpPr/>
              <p:nvPr/>
            </p:nvSpPr>
            <p:spPr>
              <a:xfrm>
                <a:off x="2248240" y="6320152"/>
                <a:ext cx="763591" cy="2770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rIns="72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大阪</a:t>
                </a: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市有地</a:t>
                </a:r>
                <a:endParaRPr kumimoji="1" lang="en-US" altLang="zh-TW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約</a:t>
                </a:r>
                <a:r>
                  <a:rPr kumimoji="1" lang="en-US" altLang="ja-JP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220</a:t>
                </a:r>
                <a:r>
                  <a:rPr kumimoji="1" lang="zh-TW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㎡</a:t>
                </a:r>
              </a:p>
            </p:txBody>
          </p:sp>
          <p:cxnSp>
            <p:nvCxnSpPr>
              <p:cNvPr id="20" name="直線矢印コネクタ 19"/>
              <p:cNvCxnSpPr/>
              <p:nvPr/>
            </p:nvCxnSpPr>
            <p:spPr>
              <a:xfrm flipH="1" flipV="1">
                <a:off x="2420142" y="6144882"/>
                <a:ext cx="53427" cy="1693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1" name="グループ化 20"/>
              <p:cNvGrpSpPr/>
              <p:nvPr/>
            </p:nvGrpSpPr>
            <p:grpSpPr>
              <a:xfrm>
                <a:off x="2957037" y="6056133"/>
                <a:ext cx="1462146" cy="509171"/>
                <a:chOff x="2660663" y="5893552"/>
                <a:chExt cx="1907457" cy="826945"/>
              </a:xfrm>
            </p:grpSpPr>
            <p:sp>
              <p:nvSpPr>
                <p:cNvPr id="25" name="正方形/長方形 24"/>
                <p:cNvSpPr/>
                <p:nvPr/>
              </p:nvSpPr>
              <p:spPr>
                <a:xfrm>
                  <a:off x="2660663" y="5893552"/>
                  <a:ext cx="1854558" cy="826945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26" name="角丸四角形 25"/>
                <p:cNvSpPr/>
                <p:nvPr/>
              </p:nvSpPr>
              <p:spPr>
                <a:xfrm>
                  <a:off x="2847754" y="6000135"/>
                  <a:ext cx="707644" cy="215395"/>
                </a:xfrm>
                <a:prstGeom prst="roundRect">
                  <a:avLst/>
                </a:prstGeom>
                <a:pattFill prst="pct20">
                  <a:fgClr>
                    <a:schemeClr val="bg1">
                      <a:lumMod val="65000"/>
                    </a:schemeClr>
                  </a:fgClr>
                  <a:bgClr>
                    <a:schemeClr val="bg1"/>
                  </a:bgClr>
                </a:pattFill>
                <a:ln w="3810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27" name="テキスト ボックス 26"/>
                <p:cNvSpPr txBox="1"/>
                <p:nvPr/>
              </p:nvSpPr>
              <p:spPr>
                <a:xfrm>
                  <a:off x="3620558" y="5990279"/>
                  <a:ext cx="947562" cy="3931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河川区域</a:t>
                  </a:r>
                </a:p>
              </p:txBody>
            </p:sp>
            <p:sp>
              <p:nvSpPr>
                <p:cNvPr id="28" name="角丸四角形 27"/>
                <p:cNvSpPr/>
                <p:nvPr/>
              </p:nvSpPr>
              <p:spPr>
                <a:xfrm>
                  <a:off x="2847754" y="6380650"/>
                  <a:ext cx="707641" cy="215395"/>
                </a:xfrm>
                <a:prstGeom prst="roundRect">
                  <a:avLst/>
                </a:prstGeom>
                <a:pattFill prst="wdUpDiag">
                  <a:fgClr>
                    <a:schemeClr val="bg1">
                      <a:lumMod val="75000"/>
                    </a:schemeClr>
                  </a:fgClr>
                  <a:bgClr>
                    <a:schemeClr val="bg1"/>
                  </a:bgClr>
                </a:pattFill>
                <a:ln w="3810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29" name="テキスト ボックス 28"/>
                <p:cNvSpPr txBox="1"/>
                <p:nvPr/>
              </p:nvSpPr>
              <p:spPr>
                <a:xfrm>
                  <a:off x="3620555" y="6322344"/>
                  <a:ext cx="795720" cy="3931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国有地</a:t>
                  </a:r>
                </a:p>
              </p:txBody>
            </p:sp>
          </p:grpSp>
          <p:sp>
            <p:nvSpPr>
              <p:cNvPr id="22" name="Freeform 2" descr="右上がり対角線 (太)"/>
              <p:cNvSpPr>
                <a:spLocks/>
              </p:cNvSpPr>
              <p:nvPr/>
            </p:nvSpPr>
            <p:spPr bwMode="auto">
              <a:xfrm>
                <a:off x="638176" y="4763500"/>
                <a:ext cx="1818247" cy="1787484"/>
              </a:xfrm>
              <a:custGeom>
                <a:avLst/>
                <a:gdLst>
                  <a:gd name="T0" fmla="*/ 3628 w 7708"/>
                  <a:gd name="T1" fmla="*/ 0 h 10187"/>
                  <a:gd name="T2" fmla="*/ 5626 w 7708"/>
                  <a:gd name="T3" fmla="*/ 4655 h 10187"/>
                  <a:gd name="T4" fmla="*/ 7708 w 7708"/>
                  <a:gd name="T5" fmla="*/ 6872 h 10187"/>
                  <a:gd name="T6" fmla="*/ 6020 w 7708"/>
                  <a:gd name="T7" fmla="*/ 8457 h 10187"/>
                  <a:gd name="T8" fmla="*/ 4996 w 7708"/>
                  <a:gd name="T9" fmla="*/ 7329 h 10187"/>
                  <a:gd name="T10" fmla="*/ 1782 w 7708"/>
                  <a:gd name="T11" fmla="*/ 10187 h 10187"/>
                  <a:gd name="T12" fmla="*/ 974 w 7708"/>
                  <a:gd name="T13" fmla="*/ 8519 h 10187"/>
                  <a:gd name="T14" fmla="*/ 717 w 7708"/>
                  <a:gd name="T15" fmla="*/ 7922 h 10187"/>
                  <a:gd name="T16" fmla="*/ 1834 w 7708"/>
                  <a:gd name="T17" fmla="*/ 6975 h 10187"/>
                  <a:gd name="T18" fmla="*/ 3057 w 7708"/>
                  <a:gd name="T19" fmla="*/ 6115 h 10187"/>
                  <a:gd name="T20" fmla="*/ 1637 w 7708"/>
                  <a:gd name="T21" fmla="*/ 2748 h 10187"/>
                  <a:gd name="T22" fmla="*/ 674 w 7708"/>
                  <a:gd name="T23" fmla="*/ 3163 h 10187"/>
                  <a:gd name="T24" fmla="*/ 0 w 7708"/>
                  <a:gd name="T25" fmla="*/ 1539 h 10187"/>
                  <a:gd name="T26" fmla="*/ 3628 w 7708"/>
                  <a:gd name="T27" fmla="*/ 0 h 10187"/>
                  <a:gd name="connsiteX0" fmla="*/ 6403 w 11696"/>
                  <a:gd name="connsiteY0" fmla="*/ 0 h 10000"/>
                  <a:gd name="connsiteX1" fmla="*/ 8995 w 11696"/>
                  <a:gd name="connsiteY1" fmla="*/ 4570 h 10000"/>
                  <a:gd name="connsiteX2" fmla="*/ 11696 w 11696"/>
                  <a:gd name="connsiteY2" fmla="*/ 6746 h 10000"/>
                  <a:gd name="connsiteX3" fmla="*/ 9506 w 11696"/>
                  <a:gd name="connsiteY3" fmla="*/ 8302 h 10000"/>
                  <a:gd name="connsiteX4" fmla="*/ 8178 w 11696"/>
                  <a:gd name="connsiteY4" fmla="*/ 7194 h 10000"/>
                  <a:gd name="connsiteX5" fmla="*/ 4008 w 11696"/>
                  <a:gd name="connsiteY5" fmla="*/ 10000 h 10000"/>
                  <a:gd name="connsiteX6" fmla="*/ 2960 w 11696"/>
                  <a:gd name="connsiteY6" fmla="*/ 8363 h 10000"/>
                  <a:gd name="connsiteX7" fmla="*/ 2626 w 11696"/>
                  <a:gd name="connsiteY7" fmla="*/ 7777 h 10000"/>
                  <a:gd name="connsiteX8" fmla="*/ 4075 w 11696"/>
                  <a:gd name="connsiteY8" fmla="*/ 6847 h 10000"/>
                  <a:gd name="connsiteX9" fmla="*/ 5662 w 11696"/>
                  <a:gd name="connsiteY9" fmla="*/ 6003 h 10000"/>
                  <a:gd name="connsiteX10" fmla="*/ 3820 w 11696"/>
                  <a:gd name="connsiteY10" fmla="*/ 2698 h 10000"/>
                  <a:gd name="connsiteX11" fmla="*/ 0 w 11696"/>
                  <a:gd name="connsiteY11" fmla="*/ 2050 h 10000"/>
                  <a:gd name="connsiteX12" fmla="*/ 1696 w 11696"/>
                  <a:gd name="connsiteY12" fmla="*/ 1511 h 10000"/>
                  <a:gd name="connsiteX13" fmla="*/ 6403 w 11696"/>
                  <a:gd name="connsiteY13" fmla="*/ 0 h 10000"/>
                  <a:gd name="connsiteX0" fmla="*/ 6414 w 11707"/>
                  <a:gd name="connsiteY0" fmla="*/ 0 h 10000"/>
                  <a:gd name="connsiteX1" fmla="*/ 9006 w 11707"/>
                  <a:gd name="connsiteY1" fmla="*/ 4570 h 10000"/>
                  <a:gd name="connsiteX2" fmla="*/ 11707 w 11707"/>
                  <a:gd name="connsiteY2" fmla="*/ 6746 h 10000"/>
                  <a:gd name="connsiteX3" fmla="*/ 9517 w 11707"/>
                  <a:gd name="connsiteY3" fmla="*/ 8302 h 10000"/>
                  <a:gd name="connsiteX4" fmla="*/ 8189 w 11707"/>
                  <a:gd name="connsiteY4" fmla="*/ 7194 h 10000"/>
                  <a:gd name="connsiteX5" fmla="*/ 4019 w 11707"/>
                  <a:gd name="connsiteY5" fmla="*/ 10000 h 10000"/>
                  <a:gd name="connsiteX6" fmla="*/ 2971 w 11707"/>
                  <a:gd name="connsiteY6" fmla="*/ 8363 h 10000"/>
                  <a:gd name="connsiteX7" fmla="*/ 2637 w 11707"/>
                  <a:gd name="connsiteY7" fmla="*/ 7777 h 10000"/>
                  <a:gd name="connsiteX8" fmla="*/ 4086 w 11707"/>
                  <a:gd name="connsiteY8" fmla="*/ 6847 h 10000"/>
                  <a:gd name="connsiteX9" fmla="*/ 5673 w 11707"/>
                  <a:gd name="connsiteY9" fmla="*/ 6003 h 10000"/>
                  <a:gd name="connsiteX10" fmla="*/ 3831 w 11707"/>
                  <a:gd name="connsiteY10" fmla="*/ 2698 h 10000"/>
                  <a:gd name="connsiteX11" fmla="*/ 11 w 11707"/>
                  <a:gd name="connsiteY11" fmla="*/ 2050 h 10000"/>
                  <a:gd name="connsiteX12" fmla="*/ 1707 w 11707"/>
                  <a:gd name="connsiteY12" fmla="*/ 1511 h 10000"/>
                  <a:gd name="connsiteX13" fmla="*/ 6414 w 11707"/>
                  <a:gd name="connsiteY13" fmla="*/ 0 h 10000"/>
                  <a:gd name="connsiteX0" fmla="*/ 6499 w 11792"/>
                  <a:gd name="connsiteY0" fmla="*/ 0 h 10000"/>
                  <a:gd name="connsiteX1" fmla="*/ 9091 w 11792"/>
                  <a:gd name="connsiteY1" fmla="*/ 4570 h 10000"/>
                  <a:gd name="connsiteX2" fmla="*/ 11792 w 11792"/>
                  <a:gd name="connsiteY2" fmla="*/ 6746 h 10000"/>
                  <a:gd name="connsiteX3" fmla="*/ 9602 w 11792"/>
                  <a:gd name="connsiteY3" fmla="*/ 8302 h 10000"/>
                  <a:gd name="connsiteX4" fmla="*/ 8274 w 11792"/>
                  <a:gd name="connsiteY4" fmla="*/ 7194 h 10000"/>
                  <a:gd name="connsiteX5" fmla="*/ 4104 w 11792"/>
                  <a:gd name="connsiteY5" fmla="*/ 10000 h 10000"/>
                  <a:gd name="connsiteX6" fmla="*/ 3056 w 11792"/>
                  <a:gd name="connsiteY6" fmla="*/ 8363 h 10000"/>
                  <a:gd name="connsiteX7" fmla="*/ 2722 w 11792"/>
                  <a:gd name="connsiteY7" fmla="*/ 7777 h 10000"/>
                  <a:gd name="connsiteX8" fmla="*/ 4171 w 11792"/>
                  <a:gd name="connsiteY8" fmla="*/ 6847 h 10000"/>
                  <a:gd name="connsiteX9" fmla="*/ 5758 w 11792"/>
                  <a:gd name="connsiteY9" fmla="*/ 6003 h 10000"/>
                  <a:gd name="connsiteX10" fmla="*/ 1203 w 11792"/>
                  <a:gd name="connsiteY10" fmla="*/ 3800 h 10000"/>
                  <a:gd name="connsiteX11" fmla="*/ 96 w 11792"/>
                  <a:gd name="connsiteY11" fmla="*/ 2050 h 10000"/>
                  <a:gd name="connsiteX12" fmla="*/ 1792 w 11792"/>
                  <a:gd name="connsiteY12" fmla="*/ 1511 h 10000"/>
                  <a:gd name="connsiteX13" fmla="*/ 6499 w 11792"/>
                  <a:gd name="connsiteY13" fmla="*/ 0 h 10000"/>
                  <a:gd name="connsiteX0" fmla="*/ 6499 w 11792"/>
                  <a:gd name="connsiteY0" fmla="*/ 0 h 10000"/>
                  <a:gd name="connsiteX1" fmla="*/ 9091 w 11792"/>
                  <a:gd name="connsiteY1" fmla="*/ 4570 h 10000"/>
                  <a:gd name="connsiteX2" fmla="*/ 11792 w 11792"/>
                  <a:gd name="connsiteY2" fmla="*/ 6746 h 10000"/>
                  <a:gd name="connsiteX3" fmla="*/ 9602 w 11792"/>
                  <a:gd name="connsiteY3" fmla="*/ 8302 h 10000"/>
                  <a:gd name="connsiteX4" fmla="*/ 8274 w 11792"/>
                  <a:gd name="connsiteY4" fmla="*/ 7194 h 10000"/>
                  <a:gd name="connsiteX5" fmla="*/ 4104 w 11792"/>
                  <a:gd name="connsiteY5" fmla="*/ 10000 h 10000"/>
                  <a:gd name="connsiteX6" fmla="*/ 3056 w 11792"/>
                  <a:gd name="connsiteY6" fmla="*/ 8363 h 10000"/>
                  <a:gd name="connsiteX7" fmla="*/ 2722 w 11792"/>
                  <a:gd name="connsiteY7" fmla="*/ 7777 h 10000"/>
                  <a:gd name="connsiteX8" fmla="*/ 4171 w 11792"/>
                  <a:gd name="connsiteY8" fmla="*/ 6847 h 10000"/>
                  <a:gd name="connsiteX9" fmla="*/ 2103 w 11792"/>
                  <a:gd name="connsiteY9" fmla="*/ 6706 h 10000"/>
                  <a:gd name="connsiteX10" fmla="*/ 1203 w 11792"/>
                  <a:gd name="connsiteY10" fmla="*/ 3800 h 10000"/>
                  <a:gd name="connsiteX11" fmla="*/ 96 w 11792"/>
                  <a:gd name="connsiteY11" fmla="*/ 2050 h 10000"/>
                  <a:gd name="connsiteX12" fmla="*/ 1792 w 11792"/>
                  <a:gd name="connsiteY12" fmla="*/ 1511 h 10000"/>
                  <a:gd name="connsiteX13" fmla="*/ 6499 w 11792"/>
                  <a:gd name="connsiteY13" fmla="*/ 0 h 10000"/>
                  <a:gd name="connsiteX0" fmla="*/ 6499 w 11792"/>
                  <a:gd name="connsiteY0" fmla="*/ 0 h 10000"/>
                  <a:gd name="connsiteX1" fmla="*/ 9091 w 11792"/>
                  <a:gd name="connsiteY1" fmla="*/ 4570 h 10000"/>
                  <a:gd name="connsiteX2" fmla="*/ 11792 w 11792"/>
                  <a:gd name="connsiteY2" fmla="*/ 6746 h 10000"/>
                  <a:gd name="connsiteX3" fmla="*/ 9602 w 11792"/>
                  <a:gd name="connsiteY3" fmla="*/ 8302 h 10000"/>
                  <a:gd name="connsiteX4" fmla="*/ 8274 w 11792"/>
                  <a:gd name="connsiteY4" fmla="*/ 7194 h 10000"/>
                  <a:gd name="connsiteX5" fmla="*/ 4104 w 11792"/>
                  <a:gd name="connsiteY5" fmla="*/ 10000 h 10000"/>
                  <a:gd name="connsiteX6" fmla="*/ 3056 w 11792"/>
                  <a:gd name="connsiteY6" fmla="*/ 8363 h 10000"/>
                  <a:gd name="connsiteX7" fmla="*/ 2722 w 11792"/>
                  <a:gd name="connsiteY7" fmla="*/ 7777 h 10000"/>
                  <a:gd name="connsiteX8" fmla="*/ 2458 w 11792"/>
                  <a:gd name="connsiteY8" fmla="*/ 7269 h 10000"/>
                  <a:gd name="connsiteX9" fmla="*/ 2103 w 11792"/>
                  <a:gd name="connsiteY9" fmla="*/ 6706 h 10000"/>
                  <a:gd name="connsiteX10" fmla="*/ 1203 w 11792"/>
                  <a:gd name="connsiteY10" fmla="*/ 3800 h 10000"/>
                  <a:gd name="connsiteX11" fmla="*/ 96 w 11792"/>
                  <a:gd name="connsiteY11" fmla="*/ 2050 h 10000"/>
                  <a:gd name="connsiteX12" fmla="*/ 1792 w 11792"/>
                  <a:gd name="connsiteY12" fmla="*/ 1511 h 10000"/>
                  <a:gd name="connsiteX13" fmla="*/ 6499 w 11792"/>
                  <a:gd name="connsiteY13" fmla="*/ 0 h 10000"/>
                  <a:gd name="connsiteX0" fmla="*/ 6664 w 11957"/>
                  <a:gd name="connsiteY0" fmla="*/ 0 h 10000"/>
                  <a:gd name="connsiteX1" fmla="*/ 9256 w 11957"/>
                  <a:gd name="connsiteY1" fmla="*/ 4570 h 10000"/>
                  <a:gd name="connsiteX2" fmla="*/ 11957 w 11957"/>
                  <a:gd name="connsiteY2" fmla="*/ 6746 h 10000"/>
                  <a:gd name="connsiteX3" fmla="*/ 9767 w 11957"/>
                  <a:gd name="connsiteY3" fmla="*/ 8302 h 10000"/>
                  <a:gd name="connsiteX4" fmla="*/ 8439 w 11957"/>
                  <a:gd name="connsiteY4" fmla="*/ 7194 h 10000"/>
                  <a:gd name="connsiteX5" fmla="*/ 4269 w 11957"/>
                  <a:gd name="connsiteY5" fmla="*/ 10000 h 10000"/>
                  <a:gd name="connsiteX6" fmla="*/ 3221 w 11957"/>
                  <a:gd name="connsiteY6" fmla="*/ 8363 h 10000"/>
                  <a:gd name="connsiteX7" fmla="*/ 2887 w 11957"/>
                  <a:gd name="connsiteY7" fmla="*/ 7777 h 10000"/>
                  <a:gd name="connsiteX8" fmla="*/ 2623 w 11957"/>
                  <a:gd name="connsiteY8" fmla="*/ 7269 h 10000"/>
                  <a:gd name="connsiteX9" fmla="*/ 2268 w 11957"/>
                  <a:gd name="connsiteY9" fmla="*/ 6706 h 10000"/>
                  <a:gd name="connsiteX10" fmla="*/ 854 w 11957"/>
                  <a:gd name="connsiteY10" fmla="*/ 4011 h 10000"/>
                  <a:gd name="connsiteX11" fmla="*/ 261 w 11957"/>
                  <a:gd name="connsiteY11" fmla="*/ 2050 h 10000"/>
                  <a:gd name="connsiteX12" fmla="*/ 1957 w 11957"/>
                  <a:gd name="connsiteY12" fmla="*/ 1511 h 10000"/>
                  <a:gd name="connsiteX13" fmla="*/ 6664 w 11957"/>
                  <a:gd name="connsiteY13" fmla="*/ 0 h 10000"/>
                  <a:gd name="connsiteX0" fmla="*/ 6547 w 11840"/>
                  <a:gd name="connsiteY0" fmla="*/ 0 h 10000"/>
                  <a:gd name="connsiteX1" fmla="*/ 9139 w 11840"/>
                  <a:gd name="connsiteY1" fmla="*/ 4570 h 10000"/>
                  <a:gd name="connsiteX2" fmla="*/ 11840 w 11840"/>
                  <a:gd name="connsiteY2" fmla="*/ 6746 h 10000"/>
                  <a:gd name="connsiteX3" fmla="*/ 9650 w 11840"/>
                  <a:gd name="connsiteY3" fmla="*/ 8302 h 10000"/>
                  <a:gd name="connsiteX4" fmla="*/ 8322 w 11840"/>
                  <a:gd name="connsiteY4" fmla="*/ 7194 h 10000"/>
                  <a:gd name="connsiteX5" fmla="*/ 4152 w 11840"/>
                  <a:gd name="connsiteY5" fmla="*/ 10000 h 10000"/>
                  <a:gd name="connsiteX6" fmla="*/ 3104 w 11840"/>
                  <a:gd name="connsiteY6" fmla="*/ 8363 h 10000"/>
                  <a:gd name="connsiteX7" fmla="*/ 2770 w 11840"/>
                  <a:gd name="connsiteY7" fmla="*/ 7777 h 10000"/>
                  <a:gd name="connsiteX8" fmla="*/ 2506 w 11840"/>
                  <a:gd name="connsiteY8" fmla="*/ 7269 h 10000"/>
                  <a:gd name="connsiteX9" fmla="*/ 2151 w 11840"/>
                  <a:gd name="connsiteY9" fmla="*/ 6706 h 10000"/>
                  <a:gd name="connsiteX10" fmla="*/ 737 w 11840"/>
                  <a:gd name="connsiteY10" fmla="*/ 4011 h 10000"/>
                  <a:gd name="connsiteX11" fmla="*/ 144 w 11840"/>
                  <a:gd name="connsiteY11" fmla="*/ 2050 h 10000"/>
                  <a:gd name="connsiteX12" fmla="*/ 1840 w 11840"/>
                  <a:gd name="connsiteY12" fmla="*/ 1511 h 10000"/>
                  <a:gd name="connsiteX13" fmla="*/ 6547 w 11840"/>
                  <a:gd name="connsiteY13" fmla="*/ 0 h 10000"/>
                  <a:gd name="connsiteX0" fmla="*/ 6547 w 11840"/>
                  <a:gd name="connsiteY0" fmla="*/ 0 h 10000"/>
                  <a:gd name="connsiteX1" fmla="*/ 9139 w 11840"/>
                  <a:gd name="connsiteY1" fmla="*/ 4570 h 10000"/>
                  <a:gd name="connsiteX2" fmla="*/ 11840 w 11840"/>
                  <a:gd name="connsiteY2" fmla="*/ 6746 h 10000"/>
                  <a:gd name="connsiteX3" fmla="*/ 9650 w 11840"/>
                  <a:gd name="connsiteY3" fmla="*/ 8302 h 10000"/>
                  <a:gd name="connsiteX4" fmla="*/ 8322 w 11840"/>
                  <a:gd name="connsiteY4" fmla="*/ 7194 h 10000"/>
                  <a:gd name="connsiteX5" fmla="*/ 4152 w 11840"/>
                  <a:gd name="connsiteY5" fmla="*/ 10000 h 10000"/>
                  <a:gd name="connsiteX6" fmla="*/ 3104 w 11840"/>
                  <a:gd name="connsiteY6" fmla="*/ 8363 h 10000"/>
                  <a:gd name="connsiteX7" fmla="*/ 2770 w 11840"/>
                  <a:gd name="connsiteY7" fmla="*/ 7777 h 10000"/>
                  <a:gd name="connsiteX8" fmla="*/ 2506 w 11840"/>
                  <a:gd name="connsiteY8" fmla="*/ 7269 h 10000"/>
                  <a:gd name="connsiteX9" fmla="*/ 2151 w 11840"/>
                  <a:gd name="connsiteY9" fmla="*/ 6706 h 10000"/>
                  <a:gd name="connsiteX10" fmla="*/ 737 w 11840"/>
                  <a:gd name="connsiteY10" fmla="*/ 3917 h 10000"/>
                  <a:gd name="connsiteX11" fmla="*/ 144 w 11840"/>
                  <a:gd name="connsiteY11" fmla="*/ 2050 h 10000"/>
                  <a:gd name="connsiteX12" fmla="*/ 1840 w 11840"/>
                  <a:gd name="connsiteY12" fmla="*/ 1511 h 10000"/>
                  <a:gd name="connsiteX13" fmla="*/ 6547 w 11840"/>
                  <a:gd name="connsiteY13" fmla="*/ 0 h 10000"/>
                  <a:gd name="connsiteX0" fmla="*/ 6519 w 11812"/>
                  <a:gd name="connsiteY0" fmla="*/ 0 h 10000"/>
                  <a:gd name="connsiteX1" fmla="*/ 9111 w 11812"/>
                  <a:gd name="connsiteY1" fmla="*/ 4570 h 10000"/>
                  <a:gd name="connsiteX2" fmla="*/ 11812 w 11812"/>
                  <a:gd name="connsiteY2" fmla="*/ 6746 h 10000"/>
                  <a:gd name="connsiteX3" fmla="*/ 9622 w 11812"/>
                  <a:gd name="connsiteY3" fmla="*/ 8302 h 10000"/>
                  <a:gd name="connsiteX4" fmla="*/ 8294 w 11812"/>
                  <a:gd name="connsiteY4" fmla="*/ 7194 h 10000"/>
                  <a:gd name="connsiteX5" fmla="*/ 4124 w 11812"/>
                  <a:gd name="connsiteY5" fmla="*/ 10000 h 10000"/>
                  <a:gd name="connsiteX6" fmla="*/ 3076 w 11812"/>
                  <a:gd name="connsiteY6" fmla="*/ 8363 h 10000"/>
                  <a:gd name="connsiteX7" fmla="*/ 2742 w 11812"/>
                  <a:gd name="connsiteY7" fmla="*/ 7777 h 10000"/>
                  <a:gd name="connsiteX8" fmla="*/ 2478 w 11812"/>
                  <a:gd name="connsiteY8" fmla="*/ 7269 h 10000"/>
                  <a:gd name="connsiteX9" fmla="*/ 2123 w 11812"/>
                  <a:gd name="connsiteY9" fmla="*/ 6706 h 10000"/>
                  <a:gd name="connsiteX10" fmla="*/ 709 w 11812"/>
                  <a:gd name="connsiteY10" fmla="*/ 3917 h 10000"/>
                  <a:gd name="connsiteX11" fmla="*/ 116 w 11812"/>
                  <a:gd name="connsiteY11" fmla="*/ 2050 h 10000"/>
                  <a:gd name="connsiteX12" fmla="*/ 1812 w 11812"/>
                  <a:gd name="connsiteY12" fmla="*/ 1511 h 10000"/>
                  <a:gd name="connsiteX13" fmla="*/ 6519 w 11812"/>
                  <a:gd name="connsiteY13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812" h="10000">
                    <a:moveTo>
                      <a:pt x="6519" y="0"/>
                    </a:moveTo>
                    <a:lnTo>
                      <a:pt x="9111" y="4570"/>
                    </a:lnTo>
                    <a:lnTo>
                      <a:pt x="11812" y="6746"/>
                    </a:lnTo>
                    <a:lnTo>
                      <a:pt x="9622" y="8302"/>
                    </a:lnTo>
                    <a:lnTo>
                      <a:pt x="8294" y="7194"/>
                    </a:lnTo>
                    <a:lnTo>
                      <a:pt x="4124" y="10000"/>
                    </a:lnTo>
                    <a:lnTo>
                      <a:pt x="3076" y="8363"/>
                    </a:lnTo>
                    <a:lnTo>
                      <a:pt x="2742" y="7777"/>
                    </a:lnTo>
                    <a:lnTo>
                      <a:pt x="2478" y="7269"/>
                    </a:lnTo>
                    <a:lnTo>
                      <a:pt x="2123" y="6706"/>
                    </a:lnTo>
                    <a:lnTo>
                      <a:pt x="709" y="3917"/>
                    </a:lnTo>
                    <a:cubicBezTo>
                      <a:pt x="-79" y="2528"/>
                      <a:pt x="-96" y="2547"/>
                      <a:pt x="116" y="2050"/>
                    </a:cubicBezTo>
                    <a:lnTo>
                      <a:pt x="1812" y="1511"/>
                    </a:lnTo>
                    <a:lnTo>
                      <a:pt x="6519" y="0"/>
                    </a:lnTo>
                    <a:close/>
                  </a:path>
                </a:pathLst>
              </a:custGeom>
              <a:pattFill prst="wdUpDiag">
                <a:fgClr>
                  <a:srgbClr val="000000">
                    <a:alpha val="30000"/>
                  </a:srgbClr>
                </a:fgClr>
                <a:bgClr>
                  <a:srgbClr val="FFFFFF">
                    <a:alpha val="30000"/>
                  </a:srgbClr>
                </a:bgClr>
              </a:pattFill>
              <a:ln w="57150" cmpd="sng">
                <a:solidFill>
                  <a:srgbClr val="BFBFBF"/>
                </a:solidFill>
                <a:round/>
                <a:headEnd/>
                <a:tailEnd/>
              </a:ln>
            </p:spPr>
            <p:txBody>
              <a:bodyPr vert="horz" wrap="square" lIns="99060" tIns="11853" rIns="99060" bIns="1185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531634" y="5536143"/>
                <a:ext cx="1512534" cy="6900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近畿財務局管理・国有地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約</a:t>
                </a:r>
                <a:r>
                  <a:rPr kumimoji="1" lang="en-US" altLang="ja-JP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5,300</a:t>
                </a:r>
                <a:r>
                  <a: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㎡</a:t>
                </a:r>
                <a:endPara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  <p:sp>
            <p:nvSpPr>
              <p:cNvPr id="24" name="フリーフォーム 23"/>
              <p:cNvSpPr/>
              <p:nvPr/>
            </p:nvSpPr>
            <p:spPr>
              <a:xfrm rot="21431224">
                <a:off x="2124077" y="5860258"/>
                <a:ext cx="540000" cy="432000"/>
              </a:xfrm>
              <a:custGeom>
                <a:avLst/>
                <a:gdLst>
                  <a:gd name="connsiteX0" fmla="*/ 0 w 485775"/>
                  <a:gd name="connsiteY0" fmla="*/ 390525 h 428625"/>
                  <a:gd name="connsiteX1" fmla="*/ 485775 w 485775"/>
                  <a:gd name="connsiteY1" fmla="*/ 0 h 428625"/>
                  <a:gd name="connsiteX2" fmla="*/ 466725 w 485775"/>
                  <a:gd name="connsiteY2" fmla="*/ 78581 h 428625"/>
                  <a:gd name="connsiteX3" fmla="*/ 33338 w 485775"/>
                  <a:gd name="connsiteY3" fmla="*/ 428625 h 428625"/>
                  <a:gd name="connsiteX4" fmla="*/ 0 w 485775"/>
                  <a:gd name="connsiteY4" fmla="*/ 39052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5775" h="428625">
                    <a:moveTo>
                      <a:pt x="0" y="390525"/>
                    </a:moveTo>
                    <a:lnTo>
                      <a:pt x="485775" y="0"/>
                    </a:lnTo>
                    <a:lnTo>
                      <a:pt x="466725" y="78581"/>
                    </a:lnTo>
                    <a:lnTo>
                      <a:pt x="33338" y="428625"/>
                    </a:lnTo>
                    <a:lnTo>
                      <a:pt x="0" y="3905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33" name="正方形/長方形 32"/>
            <p:cNvSpPr>
              <a:spLocks noChangeAspect="1"/>
            </p:cNvSpPr>
            <p:nvPr/>
          </p:nvSpPr>
          <p:spPr>
            <a:xfrm>
              <a:off x="258577" y="7412730"/>
              <a:ext cx="3428874" cy="2703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0" rIns="36000" bIns="3600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■中之島</a:t>
              </a:r>
              <a:r>
                <a:rPr kumimoji="1" lang="en-US" altLang="ja-JP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GATE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サウスピア敷地の状況</a:t>
              </a:r>
              <a:endPara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9" name="四角形吹き出し 38"/>
            <p:cNvSpPr>
              <a:spLocks noChangeAspect="1"/>
            </p:cNvSpPr>
            <p:nvPr/>
          </p:nvSpPr>
          <p:spPr>
            <a:xfrm>
              <a:off x="208112" y="7642681"/>
              <a:ext cx="3505209" cy="2414503"/>
            </a:xfrm>
            <a:prstGeom prst="wedgeRectCallout">
              <a:avLst>
                <a:gd name="adj1" fmla="val 47996"/>
                <a:gd name="adj2" fmla="val -24834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20362785">
              <a:off x="554359" y="8053714"/>
              <a:ext cx="997105" cy="115747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686982" y="8805161"/>
              <a:ext cx="659465" cy="2392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8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＜</a:t>
              </a: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背後地</a:t>
              </a:r>
              <a:r>
                <a:rPr lang="ja-JP" altLang="en-US" sz="8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＞</a:t>
              </a:r>
              <a:endParaRPr kumimoji="1" lang="zh-TW" altLang="en-US" sz="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057318" y="7761292"/>
              <a:ext cx="659465" cy="2392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8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＜船着場＞</a:t>
              </a:r>
              <a:endParaRPr kumimoji="1" lang="zh-TW" altLang="en-US" sz="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5" name="下矢印 4"/>
          <p:cNvSpPr/>
          <p:nvPr/>
        </p:nvSpPr>
        <p:spPr>
          <a:xfrm>
            <a:off x="1109731" y="2488958"/>
            <a:ext cx="3524464" cy="1228972"/>
          </a:xfrm>
          <a:prstGeom prst="downArrow">
            <a:avLst>
              <a:gd name="adj1" fmla="val 45181"/>
              <a:gd name="adj2" fmla="val 1259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0186" y="527415"/>
            <a:ext cx="6206045" cy="3799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ja-JP" altLang="en-US" sz="24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94322" y="2839920"/>
            <a:ext cx="5265568" cy="6541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bIns="0" rtlCol="0" anchor="ctr"/>
          <a:lstStyle/>
          <a:p>
            <a:pPr algn="ctr">
              <a:lnSpc>
                <a:spcPts val="1800"/>
              </a:lnSpc>
            </a:pPr>
            <a:r>
              <a: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大阪・関西万博の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想定来場者数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2820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万人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（万博のインパクトを活用）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-7912" y="994465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■万博会場を起点とした水上交通ネットワークの構築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大阪・関西万博を契機とした「未来社会」の実現に向けて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（大阪版万博ＡＰ）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69383" y="1541353"/>
            <a:ext cx="5290507" cy="1208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5725">
              <a:lnSpc>
                <a:spcPts val="1500"/>
              </a:lnSpc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39" y="6823978"/>
            <a:ext cx="2554445" cy="2365453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64096" y="9091299"/>
            <a:ext cx="3343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出展：大阪・関西万博を契機とした未来社会」の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実現に向けて（大阪版万博ＡＰ）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-30560" y="-23936"/>
            <a:ext cx="12832160" cy="468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4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中之島ＧＡＴＥ整備事業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6468899" y="528630"/>
            <a:ext cx="6268605" cy="4257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ja-JP" altLang="en-US" sz="24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-7912" y="480120"/>
            <a:ext cx="4281541" cy="468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１．整備の必要性等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6472808" y="480120"/>
            <a:ext cx="4680520" cy="468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24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２．万博開幕に合わせた整備</a:t>
            </a:r>
            <a:endParaRPr lang="en-US" altLang="ja-JP" sz="24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5" name="下矢印 54"/>
          <p:cNvSpPr/>
          <p:nvPr/>
        </p:nvSpPr>
        <p:spPr>
          <a:xfrm>
            <a:off x="1097641" y="4531567"/>
            <a:ext cx="3524463" cy="936000"/>
          </a:xfrm>
          <a:prstGeom prst="downArrow">
            <a:avLst>
              <a:gd name="adj1" fmla="val 45181"/>
              <a:gd name="adj2" fmla="val 1276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8" name="ホームベース 57"/>
          <p:cNvSpPr/>
          <p:nvPr/>
        </p:nvSpPr>
        <p:spPr>
          <a:xfrm>
            <a:off x="424136" y="4640887"/>
            <a:ext cx="5355945" cy="612000"/>
          </a:xfrm>
          <a:prstGeom prst="homePlate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そのためには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76237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川舟：波の影響を受け易いため</a:t>
            </a:r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海上での航行は危険</a:t>
            </a:r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76237" indent="-285750">
              <a:buFont typeface="Wingdings" panose="05000000000000000000" pitchFamily="2" charset="2"/>
              <a:buChar char="Ø"/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海船：水面からの高さで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橋梁下を通過できない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169383" y="3776791"/>
            <a:ext cx="5290507" cy="756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>
              <a:lnSpc>
                <a:spcPts val="1600"/>
              </a:lnSpc>
            </a:pPr>
            <a:endParaRPr lang="en-US" altLang="ja-JP" sz="15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60278" y="1531109"/>
            <a:ext cx="4822957" cy="1335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海に囲まれた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万博会場の立地の特性を活かし、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万博会場と大阪市内、大阪湾の運航拠点をつなぐ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71475" indent="-285750">
              <a:lnSpc>
                <a:spcPts val="1700"/>
              </a:lnSpc>
              <a:buFont typeface="Wingdings" panose="05000000000000000000" pitchFamily="2" charset="2"/>
              <a:buChar char="ü"/>
            </a:pP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大阪市内</a:t>
            </a:r>
            <a:r>
              <a:rPr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水都大阪・水の回廊</a:t>
            </a:r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71475" indent="-285750">
              <a:lnSpc>
                <a:spcPts val="1700"/>
              </a:lnSpc>
              <a:buFont typeface="Wingdings" panose="05000000000000000000" pitchFamily="2" charset="2"/>
              <a:buChar char="ü"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関空、泉州、兵庫エリア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ベイエリア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71475" indent="-285750">
              <a:lnSpc>
                <a:spcPts val="1700"/>
              </a:lnSpc>
              <a:buFont typeface="Wingdings" panose="05000000000000000000" pitchFamily="2" charset="2"/>
              <a:buChar char="ü"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京都方面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淀川舟運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362831" y="97488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（１）万博までに整備すべき理由</a:t>
            </a: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376578" y="375390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（２）施設の整備・管理運営について</a:t>
            </a: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969111" y="3301019"/>
            <a:ext cx="5840210" cy="419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>
              <a:lnSpc>
                <a:spcPts val="1100"/>
              </a:lnSpc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（例）</a:t>
            </a:r>
            <a:r>
              <a:rPr lang="ja-JP" altLang="en-US" sz="1050" b="1" spc="4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民間事業者の公募、民間事業者の決定、事業計画の公表、中之島</a:t>
            </a:r>
            <a:r>
              <a:rPr lang="en-US" altLang="ja-JP" sz="1050" b="1" spc="4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GATE</a:t>
            </a:r>
            <a:r>
              <a:rPr lang="ja-JP" altLang="en-US" sz="1050" b="1" spc="4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を想定した</a:t>
            </a:r>
            <a:endParaRPr lang="en-US" altLang="ja-JP" sz="1050" b="1" spc="4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lang="ja-JP" altLang="en-US" sz="1050" b="1" spc="4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   舟運の実証実験、開港など</a:t>
            </a:r>
            <a:endParaRPr lang="en-US" altLang="ja-JP" sz="1050" b="1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1148144" y="5977556"/>
            <a:ext cx="3469815" cy="237631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194322" y="5521126"/>
            <a:ext cx="5318842" cy="513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海と川の結節点において川舟と海船を乗り換えできる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中之島</a:t>
            </a:r>
            <a:r>
              <a:rPr kumimoji="1" lang="en-US" altLang="ja-JP" sz="1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GATE</a:t>
            </a:r>
            <a:r>
              <a:rPr kumimoji="1" lang="ja-JP" altLang="en-US" sz="1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の整備が必要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468743" y="3826652"/>
            <a:ext cx="4693743" cy="67116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dist">
              <a:lnSpc>
                <a:spcPts val="1600"/>
              </a:lnSpc>
            </a:pPr>
            <a:r>
              <a:rPr lang="ja-JP" altLang="en-US" sz="15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万博来場者を市内の観光拠点に船で誘客し、</a:t>
            </a:r>
            <a:endParaRPr lang="en-US" altLang="ja-JP" sz="15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lnSpc>
                <a:spcPts val="1600"/>
              </a:lnSpc>
            </a:pPr>
            <a:r>
              <a:rPr lang="ja-JP" altLang="en-US" sz="15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水都大阪の魅力を全世界に発信することで、</a:t>
            </a:r>
            <a:endParaRPr lang="en-US" altLang="ja-JP" sz="15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lnSpc>
                <a:spcPts val="1600"/>
              </a:lnSpc>
            </a:pPr>
            <a:r>
              <a:rPr lang="ja-JP" altLang="en-US" sz="15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今後の大阪観光の目玉の一つとして成長</a:t>
            </a:r>
            <a:endParaRPr lang="en-US" altLang="ja-JP" sz="15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208112" y="6256581"/>
            <a:ext cx="5318842" cy="46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568152" y="6258260"/>
            <a:ext cx="4815587" cy="466321"/>
          </a:xfrm>
          <a:prstGeom prst="roundRect">
            <a:avLst>
              <a:gd name="adj" fmla="val 6346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bIns="0" rtlCol="0" anchor="ctr"/>
          <a:lstStyle/>
          <a:p>
            <a:pPr algn="ctr"/>
            <a:r>
              <a:rPr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水都大阪の魅力発信・水上交通ネットワーク構築</a:t>
            </a:r>
            <a:endParaRPr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ベイエリアの活性化・新たな観光ルートの創出</a:t>
            </a:r>
            <a:endParaRPr kumimoji="1"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6544818" y="1238513"/>
            <a:ext cx="6268604" cy="897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◆　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万博インパクトを活用して水都大阪の魅力を国内外に発信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lvl="1" indent="-271463">
              <a:lnSpc>
                <a:spcPts val="1400"/>
              </a:lnSpc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大阪・関西万博は、水都大阪の魅力を国内外に発信する絶好の機会。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lvl="1" indent="-271463">
              <a:lnSpc>
                <a:spcPts val="14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万博の来場者に船から都心の水辺の風景を楽しんでもらうことで、水都大阪の魅力を国内外に発信、大阪の成長につなげようとするもの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下矢印 4">
            <a:extLst>
              <a:ext uri="{FF2B5EF4-FFF2-40B4-BE49-F238E27FC236}">
                <a16:creationId xmlns:a16="http://schemas.microsoft.com/office/drawing/2014/main" id="{A1FBD45C-6A07-45D5-810A-9E18E3C34AE7}"/>
              </a:ext>
            </a:extLst>
          </p:cNvPr>
          <p:cNvSpPr/>
          <p:nvPr/>
        </p:nvSpPr>
        <p:spPr>
          <a:xfrm>
            <a:off x="7845532" y="6366434"/>
            <a:ext cx="3524464" cy="695429"/>
          </a:xfrm>
          <a:prstGeom prst="downArrow">
            <a:avLst>
              <a:gd name="adj1" fmla="val 45181"/>
              <a:gd name="adj2" fmla="val 2451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881E7F6-B154-4DB2-BD5C-8794E287238E}"/>
              </a:ext>
            </a:extLst>
          </p:cNvPr>
          <p:cNvGrpSpPr/>
          <p:nvPr/>
        </p:nvGrpSpPr>
        <p:grpSpPr>
          <a:xfrm>
            <a:off x="6658951" y="5819685"/>
            <a:ext cx="5840211" cy="1136241"/>
            <a:chOff x="6688831" y="5088632"/>
            <a:chExt cx="5840211" cy="1136241"/>
          </a:xfrm>
        </p:grpSpPr>
        <p:sp>
          <p:nvSpPr>
            <p:cNvPr id="84" name="正方形/長方形 83"/>
            <p:cNvSpPr/>
            <p:nvPr/>
          </p:nvSpPr>
          <p:spPr>
            <a:xfrm>
              <a:off x="6688831" y="5088632"/>
              <a:ext cx="5840211" cy="82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altLang="ja-JP" sz="15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6688831" y="5108358"/>
              <a:ext cx="5724165" cy="3471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lvl="0" algn="ctr">
                <a:lnSpc>
                  <a:spcPts val="1800"/>
                </a:lnSpc>
                <a:spcAft>
                  <a:spcPts val="500"/>
                </a:spcAft>
                <a:defRPr/>
              </a:pPr>
              <a:r>
                <a:rPr lang="ja-JP" altLang="en-US" sz="16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船着場については</a:t>
              </a:r>
              <a:r>
                <a:rPr lang="ja-JP" altLang="en-US" sz="1600" b="1" u="sng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万博開幕までに府</a:t>
              </a:r>
              <a:r>
                <a:rPr lang="ja-JP" altLang="en-US" sz="16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</a:t>
              </a:r>
              <a:r>
                <a:rPr lang="ja-JP" altLang="en-US" sz="1600" b="1" u="sng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r>
                <a:rPr lang="en-US" altLang="ja-JP" sz="160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60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府民文化部所管）</a:t>
              </a:r>
              <a:endParaRPr lang="en-US" altLang="ja-JP" sz="16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7231011" y="5324382"/>
              <a:ext cx="4605145" cy="3227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lvl="0">
                <a:lnSpc>
                  <a:spcPts val="2300"/>
                </a:lnSpc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（整備費 約</a:t>
              </a:r>
              <a:r>
                <a:rPr lang="en-US" altLang="ja-JP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5.39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 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設計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0.35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億円・工事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4.8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億円・塗替え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0.24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7545988" y="5626534"/>
              <a:ext cx="4605145" cy="3227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lvl="0">
                <a:lnSpc>
                  <a:spcPts val="1600"/>
                </a:lnSpc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➡設計</a:t>
              </a:r>
              <a:r>
                <a:rPr lang="en-US" altLang="ja-JP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0.35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億円については、</a:t>
              </a:r>
              <a:r>
                <a:rPr lang="ja-JP" altLang="en-US" sz="11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９月議会（後半）補正（債務負担行為）</a:t>
              </a:r>
              <a:endParaRPr lang="en-US" altLang="ja-JP" sz="11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7065881" y="5842705"/>
              <a:ext cx="5342686" cy="382168"/>
            </a:xfrm>
            <a:prstGeom prst="roundRect">
              <a:avLst>
                <a:gd name="adj" fmla="val 7245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乗換ターミナル・にぎわい施設等の機能を有する</a:t>
              </a:r>
              <a:r>
                <a:rPr kumimoji="1"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中之島</a:t>
              </a:r>
              <a:r>
                <a:rPr kumimoji="1"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GATE</a:t>
              </a:r>
              <a:r>
                <a:rPr kumimoji="1"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の事業者公募を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予定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9" name="下矢印 4">
            <a:extLst>
              <a:ext uri="{FF2B5EF4-FFF2-40B4-BE49-F238E27FC236}">
                <a16:creationId xmlns:a16="http://schemas.microsoft.com/office/drawing/2014/main" id="{3437B10A-2DC6-41F0-9832-931B60390D08}"/>
              </a:ext>
            </a:extLst>
          </p:cNvPr>
          <p:cNvSpPr/>
          <p:nvPr/>
        </p:nvSpPr>
        <p:spPr>
          <a:xfrm>
            <a:off x="7844201" y="5045796"/>
            <a:ext cx="3524464" cy="730916"/>
          </a:xfrm>
          <a:prstGeom prst="downArrow">
            <a:avLst>
              <a:gd name="adj1" fmla="val 45181"/>
              <a:gd name="adj2" fmla="val 245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48E4EC-2C77-489A-B186-26AD2C1F3178}"/>
              </a:ext>
            </a:extLst>
          </p:cNvPr>
          <p:cNvGrpSpPr/>
          <p:nvPr/>
        </p:nvGrpSpPr>
        <p:grpSpPr>
          <a:xfrm>
            <a:off x="6648815" y="4080520"/>
            <a:ext cx="5878427" cy="1398979"/>
            <a:chOff x="6681412" y="4244118"/>
            <a:chExt cx="5648850" cy="720000"/>
          </a:xfrm>
        </p:grpSpPr>
        <p:sp>
          <p:nvSpPr>
            <p:cNvPr id="72" name="正方形/長方形 71"/>
            <p:cNvSpPr/>
            <p:nvPr/>
          </p:nvSpPr>
          <p:spPr>
            <a:xfrm>
              <a:off x="6693329" y="4244118"/>
              <a:ext cx="5612127" cy="72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6681412" y="4444666"/>
              <a:ext cx="5371296" cy="3437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71450" marR="0" lvl="0" indent="-17145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lang="ja-JP" altLang="en-US" sz="1350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長期化するコロナ禍や物価高騰により、</a:t>
              </a:r>
              <a:r>
                <a:rPr lang="ja-JP" altLang="en-US" sz="135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一時的に民間の投資意欲が減退</a:t>
              </a:r>
              <a:endPara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6688831" y="4251104"/>
              <a:ext cx="5641431" cy="5003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71450" marR="0" lvl="0" indent="-171450" algn="l" defTabSz="9144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lang="ja-JP" altLang="en-US" sz="1350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水都大阪のにぎわいづくりや水上交通ネットワークの構築など、</a:t>
              </a:r>
              <a:r>
                <a:rPr lang="ja-JP" altLang="en-US" sz="135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万博後も積極的な</a:t>
              </a:r>
              <a:r>
                <a:rPr lang="en-US" altLang="ja-JP" sz="135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35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350" b="1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仕掛けづくりが必要</a:t>
              </a:r>
              <a:endPara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501722" y="7129440"/>
            <a:ext cx="6215938" cy="935953"/>
            <a:chOff x="6617806" y="6312688"/>
            <a:chExt cx="6068129" cy="935953"/>
          </a:xfrm>
        </p:grpSpPr>
        <p:sp>
          <p:nvSpPr>
            <p:cNvPr id="68" name="角丸四角形 67"/>
            <p:cNvSpPr/>
            <p:nvPr/>
          </p:nvSpPr>
          <p:spPr>
            <a:xfrm>
              <a:off x="6668124" y="6312688"/>
              <a:ext cx="5962067" cy="935953"/>
            </a:xfrm>
            <a:prstGeom prst="roundRect">
              <a:avLst>
                <a:gd name="adj" fmla="val 7245"/>
              </a:avLst>
            </a:prstGeom>
            <a:solidFill>
              <a:schemeClr val="bg1"/>
            </a:solidFill>
            <a:ln w="508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endParaRPr lang="en-US" altLang="ja-JP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0" name="角丸四角形 67">
              <a:extLst>
                <a:ext uri="{FF2B5EF4-FFF2-40B4-BE49-F238E27FC236}">
                  <a16:creationId xmlns:a16="http://schemas.microsoft.com/office/drawing/2014/main" id="{C194CE0C-47D8-4387-B235-944FF09CB15A}"/>
                </a:ext>
              </a:extLst>
            </p:cNvPr>
            <p:cNvSpPr/>
            <p:nvPr/>
          </p:nvSpPr>
          <p:spPr>
            <a:xfrm>
              <a:off x="6617806" y="6345987"/>
              <a:ext cx="6068129" cy="860006"/>
            </a:xfrm>
            <a:prstGeom prst="roundRect">
              <a:avLst>
                <a:gd name="adj" fmla="val 0"/>
              </a:avLst>
            </a:prstGeom>
            <a:noFill/>
            <a:ln w="5080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lang="ja-JP" altLang="en-US" sz="14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府が乗換</a:t>
              </a:r>
              <a:r>
                <a:rPr lang="ja-JP" altLang="en-US" sz="145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ターミナル機能を有する公設船着場</a:t>
              </a:r>
              <a:r>
                <a:rPr lang="ja-JP" altLang="en-US" sz="14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を整備</a:t>
              </a:r>
              <a:r>
                <a:rPr lang="ja-JP" altLang="en-US" sz="145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</a:t>
              </a:r>
              <a:r>
                <a:rPr lang="ja-JP" altLang="en-US" sz="14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、民間事</a:t>
              </a:r>
              <a:r>
                <a:rPr lang="ja-JP" altLang="en-US" sz="145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業者がにぎわい施設等とともに一体的な管理・運営を行い、海と川の結節点と</a:t>
              </a:r>
              <a:r>
                <a:rPr lang="ja-JP" altLang="en-US" sz="14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して、万博開催時はもとより万博後も水都大阪の魅力を発信するなど、大阪の成長に寄与していく</a:t>
              </a:r>
              <a:endParaRPr lang="en-US" altLang="ja-JP" sz="14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61B28422-19C6-4CA5-8F43-98C8933F0713}"/>
              </a:ext>
            </a:extLst>
          </p:cNvPr>
          <p:cNvSpPr/>
          <p:nvPr/>
        </p:nvSpPr>
        <p:spPr>
          <a:xfrm>
            <a:off x="6544806" y="2683888"/>
            <a:ext cx="6163329" cy="620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万博の機運醸成に寄与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lvl="1" indent="-271463">
              <a:lnSpc>
                <a:spcPts val="14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中之島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GATE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の整備においては、万博の公式キャラクター「ミャクミャク」が「水の都」をイメージしていることを踏まえ、万博の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ＰＲも合わせて実施していく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6783EACC-5263-4DC5-A253-6915802B3512}"/>
              </a:ext>
            </a:extLst>
          </p:cNvPr>
          <p:cNvSpPr/>
          <p:nvPr/>
        </p:nvSpPr>
        <p:spPr>
          <a:xfrm>
            <a:off x="6544806" y="2062245"/>
            <a:ext cx="6066104" cy="670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万博会場を起点とした水上交通ネットワークの構築に寄与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lvl="1" indent="-271463">
              <a:lnSpc>
                <a:spcPts val="14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夢洲と大阪市内（水の回廊）がつながることで、水上交通ネットワークの構築やベイエリアの活性化に資する。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1462" lvl="1">
              <a:lnSpc>
                <a:spcPts val="500"/>
              </a:lnSpc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2925" lvl="1" indent="-271463">
              <a:lnSpc>
                <a:spcPts val="1400"/>
              </a:lnSpc>
              <a:buFont typeface="Arial" panose="020B0604020202020204" pitchFamily="34" charset="0"/>
              <a:buChar char="•"/>
              <a:defRPr/>
            </a:pP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DD33AF7-144B-4DAA-B575-BBBC42403545}"/>
              </a:ext>
            </a:extLst>
          </p:cNvPr>
          <p:cNvSpPr txBox="1"/>
          <p:nvPr/>
        </p:nvSpPr>
        <p:spPr>
          <a:xfrm>
            <a:off x="6521711" y="8177626"/>
            <a:ext cx="62798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今後のスケジュール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 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事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業者公募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（にぎわい施設の整備・運営、船着場の運営等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）⇒速やか（年内）に実施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 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船着場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整備設計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予算案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議決後、速やかに設計業務の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船着場、にぎわい施設整備工事</a:t>
            </a: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R7 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春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船着場、にぎわい施設開業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630180" y="4788932"/>
            <a:ext cx="4093496" cy="669414"/>
          </a:xfrm>
          <a:prstGeom prst="rect">
            <a:avLst/>
          </a:prstGeom>
          <a:ln w="3175">
            <a:noFill/>
          </a:ln>
        </p:spPr>
        <p:txBody>
          <a:bodyPr wrap="square" rIns="36000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業者の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意向 </a:t>
            </a:r>
            <a:r>
              <a:rPr lang="ja-JP" altLang="en-US" sz="11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（船着場に</a:t>
            </a: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かかる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事業者ヒアリング）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7188" marR="0" lvl="0" indent="-17780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自社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で整備するのは難しい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補助金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があって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も難しい。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marR="0" lvl="0" indent="-17780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船着場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やマリーナへの投資が大きいのが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ネック。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大かっこ 8"/>
          <p:cNvSpPr/>
          <p:nvPr/>
        </p:nvSpPr>
        <p:spPr>
          <a:xfrm>
            <a:off x="6698814" y="4869823"/>
            <a:ext cx="3996186" cy="538732"/>
          </a:xfrm>
          <a:prstGeom prst="bracketPair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8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5737</TotalTime>
  <Words>827</Words>
  <Application>Microsoft Office PowerPoint</Application>
  <PresentationFormat>A3 297x420 mm</PresentationFormat>
  <Paragraphs>66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HGS創英角ｺﾞｼｯｸUB</vt:lpstr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国家戦略特区など大阪・関西の取り組みについて</dc:title>
  <dc:creator>大阪府庁</dc:creator>
  <cp:revision>771</cp:revision>
  <cp:lastPrinted>2022-11-21T01:55:59Z</cp:lastPrinted>
  <dcterms:created xsi:type="dcterms:W3CDTF">2014-08-12T04:43:46Z</dcterms:created>
  <dcterms:modified xsi:type="dcterms:W3CDTF">2022-11-21T01:59:01Z</dcterms:modified>
</cp:coreProperties>
</file>