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07200" cy="9939338"/>
  <p:defaultTextStyle>
    <a:defPPr>
      <a:defRPr lang="ja-JP"/>
    </a:defPPr>
    <a:lvl1pPr marL="0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32" autoAdjust="0"/>
    <p:restoredTop sz="92478" autoAdjust="0"/>
  </p:normalViewPr>
  <p:slideViewPr>
    <p:cSldViewPr>
      <p:cViewPr varScale="1">
        <p:scale>
          <a:sx n="87" d="100"/>
          <a:sy n="87" d="100"/>
        </p:scale>
        <p:origin x="176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0" y="10"/>
            <a:ext cx="2949575" cy="498475"/>
          </a:xfrm>
          <a:prstGeom prst="rect">
            <a:avLst/>
          </a:prstGeom>
        </p:spPr>
        <p:txBody>
          <a:bodyPr vert="horz" lIns="91385" tIns="45691" rIns="91385" bIns="456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8" y="10"/>
            <a:ext cx="2949575" cy="498475"/>
          </a:xfrm>
          <a:prstGeom prst="rect">
            <a:avLst/>
          </a:prstGeom>
        </p:spPr>
        <p:txBody>
          <a:bodyPr vert="horz" lIns="91385" tIns="45691" rIns="91385" bIns="45691" rtlCol="0"/>
          <a:lstStyle>
            <a:lvl1pPr algn="r">
              <a:defRPr sz="1200"/>
            </a:lvl1pPr>
          </a:lstStyle>
          <a:p>
            <a:fld id="{9DEB7A03-D1F0-4374-87ED-DEF52D2E884E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1" rIns="91385" bIns="456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8" y="4783148"/>
            <a:ext cx="5445125" cy="3913187"/>
          </a:xfrm>
          <a:prstGeom prst="rect">
            <a:avLst/>
          </a:prstGeom>
        </p:spPr>
        <p:txBody>
          <a:bodyPr vert="horz" lIns="91385" tIns="45691" rIns="91385" bIns="456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0" y="9440873"/>
            <a:ext cx="2949575" cy="498475"/>
          </a:xfrm>
          <a:prstGeom prst="rect">
            <a:avLst/>
          </a:prstGeom>
        </p:spPr>
        <p:txBody>
          <a:bodyPr vert="horz" lIns="91385" tIns="45691" rIns="91385" bIns="456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8" y="9440873"/>
            <a:ext cx="2949575" cy="498475"/>
          </a:xfrm>
          <a:prstGeom prst="rect">
            <a:avLst/>
          </a:prstGeom>
        </p:spPr>
        <p:txBody>
          <a:bodyPr vert="horz" lIns="91385" tIns="45691" rIns="91385" bIns="45691" rtlCol="0" anchor="b"/>
          <a:lstStyle>
            <a:lvl1pPr algn="r">
              <a:defRPr sz="1200"/>
            </a:lvl1pPr>
          </a:lstStyle>
          <a:p>
            <a:fld id="{E2DB8297-7E28-4887-AB32-C9FBD02E4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09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75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9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9" indent="-342859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1" indent="-285716" algn="l" defTabSz="91429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/>
          <p:nvPr/>
        </p:nvSpPr>
        <p:spPr>
          <a:xfrm>
            <a:off x="7844968" y="178051"/>
            <a:ext cx="1016174" cy="396743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>
            <a:noAutofit/>
          </a:bodyPr>
          <a:lstStyle/>
          <a:p>
            <a:pPr algn="dist">
              <a:lnSpc>
                <a:spcPts val="1600"/>
              </a:lnSpc>
            </a:pPr>
            <a:r>
              <a:rPr lang="ja-JP" altLang="en-US" sz="1100" b="1" dirty="0">
                <a:solidFill>
                  <a:schemeClr val="tx1"/>
                </a:solidFill>
              </a:rPr>
              <a:t>令和</a:t>
            </a: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８</a:t>
            </a:r>
            <a:r>
              <a:rPr lang="ja-JP" altLang="en-US" sz="1100" b="1" dirty="0">
                <a:solidFill>
                  <a:schemeClr val="tx1"/>
                </a:solidFill>
              </a:rPr>
              <a:t>年</a:t>
            </a: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２</a:t>
            </a:r>
            <a:r>
              <a:rPr lang="ja-JP" altLang="en-US" sz="1100" b="1" dirty="0">
                <a:solidFill>
                  <a:schemeClr val="tx1"/>
                </a:solidFill>
              </a:rPr>
              <a:t>月</a:t>
            </a:r>
            <a:endParaRPr lang="en-US" altLang="ja-JP" sz="1100" b="1" dirty="0">
              <a:solidFill>
                <a:schemeClr val="tx1"/>
              </a:solidFill>
            </a:endParaRPr>
          </a:p>
          <a:p>
            <a:pPr algn="dist">
              <a:lnSpc>
                <a:spcPts val="1600"/>
              </a:lnSpc>
            </a:pPr>
            <a:r>
              <a:rPr kumimoji="1" lang="ja-JP" altLang="en-US" sz="1100" b="1" dirty="0"/>
              <a:t>行政経営課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159003" y="699054"/>
            <a:ext cx="8864331" cy="2165590"/>
          </a:xfrm>
          <a:prstGeom prst="roundRect">
            <a:avLst>
              <a:gd name="adj" fmla="val 12247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 rtlCol="0" anchor="ctr"/>
          <a:lstStyle/>
          <a:p>
            <a:pPr marL="171450" indent="-171450" eaLnBrk="0" hangingPunct="0">
              <a:lnSpc>
                <a:spcPts val="18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「大阪府行政経営の取組み」は、「行財政改革推進プラン（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案）」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終了後も、「自律的で創造性を発揮する行財政運営体制の確立」に向けた改革の取組みを継続するため、「新たな行政経営の取組み」及び「健全で規律ある行財政運営」について、毎年度の府の取組みをとりまとめたもの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1450" indent="-171450" eaLnBrk="0" hangingPunct="0">
              <a:lnSpc>
                <a:spcPts val="18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府では、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「行財政改革推進プラン（案）」に掲げた「組み換え（シフト）」や「強みを束ねる」といったこれまでの改革の視点に加え、戦略的かつ未来志向の視点を持ち、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毎年度の予算編成や事務事業の執行、出資法人等や公の施設の点検等による「健全で規律ある行財政運営」や、府のみならず、府民・企業・市町村・国等、社会全体で課題解決する「新たな行政経営の取組み」を通じて、今後もたゆみない改革を進めていく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2" name="正方形/長方形 35"/>
          <p:cNvSpPr>
            <a:spLocks noChangeArrowheads="1"/>
          </p:cNvSpPr>
          <p:nvPr/>
        </p:nvSpPr>
        <p:spPr bwMode="auto">
          <a:xfrm>
            <a:off x="-108520" y="191517"/>
            <a:ext cx="9143999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令和８年度　大阪府</a:t>
            </a:r>
            <a:r>
              <a:rPr lang="ja-JP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行政経営</a:t>
            </a: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の取組み（案）について </a:t>
            </a:r>
            <a:endParaRPr lang="ja-JP" altLang="ja-JP" sz="1000" dirty="0">
              <a:solidFill>
                <a:srgbClr val="FF0000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3" name="角丸四角形 115">
            <a:extLst>
              <a:ext uri="{FF2B5EF4-FFF2-40B4-BE49-F238E27FC236}">
                <a16:creationId xmlns:a16="http://schemas.microsoft.com/office/drawing/2014/main" id="{049755CD-B293-4856-A0FA-7AA8148EA419}"/>
              </a:ext>
            </a:extLst>
          </p:cNvPr>
          <p:cNvSpPr/>
          <p:nvPr/>
        </p:nvSpPr>
        <p:spPr>
          <a:xfrm>
            <a:off x="159004" y="2972082"/>
            <a:ext cx="8864331" cy="3774695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08000" tIns="0" rIns="108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tabLst>
                <a:tab pos="266668" algn="l"/>
              </a:tabLst>
            </a:pPr>
            <a:r>
              <a:rPr lang="ja-JP" altLang="en-US" sz="1400" b="1">
                <a:solidFill>
                  <a:srgbClr val="000000"/>
                </a:solidFill>
                <a:latin typeface="ＭＳ Ｐゴシック"/>
                <a:ea typeface="メイリオ"/>
                <a:cs typeface="ＭＳ Ｐゴシック"/>
              </a:rPr>
              <a:t>　</a:t>
            </a:r>
            <a:endParaRPr lang="ja-JP" altLang="en-US" sz="1200">
              <a:latin typeface="ＭＳ Ｐゴシック"/>
              <a:cs typeface="ＭＳ Ｐゴシック"/>
            </a:endParaRPr>
          </a:p>
        </p:txBody>
      </p:sp>
      <p:sp>
        <p:nvSpPr>
          <p:cNvPr id="34" name="角丸四角形 77">
            <a:extLst>
              <a:ext uri="{FF2B5EF4-FFF2-40B4-BE49-F238E27FC236}">
                <a16:creationId xmlns:a16="http://schemas.microsoft.com/office/drawing/2014/main" id="{DB626C31-45D8-4C91-908F-43AB41C0F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436" y="3244612"/>
            <a:ext cx="8752114" cy="2633986"/>
          </a:xfrm>
          <a:prstGeom prst="roundRect">
            <a:avLst>
              <a:gd name="adj" fmla="val 1820"/>
            </a:avLst>
          </a:prstGeom>
          <a:solidFill>
            <a:srgbClr val="FFFFFF"/>
          </a:solidFill>
          <a:ln w="6350">
            <a:solidFill>
              <a:srgbClr val="1F497D"/>
            </a:solidFill>
            <a:round/>
            <a:headEnd/>
            <a:tailEnd/>
          </a:ln>
        </p:spPr>
        <p:txBody>
          <a:bodyPr vert="horz" wrap="square" lIns="36000" tIns="216000" rIns="36000" bIns="64008" numCol="1" anchor="ctr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800" b="1" dirty="0">
                <a:highlight>
                  <a:srgbClr val="FFFF00"/>
                </a:highlight>
                <a:latin typeface="ＭＳ Ｐゴシック"/>
                <a:ea typeface="メイリオ"/>
                <a:cs typeface="ＭＳ Ｐゴシック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800" b="1" dirty="0">
                <a:highlight>
                  <a:srgbClr val="FFFF00"/>
                </a:highlight>
                <a:latin typeface="ＭＳ Ｐゴシック"/>
                <a:ea typeface="メイリオ"/>
                <a:cs typeface="ＭＳ Ｐゴシック"/>
              </a:rPr>
              <a:t> </a:t>
            </a: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800" b="1" dirty="0"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3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05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eaLnBrk="0" fontAlgn="base" hangingPunct="0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3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5" name="角丸四角形 66">
            <a:extLst>
              <a:ext uri="{FF2B5EF4-FFF2-40B4-BE49-F238E27FC236}">
                <a16:creationId xmlns:a16="http://schemas.microsoft.com/office/drawing/2014/main" id="{276010C6-1232-49F1-9A49-82491D9F9102}"/>
              </a:ext>
            </a:extLst>
          </p:cNvPr>
          <p:cNvSpPr/>
          <p:nvPr/>
        </p:nvSpPr>
        <p:spPr>
          <a:xfrm>
            <a:off x="220436" y="3030096"/>
            <a:ext cx="2911404" cy="326864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新たな行政経営の取組み</a:t>
            </a:r>
          </a:p>
        </p:txBody>
      </p:sp>
      <p:sp>
        <p:nvSpPr>
          <p:cNvPr id="37" name="角丸四角形 11">
            <a:extLst>
              <a:ext uri="{FF2B5EF4-FFF2-40B4-BE49-F238E27FC236}">
                <a16:creationId xmlns:a16="http://schemas.microsoft.com/office/drawing/2014/main" id="{889B778E-0D60-4051-8C65-4C038144E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7236" y="5613904"/>
            <a:ext cx="3245819" cy="26469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36000" tIns="45715" rIns="36000" bIns="45715" numCol="1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1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A0252E10-F6FD-43A7-8E95-0FF840C71CFC}"/>
              </a:ext>
            </a:extLst>
          </p:cNvPr>
          <p:cNvGrpSpPr/>
          <p:nvPr/>
        </p:nvGrpSpPr>
        <p:grpSpPr>
          <a:xfrm>
            <a:off x="212374" y="6080021"/>
            <a:ext cx="8752114" cy="562945"/>
            <a:chOff x="246193" y="6412549"/>
            <a:chExt cx="8752114" cy="421347"/>
          </a:xfrm>
        </p:grpSpPr>
        <p:sp>
          <p:nvSpPr>
            <p:cNvPr id="39" name="角丸四角形 77">
              <a:extLst>
                <a:ext uri="{FF2B5EF4-FFF2-40B4-BE49-F238E27FC236}">
                  <a16:creationId xmlns:a16="http://schemas.microsoft.com/office/drawing/2014/main" id="{6B3F35DD-9B37-4C19-9DCB-1C9A9199C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193" y="6412549"/>
              <a:ext cx="8752114" cy="421347"/>
            </a:xfrm>
            <a:prstGeom prst="roundRect">
              <a:avLst>
                <a:gd name="adj" fmla="val 3768"/>
              </a:avLst>
            </a:prstGeom>
            <a:solidFill>
              <a:srgbClr val="FFFFFF"/>
            </a:solidFill>
            <a:ln w="6350">
              <a:solidFill>
                <a:srgbClr val="1F497D"/>
              </a:solidFill>
              <a:round/>
              <a:headEnd/>
              <a:tailEnd/>
            </a:ln>
          </p:spPr>
          <p:txBody>
            <a:bodyPr vert="horz" wrap="square" lIns="36000" tIns="216000" rIns="36000" bIns="64008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b="1" dirty="0">
                  <a:highlight>
                    <a:srgbClr val="FFFF00"/>
                  </a:highlight>
                  <a:latin typeface="ＭＳ Ｐゴシック"/>
                  <a:ea typeface="メイリオ"/>
                  <a:cs typeface="ＭＳ Ｐゴシック"/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b="1" dirty="0">
                  <a:highlight>
                    <a:srgbClr val="FFFF00"/>
                  </a:highlight>
                  <a:latin typeface="ＭＳ Ｐゴシック"/>
                  <a:ea typeface="メイリオ"/>
                  <a:cs typeface="ＭＳ Ｐゴシック"/>
                </a:rPr>
                <a:t> </a:t>
              </a: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lnSpc>
                  <a:spcPts val="2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ja-JP" sz="800" b="1" dirty="0">
                <a:latin typeface="ＭＳ 明朝" pitchFamily="17" charset="-128"/>
                <a:ea typeface="ＭＳ 明朝" pitchFamily="17" charset="-128"/>
                <a:cs typeface="メイリオ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ja-JP" sz="13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ja-JP" sz="105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13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40" name="角丸四角形 11">
              <a:extLst>
                <a:ext uri="{FF2B5EF4-FFF2-40B4-BE49-F238E27FC236}">
                  <a16:creationId xmlns:a16="http://schemas.microsoft.com/office/drawing/2014/main" id="{CC65A279-13AE-45F3-9447-D4990A9A3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17" y="6598558"/>
              <a:ext cx="8122480" cy="15885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15" rIns="36000" bIns="45715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dist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■ </a:t>
              </a:r>
              <a:r>
                <a:rPr lang="ja-JP" altLang="ja-JP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組織</a:t>
              </a:r>
              <a:r>
                <a:rPr lang="ja-JP" altLang="en-US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運営　　　■ 財政運営　　　■ </a:t>
              </a:r>
              <a:r>
                <a:rPr lang="ja-JP" altLang="ja-JP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出資法人等の改革</a:t>
              </a:r>
              <a:r>
                <a:rPr lang="ja-JP" altLang="en-US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　　■ </a:t>
              </a:r>
              <a:r>
                <a:rPr lang="ja-JP" altLang="ja-JP" sz="1400" b="1" dirty="0">
                  <a:solidFill>
                    <a:srgbClr val="000000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公の施設の改革</a:t>
              </a:r>
              <a:endParaRPr lang="en-US" altLang="ja-JP" sz="14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261AA59B-A1A6-4F93-9E77-D8C13D983385}"/>
              </a:ext>
            </a:extLst>
          </p:cNvPr>
          <p:cNvGrpSpPr/>
          <p:nvPr/>
        </p:nvGrpSpPr>
        <p:grpSpPr>
          <a:xfrm>
            <a:off x="289051" y="3429000"/>
            <a:ext cx="4216856" cy="2348605"/>
            <a:chOff x="345029" y="2250936"/>
            <a:chExt cx="4216856" cy="1526476"/>
          </a:xfrm>
        </p:grpSpPr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440A79F0-87DB-442E-A459-C41EBC1C1B1A}"/>
                </a:ext>
              </a:extLst>
            </p:cNvPr>
            <p:cNvSpPr/>
            <p:nvPr/>
          </p:nvSpPr>
          <p:spPr>
            <a:xfrm>
              <a:off x="345029" y="2350122"/>
              <a:ext cx="4216856" cy="1427290"/>
            </a:xfrm>
            <a:prstGeom prst="rect">
              <a:avLst/>
            </a:prstGeom>
            <a:solidFill>
              <a:srgbClr val="FFFF99"/>
            </a:solidFill>
            <a:ln w="9525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45071" rIns="36000" bIns="0" rtlCol="0" anchor="t" anchorCtr="0"/>
            <a:lstStyle/>
            <a:p>
              <a:pPr>
                <a:lnSpc>
                  <a:spcPts val="2000"/>
                </a:lnSpc>
              </a:pP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・行政手続等におけるデジタルファーストの実現</a:t>
              </a: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・庁内におけるデジタルツールの活用</a:t>
              </a: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</a:t>
              </a:r>
              <a:r>
                <a:rPr lang="en-US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DX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推進に向けた研修の実施等</a:t>
              </a:r>
            </a:p>
            <a:p>
              <a:pPr marL="123825" indent="-123825"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・「許認可・検査等業務</a:t>
              </a:r>
              <a:r>
                <a:rPr lang="en-US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DX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プラットフォーム」の構築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123825" indent="-123825"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・府立学校における</a:t>
              </a:r>
              <a:r>
                <a:rPr lang="en-US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DX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の推進</a:t>
              </a:r>
            </a:p>
          </p:txBody>
        </p:sp>
        <p:sp>
          <p:nvSpPr>
            <p:cNvPr id="44" name="角丸四角形 45">
              <a:extLst>
                <a:ext uri="{FF2B5EF4-FFF2-40B4-BE49-F238E27FC236}">
                  <a16:creationId xmlns:a16="http://schemas.microsoft.com/office/drawing/2014/main" id="{DCD0120C-B3EE-42F7-8B69-38890F68944E}"/>
                </a:ext>
              </a:extLst>
            </p:cNvPr>
            <p:cNvSpPr/>
            <p:nvPr/>
          </p:nvSpPr>
          <p:spPr>
            <a:xfrm>
              <a:off x="345029" y="2250936"/>
              <a:ext cx="3058813" cy="201069"/>
            </a:xfrm>
            <a:prstGeom prst="roundRect">
              <a:avLst/>
            </a:prstGeom>
            <a:ln w="952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rIns="36000" bIns="0" rtlCol="0" anchor="ctr"/>
            <a:lstStyle/>
            <a:p>
              <a:pPr>
                <a:lnSpc>
                  <a:spcPts val="1300"/>
                </a:lnSpc>
              </a:pPr>
              <a:r>
                <a:rPr lang="ja-JP" altLang="en-US" sz="1400" b="1" dirty="0">
                  <a:solidFill>
                    <a:schemeClr val="tx2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１．行政</a:t>
              </a:r>
              <a:r>
                <a:rPr lang="en-US" altLang="ja-JP" sz="1400" b="1" dirty="0">
                  <a:solidFill>
                    <a:schemeClr val="tx2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DX</a:t>
              </a:r>
              <a:r>
                <a:rPr lang="ja-JP" altLang="en-US" sz="1400" b="1" dirty="0">
                  <a:solidFill>
                    <a:schemeClr val="tx2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の実現に向けた取組み　 </a:t>
              </a: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DA670D11-5901-4004-BE5A-68A611FC3175}"/>
              </a:ext>
            </a:extLst>
          </p:cNvPr>
          <p:cNvGrpSpPr/>
          <p:nvPr/>
        </p:nvGrpSpPr>
        <p:grpSpPr>
          <a:xfrm>
            <a:off x="4652219" y="3428999"/>
            <a:ext cx="4243833" cy="2348604"/>
            <a:chOff x="4692416" y="1665031"/>
            <a:chExt cx="4243833" cy="2165204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D9A27BE2-176D-44ED-86CA-355208C7E2B5}"/>
                </a:ext>
              </a:extLst>
            </p:cNvPr>
            <p:cNvSpPr/>
            <p:nvPr/>
          </p:nvSpPr>
          <p:spPr>
            <a:xfrm>
              <a:off x="4692416" y="1775774"/>
              <a:ext cx="4243833" cy="2054461"/>
            </a:xfrm>
            <a:prstGeom prst="rect">
              <a:avLst/>
            </a:prstGeom>
            <a:solidFill>
              <a:srgbClr val="FFFF99"/>
            </a:solidFill>
            <a:ln w="9525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45071" rIns="36000" bIns="45071" rtlCol="0" anchor="ctr"/>
            <a:lstStyle/>
            <a:p>
              <a:pPr>
                <a:lnSpc>
                  <a:spcPts val="1500"/>
                </a:lnSpc>
              </a:pP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・公民戦略連携デスクの取組み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・市町村とのパートナーシップの強化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・民間事業者との「知」の交流に向けた機会の創出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176213" indent="-176213"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・企業版ふるさと納税（地方創生応援税制）を活用した地方創生の推進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176213" indent="-176213"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・スマートシティ分野における公民連携による課題解決の仕組みづくり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・府営公園における民間活力の導入</a:t>
              </a:r>
            </a:p>
            <a:p>
              <a:pPr marL="176213" indent="-176213">
                <a:lnSpc>
                  <a:spcPts val="15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・民間との連携等を通じた寄附金の確保（大阪教育ゆめ基金）等</a:t>
              </a:r>
            </a:p>
            <a:p>
              <a:pPr>
                <a:lnSpc>
                  <a:spcPts val="1500"/>
                </a:lnSpc>
              </a:pPr>
              <a:endPara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500"/>
                </a:lnSpc>
              </a:pPr>
              <a:endPara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1" name="角丸四角形 48">
              <a:extLst>
                <a:ext uri="{FF2B5EF4-FFF2-40B4-BE49-F238E27FC236}">
                  <a16:creationId xmlns:a16="http://schemas.microsoft.com/office/drawing/2014/main" id="{FE72AB81-2430-440A-B51C-693D7A165C3C}"/>
                </a:ext>
              </a:extLst>
            </p:cNvPr>
            <p:cNvSpPr/>
            <p:nvPr/>
          </p:nvSpPr>
          <p:spPr>
            <a:xfrm>
              <a:off x="4692416" y="1665031"/>
              <a:ext cx="3192749" cy="261191"/>
            </a:xfrm>
            <a:prstGeom prst="roundRect">
              <a:avLst/>
            </a:prstGeom>
            <a:ln w="952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rIns="36000" bIns="0" rtlCol="0" anchor="ctr"/>
            <a:lstStyle/>
            <a:p>
              <a:pPr>
                <a:lnSpc>
                  <a:spcPts val="1300"/>
                </a:lnSpc>
              </a:pPr>
              <a:r>
                <a:rPr lang="ja-JP" altLang="en-US" sz="1400" b="1" dirty="0">
                  <a:solidFill>
                    <a:schemeClr val="tx2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２．より幅広い共創の仕組みづくり</a:t>
              </a:r>
            </a:p>
          </p:txBody>
        </p:sp>
      </p:grpSp>
      <p:sp>
        <p:nvSpPr>
          <p:cNvPr id="52" name="角丸四角形 66">
            <a:extLst>
              <a:ext uri="{FF2B5EF4-FFF2-40B4-BE49-F238E27FC236}">
                <a16:creationId xmlns:a16="http://schemas.microsoft.com/office/drawing/2014/main" id="{1121F5E8-62DD-4A3B-8C0C-5FBC007FC8CF}"/>
              </a:ext>
            </a:extLst>
          </p:cNvPr>
          <p:cNvSpPr/>
          <p:nvPr/>
        </p:nvSpPr>
        <p:spPr>
          <a:xfrm>
            <a:off x="212374" y="5950638"/>
            <a:ext cx="2911404" cy="293424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健全で規律ある行財政運営</a:t>
            </a:r>
          </a:p>
        </p:txBody>
      </p:sp>
    </p:spTree>
    <p:extLst>
      <p:ext uri="{BB962C8B-B14F-4D97-AF65-F5344CB8AC3E}">
        <p14:creationId xmlns:p14="http://schemas.microsoft.com/office/powerpoint/2010/main" val="68058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画面に合わせる (4:3)</PresentationFormat>
  <Paragraphs>77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明朝</vt:lpstr>
      <vt:lpstr>メイリオ</vt:lpstr>
      <vt:lpstr>游ゴシック</vt:lpstr>
      <vt:lpstr>Arial</vt:lpstr>
      <vt:lpstr>Calibri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2024-02-01T05:58:15Z</dcterms:created>
  <dcterms:modified xsi:type="dcterms:W3CDTF">2026-02-12T07:22:07Z</dcterms:modified>
</cp:coreProperties>
</file>