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29"/>
  </p:notesMasterIdLst>
  <p:handoutMasterIdLst>
    <p:handoutMasterId r:id="rId30"/>
  </p:handoutMasterIdLst>
  <p:sldIdLst>
    <p:sldId id="2813" r:id="rId2"/>
    <p:sldId id="2422" r:id="rId3"/>
    <p:sldId id="2423" r:id="rId4"/>
    <p:sldId id="2484" r:id="rId5"/>
    <p:sldId id="2511" r:id="rId6"/>
    <p:sldId id="2773" r:id="rId7"/>
    <p:sldId id="2512" r:id="rId8"/>
    <p:sldId id="2661" r:id="rId9"/>
    <p:sldId id="2738" r:id="rId10"/>
    <p:sldId id="2792" r:id="rId11"/>
    <p:sldId id="2793" r:id="rId12"/>
    <p:sldId id="2818" r:id="rId13"/>
    <p:sldId id="2802" r:id="rId14"/>
    <p:sldId id="2799" r:id="rId15"/>
    <p:sldId id="2752" r:id="rId16"/>
    <p:sldId id="2817" r:id="rId17"/>
    <p:sldId id="2812" r:id="rId18"/>
    <p:sldId id="2781" r:id="rId19"/>
    <p:sldId id="2762" r:id="rId20"/>
    <p:sldId id="2772" r:id="rId21"/>
    <p:sldId id="2810" r:id="rId22"/>
    <p:sldId id="2777" r:id="rId23"/>
    <p:sldId id="2767" r:id="rId24"/>
    <p:sldId id="2768" r:id="rId25"/>
    <p:sldId id="2804" r:id="rId26"/>
    <p:sldId id="2803" r:id="rId27"/>
    <p:sldId id="2809" r:id="rId2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0D8F58D-D2D5-4891-8BC2-F1D8E0D7E49A}">
          <p14:sldIdLst>
            <p14:sldId id="2813"/>
            <p14:sldId id="2422"/>
            <p14:sldId id="2423"/>
            <p14:sldId id="2484"/>
            <p14:sldId id="2511"/>
            <p14:sldId id="2773"/>
            <p14:sldId id="2512"/>
            <p14:sldId id="2661"/>
          </p14:sldIdLst>
        </p14:section>
        <p14:section name="行政DXの実現に向けた取組み" id="{AC6B71D9-75F4-416B-B7ED-94DB631ECFAF}">
          <p14:sldIdLst>
            <p14:sldId id="2738"/>
            <p14:sldId id="2792"/>
            <p14:sldId id="2793"/>
            <p14:sldId id="2818"/>
            <p14:sldId id="2802"/>
            <p14:sldId id="2799"/>
            <p14:sldId id="2752"/>
            <p14:sldId id="2817"/>
            <p14:sldId id="2812"/>
          </p14:sldIdLst>
        </p14:section>
        <p14:section name="より幅広い共創の仕組みづくり" id="{561237E1-F9FC-40FC-B307-A362525C2331}">
          <p14:sldIdLst>
            <p14:sldId id="2781"/>
            <p14:sldId id="2762"/>
            <p14:sldId id="2772"/>
            <p14:sldId id="2810"/>
            <p14:sldId id="2777"/>
            <p14:sldId id="2767"/>
            <p14:sldId id="2768"/>
            <p14:sldId id="2804"/>
            <p14:sldId id="2803"/>
            <p14:sldId id="280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6664"/>
    <a:srgbClr val="4F81BD"/>
    <a:srgbClr val="1F497D"/>
    <a:srgbClr val="00468B"/>
    <a:srgbClr val="CFE0ED"/>
    <a:srgbClr val="FFCC00"/>
    <a:srgbClr val="FFFF66"/>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95" autoAdjust="0"/>
    <p:restoredTop sz="95842" autoAdjust="0"/>
  </p:normalViewPr>
  <p:slideViewPr>
    <p:cSldViewPr>
      <p:cViewPr varScale="1">
        <p:scale>
          <a:sx n="94" d="100"/>
          <a:sy n="94" d="100"/>
        </p:scale>
        <p:origin x="1224" y="82"/>
      </p:cViewPr>
      <p:guideLst>
        <p:guide orient="horz" pos="2160"/>
        <p:guide pos="2880"/>
      </p:guideLst>
    </p:cSldViewPr>
  </p:slideViewPr>
  <p:outlineViewPr>
    <p:cViewPr>
      <p:scale>
        <a:sx n="33" d="100"/>
        <a:sy n="33" d="100"/>
      </p:scale>
      <p:origin x="0" y="-2986"/>
    </p:cViewPr>
  </p:outlineViewPr>
  <p:notesTextViewPr>
    <p:cViewPr>
      <p:scale>
        <a:sx n="50" d="100"/>
        <a:sy n="50" d="100"/>
      </p:scale>
      <p:origin x="0" y="0"/>
    </p:cViewPr>
  </p:notesTextViewPr>
  <p:sorterViewPr>
    <p:cViewPr>
      <p:scale>
        <a:sx n="100" d="100"/>
        <a:sy n="100" d="100"/>
      </p:scale>
      <p:origin x="0" y="-9504"/>
    </p:cViewPr>
  </p:sorterViewPr>
  <p:notesViewPr>
    <p:cSldViewPr>
      <p:cViewPr varScale="1">
        <p:scale>
          <a:sx n="60" d="100"/>
          <a:sy n="60" d="100"/>
        </p:scale>
        <p:origin x="2971" y="58"/>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5448" cy="496253"/>
          </a:xfrm>
          <a:prstGeom prst="rect">
            <a:avLst/>
          </a:prstGeom>
        </p:spPr>
        <p:txBody>
          <a:bodyPr vert="horz" lIns="91289" tIns="45647" rIns="91289" bIns="4564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6" y="0"/>
            <a:ext cx="2945448" cy="496253"/>
          </a:xfrm>
          <a:prstGeom prst="rect">
            <a:avLst/>
          </a:prstGeom>
        </p:spPr>
        <p:txBody>
          <a:bodyPr vert="horz" lIns="91289" tIns="45647" rIns="91289" bIns="45647" rtlCol="0"/>
          <a:lstStyle>
            <a:lvl1pPr algn="r">
              <a:defRPr sz="1200"/>
            </a:lvl1pPr>
          </a:lstStyle>
          <a:p>
            <a:fld id="{BF868B9E-B285-4A45-9CF7-6DC8372BDF37}" type="datetimeFigureOut">
              <a:rPr kumimoji="1" lang="ja-JP" altLang="en-US" smtClean="0"/>
              <a:t>2026/2/12</a:t>
            </a:fld>
            <a:endParaRPr kumimoji="1" lang="ja-JP" altLang="en-US"/>
          </a:p>
        </p:txBody>
      </p:sp>
      <p:sp>
        <p:nvSpPr>
          <p:cNvPr id="4" name="フッター プレースホルダー 3"/>
          <p:cNvSpPr>
            <a:spLocks noGrp="1"/>
          </p:cNvSpPr>
          <p:nvPr>
            <p:ph type="ftr" sz="quarter" idx="2"/>
          </p:nvPr>
        </p:nvSpPr>
        <p:spPr>
          <a:xfrm>
            <a:off x="3" y="9428800"/>
            <a:ext cx="2945448" cy="496252"/>
          </a:xfrm>
          <a:prstGeom prst="rect">
            <a:avLst/>
          </a:prstGeom>
        </p:spPr>
        <p:txBody>
          <a:bodyPr vert="horz" lIns="91289" tIns="45647" rIns="91289" bIns="4564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6" y="9428800"/>
            <a:ext cx="2945448" cy="496252"/>
          </a:xfrm>
          <a:prstGeom prst="rect">
            <a:avLst/>
          </a:prstGeom>
        </p:spPr>
        <p:txBody>
          <a:bodyPr vert="horz" lIns="91289" tIns="45647" rIns="91289" bIns="45647"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45659" cy="496332"/>
          </a:xfrm>
          <a:prstGeom prst="rect">
            <a:avLst/>
          </a:prstGeom>
        </p:spPr>
        <p:txBody>
          <a:bodyPr vert="horz" lIns="91284" tIns="45644" rIns="91284" bIns="456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7" y="4"/>
            <a:ext cx="2945659" cy="496332"/>
          </a:xfrm>
          <a:prstGeom prst="rect">
            <a:avLst/>
          </a:prstGeom>
        </p:spPr>
        <p:txBody>
          <a:bodyPr vert="horz" lIns="91284" tIns="45644" rIns="91284" bIns="45644" rtlCol="0"/>
          <a:lstStyle>
            <a:lvl1pPr algn="r">
              <a:defRPr sz="1200"/>
            </a:lvl1pPr>
          </a:lstStyle>
          <a:p>
            <a:fld id="{3F2D28A0-6F62-4A73-959C-6359E5DDD042}" type="datetimeFigureOut">
              <a:rPr kumimoji="1" lang="ja-JP" altLang="en-US" smtClean="0"/>
              <a:t>2026/2/12</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84" tIns="45644" rIns="91284" bIns="45644"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284" tIns="45644" rIns="91284"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8"/>
            <a:ext cx="2945659" cy="496332"/>
          </a:xfrm>
          <a:prstGeom prst="rect">
            <a:avLst/>
          </a:prstGeom>
        </p:spPr>
        <p:txBody>
          <a:bodyPr vert="horz" lIns="91284" tIns="45644" rIns="91284" bIns="456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7" y="9428588"/>
            <a:ext cx="2945659" cy="496332"/>
          </a:xfrm>
          <a:prstGeom prst="rect">
            <a:avLst/>
          </a:prstGeom>
        </p:spPr>
        <p:txBody>
          <a:bodyPr vert="horz" lIns="91284" tIns="45644" rIns="91284" bIns="45644"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dirty="0">
              <a:solidFill>
                <a:prstClr val="black"/>
              </a:solidFill>
            </a:endParaRPr>
          </a:p>
        </p:txBody>
      </p:sp>
    </p:spTree>
    <p:extLst>
      <p:ext uri="{BB962C8B-B14F-4D97-AF65-F5344CB8AC3E}">
        <p14:creationId xmlns:p14="http://schemas.microsoft.com/office/powerpoint/2010/main" val="115526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25</a:t>
            </a:fld>
            <a:endParaRPr kumimoji="1" lang="ja-JP" altLang="en-US"/>
          </a:p>
        </p:txBody>
      </p:sp>
    </p:spTree>
    <p:extLst>
      <p:ext uri="{BB962C8B-B14F-4D97-AF65-F5344CB8AC3E}">
        <p14:creationId xmlns:p14="http://schemas.microsoft.com/office/powerpoint/2010/main" val="124316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45485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14</a:t>
            </a:fld>
            <a:endParaRPr kumimoji="1" lang="ja-JP" altLang="en-US"/>
          </a:p>
        </p:txBody>
      </p:sp>
    </p:spTree>
    <p:extLst>
      <p:ext uri="{BB962C8B-B14F-4D97-AF65-F5344CB8AC3E}">
        <p14:creationId xmlns:p14="http://schemas.microsoft.com/office/powerpoint/2010/main" val="360568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15</a:t>
            </a:fld>
            <a:endParaRPr kumimoji="1" lang="ja-JP" altLang="en-US"/>
          </a:p>
        </p:txBody>
      </p:sp>
    </p:spTree>
    <p:extLst>
      <p:ext uri="{BB962C8B-B14F-4D97-AF65-F5344CB8AC3E}">
        <p14:creationId xmlns:p14="http://schemas.microsoft.com/office/powerpoint/2010/main" val="379544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19</a:t>
            </a:fld>
            <a:endParaRPr kumimoji="1" lang="ja-JP" altLang="en-US"/>
          </a:p>
        </p:txBody>
      </p:sp>
    </p:spTree>
    <p:extLst>
      <p:ext uri="{BB962C8B-B14F-4D97-AF65-F5344CB8AC3E}">
        <p14:creationId xmlns:p14="http://schemas.microsoft.com/office/powerpoint/2010/main" val="137076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20</a:t>
            </a:fld>
            <a:endParaRPr kumimoji="1" lang="ja-JP" altLang="en-US"/>
          </a:p>
        </p:txBody>
      </p:sp>
    </p:spTree>
    <p:extLst>
      <p:ext uri="{BB962C8B-B14F-4D97-AF65-F5344CB8AC3E}">
        <p14:creationId xmlns:p14="http://schemas.microsoft.com/office/powerpoint/2010/main" val="292559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22</a:t>
            </a:fld>
            <a:endParaRPr kumimoji="1" lang="ja-JP" altLang="en-US"/>
          </a:p>
        </p:txBody>
      </p:sp>
    </p:spTree>
    <p:extLst>
      <p:ext uri="{BB962C8B-B14F-4D97-AF65-F5344CB8AC3E}">
        <p14:creationId xmlns:p14="http://schemas.microsoft.com/office/powerpoint/2010/main" val="60943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1DA0B79-77FA-4B87-B014-51B46B5FE0CF}" type="slidenum">
              <a:rPr kumimoji="1" lang="ja-JP" altLang="en-US" smtClean="0"/>
              <a:t>23</a:t>
            </a:fld>
            <a:endParaRPr kumimoji="1" lang="ja-JP" altLang="en-US"/>
          </a:p>
        </p:txBody>
      </p:sp>
    </p:spTree>
    <p:extLst>
      <p:ext uri="{BB962C8B-B14F-4D97-AF65-F5344CB8AC3E}">
        <p14:creationId xmlns:p14="http://schemas.microsoft.com/office/powerpoint/2010/main" val="115523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24</a:t>
            </a:fld>
            <a:endParaRPr kumimoji="1" lang="ja-JP" altLang="en-US"/>
          </a:p>
        </p:txBody>
      </p:sp>
    </p:spTree>
    <p:extLst>
      <p:ext uri="{BB962C8B-B14F-4D97-AF65-F5344CB8AC3E}">
        <p14:creationId xmlns:p14="http://schemas.microsoft.com/office/powerpoint/2010/main" val="360490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行政経営の取組み　ページ番号">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587A33D2-5E4A-44AD-9A5B-4F107EE918BE}"/>
              </a:ext>
            </a:extLst>
          </p:cNvPr>
          <p:cNvSpPr>
            <a:spLocks noGrp="1"/>
          </p:cNvSpPr>
          <p:nvPr>
            <p:ph type="sldNum" sz="quarter" idx="12"/>
          </p:nvPr>
        </p:nvSpPr>
        <p:spPr>
          <a:xfrm>
            <a:off x="7002270" y="6484255"/>
            <a:ext cx="2133600" cy="365125"/>
          </a:xfrm>
          <a:prstGeom prst="rect">
            <a:avLst/>
          </a:prstGeom>
        </p:spPr>
        <p:txBody>
          <a:bodyPr/>
          <a:lstStyle>
            <a:lvl1pPr>
              <a:defRPr sz="1400">
                <a:solidFill>
                  <a:schemeClr val="tx1"/>
                </a:solidFill>
              </a:defRPr>
            </a:lvl1pPr>
          </a:lstStyle>
          <a:p>
            <a:fld id="{7791D223-6A27-4327-8087-FA06212A7E85}" type="slidenum">
              <a:rPr lang="ja-JP" altLang="en-US" smtClean="0"/>
              <a:pPr/>
              <a:t>‹#›</a:t>
            </a:fld>
            <a:endParaRPr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線・ページ数">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2270" y="6484255"/>
            <a:ext cx="2133600" cy="365125"/>
          </a:xfrm>
          <a:prstGeom prst="rect">
            <a:avLst/>
          </a:prstGeom>
        </p:spPr>
        <p:txBody>
          <a:bodyPr/>
          <a:lstStyle>
            <a:lvl1pPr>
              <a:defRPr sz="1400">
                <a:solidFill>
                  <a:schemeClr val="tx1"/>
                </a:solidFill>
              </a:defRPr>
            </a:lvl1pPr>
          </a:lstStyle>
          <a:p>
            <a:fld id="{7791D223-6A27-4327-8087-FA06212A7E85}" type="slidenum">
              <a:rPr lang="ja-JP" altLang="en-US" smtClean="0"/>
              <a:pPr/>
              <a:t>‹#›</a:t>
            </a:fld>
            <a:endParaRPr lang="ja-JP" altLang="en-US"/>
          </a:p>
        </p:txBody>
      </p:sp>
      <p:cxnSp>
        <p:nvCxnSpPr>
          <p:cNvPr id="3" name="直線コネクタ 2">
            <a:extLst>
              <a:ext uri="{FF2B5EF4-FFF2-40B4-BE49-F238E27FC236}">
                <a16:creationId xmlns:a16="http://schemas.microsoft.com/office/drawing/2014/main" id="{3CED30BC-9701-4876-A328-D8DA8F78ED43}"/>
              </a:ext>
            </a:extLst>
          </p:cNvPr>
          <p:cNvCxnSpPr/>
          <p:nvPr userDrawn="1"/>
        </p:nvCxnSpPr>
        <p:spPr>
          <a:xfrm>
            <a:off x="0" y="468000"/>
            <a:ext cx="9144000" cy="0"/>
          </a:xfrm>
          <a:prstGeom prst="line">
            <a:avLst/>
          </a:prstGeom>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6504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大項目用_線・ページ数">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2270" y="6484255"/>
            <a:ext cx="2133600" cy="365125"/>
          </a:xfrm>
          <a:prstGeom prst="rect">
            <a:avLst/>
          </a:prstGeom>
        </p:spPr>
        <p:txBody>
          <a:bodyPr/>
          <a:lstStyle>
            <a:lvl1pPr>
              <a:defRPr sz="1400">
                <a:solidFill>
                  <a:schemeClr val="tx1"/>
                </a:solidFill>
              </a:defRPr>
            </a:lvl1pPr>
          </a:lstStyle>
          <a:p>
            <a:fld id="{7791D223-6A27-4327-8087-FA06212A7E85}" type="slidenum">
              <a:rPr lang="ja-JP" altLang="en-US" smtClean="0"/>
              <a:pPr/>
              <a:t>‹#›</a:t>
            </a:fld>
            <a:endParaRPr lang="ja-JP" altLang="en-US"/>
          </a:p>
        </p:txBody>
      </p:sp>
      <p:cxnSp>
        <p:nvCxnSpPr>
          <p:cNvPr id="3" name="直線コネクタ 2">
            <a:extLst>
              <a:ext uri="{FF2B5EF4-FFF2-40B4-BE49-F238E27FC236}">
                <a16:creationId xmlns:a16="http://schemas.microsoft.com/office/drawing/2014/main" id="{3CED30BC-9701-4876-A328-D8DA8F78ED43}"/>
              </a:ext>
            </a:extLst>
          </p:cNvPr>
          <p:cNvCxnSpPr/>
          <p:nvPr userDrawn="1"/>
        </p:nvCxnSpPr>
        <p:spPr>
          <a:xfrm>
            <a:off x="0" y="1448780"/>
            <a:ext cx="9144000" cy="0"/>
          </a:xfrm>
          <a:prstGeom prst="line">
            <a:avLst/>
          </a:prstGeom>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221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行政経営の取組み　ページ番号">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3CED30BC-9701-4876-A328-D8DA8F78ED43}"/>
              </a:ext>
            </a:extLst>
          </p:cNvPr>
          <p:cNvCxnSpPr/>
          <p:nvPr userDrawn="1"/>
        </p:nvCxnSpPr>
        <p:spPr>
          <a:xfrm>
            <a:off x="0" y="532250"/>
            <a:ext cx="9144000" cy="0"/>
          </a:xfrm>
          <a:prstGeom prst="line">
            <a:avLst/>
          </a:prstGeom>
          <a:ln w="19050"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テキスト プレースホルダー 9">
            <a:extLst>
              <a:ext uri="{FF2B5EF4-FFF2-40B4-BE49-F238E27FC236}">
                <a16:creationId xmlns:a16="http://schemas.microsoft.com/office/drawing/2014/main" id="{C10E5D03-03C3-416B-80E4-86AAEAEB5F60}"/>
              </a:ext>
            </a:extLst>
          </p:cNvPr>
          <p:cNvSpPr>
            <a:spLocks noGrp="1"/>
          </p:cNvSpPr>
          <p:nvPr>
            <p:ph type="body" sz="quarter" idx="13"/>
          </p:nvPr>
        </p:nvSpPr>
        <p:spPr>
          <a:xfrm>
            <a:off x="161509" y="47030"/>
            <a:ext cx="7065785" cy="501650"/>
          </a:xfrm>
          <a:prstGeom prst="rect">
            <a:avLst/>
          </a:prstGeom>
        </p:spPr>
        <p:txBody>
          <a:bodyPr bIns="36000" anchor="b" anchorCtr="0"/>
          <a:lstStyle>
            <a:lvl1pPr marL="0" indent="0">
              <a:buFontTx/>
              <a:buNone/>
              <a:defRPr sz="2000" b="1">
                <a:latin typeface="メイリオ" panose="020B0604030504040204" pitchFamily="50" charset="-128"/>
                <a:ea typeface="メイリオ" panose="020B0604030504040204" pitchFamily="50" charset="-128"/>
              </a:defRPr>
            </a:lvl1pPr>
            <a:lvl2pPr marL="457200" indent="0">
              <a:buFontTx/>
              <a:buNone/>
              <a:defRPr sz="2000" b="1">
                <a:latin typeface="メイリオ" panose="020B0604030504040204" pitchFamily="50" charset="-128"/>
                <a:ea typeface="メイリオ" panose="020B0604030504040204" pitchFamily="50" charset="-128"/>
              </a:defRPr>
            </a:lvl2pPr>
            <a:lvl3pPr marL="914400" indent="0">
              <a:buFontTx/>
              <a:buNone/>
              <a:defRPr sz="2000" b="1">
                <a:latin typeface="メイリオ" panose="020B0604030504040204" pitchFamily="50" charset="-128"/>
                <a:ea typeface="メイリオ" panose="020B0604030504040204" pitchFamily="50" charset="-128"/>
              </a:defRPr>
            </a:lvl3pPr>
            <a:lvl4pPr marL="1371600" indent="0">
              <a:buFontTx/>
              <a:buNone/>
              <a:defRPr sz="2000" b="1">
                <a:latin typeface="メイリオ" panose="020B0604030504040204" pitchFamily="50" charset="-128"/>
                <a:ea typeface="メイリオ" panose="020B0604030504040204" pitchFamily="50" charset="-128"/>
              </a:defRPr>
            </a:lvl4pPr>
            <a:lvl5pPr marL="1828800" indent="0">
              <a:buFontTx/>
              <a:buNone/>
              <a:defRPr sz="2000" b="1">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p:txBody>
      </p:sp>
      <p:sp>
        <p:nvSpPr>
          <p:cNvPr id="14" name="図プレースホルダー 13">
            <a:extLst>
              <a:ext uri="{FF2B5EF4-FFF2-40B4-BE49-F238E27FC236}">
                <a16:creationId xmlns:a16="http://schemas.microsoft.com/office/drawing/2014/main" id="{72F473F9-59CE-469E-8E8E-D9AF5F4D45D4}"/>
              </a:ext>
            </a:extLst>
          </p:cNvPr>
          <p:cNvSpPr>
            <a:spLocks noGrp="1"/>
          </p:cNvSpPr>
          <p:nvPr>
            <p:ph type="pic" sz="quarter" idx="14"/>
          </p:nvPr>
        </p:nvSpPr>
        <p:spPr>
          <a:xfrm>
            <a:off x="7336355" y="31582"/>
            <a:ext cx="468000" cy="468000"/>
          </a:xfrm>
          <a:prstGeom prst="rect">
            <a:avLst/>
          </a:prstGeom>
        </p:spPr>
        <p:txBody>
          <a:bodyPr/>
          <a:lstStyle>
            <a:lvl1pPr marL="0" indent="0">
              <a:buNone/>
              <a:defRPr sz="600"/>
            </a:lvl1pPr>
          </a:lstStyle>
          <a:p>
            <a:endParaRPr kumimoji="1" lang="ja-JP" altLang="en-US"/>
          </a:p>
        </p:txBody>
      </p:sp>
      <p:sp>
        <p:nvSpPr>
          <p:cNvPr id="15" name="図プレースホルダー 13">
            <a:extLst>
              <a:ext uri="{FF2B5EF4-FFF2-40B4-BE49-F238E27FC236}">
                <a16:creationId xmlns:a16="http://schemas.microsoft.com/office/drawing/2014/main" id="{E579C8C1-12FA-476C-8BCC-D232AABB0DB0}"/>
              </a:ext>
            </a:extLst>
          </p:cNvPr>
          <p:cNvSpPr>
            <a:spLocks noGrp="1"/>
          </p:cNvSpPr>
          <p:nvPr>
            <p:ph type="pic" sz="quarter" idx="15"/>
          </p:nvPr>
        </p:nvSpPr>
        <p:spPr>
          <a:xfrm>
            <a:off x="7950717" y="31582"/>
            <a:ext cx="468000" cy="468000"/>
          </a:xfrm>
          <a:prstGeom prst="rect">
            <a:avLst/>
          </a:prstGeom>
        </p:spPr>
        <p:txBody>
          <a:bodyPr/>
          <a:lstStyle>
            <a:lvl1pPr marL="0" indent="0">
              <a:buNone/>
              <a:defRPr sz="600"/>
            </a:lvl1pPr>
          </a:lstStyle>
          <a:p>
            <a:endParaRPr kumimoji="1" lang="ja-JP" altLang="en-US"/>
          </a:p>
        </p:txBody>
      </p:sp>
      <p:sp>
        <p:nvSpPr>
          <p:cNvPr id="16" name="図プレースホルダー 13">
            <a:extLst>
              <a:ext uri="{FF2B5EF4-FFF2-40B4-BE49-F238E27FC236}">
                <a16:creationId xmlns:a16="http://schemas.microsoft.com/office/drawing/2014/main" id="{B68AB4A1-FA9B-4590-B7A4-18E67E6C2B1F}"/>
              </a:ext>
            </a:extLst>
          </p:cNvPr>
          <p:cNvSpPr>
            <a:spLocks noGrp="1"/>
          </p:cNvSpPr>
          <p:nvPr>
            <p:ph type="pic" sz="quarter" idx="16"/>
          </p:nvPr>
        </p:nvSpPr>
        <p:spPr>
          <a:xfrm>
            <a:off x="8565080" y="31582"/>
            <a:ext cx="468000" cy="468000"/>
          </a:xfrm>
          <a:prstGeom prst="rect">
            <a:avLst/>
          </a:prstGeom>
        </p:spPr>
        <p:txBody>
          <a:bodyPr/>
          <a:lstStyle>
            <a:lvl1pPr marL="0" indent="0">
              <a:buNone/>
              <a:defRPr sz="600"/>
            </a:lvl1pPr>
          </a:lstStyle>
          <a:p>
            <a:endParaRPr kumimoji="1" lang="ja-JP" altLang="en-US"/>
          </a:p>
        </p:txBody>
      </p:sp>
      <p:sp>
        <p:nvSpPr>
          <p:cNvPr id="21" name="テキスト プレースホルダー 20">
            <a:extLst>
              <a:ext uri="{FF2B5EF4-FFF2-40B4-BE49-F238E27FC236}">
                <a16:creationId xmlns:a16="http://schemas.microsoft.com/office/drawing/2014/main" id="{31A3B373-B554-4BD6-AA11-C8FF641C77D6}"/>
              </a:ext>
            </a:extLst>
          </p:cNvPr>
          <p:cNvSpPr>
            <a:spLocks noGrp="1"/>
          </p:cNvSpPr>
          <p:nvPr>
            <p:ph type="body" sz="quarter" idx="18" hasCustomPrompt="1"/>
          </p:nvPr>
        </p:nvSpPr>
        <p:spPr>
          <a:xfrm>
            <a:off x="144356" y="638690"/>
            <a:ext cx="8882063" cy="946150"/>
          </a:xfrm>
          <a:prstGeom prst="rect">
            <a:avLst/>
          </a:prstGeom>
        </p:spPr>
        <p:txBody>
          <a:bodyPr/>
          <a:lstStyle>
            <a:lvl1pPr marL="85725" indent="-85725">
              <a:defRPr sz="1200">
                <a:latin typeface="メイリオ" panose="020B0604030504040204" pitchFamily="50" charset="-128"/>
                <a:ea typeface="メイリオ" panose="020B0604030504040204" pitchFamily="50" charset="-128"/>
              </a:defRPr>
            </a:lvl1pPr>
          </a:lstStyle>
          <a:p>
            <a:pPr lvl="0"/>
            <a:r>
              <a:rPr kumimoji="1" lang="ja-JP" altLang="en-US"/>
              <a:t>テキストを入力</a:t>
            </a:r>
          </a:p>
        </p:txBody>
      </p:sp>
      <p:sp>
        <p:nvSpPr>
          <p:cNvPr id="11" name="スライド番号プレースホルダー 3">
            <a:extLst>
              <a:ext uri="{FF2B5EF4-FFF2-40B4-BE49-F238E27FC236}">
                <a16:creationId xmlns:a16="http://schemas.microsoft.com/office/drawing/2014/main" id="{D50E2E08-C0B0-451F-9DC4-4CD5A161E3F3}"/>
              </a:ext>
            </a:extLst>
          </p:cNvPr>
          <p:cNvSpPr>
            <a:spLocks noGrp="1"/>
          </p:cNvSpPr>
          <p:nvPr>
            <p:ph type="sldNum" sz="quarter" idx="12"/>
          </p:nvPr>
        </p:nvSpPr>
        <p:spPr>
          <a:xfrm>
            <a:off x="7002270" y="6484255"/>
            <a:ext cx="2133600" cy="365125"/>
          </a:xfrm>
          <a:prstGeom prst="rect">
            <a:avLst/>
          </a:prstGeom>
        </p:spPr>
        <p:txBody>
          <a:bodyPr/>
          <a:lstStyle>
            <a:lvl1pPr>
              <a:defRPr sz="1400">
                <a:solidFill>
                  <a:schemeClr val="tx1"/>
                </a:solidFill>
              </a:defRPr>
            </a:lvl1pPr>
          </a:lstStyle>
          <a:p>
            <a:fld id="{7791D223-6A27-4327-8087-FA06212A7E85}" type="slidenum">
              <a:rPr lang="ja-JP" altLang="en-US" smtClean="0"/>
              <a:pPr/>
              <a:t>‹#›</a:t>
            </a:fld>
            <a:endParaRPr lang="ja-JP" altLang="en-US"/>
          </a:p>
        </p:txBody>
      </p:sp>
    </p:spTree>
    <p:extLst>
      <p:ext uri="{BB962C8B-B14F-4D97-AF65-F5344CB8AC3E}">
        <p14:creationId xmlns:p14="http://schemas.microsoft.com/office/powerpoint/2010/main" val="700090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E61C8DAA-EB11-449A-BCD0-55CB81ACAED4}"/>
              </a:ext>
            </a:extLst>
          </p:cNvPr>
          <p:cNvSpPr>
            <a:spLocks noGrp="1"/>
          </p:cNvSpPr>
          <p:nvPr>
            <p:ph type="sldNum" sz="quarter" idx="4"/>
          </p:nvPr>
        </p:nvSpPr>
        <p:spPr>
          <a:xfrm>
            <a:off x="7092280" y="6484255"/>
            <a:ext cx="2057400" cy="365125"/>
          </a:xfrm>
          <a:prstGeom prst="rect">
            <a:avLst/>
          </a:prstGeom>
        </p:spPr>
        <p:txBody>
          <a:bodyPr vert="horz" lIns="91440" tIns="45720" rIns="91440" bIns="45720" rtlCol="0" anchor="ctr"/>
          <a:lstStyle>
            <a:lvl1pPr algn="r">
              <a:defRPr sz="1400" b="0">
                <a:solidFill>
                  <a:schemeClr val="tx1">
                    <a:tint val="75000"/>
                  </a:schemeClr>
                </a:solidFill>
                <a:latin typeface="メイリオ" panose="020B0604030504040204" pitchFamily="50" charset="-128"/>
                <a:ea typeface="メイリオ" panose="020B0604030504040204" pitchFamily="50" charset="-128"/>
              </a:defRPr>
            </a:lvl1pPr>
          </a:lstStyle>
          <a:p>
            <a:fld id="{571E43FD-E42E-47D7-834F-1B0238447E3C}" type="slidenum">
              <a:rPr lang="ja-JP" altLang="en-US" smtClean="0"/>
              <a:pPr/>
              <a:t>‹#›</a:t>
            </a:fld>
            <a:endParaRPr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6.png"/><Relationship Id="rId10" Type="http://schemas.openxmlformats.org/officeDocument/2006/relationships/image" Target="../media/image28.jpeg"/><Relationship Id="rId4" Type="http://schemas.openxmlformats.org/officeDocument/2006/relationships/image" Target="../media/image22.svg"/><Relationship Id="rId9" Type="http://schemas.openxmlformats.org/officeDocument/2006/relationships/image" Target="../media/image27.jpe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7.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8.png"/><Relationship Id="rId7" Type="http://schemas.openxmlformats.org/officeDocument/2006/relationships/image" Target="../media/image60.jpeg"/><Relationship Id="rId12"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6.png"/><Relationship Id="rId10" Type="http://schemas.openxmlformats.org/officeDocument/2006/relationships/image" Target="../media/image63.jpeg"/><Relationship Id="rId4" Type="http://schemas.openxmlformats.org/officeDocument/2006/relationships/image" Target="../media/image57.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8.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5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jpeg"/><Relationship Id="rId17" Type="http://schemas.openxmlformats.org/officeDocument/2006/relationships/image" Target="../media/image90.png"/><Relationship Id="rId2" Type="http://schemas.openxmlformats.org/officeDocument/2006/relationships/notesSlide" Target="../notesSlides/notesSlide9.xml"/><Relationship Id="rId16" Type="http://schemas.openxmlformats.org/officeDocument/2006/relationships/image" Target="../media/image89.png"/><Relationship Id="rId1" Type="http://schemas.openxmlformats.org/officeDocument/2006/relationships/slideLayout" Target="../slideLayouts/slideLayout4.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8.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7.png"/></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7.png"/><Relationship Id="rId7"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95.png"/><Relationship Id="rId5" Type="http://schemas.openxmlformats.org/officeDocument/2006/relationships/image" Target="../media/image91.png"/><Relationship Id="rId10" Type="http://schemas.openxmlformats.org/officeDocument/2006/relationships/image" Target="../media/image94.jpeg"/><Relationship Id="rId4" Type="http://schemas.openxmlformats.org/officeDocument/2006/relationships/image" Target="../media/image6.png"/><Relationship Id="rId9" Type="http://schemas.openxmlformats.org/officeDocument/2006/relationships/image" Target="../media/image93.jpe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57.png"/><Relationship Id="rId2"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99.jpeg"/><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26388" y="2170366"/>
            <a:ext cx="7042888" cy="461665"/>
          </a:xfrm>
          <a:prstGeom prst="rect">
            <a:avLst/>
          </a:prstGeom>
        </p:spPr>
        <p:txBody>
          <a:bodyPr wrap="square">
            <a:spAutoFit/>
          </a:bodyPr>
          <a:lstStyle/>
          <a:p>
            <a:pPr algn="ct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令和８年度　大阪府行政経営の取組み（案）</a:t>
            </a:r>
          </a:p>
        </p:txBody>
      </p:sp>
      <p:cxnSp>
        <p:nvCxnSpPr>
          <p:cNvPr id="4" name="直線コネクタ 3"/>
          <p:cNvCxnSpPr/>
          <p:nvPr/>
        </p:nvCxnSpPr>
        <p:spPr>
          <a:xfrm>
            <a:off x="590550" y="2751158"/>
            <a:ext cx="7714567"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3353559" y="5634245"/>
            <a:ext cx="2188542" cy="707886"/>
          </a:xfrm>
          <a:prstGeom prst="rect">
            <a:avLst/>
          </a:prstGeom>
        </p:spPr>
        <p:txBody>
          <a:bodyPr wrap="square">
            <a:spAutoFit/>
          </a:bodyPr>
          <a:lstStyle/>
          <a:p>
            <a:pPr algn="dist"/>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令和</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8</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年</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月</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大　阪　府</a:t>
            </a:r>
          </a:p>
        </p:txBody>
      </p:sp>
      <p:graphicFrame>
        <p:nvGraphicFramePr>
          <p:cNvPr id="6" name="オブジェクト 5"/>
          <p:cNvGraphicFramePr>
            <a:graphicFrameLocks noChangeAspect="1"/>
          </p:cNvGraphicFramePr>
          <p:nvPr/>
        </p:nvGraphicFramePr>
        <p:xfrm>
          <a:off x="470409" y="285750"/>
          <a:ext cx="428625" cy="361950"/>
        </p:xfrm>
        <a:graphic>
          <a:graphicData uri="http://schemas.openxmlformats.org/presentationml/2006/ole">
            <mc:AlternateContent xmlns:mc="http://schemas.openxmlformats.org/markup-compatibility/2006">
              <mc:Choice xmlns:v="urn:schemas-microsoft-com:vml" Requires="v">
                <p:oleObj spid="_x0000_s2187" r:id="rId4" imgW="914286" imgH="666667" progId="">
                  <p:embed/>
                </p:oleObj>
              </mc:Choice>
              <mc:Fallback>
                <p:oleObj r:id="rId4" imgW="914286" imgH="666667" progId="">
                  <p:embed/>
                  <p:pic>
                    <p:nvPicPr>
                      <p:cNvPr id="6" name="オブジェクト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09" y="285750"/>
                        <a:ext cx="428625" cy="361950"/>
                      </a:xfrm>
                      <a:prstGeom prst="rect">
                        <a:avLst/>
                      </a:prstGeom>
                      <a:noFill/>
                    </p:spPr>
                  </p:pic>
                </p:oleObj>
              </mc:Fallback>
            </mc:AlternateContent>
          </a:graphicData>
        </a:graphic>
      </p:graphicFrame>
      <p:sp>
        <p:nvSpPr>
          <p:cNvPr id="7" name="Text Box 4"/>
          <p:cNvSpPr txBox="1">
            <a:spLocks noChangeArrowheads="1"/>
          </p:cNvSpPr>
          <p:nvPr/>
        </p:nvSpPr>
        <p:spPr bwMode="auto">
          <a:xfrm>
            <a:off x="994499" y="332656"/>
            <a:ext cx="1147233" cy="3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1900" dirty="0">
                <a:solidFill>
                  <a:srgbClr val="000000"/>
                </a:solidFill>
                <a:latin typeface="メイリオ" panose="020B0604030504040204" pitchFamily="50" charset="-128"/>
                <a:ea typeface="メイリオ" panose="020B0604030504040204" pitchFamily="50" charset="-128"/>
              </a:rPr>
              <a:t>大阪府</a:t>
            </a:r>
          </a:p>
        </p:txBody>
      </p:sp>
    </p:spTree>
    <p:extLst>
      <p:ext uri="{BB962C8B-B14F-4D97-AF65-F5344CB8AC3E}">
        <p14:creationId xmlns:p14="http://schemas.microsoft.com/office/powerpoint/2010/main" val="428186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D0E015A2-4096-4EAB-8353-C1F720B30A05}"/>
              </a:ext>
            </a:extLst>
          </p:cNvPr>
          <p:cNvSpPr>
            <a:spLocks noGrp="1"/>
          </p:cNvSpPr>
          <p:nvPr>
            <p:ph type="body" sz="quarter" idx="13"/>
          </p:nvPr>
        </p:nvSpPr>
        <p:spPr>
          <a:xfrm>
            <a:off x="0" y="47030"/>
            <a:ext cx="7065785" cy="501650"/>
          </a:xfrm>
        </p:spPr>
        <p:txBody>
          <a:bodyPr/>
          <a:lstStyle/>
          <a:p>
            <a:r>
              <a:rPr lang="ja-JP" altLang="en-US" sz="2000" b="0" dirty="0">
                <a:solidFill>
                  <a:schemeClr val="tx1"/>
                </a:solidFill>
                <a:cs typeface="メイリオ" panose="020B0604030504040204" pitchFamily="50" charset="-128"/>
              </a:rPr>
              <a:t>行政手続</a:t>
            </a:r>
            <a:r>
              <a:rPr lang="ja-JP" altLang="en-US" sz="2000" b="0" dirty="0">
                <a:cs typeface="メイリオ" panose="020B0604030504040204" pitchFamily="50" charset="-128"/>
              </a:rPr>
              <a:t>等</a:t>
            </a:r>
            <a:r>
              <a:rPr lang="ja-JP" altLang="en-US" sz="2000" b="0" dirty="0">
                <a:solidFill>
                  <a:schemeClr val="tx1"/>
                </a:solidFill>
                <a:cs typeface="メイリオ" panose="020B0604030504040204" pitchFamily="50" charset="-128"/>
              </a:rPr>
              <a:t>におけるデジタルファースト</a:t>
            </a:r>
            <a:r>
              <a:rPr lang="ja-JP" altLang="en-US" sz="2000" b="0" baseline="30000" dirty="0">
                <a:solidFill>
                  <a:schemeClr val="tx1"/>
                </a:solidFill>
                <a:cs typeface="メイリオ" panose="020B0604030504040204" pitchFamily="50" charset="-128"/>
              </a:rPr>
              <a:t>*２</a:t>
            </a:r>
            <a:r>
              <a:rPr lang="ja-JP" altLang="en-US" sz="2000" b="0" dirty="0">
                <a:solidFill>
                  <a:schemeClr val="tx1"/>
                </a:solidFill>
                <a:cs typeface="メイリオ" panose="020B0604030504040204" pitchFamily="50" charset="-128"/>
              </a:rPr>
              <a:t>の実現</a:t>
            </a:r>
            <a:endParaRPr lang="en-US" altLang="ja-JP" sz="2000" b="0" dirty="0">
              <a:solidFill>
                <a:schemeClr val="tx1"/>
              </a:solidFill>
              <a:cs typeface="メイリオ" panose="020B0604030504040204" pitchFamily="50" charset="-128"/>
            </a:endParaRPr>
          </a:p>
        </p:txBody>
      </p:sp>
      <p:pic>
        <p:nvPicPr>
          <p:cNvPr id="15" name="図プレースホルダー 14">
            <a:extLst>
              <a:ext uri="{FF2B5EF4-FFF2-40B4-BE49-F238E27FC236}">
                <a16:creationId xmlns:a16="http://schemas.microsoft.com/office/drawing/2014/main" id="{163F03BA-D5E1-4F59-BA38-A6FD09014405}"/>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t="438" b="438"/>
          <a:stretch/>
        </p:blipFill>
        <p:spPr>
          <a:xfrm>
            <a:off x="8565080" y="31582"/>
            <a:ext cx="468000" cy="468000"/>
          </a:xfrm>
        </p:spPr>
      </p:pic>
      <p:sp>
        <p:nvSpPr>
          <p:cNvPr id="50" name="正方形/長方形 49">
            <a:extLst>
              <a:ext uri="{FF2B5EF4-FFF2-40B4-BE49-F238E27FC236}">
                <a16:creationId xmlns:a16="http://schemas.microsoft.com/office/drawing/2014/main" id="{249B540F-0B2B-4EB3-BDB5-1EFBB75FF176}"/>
              </a:ext>
            </a:extLst>
          </p:cNvPr>
          <p:cNvSpPr/>
          <p:nvPr/>
        </p:nvSpPr>
        <p:spPr>
          <a:xfrm>
            <a:off x="283033" y="638690"/>
            <a:ext cx="8577934" cy="1492454"/>
          </a:xfrm>
          <a:prstGeom prst="rect">
            <a:avLst/>
          </a:prstGeom>
          <a:solidFill>
            <a:schemeClr val="bg1"/>
          </a:solidFill>
          <a:ln w="190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rtlCol="0" anchor="t"/>
          <a:lstStyle/>
          <a:p>
            <a:pPr algn="ctr">
              <a:defRPr/>
            </a:pPr>
            <a:endParaRPr lang="en-US" altLang="ja-JP" sz="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デジタルファースト実現の効果</a:t>
            </a: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1" name="表 4">
            <a:extLst>
              <a:ext uri="{FF2B5EF4-FFF2-40B4-BE49-F238E27FC236}">
                <a16:creationId xmlns:a16="http://schemas.microsoft.com/office/drawing/2014/main" id="{7BA6C082-599B-4A62-8FAD-20F899845379}"/>
              </a:ext>
            </a:extLst>
          </p:cNvPr>
          <p:cNvGraphicFramePr>
            <a:graphicFrameLocks noGrp="1"/>
          </p:cNvGraphicFramePr>
          <p:nvPr>
            <p:extLst>
              <p:ext uri="{D42A27DB-BD31-4B8C-83A1-F6EECF244321}">
                <p14:modId xmlns:p14="http://schemas.microsoft.com/office/powerpoint/2010/main" val="3319345740"/>
              </p:ext>
            </p:extLst>
          </p:nvPr>
        </p:nvGraphicFramePr>
        <p:xfrm>
          <a:off x="432000" y="996315"/>
          <a:ext cx="8280001" cy="1048680"/>
        </p:xfrm>
        <a:graphic>
          <a:graphicData uri="http://schemas.openxmlformats.org/drawingml/2006/table">
            <a:tbl>
              <a:tblPr firstRow="1" bandRow="1">
                <a:tableStyleId>{5C22544A-7EE6-4342-B048-85BDC9FD1C3A}</a:tableStyleId>
              </a:tblPr>
              <a:tblGrid>
                <a:gridCol w="1961053">
                  <a:extLst>
                    <a:ext uri="{9D8B030D-6E8A-4147-A177-3AD203B41FA5}">
                      <a16:colId xmlns:a16="http://schemas.microsoft.com/office/drawing/2014/main" val="3468640698"/>
                    </a:ext>
                  </a:extLst>
                </a:gridCol>
                <a:gridCol w="145263">
                  <a:extLst>
                    <a:ext uri="{9D8B030D-6E8A-4147-A177-3AD203B41FA5}">
                      <a16:colId xmlns:a16="http://schemas.microsoft.com/office/drawing/2014/main" val="1106510854"/>
                    </a:ext>
                  </a:extLst>
                </a:gridCol>
                <a:gridCol w="1961053">
                  <a:extLst>
                    <a:ext uri="{9D8B030D-6E8A-4147-A177-3AD203B41FA5}">
                      <a16:colId xmlns:a16="http://schemas.microsoft.com/office/drawing/2014/main" val="3121004198"/>
                    </a:ext>
                  </a:extLst>
                </a:gridCol>
                <a:gridCol w="145263">
                  <a:extLst>
                    <a:ext uri="{9D8B030D-6E8A-4147-A177-3AD203B41FA5}">
                      <a16:colId xmlns:a16="http://schemas.microsoft.com/office/drawing/2014/main" val="2709914791"/>
                    </a:ext>
                  </a:extLst>
                </a:gridCol>
                <a:gridCol w="1961053">
                  <a:extLst>
                    <a:ext uri="{9D8B030D-6E8A-4147-A177-3AD203B41FA5}">
                      <a16:colId xmlns:a16="http://schemas.microsoft.com/office/drawing/2014/main" val="2908304845"/>
                    </a:ext>
                  </a:extLst>
                </a:gridCol>
                <a:gridCol w="145263">
                  <a:extLst>
                    <a:ext uri="{9D8B030D-6E8A-4147-A177-3AD203B41FA5}">
                      <a16:colId xmlns:a16="http://schemas.microsoft.com/office/drawing/2014/main" val="978185368"/>
                    </a:ext>
                  </a:extLst>
                </a:gridCol>
                <a:gridCol w="1961053">
                  <a:extLst>
                    <a:ext uri="{9D8B030D-6E8A-4147-A177-3AD203B41FA5}">
                      <a16:colId xmlns:a16="http://schemas.microsoft.com/office/drawing/2014/main" val="803507232"/>
                    </a:ext>
                  </a:extLst>
                </a:gridCol>
              </a:tblGrid>
              <a:tr h="0">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いつでも、どこからでも</a:t>
                      </a:r>
                      <a:endParaRPr kumimoji="1" lang="ja-JP" altLang="en-US" dirty="0">
                        <a:solidFill>
                          <a:schemeClr val="tx1"/>
                        </a:solidFill>
                        <a:effectLst/>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0" marR="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労⼒・コスト等の削減</a:t>
                      </a: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0" marR="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スピーディな⼿続</a:t>
                      </a:r>
                    </a:p>
                  </a:txBody>
                  <a:tcPr marR="90000"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lnSpc>
                          <a:spcPct val="100000"/>
                        </a:lnSpc>
                      </a:pPr>
                      <a:endParaRPr kumimoji="1" lang="ja-JP" altLang="en-US" sz="1200" dirty="0">
                        <a:solidFill>
                          <a:schemeClr val="tx1"/>
                        </a:solidFill>
                        <a:effectLst/>
                      </a:endParaRPr>
                    </a:p>
                  </a:txBody>
                  <a:tcPr marL="0" marR="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データ管理の効率化等</a:t>
                      </a:r>
                      <a:endParaRPr kumimoji="1" lang="ja-JP" altLang="en-US" dirty="0">
                        <a:solidFill>
                          <a:schemeClr val="tx1"/>
                        </a:solidFill>
                        <a:effectLst/>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63356557"/>
                  </a:ext>
                </a:extLst>
              </a:tr>
              <a:tr h="179670">
                <a:tc>
                  <a:txBody>
                    <a:bodyPr/>
                    <a:lstStyle/>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オンラインにより</a:t>
                      </a:r>
                      <a:r>
                        <a:rPr kumimoji="1" lang="en-US" altLang="ja-JP" sz="900" dirty="0">
                          <a:solidFill>
                            <a:schemeClr val="tx1"/>
                          </a:solidFill>
                          <a:effectLst/>
                          <a:latin typeface="メイリオ" panose="020B0604030504040204" pitchFamily="50" charset="-128"/>
                          <a:ea typeface="メイリオ" panose="020B0604030504040204" pitchFamily="50" charset="-128"/>
                        </a:rPr>
                        <a:t>24</a:t>
                      </a:r>
                      <a:r>
                        <a:rPr kumimoji="1" lang="ja-JP" altLang="en-US" sz="900" dirty="0">
                          <a:solidFill>
                            <a:schemeClr val="tx1"/>
                          </a:solidFill>
                          <a:effectLst/>
                          <a:latin typeface="メイリオ" panose="020B0604030504040204" pitchFamily="50" charset="-128"/>
                          <a:ea typeface="メイリオ" panose="020B0604030504040204" pitchFamily="50" charset="-128"/>
                        </a:rPr>
                        <a:t>時間</a:t>
                      </a:r>
                      <a:r>
                        <a:rPr kumimoji="1" lang="en-US" altLang="ja-JP" sz="900" dirty="0">
                          <a:solidFill>
                            <a:schemeClr val="tx1"/>
                          </a:solidFill>
                          <a:effectLst/>
                          <a:latin typeface="メイリオ" panose="020B0604030504040204" pitchFamily="50" charset="-128"/>
                          <a:ea typeface="メイリオ" panose="020B0604030504040204" pitchFamily="50" charset="-128"/>
                        </a:rPr>
                        <a:t>365</a:t>
                      </a:r>
                      <a:r>
                        <a:rPr kumimoji="1" lang="ja-JP" altLang="en-US" sz="900" dirty="0">
                          <a:solidFill>
                            <a:schemeClr val="tx1"/>
                          </a:solidFill>
                          <a:effectLst/>
                          <a:latin typeface="メイリオ" panose="020B0604030504040204" pitchFamily="50" charset="-128"/>
                          <a:ea typeface="メイリオ" panose="020B0604030504040204" pitchFamily="50" charset="-128"/>
                        </a:rPr>
                        <a:t>日自由な媒体で手続可能。</a:t>
                      </a:r>
                    </a:p>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手続の進捗状況がオンライン上で確認でき、進捗管理がスムーズに。</a:t>
                      </a: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0" marR="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effectLst/>
                          <a:latin typeface="メイリオ"/>
                          <a:ea typeface="メイリオ"/>
                        </a:rPr>
                        <a:t>提出書類の印刷・製本・郵送等、従来の書類提出に関する事務作業が不要になり、事務負担が軽減。</a:t>
                      </a:r>
                      <a:endParaRPr kumimoji="1" lang="en-US" altLang="ja-JP" sz="900" dirty="0">
                        <a:solidFill>
                          <a:schemeClr val="tx1"/>
                        </a:solidFill>
                        <a:effectLst/>
                        <a:latin typeface="メイリオ"/>
                        <a:ea typeface="メイリオ"/>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0" marR="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書類の送付・やりとりが不要となり、手続期間が短縮。</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0" marR="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effectLst/>
                          <a:latin typeface="メイリオ" panose="020B0604030504040204" pitchFamily="50" charset="-128"/>
                          <a:ea typeface="メイリオ" panose="020B0604030504040204" pitchFamily="50" charset="-128"/>
                        </a:rPr>
                        <a:t>提出書類等をデータで管理できるため、紙書類等の保管に関する労力を削減。</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extLst>
                  <a:ext uri="{0D108BD9-81ED-4DB2-BD59-A6C34878D82A}">
                    <a16:rowId xmlns:a16="http://schemas.microsoft.com/office/drawing/2014/main" val="1978986016"/>
                  </a:ext>
                </a:extLst>
              </a:tr>
            </a:tbl>
          </a:graphicData>
        </a:graphic>
      </p:graphicFrame>
      <p:pic>
        <p:nvPicPr>
          <p:cNvPr id="14" name="図プレースホルダー 26" descr="テキスト&#10;&#10;AI によって生成されたコンテンツは間違っている可能性があります。">
            <a:extLst>
              <a:ext uri="{FF2B5EF4-FFF2-40B4-BE49-F238E27FC236}">
                <a16:creationId xmlns:a16="http://schemas.microsoft.com/office/drawing/2014/main" id="{B487EB1E-F2D3-5583-5F3E-889667268C76}"/>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7336355" y="31582"/>
            <a:ext cx="468000" cy="468000"/>
          </a:xfrm>
        </p:spPr>
      </p:pic>
      <p:sp>
        <p:nvSpPr>
          <p:cNvPr id="17" name="正方形/長方形 16">
            <a:extLst>
              <a:ext uri="{FF2B5EF4-FFF2-40B4-BE49-F238E27FC236}">
                <a16:creationId xmlns:a16="http://schemas.microsoft.com/office/drawing/2014/main" id="{590C8132-B173-4896-BCB6-09C5D9F99FB7}"/>
              </a:ext>
            </a:extLst>
          </p:cNvPr>
          <p:cNvSpPr/>
          <p:nvPr/>
        </p:nvSpPr>
        <p:spPr>
          <a:xfrm>
            <a:off x="273016" y="2240963"/>
            <a:ext cx="8597967" cy="3933342"/>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kumimoji="1" lang="ja-JP" altLang="en-US" sz="1200" b="1" dirty="0">
                <a:solidFill>
                  <a:schemeClr val="tx1"/>
                </a:solidFill>
                <a:latin typeface="メイリオ" panose="020B0604030504040204" pitchFamily="50" charset="-128"/>
                <a:ea typeface="メイリオ" panose="020B0604030504040204" pitchFamily="50" charset="-128"/>
              </a:rPr>
              <a:t>■電子署名</a:t>
            </a:r>
            <a:r>
              <a:rPr kumimoji="1" lang="ja-JP" altLang="en-US" sz="1200" baseline="30000" dirty="0">
                <a:solidFill>
                  <a:schemeClr val="tx1"/>
                </a:solidFill>
                <a:latin typeface="メイリオ" panose="020B0604030504040204" pitchFamily="50" charset="-128"/>
                <a:ea typeface="メイリオ" panose="020B0604030504040204" pitchFamily="50" charset="-128"/>
              </a:rPr>
              <a:t>*３</a:t>
            </a:r>
            <a:r>
              <a:rPr kumimoji="1" lang="ja-JP" altLang="en-US" sz="1200" b="1" dirty="0">
                <a:solidFill>
                  <a:schemeClr val="tx1"/>
                </a:solidFill>
                <a:latin typeface="メイリオ" panose="020B0604030504040204" pitchFamily="50" charset="-128"/>
                <a:ea typeface="メイリオ" panose="020B0604030504040204" pitchFamily="50" charset="-128"/>
              </a:rPr>
              <a:t>の導入</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endParaRPr kumimoji="1" lang="ja-JP" altLang="en-US" sz="200" b="1" dirty="0">
              <a:solidFill>
                <a:schemeClr val="tx1"/>
              </a:solidFill>
              <a:latin typeface="メイリオ" panose="020B0604030504040204" pitchFamily="50" charset="-128"/>
              <a:ea typeface="メイリオ" panose="020B0604030504040204" pitchFamily="50" charset="-128"/>
            </a:endParaRPr>
          </a:p>
          <a:p>
            <a:pPr marL="92075" indent="-92075">
              <a:lnSpc>
                <a:spcPts val="1600"/>
              </a:lnSpc>
              <a:buFont typeface="Arial" panose="020B0604020202020204" pitchFamily="34" charset="0"/>
              <a:buChar char="•"/>
            </a:pPr>
            <a:r>
              <a:rPr kumimoji="1" lang="ja-JP" altLang="en-US" sz="1200" dirty="0">
                <a:solidFill>
                  <a:schemeClr val="tx1"/>
                </a:solidFill>
                <a:latin typeface="メイリオ"/>
                <a:ea typeface="メイリオ"/>
              </a:rPr>
              <a:t>「大阪府行政オンラインシステム」を通じて行われた申請</a:t>
            </a:r>
            <a:r>
              <a:rPr lang="ja-JP" altLang="en-US" sz="1200" dirty="0">
                <a:solidFill>
                  <a:schemeClr val="tx1"/>
                </a:solidFill>
                <a:latin typeface="メイリオ"/>
                <a:ea typeface="メイリオ"/>
              </a:rPr>
              <a:t>のうち</a:t>
            </a:r>
            <a:r>
              <a:rPr kumimoji="1" lang="ja-JP" altLang="en-US" sz="1200" dirty="0">
                <a:solidFill>
                  <a:schemeClr val="tx1"/>
                </a:solidFill>
                <a:latin typeface="メイリオ"/>
                <a:ea typeface="メイリオ"/>
              </a:rPr>
              <a:t>、公印が必要な許可証の交付については、</a:t>
            </a:r>
            <a:r>
              <a:rPr kumimoji="1" lang="ja-JP" altLang="en-US" sz="1200" b="1" u="sng" dirty="0">
                <a:solidFill>
                  <a:schemeClr val="tx1"/>
                </a:solidFill>
                <a:latin typeface="メイリオ"/>
                <a:ea typeface="メイリオ"/>
              </a:rPr>
              <a:t>電子署名を用いた電子交付を導入</a:t>
            </a:r>
            <a:r>
              <a:rPr kumimoji="1" lang="ja-JP" altLang="en-US" sz="1200" dirty="0">
                <a:solidFill>
                  <a:schemeClr val="tx1"/>
                </a:solidFill>
                <a:latin typeface="メイリオ"/>
                <a:ea typeface="メイリオ"/>
              </a:rPr>
              <a:t>し、</a:t>
            </a:r>
            <a:r>
              <a:rPr kumimoji="1" lang="ja-JP" altLang="en-US" sz="1200" b="1" u="sng" dirty="0">
                <a:solidFill>
                  <a:schemeClr val="tx1"/>
                </a:solidFill>
                <a:latin typeface="メイリオ"/>
                <a:ea typeface="メイリオ"/>
              </a:rPr>
              <a:t>申請から交付までの行政手続がデジタルで完結</a:t>
            </a:r>
            <a:r>
              <a:rPr kumimoji="1" lang="ja-JP" altLang="en-US" sz="1200" dirty="0">
                <a:solidFill>
                  <a:schemeClr val="tx1"/>
                </a:solidFill>
                <a:latin typeface="メイリオ"/>
                <a:ea typeface="メイリオ"/>
              </a:rPr>
              <a:t>。</a:t>
            </a:r>
            <a:endParaRPr kumimoji="1" lang="en-US" altLang="ja-JP" sz="1200" dirty="0">
              <a:solidFill>
                <a:schemeClr val="tx1"/>
              </a:solidFill>
              <a:latin typeface="メイリオ"/>
              <a:ea typeface="メイリオ"/>
            </a:endParaRPr>
          </a:p>
          <a:p>
            <a:pPr marL="92075" indent="-92075">
              <a:lnSpc>
                <a:spcPts val="1600"/>
              </a:lnSpc>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府の職員にとっても、紙の許可証作成や郵送手続が削減され業務効率が向上。</a:t>
            </a:r>
            <a:endParaRPr lang="en-US" altLang="ja-JP" sz="1200" dirty="0">
              <a:solidFill>
                <a:schemeClr val="tx1"/>
              </a:solidFill>
              <a:latin typeface="メイリオ" panose="020B0604030504040204" pitchFamily="50" charset="-128"/>
              <a:ea typeface="メイリオ" panose="020B0604030504040204" pitchFamily="50" charset="-128"/>
            </a:endParaRPr>
          </a:p>
          <a:p>
            <a:pPr marL="92075" indent="-92075">
              <a:lnSpc>
                <a:spcPts val="1600"/>
              </a:lnSpc>
              <a:buFont typeface="Arial" panose="020B0604020202020204" pitchFamily="34" charset="0"/>
              <a:buChar char="•"/>
            </a:pPr>
            <a:r>
              <a:rPr kumimoji="1" lang="ja-JP" altLang="en-US" sz="1200" dirty="0">
                <a:solidFill>
                  <a:schemeClr val="tx1"/>
                </a:solidFill>
                <a:latin typeface="メイリオ" panose="020B0604030504040204" pitchFamily="50" charset="-128"/>
                <a:ea typeface="メイリオ" panose="020B0604030504040204" pitchFamily="50" charset="-128"/>
              </a:rPr>
              <a:t>電子署名を用いた電子交付については、</a:t>
            </a:r>
            <a:r>
              <a:rPr kumimoji="1" lang="ja-JP" altLang="en-US" sz="1200" b="1" u="sng" dirty="0">
                <a:solidFill>
                  <a:schemeClr val="tx1"/>
                </a:solidFill>
                <a:latin typeface="メイリオ" panose="020B0604030504040204" pitchFamily="50" charset="-128"/>
                <a:ea typeface="メイリオ" panose="020B0604030504040204" pitchFamily="50" charset="-128"/>
              </a:rPr>
              <a:t>令和８年１月より「</a:t>
            </a:r>
            <a:r>
              <a:rPr kumimoji="1" lang="zh-TW" altLang="en-US" sz="1200" b="1" u="sng" dirty="0">
                <a:solidFill>
                  <a:schemeClr val="tx1"/>
                </a:solidFill>
                <a:latin typeface="メイリオ" panose="020B0604030504040204" pitchFamily="50" charset="-128"/>
                <a:ea typeface="メイリオ" panose="020B0604030504040204" pitchFamily="50" charset="-128"/>
              </a:rPr>
              <a:t>特殊車両通行許可</a:t>
            </a:r>
            <a:r>
              <a:rPr kumimoji="1" lang="ja-JP" altLang="en-US" sz="1200" b="1" u="sng" dirty="0">
                <a:solidFill>
                  <a:schemeClr val="tx1"/>
                </a:solidFill>
                <a:latin typeface="メイリオ" panose="020B0604030504040204" pitchFamily="50" charset="-128"/>
                <a:ea typeface="メイリオ" panose="020B0604030504040204" pitchFamily="50" charset="-128"/>
              </a:rPr>
              <a:t>」にて本格導入</a:t>
            </a:r>
            <a:r>
              <a:rPr kumimoji="1" lang="ja-JP" altLang="en-US" sz="1200" dirty="0">
                <a:solidFill>
                  <a:schemeClr val="tx1"/>
                </a:solidFill>
                <a:latin typeface="メイリオ" panose="020B0604030504040204" pitchFamily="50" charset="-128"/>
                <a:ea typeface="メイリオ" panose="020B0604030504040204" pitchFamily="50" charset="-128"/>
              </a:rPr>
              <a:t>。</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92075" indent="-92075">
              <a:buFont typeface="Arial" panose="020B0604020202020204" pitchFamily="34" charset="0"/>
              <a:buChar char="•"/>
            </a:pPr>
            <a:endParaRPr kumimoji="1" lang="ja-JP" altLang="en-US" sz="12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227E9A2C-F5A4-4757-A2C0-73B11BAC15C7}"/>
              </a:ext>
            </a:extLst>
          </p:cNvPr>
          <p:cNvSpPr/>
          <p:nvPr/>
        </p:nvSpPr>
        <p:spPr>
          <a:xfrm>
            <a:off x="369826" y="3412823"/>
            <a:ext cx="8404348" cy="1688237"/>
          </a:xfrm>
          <a:prstGeom prst="rect">
            <a:avLst/>
          </a:prstGeom>
          <a:solidFill>
            <a:schemeClr val="bg1"/>
          </a:solidFill>
          <a:ln w="19050">
            <a:noFill/>
          </a:ln>
        </p:spPr>
        <p:style>
          <a:lnRef idx="2">
            <a:schemeClr val="accent1"/>
          </a:lnRef>
          <a:fillRef idx="1">
            <a:schemeClr val="lt1"/>
          </a:fillRef>
          <a:effectRef idx="0">
            <a:schemeClr val="accent1"/>
          </a:effectRef>
          <a:fontRef idx="minor">
            <a:schemeClr val="dk1"/>
          </a:fontRef>
        </p:style>
        <p:txBody>
          <a:bodyPr lIns="72000" tIns="72000" rIns="36000" rtlCol="0" anchor="t"/>
          <a:lstStyle/>
          <a:p>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導入事例：特殊車両通行許可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［試行実施］令和７年度に電子署名を付与した許可証を電子交付した実績：</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106</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37184A3A-3401-40F1-AEC4-1EF882867A6D}"/>
              </a:ext>
            </a:extLst>
          </p:cNvPr>
          <p:cNvSpPr/>
          <p:nvPr/>
        </p:nvSpPr>
        <p:spPr>
          <a:xfrm>
            <a:off x="7125228" y="4781491"/>
            <a:ext cx="1137182" cy="36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電子署名を付与した</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許可証を電子</a:t>
            </a:r>
            <a:r>
              <a:rPr lang="ja-JP" altLang="en-US" sz="800" dirty="0">
                <a:solidFill>
                  <a:schemeClr val="tx1"/>
                </a:solidFill>
                <a:latin typeface="メイリオ" panose="020B0604030504040204" pitchFamily="50" charset="-128"/>
                <a:ea typeface="メイリオ" panose="020B0604030504040204" pitchFamily="50" charset="-128"/>
              </a:rPr>
              <a:t>交付</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1009C909-AA19-498B-A13C-C151DAE13981}"/>
              </a:ext>
            </a:extLst>
          </p:cNvPr>
          <p:cNvGrpSpPr/>
          <p:nvPr/>
        </p:nvGrpSpPr>
        <p:grpSpPr>
          <a:xfrm>
            <a:off x="3393080" y="4367578"/>
            <a:ext cx="612000" cy="432000"/>
            <a:chOff x="3556213" y="3355188"/>
            <a:chExt cx="1046318" cy="757468"/>
          </a:xfrm>
        </p:grpSpPr>
        <p:grpSp>
          <p:nvGrpSpPr>
            <p:cNvPr id="23" name="グループ化 22">
              <a:extLst>
                <a:ext uri="{FF2B5EF4-FFF2-40B4-BE49-F238E27FC236}">
                  <a16:creationId xmlns:a16="http://schemas.microsoft.com/office/drawing/2014/main" id="{24C1DD1D-9537-41DC-9216-7FE3A7E24999}"/>
                </a:ext>
              </a:extLst>
            </p:cNvPr>
            <p:cNvGrpSpPr/>
            <p:nvPr/>
          </p:nvGrpSpPr>
          <p:grpSpPr>
            <a:xfrm>
              <a:off x="4041365" y="3355188"/>
              <a:ext cx="561166" cy="757468"/>
              <a:chOff x="4656662" y="4291891"/>
              <a:chExt cx="772305" cy="1066305"/>
            </a:xfrm>
          </p:grpSpPr>
          <p:pic>
            <p:nvPicPr>
              <p:cNvPr id="25" name="Picture 32" descr="https://4.bp.blogspot.com/-_qnn8ewuCpg/VM9ZTO_u6bI/AAAAAAAArQ0/fRjBtPQ7Ev8/s800/creditcard.png">
                <a:extLst>
                  <a:ext uri="{FF2B5EF4-FFF2-40B4-BE49-F238E27FC236}">
                    <a16:creationId xmlns:a16="http://schemas.microsoft.com/office/drawing/2014/main" id="{07BFFB7F-53A2-4083-B502-6CB7CC5DA3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6662" y="4291891"/>
                <a:ext cx="461995" cy="2852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ノートパソコンのイラスト">
                <a:extLst>
                  <a:ext uri="{FF2B5EF4-FFF2-40B4-BE49-F238E27FC236}">
                    <a16:creationId xmlns:a16="http://schemas.microsoft.com/office/drawing/2014/main" id="{7DF17C5D-D529-4F46-BABF-12B5BB0D87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44" y="4765266"/>
                <a:ext cx="745823" cy="59293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10" descr="サラリーマンの表情のイラスト「笑った顔」">
              <a:extLst>
                <a:ext uri="{FF2B5EF4-FFF2-40B4-BE49-F238E27FC236}">
                  <a16:creationId xmlns:a16="http://schemas.microsoft.com/office/drawing/2014/main" id="{8DD6ADD1-AFD7-4CC0-A8B6-115121BA87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6213" y="3381597"/>
              <a:ext cx="507111" cy="664337"/>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正方形/長方形 26">
            <a:extLst>
              <a:ext uri="{FF2B5EF4-FFF2-40B4-BE49-F238E27FC236}">
                <a16:creationId xmlns:a16="http://schemas.microsoft.com/office/drawing/2014/main" id="{E8509789-0592-4DB2-9C81-B27562B7A2E2}"/>
              </a:ext>
            </a:extLst>
          </p:cNvPr>
          <p:cNvSpPr/>
          <p:nvPr/>
        </p:nvSpPr>
        <p:spPr>
          <a:xfrm>
            <a:off x="3303070" y="4781491"/>
            <a:ext cx="1120343" cy="36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800" dirty="0">
                <a:solidFill>
                  <a:schemeClr val="tx1"/>
                </a:solidFill>
                <a:latin typeface="メイリオ" panose="020B0604030504040204" pitchFamily="50" charset="-128"/>
                <a:ea typeface="メイリオ" panose="020B0604030504040204" pitchFamily="50" charset="-128"/>
              </a:rPr>
              <a:t>オンライン上</a:t>
            </a:r>
            <a:r>
              <a:rPr kumimoji="1" lang="ja-JP" altLang="en-US" sz="800" dirty="0">
                <a:solidFill>
                  <a:schemeClr val="tx1"/>
                </a:solidFill>
                <a:latin typeface="メイリオ" panose="020B0604030504040204" pitchFamily="50" charset="-128"/>
                <a:ea typeface="メイリオ" panose="020B0604030504040204" pitchFamily="50" charset="-128"/>
              </a:rPr>
              <a:t>で</a:t>
            </a:r>
            <a:endParaRPr kumimoji="1" lang="en-US" altLang="ja-JP" sz="800" dirty="0">
              <a:solidFill>
                <a:schemeClr val="tx1"/>
              </a:solidFill>
              <a:latin typeface="メイリオ" panose="020B0604030504040204" pitchFamily="50" charset="-128"/>
              <a:ea typeface="メイリオ" panose="020B0604030504040204" pitchFamily="50" charset="-128"/>
            </a:endParaRPr>
          </a:p>
          <a:p>
            <a:r>
              <a:rPr kumimoji="1" lang="ja-JP" altLang="en-US" sz="800" dirty="0">
                <a:solidFill>
                  <a:schemeClr val="tx1"/>
                </a:solidFill>
                <a:latin typeface="メイリオ" panose="020B0604030504040204" pitchFamily="50" charset="-128"/>
                <a:ea typeface="メイリオ" panose="020B0604030504040204" pitchFamily="50" charset="-128"/>
              </a:rPr>
              <a:t>クレジット決済</a:t>
            </a:r>
          </a:p>
        </p:txBody>
      </p:sp>
      <p:sp>
        <p:nvSpPr>
          <p:cNvPr id="28" name="正方形/長方形 27">
            <a:extLst>
              <a:ext uri="{FF2B5EF4-FFF2-40B4-BE49-F238E27FC236}">
                <a16:creationId xmlns:a16="http://schemas.microsoft.com/office/drawing/2014/main" id="{BFE67E5E-1A52-4186-A665-B6B67654AF7E}"/>
              </a:ext>
            </a:extLst>
          </p:cNvPr>
          <p:cNvSpPr/>
          <p:nvPr/>
        </p:nvSpPr>
        <p:spPr>
          <a:xfrm>
            <a:off x="5556761" y="4823809"/>
            <a:ext cx="1137182" cy="36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審査の事務作業に</a:t>
            </a:r>
            <a:endParaRPr kumimoji="1" lang="en-US" altLang="ja-JP" sz="700" dirty="0">
              <a:solidFill>
                <a:schemeClr val="tx1"/>
              </a:solidFill>
              <a:latin typeface="メイリオ" panose="020B0604030504040204" pitchFamily="50" charset="-128"/>
              <a:ea typeface="メイリオ" panose="020B0604030504040204" pitchFamily="50" charset="-128"/>
            </a:endParaRPr>
          </a:p>
          <a:p>
            <a:pPr algn="ctr"/>
            <a:r>
              <a:rPr kumimoji="1" lang="en-US" altLang="ja-JP" sz="700" dirty="0">
                <a:solidFill>
                  <a:schemeClr val="tx1"/>
                </a:solidFill>
                <a:latin typeface="メイリオ" panose="020B0604030504040204" pitchFamily="50" charset="-128"/>
                <a:ea typeface="メイリオ" panose="020B0604030504040204" pitchFamily="50" charset="-128"/>
              </a:rPr>
              <a:t>RPA</a:t>
            </a:r>
            <a:r>
              <a:rPr lang="ja-JP" altLang="en-US" sz="700" dirty="0">
                <a:solidFill>
                  <a:schemeClr val="tx1"/>
                </a:solidFill>
                <a:latin typeface="メイリオ" panose="020B0604030504040204" pitchFamily="50" charset="-128"/>
                <a:ea typeface="メイリオ" panose="020B0604030504040204" pitchFamily="50" charset="-128"/>
              </a:rPr>
              <a:t>を</a:t>
            </a:r>
            <a:r>
              <a:rPr kumimoji="1" lang="ja-JP" altLang="en-US" sz="700" dirty="0">
                <a:solidFill>
                  <a:schemeClr val="tx1"/>
                </a:solidFill>
                <a:latin typeface="メイリオ" panose="020B0604030504040204" pitchFamily="50" charset="-128"/>
                <a:ea typeface="メイリオ" panose="020B0604030504040204" pitchFamily="50" charset="-128"/>
              </a:rPr>
              <a:t>活用</a:t>
            </a:r>
          </a:p>
        </p:txBody>
      </p:sp>
      <p:sp>
        <p:nvSpPr>
          <p:cNvPr id="29" name="正方形/長方形 28">
            <a:extLst>
              <a:ext uri="{FF2B5EF4-FFF2-40B4-BE49-F238E27FC236}">
                <a16:creationId xmlns:a16="http://schemas.microsoft.com/office/drawing/2014/main" id="{486AA54F-D6DF-4A1E-9E82-963A18404F31}"/>
              </a:ext>
            </a:extLst>
          </p:cNvPr>
          <p:cNvSpPr/>
          <p:nvPr/>
        </p:nvSpPr>
        <p:spPr>
          <a:xfrm>
            <a:off x="577370" y="4802915"/>
            <a:ext cx="1744380" cy="36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行政オンラインシステムで</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電子申請</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CFD4EDD2-A63F-43D1-BE88-F76611A7A436}"/>
              </a:ext>
            </a:extLst>
          </p:cNvPr>
          <p:cNvSpPr/>
          <p:nvPr/>
        </p:nvSpPr>
        <p:spPr>
          <a:xfrm>
            <a:off x="2267955" y="4824877"/>
            <a:ext cx="1112111" cy="36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手数料の確認に</a:t>
            </a:r>
            <a:endParaRPr kumimoji="1" lang="en-US" altLang="ja-JP" sz="700" dirty="0">
              <a:solidFill>
                <a:schemeClr val="tx1"/>
              </a:solidFill>
              <a:latin typeface="メイリオ" panose="020B0604030504040204" pitchFamily="50" charset="-128"/>
              <a:ea typeface="メイリオ" panose="020B0604030504040204" pitchFamily="50" charset="-128"/>
            </a:endParaRPr>
          </a:p>
          <a:p>
            <a:pPr algn="ctr"/>
            <a:r>
              <a:rPr kumimoji="1" lang="en-US" altLang="ja-JP" sz="700" dirty="0">
                <a:solidFill>
                  <a:schemeClr val="tx1"/>
                </a:solidFill>
                <a:latin typeface="メイリオ" panose="020B0604030504040204" pitchFamily="50" charset="-128"/>
                <a:ea typeface="メイリオ" panose="020B0604030504040204" pitchFamily="50" charset="-128"/>
              </a:rPr>
              <a:t>RPA</a:t>
            </a:r>
            <a:r>
              <a:rPr kumimoji="1" lang="ja-JP" altLang="en-US" sz="700" baseline="30000" dirty="0">
                <a:solidFill>
                  <a:schemeClr val="tx1"/>
                </a:solidFill>
                <a:latin typeface="メイリオ" panose="020B0604030504040204" pitchFamily="50" charset="-128"/>
                <a:ea typeface="メイリオ" panose="020B0604030504040204" pitchFamily="50" charset="-128"/>
              </a:rPr>
              <a:t>＊４</a:t>
            </a:r>
            <a:r>
              <a:rPr lang="ja-JP" altLang="en-US" sz="700" dirty="0">
                <a:solidFill>
                  <a:schemeClr val="tx1"/>
                </a:solidFill>
                <a:latin typeface="メイリオ" panose="020B0604030504040204" pitchFamily="50" charset="-128"/>
                <a:ea typeface="メイリオ" panose="020B0604030504040204" pitchFamily="50" charset="-128"/>
              </a:rPr>
              <a:t>を</a:t>
            </a:r>
            <a:r>
              <a:rPr kumimoji="1" lang="ja-JP" altLang="en-US" sz="700" dirty="0">
                <a:solidFill>
                  <a:schemeClr val="tx1"/>
                </a:solidFill>
                <a:latin typeface="メイリオ" panose="020B0604030504040204" pitchFamily="50" charset="-128"/>
                <a:ea typeface="メイリオ" panose="020B0604030504040204" pitchFamily="50" charset="-128"/>
              </a:rPr>
              <a:t>活用</a:t>
            </a:r>
          </a:p>
        </p:txBody>
      </p:sp>
      <p:sp>
        <p:nvSpPr>
          <p:cNvPr id="31" name="ホームベース 49">
            <a:extLst>
              <a:ext uri="{FF2B5EF4-FFF2-40B4-BE49-F238E27FC236}">
                <a16:creationId xmlns:a16="http://schemas.microsoft.com/office/drawing/2014/main" id="{8E805056-B98D-4ECA-B7AD-C7CDC0E5B7FE}"/>
              </a:ext>
            </a:extLst>
          </p:cNvPr>
          <p:cNvSpPr/>
          <p:nvPr/>
        </p:nvSpPr>
        <p:spPr>
          <a:xfrm>
            <a:off x="428802" y="4049999"/>
            <a:ext cx="2196000" cy="288000"/>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申請・受付</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2" name="山形 50">
            <a:extLst>
              <a:ext uri="{FF2B5EF4-FFF2-40B4-BE49-F238E27FC236}">
                <a16:creationId xmlns:a16="http://schemas.microsoft.com/office/drawing/2014/main" id="{4A95670A-4BFB-4F6C-AA94-95BB7C154397}"/>
              </a:ext>
            </a:extLst>
          </p:cNvPr>
          <p:cNvSpPr/>
          <p:nvPr/>
        </p:nvSpPr>
        <p:spPr>
          <a:xfrm>
            <a:off x="2477333" y="4049999"/>
            <a:ext cx="2196000" cy="288000"/>
          </a:xfrm>
          <a:prstGeom prst="chevron">
            <a:avLst>
              <a:gd name="adj" fmla="val 4830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手数料納付</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3" name="山形 51">
            <a:extLst>
              <a:ext uri="{FF2B5EF4-FFF2-40B4-BE49-F238E27FC236}">
                <a16:creationId xmlns:a16="http://schemas.microsoft.com/office/drawing/2014/main" id="{72BFD8FC-EADE-45A2-903D-99AB6D1E0D7C}"/>
              </a:ext>
            </a:extLst>
          </p:cNvPr>
          <p:cNvSpPr/>
          <p:nvPr/>
        </p:nvSpPr>
        <p:spPr>
          <a:xfrm>
            <a:off x="4525864" y="4049999"/>
            <a:ext cx="2196000" cy="288000"/>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lang="ja-JP" altLang="en-US" sz="1600" b="1">
                <a:solidFill>
                  <a:schemeClr val="bg1"/>
                </a:solidFill>
                <a:latin typeface="BIZ UDPゴシック" panose="020B0400000000000000" pitchFamily="50" charset="-128"/>
                <a:ea typeface="BIZ UDPゴシック" panose="020B0400000000000000" pitchFamily="50" charset="-128"/>
              </a:rPr>
              <a:t>審査</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34" name="山形 52">
            <a:extLst>
              <a:ext uri="{FF2B5EF4-FFF2-40B4-BE49-F238E27FC236}">
                <a16:creationId xmlns:a16="http://schemas.microsoft.com/office/drawing/2014/main" id="{FED1EF04-B65F-4B3E-A753-49EF0C31FC77}"/>
              </a:ext>
            </a:extLst>
          </p:cNvPr>
          <p:cNvSpPr/>
          <p:nvPr/>
        </p:nvSpPr>
        <p:spPr>
          <a:xfrm>
            <a:off x="6574396" y="4049999"/>
            <a:ext cx="2112806" cy="288000"/>
          </a:xfrm>
          <a:prstGeom prst="chevron">
            <a:avLst>
              <a:gd name="adj" fmla="val 46601"/>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kumimoji="1" lang="ja-JP" altLang="en-US" sz="1600" b="1">
                <a:solidFill>
                  <a:schemeClr val="bg1"/>
                </a:solidFill>
                <a:latin typeface="BIZ UDPゴシック" panose="020B0400000000000000" pitchFamily="50" charset="-128"/>
                <a:ea typeface="BIZ UDPゴシック" panose="020B0400000000000000" pitchFamily="50" charset="-128"/>
              </a:rPr>
              <a:t>交付</a:t>
            </a:r>
            <a:endParaRPr kumimoji="1" lang="en-US" altLang="ja-JP" sz="1600">
              <a:solidFill>
                <a:schemeClr val="bg1"/>
              </a:solidFill>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DA2AAAE2-753B-43E7-A528-62C29578B6AD}"/>
              </a:ext>
            </a:extLst>
          </p:cNvPr>
          <p:cNvGrpSpPr/>
          <p:nvPr/>
        </p:nvGrpSpPr>
        <p:grpSpPr>
          <a:xfrm>
            <a:off x="880873" y="4349731"/>
            <a:ext cx="1224000" cy="504000"/>
            <a:chOff x="765100" y="4060683"/>
            <a:chExt cx="1722677" cy="766489"/>
          </a:xfrm>
        </p:grpSpPr>
        <p:pic>
          <p:nvPicPr>
            <p:cNvPr id="36" name="Picture 8" descr="パソコンを使うOL・女性会社員のイラスト">
              <a:extLst>
                <a:ext uri="{FF2B5EF4-FFF2-40B4-BE49-F238E27FC236}">
                  <a16:creationId xmlns:a16="http://schemas.microsoft.com/office/drawing/2014/main" id="{96007EE4-2991-4858-A4F6-DE645F4395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703758" y="4060683"/>
              <a:ext cx="784019" cy="766489"/>
            </a:xfrm>
            <a:prstGeom prst="rect">
              <a:avLst/>
            </a:prstGeom>
            <a:noFill/>
            <a:extLst>
              <a:ext uri="{909E8E84-426E-40DD-AFC4-6F175D3DCCD1}">
                <a14:hiddenFill xmlns:a14="http://schemas.microsoft.com/office/drawing/2010/main">
                  <a:solidFill>
                    <a:srgbClr val="FFFFFF"/>
                  </a:solidFill>
                </a14:hiddenFill>
              </a:ext>
            </a:extLst>
          </p:spPr>
        </p:pic>
        <p:pic>
          <p:nvPicPr>
            <p:cNvPr id="37" name="グラフィックス 36" descr="転送 単色塗りつぶし">
              <a:extLst>
                <a:ext uri="{FF2B5EF4-FFF2-40B4-BE49-F238E27FC236}">
                  <a16:creationId xmlns:a16="http://schemas.microsoft.com/office/drawing/2014/main" id="{5FFFBA70-9502-4FC1-84F5-7CF8CC3679E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6427" y="4230981"/>
              <a:ext cx="425892" cy="425892"/>
            </a:xfrm>
            <a:prstGeom prst="rect">
              <a:avLst/>
            </a:prstGeom>
          </p:spPr>
        </p:pic>
        <p:pic>
          <p:nvPicPr>
            <p:cNvPr id="38" name="Picture 2">
              <a:extLst>
                <a:ext uri="{FF2B5EF4-FFF2-40B4-BE49-F238E27FC236}">
                  <a16:creationId xmlns:a16="http://schemas.microsoft.com/office/drawing/2014/main" id="{2E3F3632-1108-4E83-B3DB-52BABD726B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100" y="4088576"/>
              <a:ext cx="488608" cy="7107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グループ化 1">
            <a:extLst>
              <a:ext uri="{FF2B5EF4-FFF2-40B4-BE49-F238E27FC236}">
                <a16:creationId xmlns:a16="http://schemas.microsoft.com/office/drawing/2014/main" id="{AD83433B-AE86-45A3-ACA7-CD70D32B031A}"/>
              </a:ext>
            </a:extLst>
          </p:cNvPr>
          <p:cNvGrpSpPr/>
          <p:nvPr/>
        </p:nvGrpSpPr>
        <p:grpSpPr>
          <a:xfrm>
            <a:off x="6874886" y="4347090"/>
            <a:ext cx="1296000" cy="468000"/>
            <a:chOff x="6674111" y="4952728"/>
            <a:chExt cx="1579509" cy="602924"/>
          </a:xfrm>
        </p:grpSpPr>
        <p:pic>
          <p:nvPicPr>
            <p:cNvPr id="19" name="Picture 8" descr="カラフルな矢印のイラスト3">
              <a:extLst>
                <a:ext uri="{FF2B5EF4-FFF2-40B4-BE49-F238E27FC236}">
                  <a16:creationId xmlns:a16="http://schemas.microsoft.com/office/drawing/2014/main" id="{E57ADA46-564E-4550-8ACE-05A37A62A21F}"/>
                </a:ext>
              </a:extLst>
            </p:cNvPr>
            <p:cNvPicPr>
              <a:picLocks noChangeAspect="1" noChangeArrowheads="1"/>
            </p:cNvPicPr>
            <p:nvPr/>
          </p:nvPicPr>
          <p:blipFill>
            <a:blip r:embed="rId11"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8535509">
              <a:off x="7385725" y="4955182"/>
              <a:ext cx="437521" cy="4029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758BDACD-83F1-4D67-928C-3F28C981BC6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37971" y="5128651"/>
              <a:ext cx="290386" cy="3369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パソコンを使うOL・女性会社員のイラスト">
              <a:extLst>
                <a:ext uri="{FF2B5EF4-FFF2-40B4-BE49-F238E27FC236}">
                  <a16:creationId xmlns:a16="http://schemas.microsoft.com/office/drawing/2014/main" id="{16DC09FC-A3F7-4044-AF32-E2C555C97B4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674111" y="4952728"/>
              <a:ext cx="679409" cy="6029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90C0422A-93D3-4E0F-9E72-B79F61CFC0A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30206" y="4974669"/>
              <a:ext cx="423414" cy="559042"/>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10" descr="コンピューターを使うロボットのイラスト">
            <a:extLst>
              <a:ext uri="{FF2B5EF4-FFF2-40B4-BE49-F238E27FC236}">
                <a16:creationId xmlns:a16="http://schemas.microsoft.com/office/drawing/2014/main" id="{86BFE6A0-74DA-422F-AE76-34E85796C47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5941816" y="4493950"/>
            <a:ext cx="367073" cy="35886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パソコンを使うOL・女性会社員のイラスト">
            <a:extLst>
              <a:ext uri="{FF2B5EF4-FFF2-40B4-BE49-F238E27FC236}">
                <a16:creationId xmlns:a16="http://schemas.microsoft.com/office/drawing/2014/main" id="{0E29B705-2E38-40C0-A19A-CEB10C0865E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5137834" y="4354490"/>
            <a:ext cx="557062" cy="4943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コンピューターを使うロボットのイラスト">
            <a:extLst>
              <a:ext uri="{FF2B5EF4-FFF2-40B4-BE49-F238E27FC236}">
                <a16:creationId xmlns:a16="http://schemas.microsoft.com/office/drawing/2014/main" id="{E333A7D1-2F88-439D-A9CE-C325707FBCF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2643997" y="4435607"/>
            <a:ext cx="367073" cy="358866"/>
          </a:xfrm>
          <a:prstGeom prst="rect">
            <a:avLst/>
          </a:prstGeom>
          <a:noFill/>
          <a:extLst>
            <a:ext uri="{909E8E84-426E-40DD-AFC4-6F175D3DCCD1}">
              <a14:hiddenFill xmlns:a14="http://schemas.microsoft.com/office/drawing/2010/main">
                <a:solidFill>
                  <a:srgbClr val="FFFFFF"/>
                </a:solidFill>
              </a14:hiddenFill>
            </a:ext>
          </a:extLst>
        </p:spPr>
      </p:pic>
      <p:sp>
        <p:nvSpPr>
          <p:cNvPr id="52" name="正方形/長方形 51">
            <a:extLst>
              <a:ext uri="{FF2B5EF4-FFF2-40B4-BE49-F238E27FC236}">
                <a16:creationId xmlns:a16="http://schemas.microsoft.com/office/drawing/2014/main" id="{A75F21B7-5059-456C-8B39-55ECA66233BD}"/>
              </a:ext>
            </a:extLst>
          </p:cNvPr>
          <p:cNvSpPr/>
          <p:nvPr/>
        </p:nvSpPr>
        <p:spPr>
          <a:xfrm>
            <a:off x="381399" y="5280013"/>
            <a:ext cx="8381202" cy="753862"/>
          </a:xfrm>
          <a:prstGeom prst="rect">
            <a:avLst/>
          </a:prstGeom>
          <a:solidFill>
            <a:srgbClr val="EEECE1"/>
          </a:solidFill>
          <a:ln>
            <a:solidFill>
              <a:srgbClr val="006664"/>
            </a:solidFill>
          </a:ln>
        </p:spPr>
        <p:style>
          <a:lnRef idx="2">
            <a:schemeClr val="accent2"/>
          </a:lnRef>
          <a:fillRef idx="1">
            <a:schemeClr val="lt1"/>
          </a:fillRef>
          <a:effectRef idx="0">
            <a:schemeClr val="accent2"/>
          </a:effectRef>
          <a:fontRef idx="minor">
            <a:schemeClr val="dk1"/>
          </a:fontRef>
        </p:style>
        <p:txBody>
          <a:bodyPr wrap="square" lIns="72000" rIns="72000" rtlCol="0" anchor="t">
            <a:no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a:ea typeface="メイリオ"/>
                <a:cs typeface="+mn-cs"/>
              </a:rPr>
              <a:t>■電子署名導入の拡大</a:t>
            </a:r>
            <a:endParaRPr kumimoji="1" lang="en-US" altLang="ja-JP" sz="1200" b="1" i="0" u="none" strike="noStrike" kern="1200" cap="none" spc="0" normalizeH="0" baseline="0" noProof="0" dirty="0">
              <a:ln>
                <a:noFill/>
              </a:ln>
              <a:solidFill>
                <a:schemeClr val="tx1"/>
              </a:solidFill>
              <a:effectLst/>
              <a:uLnTx/>
              <a:uFillTx/>
              <a:latin typeface="メイリオ"/>
              <a:ea typeface="メイリオ"/>
              <a:cs typeface="+mn-cs"/>
            </a:endParaRPr>
          </a:p>
          <a:p>
            <a:pPr marL="92075" marR="0" lvl="0" indent="-92075"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a:ea typeface="メイリオ"/>
                <a:cs typeface="+mn-cs"/>
              </a:rPr>
              <a:t>令和８年１月以降、一部の出先機関においても電子署名を導入し、試行実施を予定。</a:t>
            </a:r>
            <a:endParaRPr kumimoji="1" lang="en-US" altLang="ja-JP" sz="1200" b="0" i="0" u="none" strike="noStrike" kern="1200" cap="none" spc="0" normalizeH="0" baseline="0" noProof="0" dirty="0">
              <a:ln>
                <a:noFill/>
              </a:ln>
              <a:solidFill>
                <a:schemeClr val="tx1"/>
              </a:solidFill>
              <a:effectLst/>
              <a:uLnTx/>
              <a:uFillTx/>
              <a:latin typeface="メイリオ"/>
              <a:ea typeface="メイリオ"/>
              <a:cs typeface="+mn-cs"/>
            </a:endParaRPr>
          </a:p>
          <a:p>
            <a:pPr marL="92075" marR="0" lvl="0" indent="-92075"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1" lang="ja-JP" altLang="en-US" sz="1200" b="1" i="0" u="none" strike="noStrike" kern="1200" cap="none" spc="0" normalizeH="0" baseline="0" noProof="0" dirty="0">
                <a:ln>
                  <a:noFill/>
                </a:ln>
                <a:solidFill>
                  <a:schemeClr val="tx1"/>
                </a:solidFill>
                <a:effectLst/>
                <a:uLnTx/>
                <a:uFillTx/>
                <a:latin typeface="メイリオ"/>
                <a:ea typeface="メイリオ"/>
                <a:cs typeface="+mn-cs"/>
              </a:rPr>
              <a:t>今後、電子交付の対象手続の</a:t>
            </a:r>
            <a:r>
              <a:rPr kumimoji="1" lang="ja-JP" altLang="en-US" sz="1200" b="1" i="0" u="none" strike="noStrike" kern="1200" cap="none" spc="0" normalizeH="0" baseline="0" noProof="0" dirty="0">
                <a:ln>
                  <a:noFill/>
                </a:ln>
                <a:solidFill>
                  <a:schemeClr val="tx1"/>
                </a:solidFill>
                <a:effectLst/>
                <a:uLnTx/>
                <a:uFillTx/>
                <a:latin typeface="Meiryo"/>
                <a:ea typeface="Meiryo"/>
                <a:cs typeface="+mn-cs"/>
              </a:rPr>
              <a:t>さらなる</a:t>
            </a:r>
            <a:r>
              <a:rPr kumimoji="1" lang="ja-JP" altLang="en-US" sz="1200" b="1" i="0" u="none" strike="noStrike" kern="1200" cap="none" spc="0" normalizeH="0" baseline="0" noProof="0" dirty="0">
                <a:ln>
                  <a:noFill/>
                </a:ln>
                <a:solidFill>
                  <a:schemeClr val="tx1"/>
                </a:solidFill>
                <a:effectLst/>
                <a:uLnTx/>
                <a:uFillTx/>
                <a:latin typeface="メイリオ"/>
                <a:ea typeface="メイリオ"/>
                <a:cs typeface="+mn-cs"/>
              </a:rPr>
              <a:t>拡大を図ることで、府民・事業者の利便性の向上を推進。</a:t>
            </a:r>
            <a:endParaRPr kumimoji="1" lang="en-US" altLang="ja-JP" sz="1200" b="1" i="0" u="none" strike="noStrike" kern="1200" cap="none" spc="0" normalizeH="0" baseline="0" noProof="0" dirty="0">
              <a:ln>
                <a:noFill/>
              </a:ln>
              <a:solidFill>
                <a:schemeClr val="tx1"/>
              </a:solidFill>
              <a:effectLst/>
              <a:uLnTx/>
              <a:uFillTx/>
              <a:latin typeface="メイリオ"/>
              <a:ea typeface="メイリオ"/>
              <a:cs typeface="+mn-cs"/>
            </a:endParaRPr>
          </a:p>
          <a:p>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8" name="正方形/長方形 4">
            <a:extLst>
              <a:ext uri="{FF2B5EF4-FFF2-40B4-BE49-F238E27FC236}">
                <a16:creationId xmlns:a16="http://schemas.microsoft.com/office/drawing/2014/main" id="{9B23DE0A-6D0B-40E4-B961-CBFE0EE5D92B}"/>
              </a:ext>
            </a:extLst>
          </p:cNvPr>
          <p:cNvSpPr/>
          <p:nvPr/>
        </p:nvSpPr>
        <p:spPr>
          <a:xfrm>
            <a:off x="596083" y="3733966"/>
            <a:ext cx="7951833" cy="252000"/>
          </a:xfrm>
          <a:prstGeom prst="rect">
            <a:avLst/>
          </a:prstGeom>
          <a:solidFill>
            <a:srgbClr val="F2DCDB"/>
          </a:solidFill>
          <a:ln w="190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電子署名導入前の課題：申請者は郵送による許可証の到着を待たなければならず、許可証交付まで時間を要した</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graphicFrame>
        <p:nvGraphicFramePr>
          <p:cNvPr id="5" name="表 5">
            <a:extLst>
              <a:ext uri="{FF2B5EF4-FFF2-40B4-BE49-F238E27FC236}">
                <a16:creationId xmlns:a16="http://schemas.microsoft.com/office/drawing/2014/main" id="{32E9AF8D-796C-4086-B6E2-E5339148B433}"/>
              </a:ext>
            </a:extLst>
          </p:cNvPr>
          <p:cNvGraphicFramePr>
            <a:graphicFrameLocks noGrp="1"/>
          </p:cNvGraphicFramePr>
          <p:nvPr/>
        </p:nvGraphicFramePr>
        <p:xfrm>
          <a:off x="273600" y="6260934"/>
          <a:ext cx="8460000" cy="597066"/>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各種手続・サービスが一貫してデジタルで完結すること。</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2377150"/>
                  </a:ext>
                </a:extLst>
              </a:tr>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電子文書上で紙の文書に必要となる印鑑と同じ役割を果たし、本人確認と改ざん防止を保証するもの。</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r h="275684">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Robotic Process Automation</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の略。ソフトウェアロボットによる業務自動化の取組み。人が行うパソコン上の作業手順をソフトウェアロボットに覚えさせることで、パソコン 操作を自動化することができる。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5932301"/>
                  </a:ext>
                </a:extLst>
              </a:tr>
            </a:tbl>
          </a:graphicData>
        </a:graphic>
      </p:graphicFrame>
      <p:sp>
        <p:nvSpPr>
          <p:cNvPr id="3" name="スライド番号プレースホルダー 2">
            <a:extLst>
              <a:ext uri="{FF2B5EF4-FFF2-40B4-BE49-F238E27FC236}">
                <a16:creationId xmlns:a16="http://schemas.microsoft.com/office/drawing/2014/main" id="{7ABE7B6D-AD87-4307-82FE-07E8077EB61B}"/>
              </a:ext>
            </a:extLst>
          </p:cNvPr>
          <p:cNvSpPr>
            <a:spLocks noGrp="1"/>
          </p:cNvSpPr>
          <p:nvPr>
            <p:ph type="sldNum" sz="quarter" idx="12"/>
          </p:nvPr>
        </p:nvSpPr>
        <p:spPr/>
        <p:txBody>
          <a:bodyPr/>
          <a:lstStyle/>
          <a:p>
            <a:fld id="{7791D223-6A27-4327-8087-FA06212A7E85}" type="slidenum">
              <a:rPr lang="ja-JP" altLang="en-US" smtClean="0"/>
              <a:pPr/>
              <a:t>9</a:t>
            </a:fld>
            <a:endParaRPr lang="ja-JP" altLang="en-US"/>
          </a:p>
        </p:txBody>
      </p:sp>
    </p:spTree>
    <p:extLst>
      <p:ext uri="{BB962C8B-B14F-4D97-AF65-F5344CB8AC3E}">
        <p14:creationId xmlns:p14="http://schemas.microsoft.com/office/powerpoint/2010/main" val="185552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323EE-A5AA-F8E9-CA92-FEF9C169F5E7}"/>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DD98F274-58E9-9BF6-C92C-07A5941BD582}"/>
              </a:ext>
            </a:extLst>
          </p:cNvPr>
          <p:cNvSpPr>
            <a:spLocks noGrp="1"/>
          </p:cNvSpPr>
          <p:nvPr>
            <p:ph type="body" sz="quarter" idx="13"/>
          </p:nvPr>
        </p:nvSpPr>
        <p:spPr>
          <a:xfrm>
            <a:off x="0" y="47030"/>
            <a:ext cx="7065785" cy="501650"/>
          </a:xfrm>
        </p:spPr>
        <p:txBody>
          <a:bodyPr/>
          <a:lstStyle/>
          <a:p>
            <a:r>
              <a:rPr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行政手続</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におけるデジタルファーストの実現（つづき）</a:t>
            </a:r>
            <a:endParaRPr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a:extLst>
              <a:ext uri="{FF2B5EF4-FFF2-40B4-BE49-F238E27FC236}">
                <a16:creationId xmlns:a16="http://schemas.microsoft.com/office/drawing/2014/main" id="{64F86E4C-3940-4EBA-A5F9-CB028891B3DC}"/>
              </a:ext>
            </a:extLst>
          </p:cNvPr>
          <p:cNvSpPr/>
          <p:nvPr/>
        </p:nvSpPr>
        <p:spPr>
          <a:xfrm>
            <a:off x="276012" y="593685"/>
            <a:ext cx="8592866" cy="2587757"/>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■電子契約システムの活用</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 b="1" dirty="0">
              <a:solidFill>
                <a:schemeClr val="tx1"/>
              </a:solidFill>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schemeClr val="tx1"/>
                </a:solidFill>
                <a:latin typeface="メイリオ" panose="020B0604030504040204" pitchFamily="50" charset="-128"/>
                <a:ea typeface="メイリオ" panose="020B0604030504040204" pitchFamily="50" charset="-128"/>
              </a:rPr>
              <a:t>契約手続全般をシステム化（オンライン・ペーパーレス）し、府及び事業者の利便性の向上や事務処理の効率化を図る。</a:t>
            </a:r>
            <a:endParaRPr lang="en-US" altLang="ja-JP" sz="1200" dirty="0">
              <a:solidFill>
                <a:schemeClr val="tx1"/>
              </a:solidFill>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schemeClr val="tx1"/>
                </a:solidFill>
                <a:latin typeface="メイリオ" panose="020B0604030504040204" pitchFamily="50" charset="-128"/>
                <a:ea typeface="メイリオ" panose="020B0604030504040204" pitchFamily="50" charset="-128"/>
              </a:rPr>
              <a:t>また、府における</a:t>
            </a:r>
            <a:r>
              <a:rPr lang="en-US" altLang="ja-JP" sz="1200" dirty="0">
                <a:solidFill>
                  <a:schemeClr val="tx1"/>
                </a:solidFill>
                <a:latin typeface="メイリオ" panose="020B0604030504040204" pitchFamily="50" charset="-128"/>
                <a:ea typeface="メイリオ" panose="020B0604030504040204" pitchFamily="50" charset="-128"/>
              </a:rPr>
              <a:t>DX</a:t>
            </a:r>
            <a:r>
              <a:rPr lang="ja-JP" altLang="en-US" sz="1200" dirty="0">
                <a:solidFill>
                  <a:schemeClr val="tx1"/>
                </a:solidFill>
                <a:latin typeface="メイリオ" panose="020B0604030504040204" pitchFamily="50" charset="-128"/>
                <a:ea typeface="メイリオ" panose="020B0604030504040204" pitchFamily="50" charset="-128"/>
              </a:rPr>
              <a:t>の推進やテレワーク等の働き方改革に寄与する。</a:t>
            </a:r>
            <a:endParaRPr lang="en-US" altLang="ja-JP" sz="1200" dirty="0">
              <a:solidFill>
                <a:schemeClr val="tx1"/>
              </a:solidFill>
              <a:latin typeface="メイリオ" panose="020B0604030504040204" pitchFamily="50" charset="-128"/>
              <a:ea typeface="メイリオ" panose="020B0604030504040204" pitchFamily="50" charset="-128"/>
            </a:endParaRPr>
          </a:p>
          <a:p>
            <a:pPr marR="0" lvl="0" algn="l" defTabSz="914400" rtl="0" eaLnBrk="1" fontAlgn="auto" latinLnBrk="0" hangingPunct="1">
              <a:lnSpc>
                <a:spcPct val="100000"/>
              </a:lnSpc>
              <a:spcBef>
                <a:spcPts val="0"/>
              </a:spcBef>
              <a:spcAft>
                <a:spcPts val="0"/>
              </a:spcAft>
              <a:buClrTx/>
              <a:buSzTx/>
              <a:tabLst/>
              <a:defRPr/>
            </a:pPr>
            <a:endParaRPr lang="ja-JP" altLang="en-US" sz="1200" dirty="0">
              <a:solidFill>
                <a:srgbClr val="00B0F0"/>
              </a:solidFill>
              <a:latin typeface="メイリオ" panose="020B0604030504040204" pitchFamily="50" charset="-128"/>
              <a:ea typeface="メイリオ" panose="020B0604030504040204" pitchFamily="50" charset="-128"/>
            </a:endParaRPr>
          </a:p>
        </p:txBody>
      </p:sp>
      <p:graphicFrame>
        <p:nvGraphicFramePr>
          <p:cNvPr id="83" name="表 82">
            <a:extLst>
              <a:ext uri="{FF2B5EF4-FFF2-40B4-BE49-F238E27FC236}">
                <a16:creationId xmlns:a16="http://schemas.microsoft.com/office/drawing/2014/main" id="{BAECF4E4-CF1E-46C1-9A36-9610B0178272}"/>
              </a:ext>
            </a:extLst>
          </p:cNvPr>
          <p:cNvGraphicFramePr>
            <a:graphicFrameLocks noGrp="1"/>
          </p:cNvGraphicFramePr>
          <p:nvPr/>
        </p:nvGraphicFramePr>
        <p:xfrm>
          <a:off x="5660967" y="1418987"/>
          <a:ext cx="3107898" cy="1688431"/>
        </p:xfrm>
        <a:graphic>
          <a:graphicData uri="http://schemas.openxmlformats.org/drawingml/2006/table">
            <a:tbl>
              <a:tblPr firstRow="1" bandRow="1">
                <a:tableStyleId>{5C22544A-7EE6-4342-B048-85BDC9FD1C3A}</a:tableStyleId>
              </a:tblPr>
              <a:tblGrid>
                <a:gridCol w="3107898">
                  <a:extLst>
                    <a:ext uri="{9D8B030D-6E8A-4147-A177-3AD203B41FA5}">
                      <a16:colId xmlns:a16="http://schemas.microsoft.com/office/drawing/2014/main" val="1062220583"/>
                    </a:ext>
                  </a:extLst>
                </a:gridCol>
              </a:tblGrid>
              <a:tr h="286957">
                <a:tc>
                  <a:txBody>
                    <a:bodyPr/>
                    <a:lstStyle/>
                    <a:p>
                      <a:pPr algn="ctr"/>
                      <a:r>
                        <a:rPr kumimoji="1" lang="ja-JP" altLang="en-US" sz="1200" b="1" kern="1200" dirty="0">
                          <a:solidFill>
                            <a:schemeClr val="bg1"/>
                          </a:solidFill>
                          <a:effectLst/>
                          <a:latin typeface="メイリオ" panose="020B0604030504040204" pitchFamily="50" charset="-128"/>
                          <a:ea typeface="メイリオ" panose="020B0604030504040204" pitchFamily="50" charset="-128"/>
                          <a:cs typeface="+mn-cs"/>
                        </a:rPr>
                        <a:t>全て</a:t>
                      </a:r>
                      <a:r>
                        <a:rPr kumimoji="1" lang="ja-JP" altLang="en-US" sz="1200" b="1" dirty="0">
                          <a:solidFill>
                            <a:schemeClr val="bg1"/>
                          </a:solidFill>
                          <a:effectLst/>
                          <a:latin typeface="メイリオ" panose="020B0604030504040204" pitchFamily="50" charset="-128"/>
                          <a:ea typeface="メイリオ" panose="020B0604030504040204" pitchFamily="50" charset="-128"/>
                        </a:rPr>
                        <a:t>の契約手続がオンライン化</a:t>
                      </a:r>
                      <a:endParaRPr kumimoji="1" lang="en-US" altLang="ja-JP" sz="1200" b="1" dirty="0">
                        <a:solidFill>
                          <a:schemeClr val="bg1"/>
                        </a:solidFill>
                        <a:effectLst/>
                        <a:latin typeface="メイリオ" panose="020B0604030504040204" pitchFamily="50" charset="-128"/>
                        <a:ea typeface="メイリオ" panose="020B0604030504040204" pitchFamily="50" charset="-128"/>
                      </a:endParaRPr>
                    </a:p>
                  </a:txBody>
                  <a:tcPr anchor="b">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F81BD"/>
                    </a:solidFill>
                  </a:tcPr>
                </a:tc>
                <a:extLst>
                  <a:ext uri="{0D108BD9-81ED-4DB2-BD59-A6C34878D82A}">
                    <a16:rowId xmlns:a16="http://schemas.microsoft.com/office/drawing/2014/main" val="3123838377"/>
                  </a:ext>
                </a:extLst>
              </a:tr>
              <a:tr h="14014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5694667"/>
                  </a:ext>
                </a:extLst>
              </a:tr>
            </a:tbl>
          </a:graphicData>
        </a:graphic>
      </p:graphicFrame>
      <p:graphicFrame>
        <p:nvGraphicFramePr>
          <p:cNvPr id="84" name="表 6">
            <a:extLst>
              <a:ext uri="{FF2B5EF4-FFF2-40B4-BE49-F238E27FC236}">
                <a16:creationId xmlns:a16="http://schemas.microsoft.com/office/drawing/2014/main" id="{4891FDCA-D66E-4DE1-BCFD-252AFF836902}"/>
              </a:ext>
            </a:extLst>
          </p:cNvPr>
          <p:cNvGraphicFramePr>
            <a:graphicFrameLocks noGrp="1"/>
          </p:cNvGraphicFramePr>
          <p:nvPr/>
        </p:nvGraphicFramePr>
        <p:xfrm>
          <a:off x="5382090" y="1071777"/>
          <a:ext cx="3485898" cy="343477"/>
        </p:xfrm>
        <a:graphic>
          <a:graphicData uri="http://schemas.openxmlformats.org/drawingml/2006/table">
            <a:tbl>
              <a:tblPr>
                <a:tableStyleId>{5C22544A-7EE6-4342-B048-85BDC9FD1C3A}</a:tableStyleId>
              </a:tblPr>
              <a:tblGrid>
                <a:gridCol w="3485898">
                  <a:extLst>
                    <a:ext uri="{9D8B030D-6E8A-4147-A177-3AD203B41FA5}">
                      <a16:colId xmlns:a16="http://schemas.microsoft.com/office/drawing/2014/main" val="3070221375"/>
                    </a:ext>
                  </a:extLst>
                </a:gridCol>
              </a:tblGrid>
              <a:tr h="343477">
                <a:tc>
                  <a:txBody>
                    <a:bodyPr/>
                    <a:lstStyle/>
                    <a:p>
                      <a:pPr algn="ct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月まで）の電子契約件数：約</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2,800</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8423474"/>
                  </a:ext>
                </a:extLst>
              </a:tr>
            </a:tbl>
          </a:graphicData>
        </a:graphic>
      </p:graphicFrame>
      <p:sp>
        <p:nvSpPr>
          <p:cNvPr id="85" name="正方形/長方形 84">
            <a:extLst>
              <a:ext uri="{FF2B5EF4-FFF2-40B4-BE49-F238E27FC236}">
                <a16:creationId xmlns:a16="http://schemas.microsoft.com/office/drawing/2014/main" id="{2E0A951D-154D-4359-961F-729A8DCBF32E}"/>
              </a:ext>
            </a:extLst>
          </p:cNvPr>
          <p:cNvSpPr/>
          <p:nvPr/>
        </p:nvSpPr>
        <p:spPr>
          <a:xfrm>
            <a:off x="5775755" y="2592924"/>
            <a:ext cx="2880000" cy="183641"/>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書類の郵送や対面での手続は原則不要</a:t>
            </a:r>
          </a:p>
        </p:txBody>
      </p:sp>
      <p:sp>
        <p:nvSpPr>
          <p:cNvPr id="87" name="正方形/長方形 86">
            <a:extLst>
              <a:ext uri="{FF2B5EF4-FFF2-40B4-BE49-F238E27FC236}">
                <a16:creationId xmlns:a16="http://schemas.microsoft.com/office/drawing/2014/main" id="{444467AB-CC1E-4070-B3E8-3F25C572E83F}"/>
              </a:ext>
            </a:extLst>
          </p:cNvPr>
          <p:cNvSpPr/>
          <p:nvPr/>
        </p:nvSpPr>
        <p:spPr>
          <a:xfrm>
            <a:off x="5775755" y="2817949"/>
            <a:ext cx="2880000" cy="183641"/>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pPr algn="ctr"/>
            <a:r>
              <a:rPr lang="ja-JP" altLang="en-US" sz="1050" b="1" dirty="0">
                <a:solidFill>
                  <a:schemeClr val="tx1"/>
                </a:solidFill>
                <a:latin typeface="メイリオ" panose="020B0604030504040204" pitchFamily="50" charset="-128"/>
                <a:ea typeface="メイリオ" panose="020B0604030504040204" pitchFamily="50" charset="-128"/>
              </a:rPr>
              <a:t>タブレットやスマートフォンで手続可能</a:t>
            </a:r>
          </a:p>
        </p:txBody>
      </p:sp>
      <p:grpSp>
        <p:nvGrpSpPr>
          <p:cNvPr id="88" name="グループ化 87">
            <a:extLst>
              <a:ext uri="{FF2B5EF4-FFF2-40B4-BE49-F238E27FC236}">
                <a16:creationId xmlns:a16="http://schemas.microsoft.com/office/drawing/2014/main" id="{D2EE2D34-897D-419C-B8D0-993A385A50A2}"/>
              </a:ext>
            </a:extLst>
          </p:cNvPr>
          <p:cNvGrpSpPr/>
          <p:nvPr/>
        </p:nvGrpSpPr>
        <p:grpSpPr>
          <a:xfrm>
            <a:off x="6828688" y="2064391"/>
            <a:ext cx="1383571" cy="358538"/>
            <a:chOff x="6889737" y="2309635"/>
            <a:chExt cx="1383571" cy="351429"/>
          </a:xfrm>
        </p:grpSpPr>
        <p:grpSp>
          <p:nvGrpSpPr>
            <p:cNvPr id="89" name="グループ化 88">
              <a:extLst>
                <a:ext uri="{FF2B5EF4-FFF2-40B4-BE49-F238E27FC236}">
                  <a16:creationId xmlns:a16="http://schemas.microsoft.com/office/drawing/2014/main" id="{BCA597E5-CDED-4F2E-BAA0-D60B930FD9B4}"/>
                </a:ext>
              </a:extLst>
            </p:cNvPr>
            <p:cNvGrpSpPr/>
            <p:nvPr/>
          </p:nvGrpSpPr>
          <p:grpSpPr>
            <a:xfrm>
              <a:off x="6889737" y="2432172"/>
              <a:ext cx="1383571" cy="127765"/>
              <a:chOff x="6099681" y="4126785"/>
              <a:chExt cx="2377467" cy="281254"/>
            </a:xfrm>
          </p:grpSpPr>
          <p:cxnSp>
            <p:nvCxnSpPr>
              <p:cNvPr id="94" name="直線矢印コネクタ 93">
                <a:extLst>
                  <a:ext uri="{FF2B5EF4-FFF2-40B4-BE49-F238E27FC236}">
                    <a16:creationId xmlns:a16="http://schemas.microsoft.com/office/drawing/2014/main" id="{0C16A873-A63A-471E-AFF4-DDCA754ABE98}"/>
                  </a:ext>
                </a:extLst>
              </p:cNvPr>
              <p:cNvCxnSpPr>
                <a:cxnSpLocks/>
              </p:cNvCxnSpPr>
              <p:nvPr/>
            </p:nvCxnSpPr>
            <p:spPr>
              <a:xfrm flipH="1">
                <a:off x="6099681" y="4407394"/>
                <a:ext cx="1202172"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5" name="直線矢印コネクタ 94">
                <a:extLst>
                  <a:ext uri="{FF2B5EF4-FFF2-40B4-BE49-F238E27FC236}">
                    <a16:creationId xmlns:a16="http://schemas.microsoft.com/office/drawing/2014/main" id="{81D80005-2C69-42A3-8866-7FE5F4755A17}"/>
                  </a:ext>
                </a:extLst>
              </p:cNvPr>
              <p:cNvCxnSpPr/>
              <p:nvPr/>
            </p:nvCxnSpPr>
            <p:spPr>
              <a:xfrm>
                <a:off x="6930628" y="4126787"/>
                <a:ext cx="154652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6" name="直線コネクタ 95">
                <a:extLst>
                  <a:ext uri="{FF2B5EF4-FFF2-40B4-BE49-F238E27FC236}">
                    <a16:creationId xmlns:a16="http://schemas.microsoft.com/office/drawing/2014/main" id="{88F3F75A-C7D5-42BE-B322-AA9FB1E6ED26}"/>
                  </a:ext>
                </a:extLst>
              </p:cNvPr>
              <p:cNvCxnSpPr>
                <a:cxnSpLocks/>
              </p:cNvCxnSpPr>
              <p:nvPr/>
            </p:nvCxnSpPr>
            <p:spPr>
              <a:xfrm>
                <a:off x="6933635" y="4126785"/>
                <a:ext cx="371397" cy="281254"/>
              </a:xfrm>
              <a:prstGeom prst="line">
                <a:avLst/>
              </a:prstGeom>
              <a:ln w="57150" cap="rnd">
                <a:solidFill>
                  <a:schemeClr val="tx1"/>
                </a:solidFill>
                <a:bevel/>
              </a:ln>
            </p:spPr>
            <p:style>
              <a:lnRef idx="1">
                <a:schemeClr val="dk1"/>
              </a:lnRef>
              <a:fillRef idx="0">
                <a:schemeClr val="dk1"/>
              </a:fillRef>
              <a:effectRef idx="0">
                <a:schemeClr val="dk1"/>
              </a:effectRef>
              <a:fontRef idx="minor">
                <a:schemeClr val="tx1"/>
              </a:fontRef>
            </p:style>
          </p:cxnSp>
        </p:grpSp>
        <p:grpSp>
          <p:nvGrpSpPr>
            <p:cNvPr id="90" name="グループ化 89">
              <a:extLst>
                <a:ext uri="{FF2B5EF4-FFF2-40B4-BE49-F238E27FC236}">
                  <a16:creationId xmlns:a16="http://schemas.microsoft.com/office/drawing/2014/main" id="{27431391-B68B-4F77-8916-C52403596972}"/>
                </a:ext>
              </a:extLst>
            </p:cNvPr>
            <p:cNvGrpSpPr/>
            <p:nvPr/>
          </p:nvGrpSpPr>
          <p:grpSpPr>
            <a:xfrm>
              <a:off x="7739481" y="2309635"/>
              <a:ext cx="268503" cy="351429"/>
              <a:chOff x="3738065" y="3954270"/>
              <a:chExt cx="253158" cy="331343"/>
            </a:xfrm>
          </p:grpSpPr>
          <p:sp>
            <p:nvSpPr>
              <p:cNvPr id="91" name="正方形/長方形 90">
                <a:extLst>
                  <a:ext uri="{FF2B5EF4-FFF2-40B4-BE49-F238E27FC236}">
                    <a16:creationId xmlns:a16="http://schemas.microsoft.com/office/drawing/2014/main" id="{D6A5F486-6E20-4BDA-8AA9-949BF02637AE}"/>
                  </a:ext>
                </a:extLst>
              </p:cNvPr>
              <p:cNvSpPr/>
              <p:nvPr/>
            </p:nvSpPr>
            <p:spPr>
              <a:xfrm>
                <a:off x="3738065" y="3954413"/>
                <a:ext cx="244800" cy="33120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pic>
            <p:nvPicPr>
              <p:cNvPr id="92" name="図 91">
                <a:extLst>
                  <a:ext uri="{FF2B5EF4-FFF2-40B4-BE49-F238E27FC236}">
                    <a16:creationId xmlns:a16="http://schemas.microsoft.com/office/drawing/2014/main" id="{0F960782-0126-434C-9E4D-145817470A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7123" y="3954270"/>
                <a:ext cx="244100" cy="331343"/>
              </a:xfrm>
              <a:prstGeom prst="rect">
                <a:avLst/>
              </a:prstGeom>
            </p:spPr>
          </p:pic>
        </p:grpSp>
      </p:grpSp>
      <p:grpSp>
        <p:nvGrpSpPr>
          <p:cNvPr id="97" name="グループ化 96">
            <a:extLst>
              <a:ext uri="{FF2B5EF4-FFF2-40B4-BE49-F238E27FC236}">
                <a16:creationId xmlns:a16="http://schemas.microsoft.com/office/drawing/2014/main" id="{494C7613-A16E-44E1-8B2D-D6188D47F792}"/>
              </a:ext>
            </a:extLst>
          </p:cNvPr>
          <p:cNvGrpSpPr/>
          <p:nvPr/>
        </p:nvGrpSpPr>
        <p:grpSpPr>
          <a:xfrm>
            <a:off x="5736762" y="1906820"/>
            <a:ext cx="1155610" cy="603995"/>
            <a:chOff x="5781935" y="2075176"/>
            <a:chExt cx="1155610" cy="592020"/>
          </a:xfrm>
        </p:grpSpPr>
        <p:sp>
          <p:nvSpPr>
            <p:cNvPr id="99" name="加算記号 98">
              <a:extLst>
                <a:ext uri="{FF2B5EF4-FFF2-40B4-BE49-F238E27FC236}">
                  <a16:creationId xmlns:a16="http://schemas.microsoft.com/office/drawing/2014/main" id="{DC1533B5-2B5E-4501-8597-CCC8F225F6BD}"/>
                </a:ext>
              </a:extLst>
            </p:cNvPr>
            <p:cNvSpPr/>
            <p:nvPr/>
          </p:nvSpPr>
          <p:spPr>
            <a:xfrm>
              <a:off x="6321168" y="2349456"/>
              <a:ext cx="268334" cy="268334"/>
            </a:xfrm>
            <a:prstGeom prst="mathPlus">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pic>
          <p:nvPicPr>
            <p:cNvPr id="100" name="グラフィックス 99" descr="スマート フォン 単色塗りつぶし">
              <a:extLst>
                <a:ext uri="{FF2B5EF4-FFF2-40B4-BE49-F238E27FC236}">
                  <a16:creationId xmlns:a16="http://schemas.microsoft.com/office/drawing/2014/main" id="{C5051E75-D6BE-474F-8A4B-2B0692AB85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0400" y="2300051"/>
              <a:ext cx="367145" cy="367145"/>
            </a:xfrm>
            <a:prstGeom prst="rect">
              <a:avLst/>
            </a:prstGeom>
          </p:spPr>
        </p:pic>
        <p:grpSp>
          <p:nvGrpSpPr>
            <p:cNvPr id="102" name="グループ化 101">
              <a:extLst>
                <a:ext uri="{FF2B5EF4-FFF2-40B4-BE49-F238E27FC236}">
                  <a16:creationId xmlns:a16="http://schemas.microsoft.com/office/drawing/2014/main" id="{24461FAF-173D-473E-BE11-FD920D7CAD5F}"/>
                </a:ext>
              </a:extLst>
            </p:cNvPr>
            <p:cNvGrpSpPr/>
            <p:nvPr/>
          </p:nvGrpSpPr>
          <p:grpSpPr>
            <a:xfrm>
              <a:off x="5781935" y="2075176"/>
              <a:ext cx="558166" cy="559056"/>
              <a:chOff x="5781935" y="2075176"/>
              <a:chExt cx="558166" cy="559056"/>
            </a:xfrm>
          </p:grpSpPr>
          <p:pic>
            <p:nvPicPr>
              <p:cNvPr id="103" name="図 102">
                <a:extLst>
                  <a:ext uri="{FF2B5EF4-FFF2-40B4-BE49-F238E27FC236}">
                    <a16:creationId xmlns:a16="http://schemas.microsoft.com/office/drawing/2014/main" id="{426C4F74-1D7A-49C4-9A67-7761567320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6224" y="2333015"/>
                <a:ext cx="429589" cy="301217"/>
              </a:xfrm>
              <a:prstGeom prst="rect">
                <a:avLst/>
              </a:prstGeom>
            </p:spPr>
          </p:pic>
          <p:sp>
            <p:nvSpPr>
              <p:cNvPr id="104" name="正方形/長方形 103">
                <a:extLst>
                  <a:ext uri="{FF2B5EF4-FFF2-40B4-BE49-F238E27FC236}">
                    <a16:creationId xmlns:a16="http://schemas.microsoft.com/office/drawing/2014/main" id="{066B1AAE-85CD-4240-83EE-F4B32C1611AF}"/>
                  </a:ext>
                </a:extLst>
              </p:cNvPr>
              <p:cNvSpPr/>
              <p:nvPr/>
            </p:nvSpPr>
            <p:spPr>
              <a:xfrm>
                <a:off x="5781935" y="2075176"/>
                <a:ext cx="558166" cy="2264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900">
                    <a:solidFill>
                      <a:schemeClr val="tx1"/>
                    </a:solidFill>
                    <a:latin typeface="メイリオ" panose="020B0604030504040204" pitchFamily="50" charset="-128"/>
                    <a:ea typeface="メイリオ" panose="020B0604030504040204" pitchFamily="50" charset="-128"/>
                  </a:rPr>
                  <a:t>事業者</a:t>
                </a:r>
              </a:p>
            </p:txBody>
          </p:sp>
        </p:grpSp>
      </p:grpSp>
      <p:grpSp>
        <p:nvGrpSpPr>
          <p:cNvPr id="105" name="グループ化 104">
            <a:extLst>
              <a:ext uri="{FF2B5EF4-FFF2-40B4-BE49-F238E27FC236}">
                <a16:creationId xmlns:a16="http://schemas.microsoft.com/office/drawing/2014/main" id="{6473E40E-4AC4-43FB-8FFE-AC15E225A07F}"/>
              </a:ext>
            </a:extLst>
          </p:cNvPr>
          <p:cNvGrpSpPr/>
          <p:nvPr/>
        </p:nvGrpSpPr>
        <p:grpSpPr>
          <a:xfrm>
            <a:off x="8190874" y="1872844"/>
            <a:ext cx="558166" cy="604797"/>
            <a:chOff x="8107371" y="2057617"/>
            <a:chExt cx="558166" cy="592806"/>
          </a:xfrm>
        </p:grpSpPr>
        <p:sp>
          <p:nvSpPr>
            <p:cNvPr id="106" name="正方形/長方形 105">
              <a:extLst>
                <a:ext uri="{FF2B5EF4-FFF2-40B4-BE49-F238E27FC236}">
                  <a16:creationId xmlns:a16="http://schemas.microsoft.com/office/drawing/2014/main" id="{1C545568-A247-4930-8AF0-41396CC856AE}"/>
                </a:ext>
              </a:extLst>
            </p:cNvPr>
            <p:cNvSpPr/>
            <p:nvPr/>
          </p:nvSpPr>
          <p:spPr>
            <a:xfrm>
              <a:off x="8107371" y="2057617"/>
              <a:ext cx="558166" cy="2264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府</a:t>
              </a:r>
            </a:p>
          </p:txBody>
        </p:sp>
        <p:pic>
          <p:nvPicPr>
            <p:cNvPr id="107" name="図 106">
              <a:extLst>
                <a:ext uri="{FF2B5EF4-FFF2-40B4-BE49-F238E27FC236}">
                  <a16:creationId xmlns:a16="http://schemas.microsoft.com/office/drawing/2014/main" id="{4679BFF7-978C-45B4-A242-055C793357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5284" y="2288348"/>
              <a:ext cx="342340" cy="362075"/>
            </a:xfrm>
            <a:prstGeom prst="rect">
              <a:avLst/>
            </a:prstGeom>
          </p:spPr>
        </p:pic>
      </p:grpSp>
      <p:pic>
        <p:nvPicPr>
          <p:cNvPr id="108" name="図 107">
            <a:extLst>
              <a:ext uri="{FF2B5EF4-FFF2-40B4-BE49-F238E27FC236}">
                <a16:creationId xmlns:a16="http://schemas.microsoft.com/office/drawing/2014/main" id="{88BCE8CE-0269-4C4F-870A-F717EF14A902}"/>
              </a:ext>
            </a:extLst>
          </p:cNvPr>
          <p:cNvPicPr>
            <a:picLocks noChangeAspect="1"/>
          </p:cNvPicPr>
          <p:nvPr/>
        </p:nvPicPr>
        <p:blipFill>
          <a:blip r:embed="rId7"/>
          <a:stretch>
            <a:fillRect/>
          </a:stretch>
        </p:blipFill>
        <p:spPr>
          <a:xfrm>
            <a:off x="370202" y="1358770"/>
            <a:ext cx="5204046" cy="1692704"/>
          </a:xfrm>
          <a:prstGeom prst="rect">
            <a:avLst/>
          </a:prstGeom>
        </p:spPr>
      </p:pic>
      <p:sp>
        <p:nvSpPr>
          <p:cNvPr id="151" name="正方形/長方形 150">
            <a:extLst>
              <a:ext uri="{FF2B5EF4-FFF2-40B4-BE49-F238E27FC236}">
                <a16:creationId xmlns:a16="http://schemas.microsoft.com/office/drawing/2014/main" id="{D5F8C90D-C702-4416-AE4D-89A39C336AE7}"/>
              </a:ext>
            </a:extLst>
          </p:cNvPr>
          <p:cNvSpPr/>
          <p:nvPr/>
        </p:nvSpPr>
        <p:spPr>
          <a:xfrm>
            <a:off x="278833" y="3264309"/>
            <a:ext cx="8592866" cy="351788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■府立学校の入試に係るオンライン出願システムの活用</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200" b="1" dirty="0">
              <a:solidFill>
                <a:schemeClr val="tx1"/>
              </a:solidFill>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府立学校の入学者選抜等における出願手続及び合格発表を「オンライン出願システム」により実施。</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prstClr val="black"/>
                </a:solidFill>
                <a:latin typeface="メイリオ" panose="020B0604030504040204" pitchFamily="50" charset="-128"/>
                <a:ea typeface="メイリオ" panose="020B0604030504040204" pitchFamily="50" charset="-128"/>
              </a:rPr>
              <a:t>従来の各校に持参する出願方法に比べ、出願時の待機時間をなくすとともに、入学検定料の納付方法を多様化、合格発表の即時確認が可能になる等、利便性が向上。</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52" name="正方形/長方形 151">
            <a:extLst>
              <a:ext uri="{FF2B5EF4-FFF2-40B4-BE49-F238E27FC236}">
                <a16:creationId xmlns:a16="http://schemas.microsoft.com/office/drawing/2014/main" id="{48C7E1B5-AC43-4329-AC3F-C7B96E16F3AD}"/>
              </a:ext>
            </a:extLst>
          </p:cNvPr>
          <p:cNvSpPr/>
          <p:nvPr/>
        </p:nvSpPr>
        <p:spPr>
          <a:xfrm>
            <a:off x="361996" y="4149080"/>
            <a:ext cx="8420007" cy="792000"/>
          </a:xfrm>
          <a:prstGeom prst="rect">
            <a:avLst/>
          </a:prstGeom>
          <a:solidFill>
            <a:schemeClr val="bg1"/>
          </a:solidFill>
          <a:ln w="190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100" b="1" dirty="0">
                <a:solidFill>
                  <a:schemeClr val="tx1"/>
                </a:solidFill>
                <a:latin typeface="メイリオ" panose="020B0604030504040204" pitchFamily="50" charset="-128"/>
                <a:ea typeface="メイリオ" panose="020B0604030504040204" pitchFamily="50" charset="-128"/>
              </a:rPr>
              <a:t>導入前の出願手続における課題</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53" name="正方形/長方形 152">
            <a:extLst>
              <a:ext uri="{FF2B5EF4-FFF2-40B4-BE49-F238E27FC236}">
                <a16:creationId xmlns:a16="http://schemas.microsoft.com/office/drawing/2014/main" id="{A8721844-0683-4DEB-9B07-AABEE665B0D3}"/>
              </a:ext>
            </a:extLst>
          </p:cNvPr>
          <p:cNvSpPr/>
          <p:nvPr/>
        </p:nvSpPr>
        <p:spPr>
          <a:xfrm>
            <a:off x="441411" y="4344340"/>
            <a:ext cx="2556000" cy="558000"/>
          </a:xfrm>
          <a:prstGeom prst="rect">
            <a:avLst/>
          </a:prstGeom>
          <a:solidFill>
            <a:srgbClr val="F2DCDB"/>
          </a:solidFill>
          <a:ln>
            <a:noFill/>
          </a:ln>
        </p:spPr>
        <p:style>
          <a:lnRef idx="2">
            <a:schemeClr val="dk1"/>
          </a:lnRef>
          <a:fillRef idx="1">
            <a:schemeClr val="lt1"/>
          </a:fillRef>
          <a:effectRef idx="0">
            <a:schemeClr val="dk1"/>
          </a:effectRef>
          <a:fontRef idx="minor">
            <a:schemeClr val="dk1"/>
          </a:fontRef>
        </p:style>
        <p:txBody>
          <a:bodyPr lIns="72000" tIns="45720" rIns="72000" bIns="45720" rtlCol="0" anchor="t"/>
          <a:lstStyle/>
          <a:p>
            <a:pPr algn="ctr"/>
            <a:r>
              <a:rPr lang="ja-JP" altLang="en-US" sz="1000" b="1" u="sng" dirty="0">
                <a:solidFill>
                  <a:schemeClr val="tx1"/>
                </a:solidFill>
                <a:latin typeface="メイリオ" panose="020B0604030504040204" pitchFamily="50" charset="-128"/>
                <a:ea typeface="メイリオ" panose="020B0604030504040204" pitchFamily="50" charset="-128"/>
              </a:rPr>
              <a:t>志願者への時間的・経済的負担</a:t>
            </a:r>
            <a:endParaRPr lang="en-US" altLang="ja-JP" sz="1000" b="1" u="sng"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500" dirty="0">
              <a:solidFill>
                <a:schemeClr val="tx1"/>
              </a:solidFill>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志願者が直接志願校を訪問し、志願書を提出。</a:t>
            </a:r>
          </a:p>
          <a:p>
            <a:r>
              <a:rPr lang="ja-JP" altLang="en-US" sz="800" dirty="0">
                <a:latin typeface="メイリオ" panose="020B0604030504040204" pitchFamily="50" charset="-128"/>
                <a:ea typeface="メイリオ" panose="020B0604030504040204" pitchFamily="50" charset="-128"/>
              </a:rPr>
              <a:t>その場で審査・受験票の交付を受けることが必要。</a:t>
            </a:r>
          </a:p>
        </p:txBody>
      </p:sp>
      <p:sp>
        <p:nvSpPr>
          <p:cNvPr id="154" name="正方形/長方形 153">
            <a:extLst>
              <a:ext uri="{FF2B5EF4-FFF2-40B4-BE49-F238E27FC236}">
                <a16:creationId xmlns:a16="http://schemas.microsoft.com/office/drawing/2014/main" id="{699B757E-A8BF-4AB1-8F34-15DFA97DFBA5}"/>
              </a:ext>
            </a:extLst>
          </p:cNvPr>
          <p:cNvSpPr/>
          <p:nvPr/>
        </p:nvSpPr>
        <p:spPr>
          <a:xfrm>
            <a:off x="3131278" y="4344340"/>
            <a:ext cx="2864046" cy="558000"/>
          </a:xfrm>
          <a:prstGeom prst="rect">
            <a:avLst/>
          </a:prstGeom>
          <a:solidFill>
            <a:srgbClr val="F2DCDB"/>
          </a:solidFill>
          <a:ln>
            <a:noFill/>
          </a:ln>
        </p:spPr>
        <p:style>
          <a:lnRef idx="2">
            <a:schemeClr val="dk1"/>
          </a:lnRef>
          <a:fillRef idx="1">
            <a:schemeClr val="lt1"/>
          </a:fillRef>
          <a:effectRef idx="0">
            <a:schemeClr val="dk1"/>
          </a:effectRef>
          <a:fontRef idx="minor">
            <a:schemeClr val="dk1"/>
          </a:fontRef>
        </p:style>
        <p:txBody>
          <a:bodyPr lIns="72000" tIns="45720" rIns="72000" bIns="45720" rtlCol="0" anchor="t"/>
          <a:lstStyle/>
          <a:p>
            <a:pPr algn="ctr"/>
            <a:r>
              <a:rPr kumimoji="1" lang="ja-JP" altLang="en-US" sz="1000" b="1" u="sng" dirty="0">
                <a:solidFill>
                  <a:schemeClr val="tx1"/>
                </a:solidFill>
                <a:latin typeface="メイリオ" panose="020B0604030504040204" pitchFamily="50" charset="-128"/>
                <a:ea typeface="メイリオ" panose="020B0604030504040204" pitchFamily="50" charset="-128"/>
              </a:rPr>
              <a:t>入学検定料納付に係る保護者への負担</a:t>
            </a:r>
            <a:endParaRPr kumimoji="1" lang="en-US" altLang="ja-JP" sz="1000" b="1" u="sng" dirty="0">
              <a:solidFill>
                <a:schemeClr val="tx1"/>
              </a:solidFill>
              <a:latin typeface="メイリオ" panose="020B0604030504040204" pitchFamily="50" charset="-128"/>
              <a:ea typeface="メイリオ" panose="020B0604030504040204" pitchFamily="50" charset="-128"/>
            </a:endParaRPr>
          </a:p>
          <a:p>
            <a:pPr algn="ctr"/>
            <a:endParaRPr lang="en-US" altLang="ja-JP" sz="500" dirty="0">
              <a:solidFill>
                <a:schemeClr val="tx1"/>
              </a:solidFill>
              <a:latin typeface="メイリオ" panose="020B0604030504040204" pitchFamily="50" charset="-128"/>
              <a:ea typeface="メイリオ" panose="020B0604030504040204" pitchFamily="50" charset="-128"/>
            </a:endParaRPr>
          </a:p>
          <a:p>
            <a:r>
              <a:rPr kumimoji="1" lang="ja-JP" altLang="en-US" sz="800" dirty="0">
                <a:solidFill>
                  <a:schemeClr val="tx1"/>
                </a:solidFill>
                <a:latin typeface="メイリオ"/>
                <a:ea typeface="メイリオ"/>
              </a:rPr>
              <a:t>入学検定料の納付は</a:t>
            </a:r>
            <a:r>
              <a:rPr lang="ja-JP" altLang="en-US" sz="800" dirty="0">
                <a:solidFill>
                  <a:schemeClr val="tx1"/>
                </a:solidFill>
                <a:latin typeface="メイリオ"/>
                <a:ea typeface="メイリオ"/>
              </a:rPr>
              <a:t>銀行窓口のみ。</a:t>
            </a:r>
            <a:endParaRPr lang="ja-JP" altLang="en-US" sz="800" dirty="0">
              <a:solidFill>
                <a:schemeClr val="tx1"/>
              </a:solidFill>
              <a:latin typeface="メイリオ" panose="020B0604030504040204" pitchFamily="50" charset="-128"/>
              <a:ea typeface="メイリオ" panose="020B0604030504040204" pitchFamily="50" charset="-128"/>
            </a:endParaRPr>
          </a:p>
          <a:p>
            <a:r>
              <a:rPr kumimoji="1" lang="ja-JP" altLang="en-US" sz="800" dirty="0">
                <a:solidFill>
                  <a:schemeClr val="tx1"/>
                </a:solidFill>
                <a:latin typeface="メイリオ"/>
                <a:ea typeface="メイリオ"/>
              </a:rPr>
              <a:t>平日に働く保護者は休暇を取らざるを得ないケースも発生</a:t>
            </a:r>
            <a:r>
              <a:rPr lang="ja-JP" altLang="en-US" sz="800" dirty="0">
                <a:solidFill>
                  <a:schemeClr val="tx1"/>
                </a:solidFill>
                <a:latin typeface="メイリオ"/>
                <a:ea typeface="メイリオ"/>
              </a:rPr>
              <a:t>。</a:t>
            </a:r>
            <a:endParaRPr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155" name="正方形/長方形 154">
            <a:extLst>
              <a:ext uri="{FF2B5EF4-FFF2-40B4-BE49-F238E27FC236}">
                <a16:creationId xmlns:a16="http://schemas.microsoft.com/office/drawing/2014/main" id="{CB4A0528-57C5-472D-ADCC-9F569817ECB6}"/>
              </a:ext>
            </a:extLst>
          </p:cNvPr>
          <p:cNvSpPr/>
          <p:nvPr/>
        </p:nvSpPr>
        <p:spPr>
          <a:xfrm>
            <a:off x="6129190" y="4344340"/>
            <a:ext cx="2556000" cy="558000"/>
          </a:xfrm>
          <a:prstGeom prst="rect">
            <a:avLst/>
          </a:prstGeom>
          <a:solidFill>
            <a:srgbClr val="F2DCDB"/>
          </a:solidFill>
          <a:ln>
            <a:noFill/>
          </a:ln>
        </p:spPr>
        <p:style>
          <a:lnRef idx="2">
            <a:schemeClr val="dk1"/>
          </a:lnRef>
          <a:fillRef idx="1">
            <a:schemeClr val="lt1"/>
          </a:fillRef>
          <a:effectRef idx="0">
            <a:schemeClr val="dk1"/>
          </a:effectRef>
          <a:fontRef idx="minor">
            <a:schemeClr val="dk1"/>
          </a:fontRef>
        </p:style>
        <p:txBody>
          <a:bodyPr lIns="72000" tIns="45720" rIns="72000" bIns="45720" rtlCol="0" anchor="t"/>
          <a:lstStyle/>
          <a:p>
            <a:pPr algn="ctr"/>
            <a:r>
              <a:rPr lang="ja-JP" altLang="en-US" sz="1000" b="1" u="sng" dirty="0">
                <a:solidFill>
                  <a:schemeClr val="tx1"/>
                </a:solidFill>
                <a:latin typeface="メイリオ" panose="020B0604030504040204" pitchFamily="50" charset="-128"/>
                <a:ea typeface="メイリオ" panose="020B0604030504040204" pitchFamily="50" charset="-128"/>
              </a:rPr>
              <a:t>選抜実施校の事務処理の負担</a:t>
            </a:r>
            <a:endParaRPr lang="en-US" altLang="ja-JP" sz="1000" b="1" u="sng" dirty="0">
              <a:solidFill>
                <a:schemeClr val="tx1"/>
              </a:solidFill>
              <a:latin typeface="メイリオ" panose="020B0604030504040204" pitchFamily="50" charset="-128"/>
              <a:ea typeface="メイリオ" panose="020B0604030504040204" pitchFamily="50" charset="-128"/>
            </a:endParaRPr>
          </a:p>
          <a:p>
            <a:pPr algn="ctr"/>
            <a:endParaRPr lang="en-US" altLang="ja-JP" sz="500" b="1" u="sng" dirty="0">
              <a:solidFill>
                <a:schemeClr val="tx1"/>
              </a:solidFill>
              <a:latin typeface="メイリオ" panose="020B0604030504040204" pitchFamily="50" charset="-128"/>
              <a:ea typeface="メイリオ" panose="020B0604030504040204" pitchFamily="50" charset="-128"/>
            </a:endParaRPr>
          </a:p>
          <a:p>
            <a:r>
              <a:rPr kumimoji="1" lang="ja-JP" altLang="en-US" sz="800" dirty="0">
                <a:solidFill>
                  <a:schemeClr val="tx1"/>
                </a:solidFill>
                <a:latin typeface="メイリオ"/>
                <a:ea typeface="メイリオ"/>
              </a:rPr>
              <a:t>選抜実施校は志願書の情報を手作業でデータ化しており、</a:t>
            </a:r>
            <a:r>
              <a:rPr lang="ja-JP" altLang="en-US" sz="800" dirty="0">
                <a:solidFill>
                  <a:schemeClr val="tx1"/>
                </a:solidFill>
                <a:latin typeface="メイリオ"/>
                <a:ea typeface="メイリオ"/>
              </a:rPr>
              <a:t>作業に膨大な時間を要する。</a:t>
            </a:r>
            <a:endParaRPr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156" name="正方形/長方形 155">
            <a:extLst>
              <a:ext uri="{FF2B5EF4-FFF2-40B4-BE49-F238E27FC236}">
                <a16:creationId xmlns:a16="http://schemas.microsoft.com/office/drawing/2014/main" id="{F8A9556E-B953-4AAB-AC19-EE90810C5DA2}"/>
              </a:ext>
            </a:extLst>
          </p:cNvPr>
          <p:cNvSpPr/>
          <p:nvPr/>
        </p:nvSpPr>
        <p:spPr>
          <a:xfrm>
            <a:off x="361996" y="5012648"/>
            <a:ext cx="8420007" cy="1688465"/>
          </a:xfrm>
          <a:prstGeom prst="rect">
            <a:avLst/>
          </a:prstGeom>
          <a:solidFill>
            <a:schemeClr val="bg1"/>
          </a:solid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100" b="1" dirty="0">
                <a:solidFill>
                  <a:schemeClr val="tx1"/>
                </a:solidFill>
                <a:latin typeface="メイリオ" panose="020B0604030504040204" pitchFamily="50" charset="-128"/>
                <a:ea typeface="メイリオ" panose="020B0604030504040204" pitchFamily="50" charset="-128"/>
              </a:rPr>
              <a:t>システム導入後：出願手続から合格発表まですべてオンライン化</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57" name="ホームベース 49">
            <a:extLst>
              <a:ext uri="{FF2B5EF4-FFF2-40B4-BE49-F238E27FC236}">
                <a16:creationId xmlns:a16="http://schemas.microsoft.com/office/drawing/2014/main" id="{7699B62C-D111-40BA-8B90-E2BE0453816D}"/>
              </a:ext>
            </a:extLst>
          </p:cNvPr>
          <p:cNvSpPr/>
          <p:nvPr/>
        </p:nvSpPr>
        <p:spPr>
          <a:xfrm>
            <a:off x="458715" y="5229200"/>
            <a:ext cx="1368000" cy="396000"/>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マイページ案内</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58" name="山形 50">
            <a:extLst>
              <a:ext uri="{FF2B5EF4-FFF2-40B4-BE49-F238E27FC236}">
                <a16:creationId xmlns:a16="http://schemas.microsoft.com/office/drawing/2014/main" id="{AFF862EA-2479-436B-AABE-79AF89B392E5}"/>
              </a:ext>
            </a:extLst>
          </p:cNvPr>
          <p:cNvSpPr/>
          <p:nvPr/>
        </p:nvSpPr>
        <p:spPr>
          <a:xfrm>
            <a:off x="1629429" y="5229200"/>
            <a:ext cx="1728190" cy="396000"/>
          </a:xfrm>
          <a:prstGeom prst="chevron">
            <a:avLst>
              <a:gd name="adj" fmla="val 4830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志願者情報等</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登録</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59" name="山形 51">
            <a:extLst>
              <a:ext uri="{FF2B5EF4-FFF2-40B4-BE49-F238E27FC236}">
                <a16:creationId xmlns:a16="http://schemas.microsoft.com/office/drawing/2014/main" id="{DE0A5B30-38E5-4054-A8D7-BF9B4DDA0D06}"/>
              </a:ext>
            </a:extLst>
          </p:cNvPr>
          <p:cNvSpPr/>
          <p:nvPr/>
        </p:nvSpPr>
        <p:spPr>
          <a:xfrm>
            <a:off x="3129327" y="5229200"/>
            <a:ext cx="1548000" cy="396000"/>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入学検定料</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納付</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sp>
        <p:nvSpPr>
          <p:cNvPr id="160" name="山形 52">
            <a:extLst>
              <a:ext uri="{FF2B5EF4-FFF2-40B4-BE49-F238E27FC236}">
                <a16:creationId xmlns:a16="http://schemas.microsoft.com/office/drawing/2014/main" id="{2FDCDBA5-0508-43F8-AC15-F320BE914FE1}"/>
              </a:ext>
            </a:extLst>
          </p:cNvPr>
          <p:cNvSpPr/>
          <p:nvPr/>
        </p:nvSpPr>
        <p:spPr>
          <a:xfrm>
            <a:off x="4471313" y="5229200"/>
            <a:ext cx="1699066" cy="396000"/>
          </a:xfrm>
          <a:prstGeom prst="chevron">
            <a:avLst>
              <a:gd name="adj" fmla="val 46601"/>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在籍校の確認</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pic>
        <p:nvPicPr>
          <p:cNvPr id="161" name="Picture 2" descr="オンライン出願システムの流れ">
            <a:extLst>
              <a:ext uri="{FF2B5EF4-FFF2-40B4-BE49-F238E27FC236}">
                <a16:creationId xmlns:a16="http://schemas.microsoft.com/office/drawing/2014/main" id="{525A02E3-3BFD-4E11-91E7-348018E88324}"/>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9365" r="9983"/>
          <a:stretch/>
        </p:blipFill>
        <p:spPr bwMode="auto">
          <a:xfrm>
            <a:off x="661596" y="5676230"/>
            <a:ext cx="503792" cy="431758"/>
          </a:xfrm>
          <a:prstGeom prst="rect">
            <a:avLst/>
          </a:prstGeom>
          <a:noFill/>
          <a:extLst>
            <a:ext uri="{909E8E84-426E-40DD-AFC4-6F175D3DCCD1}">
              <a14:hiddenFill xmlns:a14="http://schemas.microsoft.com/office/drawing/2010/main">
                <a:solidFill>
                  <a:srgbClr val="FFFFFF"/>
                </a:solidFill>
              </a14:hiddenFill>
            </a:ext>
          </a:extLst>
        </p:spPr>
      </p:pic>
      <p:sp>
        <p:nvSpPr>
          <p:cNvPr id="162" name="山形 51">
            <a:extLst>
              <a:ext uri="{FF2B5EF4-FFF2-40B4-BE49-F238E27FC236}">
                <a16:creationId xmlns:a16="http://schemas.microsoft.com/office/drawing/2014/main" id="{15805323-8A20-42DA-9002-45348D5C0E3A}"/>
              </a:ext>
            </a:extLst>
          </p:cNvPr>
          <p:cNvSpPr/>
          <p:nvPr/>
        </p:nvSpPr>
        <p:spPr>
          <a:xfrm>
            <a:off x="5949325" y="5229200"/>
            <a:ext cx="1428302" cy="396000"/>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受験票印刷</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sp>
        <p:nvSpPr>
          <p:cNvPr id="163" name="山形 52">
            <a:extLst>
              <a:ext uri="{FF2B5EF4-FFF2-40B4-BE49-F238E27FC236}">
                <a16:creationId xmlns:a16="http://schemas.microsoft.com/office/drawing/2014/main" id="{DE8F4603-F59C-4AEA-BF33-637031A886C5}"/>
              </a:ext>
            </a:extLst>
          </p:cNvPr>
          <p:cNvSpPr/>
          <p:nvPr/>
        </p:nvSpPr>
        <p:spPr>
          <a:xfrm>
            <a:off x="7177053" y="5229200"/>
            <a:ext cx="1512000" cy="396000"/>
          </a:xfrm>
          <a:prstGeom prst="chevron">
            <a:avLst>
              <a:gd name="adj" fmla="val 46601"/>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lang="ja-JP" altLang="en-US" sz="1200">
                <a:solidFill>
                  <a:schemeClr val="bg1"/>
                </a:solidFill>
                <a:latin typeface="BIZ UDPゴシック" panose="020B0400000000000000" pitchFamily="50" charset="-128"/>
                <a:ea typeface="BIZ UDPゴシック" panose="020B0400000000000000" pitchFamily="50" charset="-128"/>
              </a:rPr>
              <a:t>合格発表</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pic>
        <p:nvPicPr>
          <p:cNvPr id="164" name="Picture 2" descr="オンライン出願システムの流れ">
            <a:extLst>
              <a:ext uri="{FF2B5EF4-FFF2-40B4-BE49-F238E27FC236}">
                <a16:creationId xmlns:a16="http://schemas.microsoft.com/office/drawing/2014/main" id="{55C29B80-6B45-4C5A-9FEE-AC883010DF18}"/>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006715" y="5642560"/>
            <a:ext cx="798370" cy="637242"/>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オンライン出願システムの流れ">
            <a:extLst>
              <a:ext uri="{FF2B5EF4-FFF2-40B4-BE49-F238E27FC236}">
                <a16:creationId xmlns:a16="http://schemas.microsoft.com/office/drawing/2014/main" id="{A20944F5-B6C5-4498-A20F-2FBFBCAAF697}"/>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401870" y="5651371"/>
            <a:ext cx="855095" cy="64826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 descr="オンライン出願システムの流れ">
            <a:extLst>
              <a:ext uri="{FF2B5EF4-FFF2-40B4-BE49-F238E27FC236}">
                <a16:creationId xmlns:a16="http://schemas.microsoft.com/office/drawing/2014/main" id="{7F8E0B7C-B481-4D9E-8C8F-BA3613B735A3}"/>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977045" y="5651371"/>
            <a:ext cx="765084" cy="648266"/>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 descr="オンライン出願システムの流れ">
            <a:extLst>
              <a:ext uri="{FF2B5EF4-FFF2-40B4-BE49-F238E27FC236}">
                <a16:creationId xmlns:a16="http://schemas.microsoft.com/office/drawing/2014/main" id="{BB151C91-A7C5-4E84-8605-58846FD04133}"/>
              </a:ext>
            </a:extLst>
          </p:cNvPr>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327195" y="5651371"/>
            <a:ext cx="630070" cy="648266"/>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 descr="オンライン出願システムの流れ">
            <a:extLst>
              <a:ext uri="{FF2B5EF4-FFF2-40B4-BE49-F238E27FC236}">
                <a16:creationId xmlns:a16="http://schemas.microsoft.com/office/drawing/2014/main" id="{1255DFE3-5C6D-4DB1-912A-9C47521FC631}"/>
              </a:ext>
            </a:extLst>
          </p:cNvPr>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767355" y="5651371"/>
            <a:ext cx="675075" cy="648266"/>
          </a:xfrm>
          <a:prstGeom prst="rect">
            <a:avLst/>
          </a:prstGeom>
          <a:noFill/>
          <a:extLst>
            <a:ext uri="{909E8E84-426E-40DD-AFC4-6F175D3DCCD1}">
              <a14:hiddenFill xmlns:a14="http://schemas.microsoft.com/office/drawing/2010/main">
                <a:solidFill>
                  <a:srgbClr val="FFFFFF"/>
                </a:solidFill>
              </a14:hiddenFill>
            </a:ext>
          </a:extLst>
        </p:spPr>
      </p:pic>
      <p:sp>
        <p:nvSpPr>
          <p:cNvPr id="169" name="正方形/長方形 168">
            <a:extLst>
              <a:ext uri="{FF2B5EF4-FFF2-40B4-BE49-F238E27FC236}">
                <a16:creationId xmlns:a16="http://schemas.microsoft.com/office/drawing/2014/main" id="{58588BE6-6BA6-4860-9FA6-CA8B4E79081E}"/>
              </a:ext>
            </a:extLst>
          </p:cNvPr>
          <p:cNvSpPr/>
          <p:nvPr/>
        </p:nvSpPr>
        <p:spPr>
          <a:xfrm>
            <a:off x="528012" y="6190855"/>
            <a:ext cx="986669"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kumimoji="1" lang="en-US" altLang="ja-JP" sz="800" dirty="0">
                <a:solidFill>
                  <a:schemeClr val="tx1"/>
                </a:solidFill>
                <a:latin typeface="メイリオ" panose="020B0604030504040204" pitchFamily="50" charset="-128"/>
                <a:ea typeface="メイリオ" panose="020B0604030504040204" pitchFamily="50" charset="-128"/>
              </a:rPr>
              <a:t>12</a:t>
            </a:r>
            <a:r>
              <a:rPr kumimoji="1" lang="ja-JP" altLang="en-US" sz="800" dirty="0">
                <a:solidFill>
                  <a:schemeClr val="tx1"/>
                </a:solidFill>
                <a:latin typeface="メイリオ" panose="020B0604030504040204" pitchFamily="50" charset="-128"/>
                <a:ea typeface="メイリオ" panose="020B0604030504040204" pitchFamily="50" charset="-128"/>
              </a:rPr>
              <a:t>月初旬以降</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在籍校から</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受け取り</a:t>
            </a:r>
          </a:p>
        </p:txBody>
      </p:sp>
      <p:sp>
        <p:nvSpPr>
          <p:cNvPr id="170" name="正方形/長方形 169">
            <a:extLst>
              <a:ext uri="{FF2B5EF4-FFF2-40B4-BE49-F238E27FC236}">
                <a16:creationId xmlns:a16="http://schemas.microsoft.com/office/drawing/2014/main" id="{2E0AFB49-0C69-49E7-A901-FB4DC7E3898A}"/>
              </a:ext>
            </a:extLst>
          </p:cNvPr>
          <p:cNvSpPr/>
          <p:nvPr/>
        </p:nvSpPr>
        <p:spPr>
          <a:xfrm>
            <a:off x="1556665" y="6190855"/>
            <a:ext cx="1652327"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パソコンや</a:t>
            </a:r>
            <a:r>
              <a:rPr lang="ja-JP" altLang="en-US" sz="800" dirty="0">
                <a:solidFill>
                  <a:schemeClr val="tx1"/>
                </a:solidFill>
                <a:latin typeface="メイリオ" panose="020B0604030504040204" pitchFamily="50" charset="-128"/>
                <a:ea typeface="メイリオ" panose="020B0604030504040204" pitchFamily="50" charset="-128"/>
              </a:rPr>
              <a:t>スマートフォンから</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「志願者情報」や</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「出願情報」を登録</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171" name="正方形/長方形 170">
            <a:extLst>
              <a:ext uri="{FF2B5EF4-FFF2-40B4-BE49-F238E27FC236}">
                <a16:creationId xmlns:a16="http://schemas.microsoft.com/office/drawing/2014/main" id="{2F8C3B85-BC5E-4E02-ADDF-425D2029E3ED}"/>
              </a:ext>
            </a:extLst>
          </p:cNvPr>
          <p:cNvSpPr/>
          <p:nvPr/>
        </p:nvSpPr>
        <p:spPr>
          <a:xfrm>
            <a:off x="3086835" y="6190855"/>
            <a:ext cx="1548000"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クレジットカードや</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コンビニエンスストア等で</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入学検定料を納付</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172" name="正方形/長方形 171">
            <a:extLst>
              <a:ext uri="{FF2B5EF4-FFF2-40B4-BE49-F238E27FC236}">
                <a16:creationId xmlns:a16="http://schemas.microsoft.com/office/drawing/2014/main" id="{58DB6A0C-95A2-4285-ABB2-9497A19A11B3}"/>
              </a:ext>
            </a:extLst>
          </p:cNvPr>
          <p:cNvSpPr/>
          <p:nvPr/>
        </p:nvSpPr>
        <p:spPr>
          <a:xfrm>
            <a:off x="4481990" y="6129300"/>
            <a:ext cx="1736400" cy="5847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在籍校の校長の承認後、</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マイページの「出願状況」に</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「出願が完了しました」または</a:t>
            </a:r>
            <a:r>
              <a:rPr kumimoji="1" lang="ja-JP" altLang="en-US" sz="800" dirty="0">
                <a:solidFill>
                  <a:schemeClr val="tx1"/>
                </a:solidFill>
                <a:latin typeface="メイリオ" panose="020B0604030504040204" pitchFamily="50" charset="-128"/>
                <a:ea typeface="メイリオ" panose="020B0604030504040204" pitchFamily="50" charset="-128"/>
              </a:rPr>
              <a:t>「出願</a:t>
            </a:r>
            <a:r>
              <a:rPr lang="ja-JP" altLang="en-US" sz="800" dirty="0">
                <a:solidFill>
                  <a:schemeClr val="tx1"/>
                </a:solidFill>
                <a:latin typeface="メイリオ" panose="020B0604030504040204" pitchFamily="50" charset="-128"/>
                <a:ea typeface="メイリオ" panose="020B0604030504040204" pitchFamily="50" charset="-128"/>
              </a:rPr>
              <a:t>が受理されました</a:t>
            </a:r>
            <a:r>
              <a:rPr kumimoji="1" lang="ja-JP" altLang="en-US" sz="800" dirty="0">
                <a:solidFill>
                  <a:schemeClr val="tx1"/>
                </a:solidFill>
                <a:latin typeface="メイリオ" panose="020B0604030504040204" pitchFamily="50" charset="-128"/>
                <a:ea typeface="メイリオ" panose="020B0604030504040204" pitchFamily="50" charset="-128"/>
              </a:rPr>
              <a:t>」と表示</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173" name="正方形/長方形 172">
            <a:extLst>
              <a:ext uri="{FF2B5EF4-FFF2-40B4-BE49-F238E27FC236}">
                <a16:creationId xmlns:a16="http://schemas.microsoft.com/office/drawing/2014/main" id="{F2716BDD-2284-4167-956B-F3A6DC258178}"/>
              </a:ext>
            </a:extLst>
          </p:cNvPr>
          <p:cNvSpPr/>
          <p:nvPr/>
        </p:nvSpPr>
        <p:spPr>
          <a:xfrm>
            <a:off x="5949325" y="6252410"/>
            <a:ext cx="1548000"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受験者が受験票を</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印刷</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174" name="正方形/長方形 173">
            <a:extLst>
              <a:ext uri="{FF2B5EF4-FFF2-40B4-BE49-F238E27FC236}">
                <a16:creationId xmlns:a16="http://schemas.microsoft.com/office/drawing/2014/main" id="{35D6E708-9503-4EF2-8C0A-E67FBE2E0008}"/>
              </a:ext>
            </a:extLst>
          </p:cNvPr>
          <p:cNvSpPr/>
          <p:nvPr/>
        </p:nvSpPr>
        <p:spPr>
          <a:xfrm>
            <a:off x="7299475" y="6129300"/>
            <a:ext cx="1548000" cy="5847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パソコンや</a:t>
            </a:r>
            <a:r>
              <a:rPr kumimoji="1" lang="ja-JP" altLang="en-US" sz="800" dirty="0">
                <a:solidFill>
                  <a:schemeClr val="tx1"/>
                </a:solidFill>
                <a:latin typeface="メイリオ" panose="020B0604030504040204" pitchFamily="50" charset="-128"/>
                <a:ea typeface="メイリオ" panose="020B0604030504040204" pitchFamily="50" charset="-128"/>
              </a:rPr>
              <a:t>スマートフォン</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から</a:t>
            </a:r>
            <a:r>
              <a:rPr lang="ja-JP" altLang="en-US" sz="800" dirty="0">
                <a:solidFill>
                  <a:schemeClr val="tx1"/>
                </a:solidFill>
                <a:latin typeface="メイリオ" panose="020B0604030504040204" pitchFamily="50" charset="-128"/>
                <a:ea typeface="メイリオ" panose="020B0604030504040204" pitchFamily="50" charset="-128"/>
              </a:rPr>
              <a:t>合格発表を確認</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高等学校の合格者は</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入学料を納付</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pic>
        <p:nvPicPr>
          <p:cNvPr id="56" name="図プレースホルダー 14">
            <a:extLst>
              <a:ext uri="{FF2B5EF4-FFF2-40B4-BE49-F238E27FC236}">
                <a16:creationId xmlns:a16="http://schemas.microsoft.com/office/drawing/2014/main" id="{C30248F6-4FE4-4D95-9CFC-2E132060CF7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438" b="438"/>
          <a:stretch/>
        </p:blipFill>
        <p:spPr>
          <a:xfrm>
            <a:off x="8565080" y="31582"/>
            <a:ext cx="468000" cy="468000"/>
          </a:xfrm>
          <a:prstGeom prst="rect">
            <a:avLst/>
          </a:prstGeom>
        </p:spPr>
      </p:pic>
      <p:pic>
        <p:nvPicPr>
          <p:cNvPr id="58" name="図プレースホルダー 26" descr="テキスト&#10;&#10;AI によって生成されたコンテンツは間違っている可能性があります。">
            <a:extLst>
              <a:ext uri="{FF2B5EF4-FFF2-40B4-BE49-F238E27FC236}">
                <a16:creationId xmlns:a16="http://schemas.microsoft.com/office/drawing/2014/main" id="{E9711F77-34E5-4CEF-B0A3-D2E1145B4C9B}"/>
              </a:ext>
            </a:extLst>
          </p:cNvPr>
          <p:cNvPicPr>
            <a:picLocks noGrp="1" noChangeAspect="1"/>
          </p:cNvPicPr>
          <p:nvPr>
            <p:ph type="pic" sz="quarter" idx="14"/>
          </p:nvPr>
        </p:nvPicPr>
        <p:blipFill>
          <a:blip r:embed="rId15" cstate="print">
            <a:extLst>
              <a:ext uri="{28A0092B-C50C-407E-A947-70E740481C1C}">
                <a14:useLocalDpi xmlns:a14="http://schemas.microsoft.com/office/drawing/2010/main" val="0"/>
              </a:ext>
            </a:extLst>
          </a:blip>
          <a:srcRect/>
          <a:stretch>
            <a:fillRect/>
          </a:stretch>
        </p:blipFill>
        <p:spPr>
          <a:xfrm>
            <a:off x="7336355" y="31582"/>
            <a:ext cx="468000" cy="468000"/>
          </a:xfrm>
        </p:spPr>
      </p:pic>
      <p:sp>
        <p:nvSpPr>
          <p:cNvPr id="3" name="スライド番号プレースホルダー 2">
            <a:extLst>
              <a:ext uri="{FF2B5EF4-FFF2-40B4-BE49-F238E27FC236}">
                <a16:creationId xmlns:a16="http://schemas.microsoft.com/office/drawing/2014/main" id="{2DFB5E5D-D061-43B7-A7FF-68F1D8154163}"/>
              </a:ext>
            </a:extLst>
          </p:cNvPr>
          <p:cNvSpPr>
            <a:spLocks noGrp="1"/>
          </p:cNvSpPr>
          <p:nvPr>
            <p:ph type="sldNum" sz="quarter" idx="12"/>
          </p:nvPr>
        </p:nvSpPr>
        <p:spPr/>
        <p:txBody>
          <a:bodyPr/>
          <a:lstStyle/>
          <a:p>
            <a:fld id="{7791D223-6A27-4327-8087-FA06212A7E85}" type="slidenum">
              <a:rPr lang="ja-JP" altLang="en-US" smtClean="0"/>
              <a:pPr/>
              <a:t>10</a:t>
            </a:fld>
            <a:endParaRPr lang="ja-JP" altLang="en-US"/>
          </a:p>
        </p:txBody>
      </p:sp>
    </p:spTree>
    <p:extLst>
      <p:ext uri="{BB962C8B-B14F-4D97-AF65-F5344CB8AC3E}">
        <p14:creationId xmlns:p14="http://schemas.microsoft.com/office/powerpoint/2010/main" val="330160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4E5C7DEC-7008-48BC-8B41-D292C7816CDE}"/>
              </a:ext>
            </a:extLst>
          </p:cNvPr>
          <p:cNvSpPr/>
          <p:nvPr/>
        </p:nvSpPr>
        <p:spPr>
          <a:xfrm>
            <a:off x="290430" y="1839614"/>
            <a:ext cx="8563140" cy="4649726"/>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■庁内生成</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*５</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1200"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高い利便性や安全性を備えた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種類の生成</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を、庁内チャットから利用できるよう、「庁内生成</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システム」を構築し、</a:t>
            </a:r>
            <a:b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令和６年</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月から稼働を開始。</a:t>
            </a:r>
            <a:endPar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状況</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171450" marR="0" lvl="0" indent="-171450" algn="l" defTabSz="914400" rtl="0" eaLnBrk="1" fontAlgn="auto" latinLnBrk="0" hangingPunct="1">
              <a:lnSpc>
                <a:spcPts val="1800"/>
              </a:lnSpc>
              <a:spcAft>
                <a:spcPts val="0"/>
              </a:spcAft>
              <a:buClrTx/>
              <a:buSzTx/>
              <a:buFont typeface="Arial" panose="020B0604020202020204" pitchFamily="34" charset="0"/>
              <a:buChar char="•"/>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文章の要約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に関するアイデアの捻出、表計算ソフトでの関数・マクロ作成をはじめ、様々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な用途で活用。</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Aft>
                <a:spcPts val="0"/>
              </a:spcAft>
              <a:buClrTx/>
              <a:buSzTx/>
              <a:buFont typeface="Arial" panose="020B0604020202020204" pitchFamily="34" charset="0"/>
              <a:buChar char="•"/>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特に</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文章案の作成や添削、アイデア出しの面で顕著に効果が現れており、</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R="0" lvl="0" algn="l" defTabSz="914400" rtl="0" eaLnBrk="1" fontAlgn="auto" latinLnBrk="0" hangingPunct="1">
              <a:lnSpc>
                <a:spcPts val="1800"/>
              </a:lnSpc>
              <a:spcAft>
                <a:spcPts val="0"/>
              </a:spcAft>
              <a:buClrTx/>
              <a:buSzTx/>
              <a:tabLst/>
              <a:defRPr/>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年間</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10,000</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25,000</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時間の業務所要時間の短縮</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削減</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の見込み。</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今後のさらなる活用に向けて</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171450" indent="-171450">
              <a:lnSpc>
                <a:spcPts val="1800"/>
              </a:lnSpc>
              <a:buFont typeface="Arial" panose="020B0604020202020204" pitchFamily="34" charset="0"/>
              <a:buChar cha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職員が、経験豊かなベテラン職員に頼るような感覚で、生成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の機能を最大限使いこなすことができるよう、</a:t>
            </a:r>
            <a:b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実践研修の拡充や学習情報の適正化推進等、利用環境の充実を図ることが必要。</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ts val="1800"/>
              </a:lnSpc>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システム活用状況等の分析により、個人・組織としての課題を明らかにすることや、課題解決に</a:t>
            </a:r>
            <a:b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向けた利用のロールモデルを共有することが必要。</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04D9C844-A9F5-4C5F-9C21-80CF669DBFF2}"/>
              </a:ext>
            </a:extLst>
          </p:cNvPr>
          <p:cNvSpPr>
            <a:spLocks noGrp="1"/>
          </p:cNvSpPr>
          <p:nvPr>
            <p:ph type="body" sz="quarter" idx="13"/>
          </p:nvPr>
        </p:nvSpPr>
        <p:spPr>
          <a:xfrm>
            <a:off x="0" y="47030"/>
            <a:ext cx="7512918" cy="501650"/>
          </a:xfrm>
        </p:spPr>
        <p:txBody>
          <a:bodyPr/>
          <a:lstStyle/>
          <a:p>
            <a:r>
              <a:rPr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庁内におけるデジタルツールの活用</a:t>
            </a:r>
            <a:endParaRPr lang="en-US" altLang="ja-JP"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プレースホルダー 5">
            <a:extLst>
              <a:ext uri="{FF2B5EF4-FFF2-40B4-BE49-F238E27FC236}">
                <a16:creationId xmlns:a16="http://schemas.microsoft.com/office/drawing/2014/main" id="{AB1DAAC2-515B-4363-B1F9-0744EC32D810}"/>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211" b="211"/>
          <a:stretch>
            <a:fillRect/>
          </a:stretch>
        </p:blipFill>
        <p:spPr/>
      </p:pic>
      <p:graphicFrame>
        <p:nvGraphicFramePr>
          <p:cNvPr id="14" name="表 5">
            <a:extLst>
              <a:ext uri="{FF2B5EF4-FFF2-40B4-BE49-F238E27FC236}">
                <a16:creationId xmlns:a16="http://schemas.microsoft.com/office/drawing/2014/main" id="{1714BADB-45AE-4A66-AE0C-A5D98139EAFD}"/>
              </a:ext>
            </a:extLst>
          </p:cNvPr>
          <p:cNvGraphicFramePr>
            <a:graphicFrameLocks noGrp="1"/>
          </p:cNvGraphicFramePr>
          <p:nvPr>
            <p:extLst>
              <p:ext uri="{D42A27DB-BD31-4B8C-83A1-F6EECF244321}">
                <p14:modId xmlns:p14="http://schemas.microsoft.com/office/powerpoint/2010/main" val="2074526265"/>
              </p:ext>
            </p:extLst>
          </p:nvPr>
        </p:nvGraphicFramePr>
        <p:xfrm>
          <a:off x="273600" y="6577704"/>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利用者が入力するプロンプト（指示・命令）に対し、特定の時期までに公開されている情報を基に回答を生成する人工知能の一種</a:t>
                      </a:r>
                      <a:r>
                        <a:rPr lang="ja-JP" altLang="en-US" sz="800" i="0" dirty="0">
                          <a:effectLst/>
                          <a:latin typeface="メイリオ" panose="020B0604030504040204" pitchFamily="50" charset="-128"/>
                          <a:ea typeface="メイリオ" panose="020B0604030504040204" pitchFamily="50" charset="-128"/>
                        </a:rPr>
                        <a:t>。</a:t>
                      </a:r>
                      <a:endParaRPr lang="en-US" altLang="ja-JP" sz="800" i="0" dirty="0">
                        <a:effectLst/>
                        <a:latin typeface="メイリオ" panose="020B0604030504040204" pitchFamily="50" charset="-128"/>
                        <a:ea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17" name="テキスト プレースホルダー 9">
            <a:extLst>
              <a:ext uri="{FF2B5EF4-FFF2-40B4-BE49-F238E27FC236}">
                <a16:creationId xmlns:a16="http://schemas.microsoft.com/office/drawing/2014/main" id="{E3C4C3E0-4615-4A88-86AA-ACEB90F22E65}"/>
              </a:ext>
            </a:extLst>
          </p:cNvPr>
          <p:cNvSpPr txBox="1">
            <a:spLocks/>
          </p:cNvSpPr>
          <p:nvPr/>
        </p:nvSpPr>
        <p:spPr>
          <a:xfrm>
            <a:off x="1159603" y="2618910"/>
            <a:ext cx="6824791" cy="504000"/>
          </a:xfrm>
          <a:prstGeom prst="rect">
            <a:avLst/>
          </a:prstGeom>
          <a:solidFill>
            <a:schemeClr val="bg1"/>
          </a:solidFill>
          <a:ln>
            <a:solidFill>
              <a:srgbClr val="006664"/>
            </a:solidFill>
          </a:ln>
        </p:spPr>
        <p:txBody>
          <a:bodyPr/>
          <a:lstStyle>
            <a:lvl1pPr marL="85725" indent="-85725" algn="l" defTabSz="914400" rtl="0" eaLnBrk="1" latinLnBrk="0" hangingPunct="1">
              <a:spcBef>
                <a:spcPct val="20000"/>
              </a:spcBef>
              <a:buFont typeface="Arial" panose="020B0604020202020204" pitchFamily="34" charset="0"/>
              <a:buChar char="•"/>
              <a:defRPr kumimoji="1" sz="12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800"/>
              </a:lnSpc>
              <a:spcBef>
                <a:spcPts val="0"/>
              </a:spcBef>
              <a:buFont typeface="Arial" panose="020B0604020202020204" pitchFamily="34" charset="0"/>
              <a:buNone/>
              <a:defRPr/>
            </a:pPr>
            <a:r>
              <a:rPr lang="ja-JP" altLang="en-US" dirty="0"/>
              <a:t>質問ナビ：世間で広く活用されている生成</a:t>
            </a:r>
            <a:r>
              <a:rPr lang="en-US" altLang="ja-JP" dirty="0"/>
              <a:t>AI</a:t>
            </a:r>
            <a:r>
              <a:rPr lang="ja-JP" altLang="en-US" dirty="0"/>
              <a:t>と同様、公開情報を基に回答を生成</a:t>
            </a:r>
            <a:endParaRPr lang="en-US" altLang="ja-JP" dirty="0"/>
          </a:p>
          <a:p>
            <a:pPr marL="0" indent="0">
              <a:lnSpc>
                <a:spcPts val="1800"/>
              </a:lnSpc>
              <a:spcBef>
                <a:spcPts val="0"/>
              </a:spcBef>
              <a:buFont typeface="Arial" panose="020B0604020202020204" pitchFamily="34" charset="0"/>
              <a:buNone/>
              <a:defRPr/>
            </a:pPr>
            <a:r>
              <a:rPr lang="ja-JP" altLang="en-US" dirty="0"/>
              <a:t>府庁ナビ：事前に学習させた府庁固有情報や特定業務に関係する情報のみを参照して回答</a:t>
            </a:r>
            <a:r>
              <a:rPr lang="ja-JP" altLang="en-US" dirty="0">
                <a:solidFill>
                  <a:prstClr val="black"/>
                </a:solidFill>
              </a:rPr>
              <a:t>を生成</a:t>
            </a:r>
            <a:endParaRPr lang="en-US" altLang="ja-JP" dirty="0">
              <a:solidFill>
                <a:prstClr val="black"/>
              </a:solidFill>
            </a:endParaRPr>
          </a:p>
        </p:txBody>
      </p:sp>
      <p:sp>
        <p:nvSpPr>
          <p:cNvPr id="3" name="テキスト ボックス 2">
            <a:extLst>
              <a:ext uri="{FF2B5EF4-FFF2-40B4-BE49-F238E27FC236}">
                <a16:creationId xmlns:a16="http://schemas.microsoft.com/office/drawing/2014/main" id="{F51740B5-611B-4257-AD19-FEE7198A6845}"/>
              </a:ext>
            </a:extLst>
          </p:cNvPr>
          <p:cNvSpPr txBox="1"/>
          <p:nvPr/>
        </p:nvSpPr>
        <p:spPr>
          <a:xfrm>
            <a:off x="1922669" y="5912125"/>
            <a:ext cx="5298657" cy="504000"/>
          </a:xfrm>
          <a:prstGeom prst="rect">
            <a:avLst/>
          </a:prstGeom>
          <a:solidFill>
            <a:srgbClr val="EEECE1"/>
          </a:solidFill>
          <a:ln>
            <a:solidFill>
              <a:srgbClr val="006664"/>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今後の利用者増加から、さらなる業務の効率化へ期待。</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専門的な業務</a:t>
            </a:r>
            <a:r>
              <a:rPr lang="ja-JP" altLang="en-US" sz="1100" b="1" dirty="0">
                <a:solidFill>
                  <a:prstClr val="black"/>
                </a:solidFill>
                <a:latin typeface="メイリオ" panose="020B0604030504040204" pitchFamily="50" charset="-128"/>
                <a:ea typeface="メイリオ" panose="020B0604030504040204" pitchFamily="50" charset="-128"/>
              </a:rPr>
              <a:t>等、</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特定業務での回答精度向上にも取り組んでいる。</a:t>
            </a:r>
          </a:p>
        </p:txBody>
      </p:sp>
      <p:sp>
        <p:nvSpPr>
          <p:cNvPr id="7" name="スライド番号プレースホルダー 6">
            <a:extLst>
              <a:ext uri="{FF2B5EF4-FFF2-40B4-BE49-F238E27FC236}">
                <a16:creationId xmlns:a16="http://schemas.microsoft.com/office/drawing/2014/main" id="{E480EEAB-90E1-477E-BA2D-AF18D6EA1881}"/>
              </a:ext>
            </a:extLst>
          </p:cNvPr>
          <p:cNvSpPr>
            <a:spLocks noGrp="1"/>
          </p:cNvSpPr>
          <p:nvPr>
            <p:ph type="sldNum" sz="quarter" idx="12"/>
          </p:nvPr>
        </p:nvSpPr>
        <p:spPr/>
        <p:txBody>
          <a:bodyPr/>
          <a:lstStyle/>
          <a:p>
            <a:fld id="{7791D223-6A27-4327-8087-FA06212A7E85}" type="slidenum">
              <a:rPr lang="ja-JP" altLang="en-US" smtClean="0"/>
              <a:pPr/>
              <a:t>11</a:t>
            </a:fld>
            <a:endParaRPr lang="ja-JP" altLang="en-US"/>
          </a:p>
        </p:txBody>
      </p:sp>
      <p:sp>
        <p:nvSpPr>
          <p:cNvPr id="20" name="正方形/長方形 19">
            <a:extLst>
              <a:ext uri="{FF2B5EF4-FFF2-40B4-BE49-F238E27FC236}">
                <a16:creationId xmlns:a16="http://schemas.microsoft.com/office/drawing/2014/main" id="{D1667C16-F580-4563-894A-4D84E682D3BD}"/>
              </a:ext>
            </a:extLst>
          </p:cNvPr>
          <p:cNvSpPr/>
          <p:nvPr/>
        </p:nvSpPr>
        <p:spPr>
          <a:xfrm>
            <a:off x="283033" y="638690"/>
            <a:ext cx="8577934" cy="1065909"/>
          </a:xfrm>
          <a:prstGeom prst="rect">
            <a:avLst/>
          </a:prstGeom>
          <a:noFill/>
          <a:ln w="19050">
            <a:solidFill>
              <a:schemeClr val="bg1">
                <a:lumMod val="50000"/>
              </a:schemeClr>
            </a:solidFill>
            <a:prstDash val="solid"/>
          </a:ln>
        </p:spPr>
        <p:style>
          <a:lnRef idx="2">
            <a:schemeClr val="accent1"/>
          </a:lnRef>
          <a:fillRef idx="1">
            <a:schemeClr val="lt1"/>
          </a:fillRef>
          <a:effectRef idx="0">
            <a:schemeClr val="accent1"/>
          </a:effectRef>
          <a:fontRef idx="minor">
            <a:schemeClr val="dk1"/>
          </a:fontRef>
        </p:style>
        <p:txBody>
          <a:bodyPr lIns="36000" tIns="72000" rIns="36000" rtlCol="0" anchor="t"/>
          <a:lstStyle/>
          <a:p>
            <a:pPr algn="ct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デジタルツール活用の効果</a:t>
            </a: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7" name="表 4">
            <a:extLst>
              <a:ext uri="{FF2B5EF4-FFF2-40B4-BE49-F238E27FC236}">
                <a16:creationId xmlns:a16="http://schemas.microsoft.com/office/drawing/2014/main" id="{0D285BD7-B6B2-4E99-8139-16E75CD26E98}"/>
              </a:ext>
            </a:extLst>
          </p:cNvPr>
          <p:cNvGraphicFramePr>
            <a:graphicFrameLocks noGrp="1"/>
          </p:cNvGraphicFramePr>
          <p:nvPr>
            <p:extLst>
              <p:ext uri="{D42A27DB-BD31-4B8C-83A1-F6EECF244321}">
                <p14:modId xmlns:p14="http://schemas.microsoft.com/office/powerpoint/2010/main" val="780301278"/>
              </p:ext>
            </p:extLst>
          </p:nvPr>
        </p:nvGraphicFramePr>
        <p:xfrm>
          <a:off x="505460" y="945875"/>
          <a:ext cx="8133081" cy="637920"/>
        </p:xfrm>
        <a:graphic>
          <a:graphicData uri="http://schemas.openxmlformats.org/drawingml/2006/table">
            <a:tbl>
              <a:tblPr firstRow="1" bandRow="1">
                <a:tableStyleId>{5C22544A-7EE6-4342-B048-85BDC9FD1C3A}</a:tableStyleId>
              </a:tblPr>
              <a:tblGrid>
                <a:gridCol w="8133081">
                  <a:extLst>
                    <a:ext uri="{9D8B030D-6E8A-4147-A177-3AD203B41FA5}">
                      <a16:colId xmlns:a16="http://schemas.microsoft.com/office/drawing/2014/main" val="3468640698"/>
                    </a:ext>
                  </a:extLst>
                </a:gridCol>
              </a:tblGrid>
              <a:tr h="291600">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業務効率化</a:t>
                      </a:r>
                      <a:endParaRPr kumimoji="1" lang="ja-JP" altLang="en-US" dirty="0">
                        <a:solidFill>
                          <a:schemeClr val="tx1"/>
                        </a:solidFill>
                        <a:effectLst/>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63356557"/>
                  </a:ext>
                </a:extLst>
              </a:tr>
              <a:tr h="311311">
                <a:tc>
                  <a:txBody>
                    <a:bodyPr/>
                    <a:lstStyle/>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職員が行っている業務の一部について、代替可能なツールを活用することで、業務効率を大幅に向上。</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業務効率化により、職員の業務時間を削減。</a:t>
                      </a: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extLst>
                  <a:ext uri="{0D108BD9-81ED-4DB2-BD59-A6C34878D82A}">
                    <a16:rowId xmlns:a16="http://schemas.microsoft.com/office/drawing/2014/main" val="1978986016"/>
                  </a:ext>
                </a:extLst>
              </a:tr>
            </a:tbl>
          </a:graphicData>
        </a:graphic>
      </p:graphicFrame>
      <p:graphicFrame>
        <p:nvGraphicFramePr>
          <p:cNvPr id="4" name="表 3">
            <a:extLst>
              <a:ext uri="{FF2B5EF4-FFF2-40B4-BE49-F238E27FC236}">
                <a16:creationId xmlns:a16="http://schemas.microsoft.com/office/drawing/2014/main" id="{08118DE1-43E8-49E3-A0A3-2A7C6CA7A656}"/>
              </a:ext>
            </a:extLst>
          </p:cNvPr>
          <p:cNvGraphicFramePr>
            <a:graphicFrameLocks noGrp="1"/>
          </p:cNvGraphicFramePr>
          <p:nvPr/>
        </p:nvGraphicFramePr>
        <p:xfrm>
          <a:off x="5787455" y="4037870"/>
          <a:ext cx="2880000" cy="516255"/>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3890832300"/>
                    </a:ext>
                  </a:extLst>
                </a:gridCol>
              </a:tblGrid>
              <a:tr h="212546">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利用者満足度</a:t>
                      </a:r>
                    </a:p>
                  </a:txBody>
                  <a:tcPr marB="0" anchor="b">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7822794"/>
                  </a:ext>
                </a:extLst>
              </a:tr>
              <a:tr h="243248">
                <a:tc>
                  <a:txBody>
                    <a:bodyPr/>
                    <a:lstStyle/>
                    <a:p>
                      <a:pPr algn="ctr"/>
                      <a:endParaRPr lang="en-US" altLang="ja-JP" sz="300" b="1" dirty="0">
                        <a:solidFill>
                          <a:schemeClr val="tx1"/>
                        </a:solidFill>
                        <a:latin typeface="メイリオ" panose="020B0604030504040204" pitchFamily="50" charset="-128"/>
                        <a:ea typeface="メイリオ" panose="020B0604030504040204" pitchFamily="50" charset="-128"/>
                      </a:endParaRPr>
                    </a:p>
                    <a:p>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利用者の</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93%</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が「業務に役立つ」と回答。</a:t>
                      </a:r>
                      <a:b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・利用者の</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95%</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が「今後も継続して利用したい」と回答。</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T="0" marB="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2742051"/>
                  </a:ext>
                </a:extLst>
              </a:tr>
            </a:tbl>
          </a:graphicData>
        </a:graphic>
      </p:graphicFrame>
      <p:pic>
        <p:nvPicPr>
          <p:cNvPr id="12" name="図 11">
            <a:extLst>
              <a:ext uri="{FF2B5EF4-FFF2-40B4-BE49-F238E27FC236}">
                <a16:creationId xmlns:a16="http://schemas.microsoft.com/office/drawing/2014/main" id="{1AE42C87-699F-4860-A5C5-A2B8989F428D}"/>
              </a:ext>
            </a:extLst>
          </p:cNvPr>
          <p:cNvPicPr>
            <a:picLocks noChangeAspect="1"/>
          </p:cNvPicPr>
          <p:nvPr/>
        </p:nvPicPr>
        <p:blipFill>
          <a:blip r:embed="rId3"/>
          <a:stretch>
            <a:fillRect/>
          </a:stretch>
        </p:blipFill>
        <p:spPr>
          <a:xfrm>
            <a:off x="7407315" y="5195506"/>
            <a:ext cx="1305145" cy="1194207"/>
          </a:xfrm>
          <a:prstGeom prst="rect">
            <a:avLst/>
          </a:prstGeom>
        </p:spPr>
      </p:pic>
    </p:spTree>
    <p:extLst>
      <p:ext uri="{BB962C8B-B14F-4D97-AF65-F5344CB8AC3E}">
        <p14:creationId xmlns:p14="http://schemas.microsoft.com/office/powerpoint/2010/main" val="40715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プレースホルダー 14">
            <a:extLst>
              <a:ext uri="{FF2B5EF4-FFF2-40B4-BE49-F238E27FC236}">
                <a16:creationId xmlns:a16="http://schemas.microsoft.com/office/drawing/2014/main" id="{163F03BA-D5E1-4F59-BA38-A6FD09014405}"/>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t="438" b="438"/>
          <a:stretch/>
        </p:blipFill>
        <p:spPr/>
      </p:pic>
      <p:sp>
        <p:nvSpPr>
          <p:cNvPr id="24" name="正方形/長方形 23">
            <a:extLst>
              <a:ext uri="{FF2B5EF4-FFF2-40B4-BE49-F238E27FC236}">
                <a16:creationId xmlns:a16="http://schemas.microsoft.com/office/drawing/2014/main" id="{84DBC94F-FC01-4B61-A32A-0C557AAE6618}"/>
              </a:ext>
            </a:extLst>
          </p:cNvPr>
          <p:cNvSpPr/>
          <p:nvPr/>
        </p:nvSpPr>
        <p:spPr>
          <a:xfrm>
            <a:off x="275567" y="4513213"/>
            <a:ext cx="8592866" cy="1894487"/>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a:t>
            </a:r>
            <a:r>
              <a:rPr kumimoji="1" lang="en-US" altLang="ja-JP" sz="1200" b="1"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RPA</a:t>
            </a: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の活用</a:t>
            </a:r>
            <a:endParaRPr kumimoji="1" lang="ja-JP" altLang="en-US" sz="600" b="1"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従来職員が行っていた定型的・反復的な作業については、</a:t>
            </a: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RPA</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を活用し自動化。</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L="9048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1">
              <a:defRPr/>
            </a:pPr>
            <a:endParaRPr lang="ja-JP" altLang="en-US" sz="1200" dirty="0">
              <a:solidFill>
                <a:srgbClr val="00B0F0"/>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6EB1D98F-E765-46CA-B551-08EF933C836D}"/>
              </a:ext>
            </a:extLst>
          </p:cNvPr>
          <p:cNvSpPr/>
          <p:nvPr/>
        </p:nvSpPr>
        <p:spPr>
          <a:xfrm>
            <a:off x="275567" y="728700"/>
            <a:ext cx="8592866" cy="3555395"/>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■ローコード・ノーコードツール</a:t>
            </a:r>
            <a:r>
              <a:rPr kumimoji="1" lang="ja-JP" altLang="en-US" sz="1200" b="1"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の活用</a:t>
            </a:r>
            <a:endParaRPr kumimoji="1" lang="ja-JP" altLang="en-US" sz="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ローコード・ノーコードツールを活用し、各部局において必要な業務システム（アプリ）を職員自らが作成し、業務改善を推進。また、好事例を紹介する「オンライン化・デジタル化レシピ集」の庁内周知や</a:t>
            </a:r>
            <a:r>
              <a:rPr kumimoji="1" lang="en-US" altLang="ja-JP" sz="1200" b="0" i="0" u="none" strike="noStrike" kern="1200" cap="none" spc="0" normalizeH="0" baseline="0" noProof="0" dirty="0" err="1">
                <a:ln>
                  <a:noFill/>
                </a:ln>
                <a:solidFill>
                  <a:prstClr val="black"/>
                </a:solidFill>
                <a:effectLst/>
                <a:uLnTx/>
                <a:uFillTx/>
                <a:latin typeface="メイリオ"/>
                <a:ea typeface="メイリオ"/>
                <a:cs typeface="+mn-cs"/>
              </a:rPr>
              <a:t>kintone</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の勉強会を開催。</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prstClr val="black"/>
                </a:solidFill>
                <a:latin typeface="メイリオ"/>
                <a:ea typeface="メイリオ"/>
              </a:rPr>
              <a:t>従来、紙で管理していた書類等をデータで管理できるため、紙書類等の保管に関する労力を削減。</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endParaRPr lang="ja-JP" altLang="en-US" sz="1200" dirty="0">
              <a:solidFill>
                <a:srgbClr val="00B0F0"/>
              </a:solidFill>
              <a:latin typeface="メイリオ" panose="020B0604030504040204" pitchFamily="50" charset="-128"/>
              <a:ea typeface="メイリオ" panose="020B0604030504040204" pitchFamily="50" charset="-128"/>
            </a:endParaRPr>
          </a:p>
        </p:txBody>
      </p:sp>
      <p:graphicFrame>
        <p:nvGraphicFramePr>
          <p:cNvPr id="2" name="表 4">
            <a:extLst>
              <a:ext uri="{FF2B5EF4-FFF2-40B4-BE49-F238E27FC236}">
                <a16:creationId xmlns:a16="http://schemas.microsoft.com/office/drawing/2014/main" id="{909029DA-7796-4B23-BFB2-78772C0DEBEE}"/>
              </a:ext>
            </a:extLst>
          </p:cNvPr>
          <p:cNvGraphicFramePr>
            <a:graphicFrameLocks noGrp="1"/>
          </p:cNvGraphicFramePr>
          <p:nvPr>
            <p:extLst>
              <p:ext uri="{D42A27DB-BD31-4B8C-83A1-F6EECF244321}">
                <p14:modId xmlns:p14="http://schemas.microsoft.com/office/powerpoint/2010/main" val="1219994528"/>
              </p:ext>
            </p:extLst>
          </p:nvPr>
        </p:nvGraphicFramePr>
        <p:xfrm>
          <a:off x="612810" y="1736953"/>
          <a:ext cx="7918381" cy="2225040"/>
        </p:xfrm>
        <a:graphic>
          <a:graphicData uri="http://schemas.openxmlformats.org/drawingml/2006/table">
            <a:tbl>
              <a:tblPr firstRow="1" bandRow="1">
                <a:tableStyleId>{5C22544A-7EE6-4342-B048-85BDC9FD1C3A}</a:tableStyleId>
              </a:tblPr>
              <a:tblGrid>
                <a:gridCol w="2203995">
                  <a:extLst>
                    <a:ext uri="{9D8B030D-6E8A-4147-A177-3AD203B41FA5}">
                      <a16:colId xmlns:a16="http://schemas.microsoft.com/office/drawing/2014/main" val="3579990164"/>
                    </a:ext>
                  </a:extLst>
                </a:gridCol>
                <a:gridCol w="5714386">
                  <a:extLst>
                    <a:ext uri="{9D8B030D-6E8A-4147-A177-3AD203B41FA5}">
                      <a16:colId xmlns:a16="http://schemas.microsoft.com/office/drawing/2014/main" val="2357321711"/>
                    </a:ext>
                  </a:extLst>
                </a:gridCol>
              </a:tblGrid>
              <a:tr h="0">
                <a:tc>
                  <a:txBody>
                    <a:bodyPr/>
                    <a:lstStyle/>
                    <a:p>
                      <a:r>
                        <a:rPr kumimoji="1" lang="ja-JP" altLang="en-US" sz="1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取組み事例</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rgbClr val="006664"/>
                    </a:solidFill>
                  </a:tcPr>
                </a:tc>
                <a:tc>
                  <a:txBody>
                    <a:bodyPr/>
                    <a:lstStyle/>
                    <a:p>
                      <a:endParaRPr kumimoji="1" lang="ja-JP" altLang="en-US" sz="9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rgbClr val="006664"/>
                    </a:solidFill>
                  </a:tcPr>
                </a:tc>
                <a:extLst>
                  <a:ext uri="{0D108BD9-81ED-4DB2-BD59-A6C34878D82A}">
                    <a16:rowId xmlns:a16="http://schemas.microsoft.com/office/drawing/2014/main" val="1975727924"/>
                  </a:ext>
                </a:extLst>
              </a:tr>
              <a:tr h="216000">
                <a:tc>
                  <a:txBody>
                    <a:bodyPr/>
                    <a:lstStyle/>
                    <a:p>
                      <a:r>
                        <a:rPr kumimoji="1" lang="ja-JP" altLang="en-US" sz="1000" b="1" dirty="0">
                          <a:solidFill>
                            <a:schemeClr val="tx1"/>
                          </a:solidFill>
                          <a:latin typeface="メイリオ" panose="020B0604030504040204" pitchFamily="50" charset="-128"/>
                          <a:ea typeface="メイリオ" panose="020B0604030504040204" pitchFamily="50" charset="-128"/>
                        </a:rPr>
                        <a:t>運転日誌の電子化</a:t>
                      </a:r>
                      <a:endParaRPr kumimoji="1" lang="en-US" altLang="ja-JP" sz="1000" b="1" dirty="0">
                        <a:solidFill>
                          <a:schemeClr val="tx1"/>
                        </a:solidFill>
                        <a:latin typeface="メイリオ" panose="020B0604030504040204" pitchFamily="50" charset="-128"/>
                        <a:ea typeface="メイリオ" panose="020B0604030504040204" pitchFamily="50" charset="-128"/>
                      </a:endParaRPr>
                    </a:p>
                    <a:p>
                      <a:r>
                        <a:rPr kumimoji="1" lang="en-US" altLang="ja-JP" sz="1000" dirty="0" err="1">
                          <a:solidFill>
                            <a:schemeClr val="tx1"/>
                          </a:solidFill>
                          <a:latin typeface="メイリオ" panose="020B0604030504040204" pitchFamily="50" charset="-128"/>
                          <a:ea typeface="メイリオ" panose="020B0604030504040204" pitchFamily="50" charset="-128"/>
                        </a:rPr>
                        <a:t>kintone</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令和６年度に都市整備部を中心にプロジェクトチームを立ち上げ、運転日誌の電子化を</a:t>
                      </a:r>
                      <a:r>
                        <a:rPr lang="ja-JP" altLang="en-US" sz="1000" dirty="0">
                          <a:solidFill>
                            <a:schemeClr val="tx1"/>
                          </a:solidFill>
                          <a:latin typeface="メイリオ"/>
                          <a:ea typeface="メイリオ"/>
                        </a:rPr>
                        <a:t>本格</a:t>
                      </a:r>
                      <a:r>
                        <a:rPr kumimoji="1" lang="ja-JP" altLang="en-US" sz="1000" dirty="0">
                          <a:solidFill>
                            <a:schemeClr val="tx1"/>
                          </a:solidFill>
                          <a:latin typeface="メイリオ"/>
                          <a:ea typeface="メイリオ"/>
                        </a:rPr>
                        <a:t>実施。</a:t>
                      </a:r>
                    </a:p>
                    <a:p>
                      <a:r>
                        <a:rPr kumimoji="1" lang="ja-JP" altLang="en-US" sz="1000" dirty="0">
                          <a:solidFill>
                            <a:schemeClr val="tx1"/>
                          </a:solidFill>
                          <a:latin typeface="メイリオ"/>
                          <a:ea typeface="メイリオ"/>
                        </a:rPr>
                        <a:t>実施結果を踏まえ、令和７年度以降、</a:t>
                      </a:r>
                      <a:r>
                        <a:rPr lang="ja-JP" altLang="en-US" sz="1000" dirty="0">
                          <a:solidFill>
                            <a:schemeClr val="tx1"/>
                          </a:solidFill>
                          <a:latin typeface="メイリオ"/>
                          <a:ea typeface="メイリオ"/>
                        </a:rPr>
                        <a:t>他</a:t>
                      </a:r>
                      <a:r>
                        <a:rPr kumimoji="1" lang="ja-JP" altLang="en-US" sz="1000" dirty="0">
                          <a:solidFill>
                            <a:schemeClr val="tx1"/>
                          </a:solidFill>
                          <a:latin typeface="メイリオ"/>
                          <a:ea typeface="メイリオ"/>
                        </a:rPr>
                        <a:t>部局での本格実施を</a:t>
                      </a:r>
                      <a:r>
                        <a:rPr lang="ja-JP" altLang="en-US" sz="1000" dirty="0">
                          <a:solidFill>
                            <a:schemeClr val="tx1"/>
                          </a:solidFill>
                          <a:latin typeface="メイリオ"/>
                          <a:ea typeface="メイリオ"/>
                        </a:rPr>
                        <a:t>支援</a:t>
                      </a:r>
                      <a:r>
                        <a:rPr kumimoji="1" lang="ja-JP" altLang="en-US" sz="1000" dirty="0">
                          <a:solidFill>
                            <a:schemeClr val="tx1"/>
                          </a:solidFill>
                          <a:latin typeface="メイリオ"/>
                          <a:ea typeface="メイリオ"/>
                        </a:rPr>
                        <a:t>。</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665013722"/>
                  </a:ext>
                </a:extLst>
              </a:tr>
              <a:tr h="216774">
                <a:tc>
                  <a:txBody>
                    <a:bodyPr/>
                    <a:lstStyle/>
                    <a:p>
                      <a:r>
                        <a:rPr kumimoji="1" lang="en-US" altLang="ja-JP" sz="1000" b="1" dirty="0">
                          <a:solidFill>
                            <a:schemeClr val="tx1"/>
                          </a:solidFill>
                          <a:latin typeface="メイリオ"/>
                          <a:ea typeface="メイリオ"/>
                        </a:rPr>
                        <a:t>FAQ</a:t>
                      </a:r>
                      <a:r>
                        <a:rPr kumimoji="1" lang="ja-JP" altLang="en-US" sz="1000" b="1" dirty="0">
                          <a:solidFill>
                            <a:schemeClr val="tx1"/>
                          </a:solidFill>
                          <a:latin typeface="メイリオ"/>
                          <a:ea typeface="メイリオ"/>
                        </a:rPr>
                        <a:t>サイトの構築</a:t>
                      </a:r>
                      <a:endParaRPr kumimoji="1" lang="en-US" altLang="ja-JP" sz="1000" b="1" dirty="0">
                        <a:solidFill>
                          <a:schemeClr val="tx1"/>
                        </a:solidFill>
                        <a:latin typeface="メイリオ"/>
                        <a:ea typeface="メイリオ"/>
                      </a:endParaRPr>
                    </a:p>
                    <a:p>
                      <a:r>
                        <a:rPr kumimoji="1" lang="en-US" altLang="ja-JP" sz="1000" dirty="0" err="1">
                          <a:solidFill>
                            <a:schemeClr val="tx1"/>
                          </a:solidFill>
                          <a:latin typeface="メイリオ" panose="020B0604030504040204" pitchFamily="50" charset="-128"/>
                          <a:ea typeface="メイリオ" panose="020B0604030504040204" pitchFamily="50" charset="-128"/>
                        </a:rPr>
                        <a:t>kintone</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府民・事業者向けの</a:t>
                      </a:r>
                      <a:r>
                        <a:rPr kumimoji="1" lang="en-US" altLang="ja-JP" sz="1000" dirty="0">
                          <a:solidFill>
                            <a:schemeClr val="tx1"/>
                          </a:solidFill>
                          <a:latin typeface="メイリオ"/>
                          <a:ea typeface="メイリオ"/>
                        </a:rPr>
                        <a:t>FAQ</a:t>
                      </a:r>
                      <a:r>
                        <a:rPr kumimoji="1" lang="ja-JP" altLang="en-US" sz="1000" dirty="0">
                          <a:solidFill>
                            <a:schemeClr val="tx1"/>
                          </a:solidFill>
                          <a:latin typeface="メイリオ"/>
                          <a:ea typeface="メイリオ"/>
                        </a:rPr>
                        <a:t>サイトの実装テンプレートを作成。</a:t>
                      </a:r>
                    </a:p>
                    <a:p>
                      <a:r>
                        <a:rPr kumimoji="1" lang="ja-JP" altLang="en-US" sz="1000" dirty="0">
                          <a:solidFill>
                            <a:schemeClr val="tx1"/>
                          </a:solidFill>
                          <a:latin typeface="メイリオ" panose="020B0604030504040204" pitchFamily="50" charset="-128"/>
                          <a:ea typeface="メイリオ" panose="020B0604030504040204" pitchFamily="50" charset="-128"/>
                        </a:rPr>
                        <a:t>令和７年度以降、庁内での周知により、府民・事業者の利便性向上や問合せ減少を見込む。</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285628689"/>
                  </a:ext>
                </a:extLst>
              </a:tr>
              <a:tr h="216000">
                <a:tc>
                  <a:txBody>
                    <a:bodyPr/>
                    <a:lstStyle/>
                    <a:p>
                      <a:r>
                        <a:rPr kumimoji="1" lang="ja-JP" altLang="en-US" sz="1000" b="1" dirty="0">
                          <a:solidFill>
                            <a:schemeClr val="tx1"/>
                          </a:solidFill>
                          <a:latin typeface="メイリオ" panose="020B0604030504040204" pitchFamily="50" charset="-128"/>
                          <a:ea typeface="メイリオ" panose="020B0604030504040204" pitchFamily="50" charset="-128"/>
                        </a:rPr>
                        <a:t>研修受講情報の集約</a:t>
                      </a:r>
                      <a:endParaRPr kumimoji="1" lang="en-US" altLang="ja-JP" sz="1000" b="1" dirty="0">
                        <a:solidFill>
                          <a:schemeClr val="tx1"/>
                        </a:solidFill>
                        <a:latin typeface="メイリオ" panose="020B0604030504040204" pitchFamily="50" charset="-128"/>
                        <a:ea typeface="メイリオ" panose="020B0604030504040204" pitchFamily="50" charset="-128"/>
                      </a:endParaRPr>
                    </a:p>
                    <a:p>
                      <a:r>
                        <a:rPr kumimoji="1" lang="en-US" altLang="ja-JP" sz="1000" dirty="0" err="1">
                          <a:solidFill>
                            <a:schemeClr val="tx1"/>
                          </a:solidFill>
                          <a:latin typeface="メイリオ" panose="020B0604030504040204" pitchFamily="50" charset="-128"/>
                          <a:ea typeface="メイリオ" panose="020B0604030504040204" pitchFamily="50" charset="-128"/>
                        </a:rPr>
                        <a:t>kintone</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研修申込、出欠確認、受講後アンケート集約、受講履歴を一元管理できる仕組みを健康医療部で</a:t>
                      </a:r>
                      <a:r>
                        <a:rPr lang="ja-JP" altLang="en-US" sz="1000" dirty="0">
                          <a:solidFill>
                            <a:schemeClr val="tx1"/>
                          </a:solidFill>
                          <a:latin typeface="メイリオ"/>
                          <a:ea typeface="メイリオ"/>
                        </a:rPr>
                        <a:t>本格</a:t>
                      </a:r>
                      <a:r>
                        <a:rPr kumimoji="1" lang="ja-JP" altLang="en-US" sz="1000" dirty="0">
                          <a:solidFill>
                            <a:schemeClr val="tx1"/>
                          </a:solidFill>
                          <a:latin typeface="メイリオ"/>
                          <a:ea typeface="メイリオ"/>
                        </a:rPr>
                        <a:t>実施。実施結果を踏まえ、令和７年度以降、他部局での本格実施を検討。</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3150670635"/>
                  </a:ext>
                </a:extLst>
              </a:tr>
              <a:tr h="216000">
                <a:tc>
                  <a:txBody>
                    <a:bodyPr/>
                    <a:lstStyle/>
                    <a:p>
                      <a:pPr marL="0" lvl="0" indent="0" algn="l" defTabSz="914400">
                        <a:lnSpc>
                          <a:spcPct val="100000"/>
                        </a:lnSpc>
                        <a:spcBef>
                          <a:spcPts val="0"/>
                        </a:spcBef>
                        <a:spcAft>
                          <a:spcPts val="0"/>
                        </a:spcAft>
                        <a:buNone/>
                        <a:tabLst/>
                        <a:defRPr/>
                      </a:pPr>
                      <a:r>
                        <a:rPr lang="en-US" altLang="ja-JP" sz="1000" b="1" dirty="0" err="1">
                          <a:solidFill>
                            <a:schemeClr val="tx1"/>
                          </a:solidFill>
                          <a:latin typeface="メイリオ"/>
                          <a:ea typeface="メイリオ"/>
                        </a:rPr>
                        <a:t>公報閲覧サイトの刷新</a:t>
                      </a:r>
                      <a:endParaRPr lang="en-US" altLang="ja-JP" sz="1000" b="1" dirty="0">
                        <a:solidFill>
                          <a:schemeClr val="tx1"/>
                        </a:solidFill>
                        <a:latin typeface="メイリオ"/>
                        <a:ea typeface="メイリオ"/>
                      </a:endParaRPr>
                    </a:p>
                    <a:p>
                      <a:pPr marL="0" lvl="0" indent="0" algn="l">
                        <a:lnSpc>
                          <a:spcPct val="100000"/>
                        </a:lnSpc>
                        <a:spcBef>
                          <a:spcPts val="0"/>
                        </a:spcBef>
                        <a:spcAft>
                          <a:spcPts val="0"/>
                        </a:spcAft>
                        <a:buNone/>
                      </a:pPr>
                      <a:r>
                        <a:rPr lang="en-US" altLang="ja-JP" sz="1000" b="0" dirty="0">
                          <a:solidFill>
                            <a:schemeClr val="tx1"/>
                          </a:solidFill>
                          <a:latin typeface="メイリオ"/>
                          <a:ea typeface="メイリオ"/>
                        </a:rPr>
                        <a:t>kintone</a:t>
                      </a:r>
                    </a:p>
                  </a:txBody>
                  <a:tcPr>
                    <a:lnL w="12700">
                      <a:solidFill>
                        <a:srgbClr val="006664"/>
                      </a:solidFill>
                    </a:lnL>
                    <a:lnR w="12700">
                      <a:solidFill>
                        <a:srgbClr val="006664"/>
                      </a:solidFill>
                    </a:lnR>
                    <a:lnT w="12700">
                      <a:solidFill>
                        <a:srgbClr val="006664"/>
                      </a:solidFill>
                    </a:lnT>
                    <a:lnB w="12700">
                      <a:solidFill>
                        <a:srgbClr val="006664"/>
                      </a:solidFill>
                    </a:lnB>
                    <a:solidFill>
                      <a:schemeClr val="bg1"/>
                    </a:solidFill>
                  </a:tcPr>
                </a:tc>
                <a:tc>
                  <a:txBody>
                    <a:bodyPr/>
                    <a:lstStyle/>
                    <a:p>
                      <a:pPr marL="0" lvl="0" indent="0" algn="l">
                        <a:lnSpc>
                          <a:spcPct val="100000"/>
                        </a:lnSpc>
                        <a:buNone/>
                      </a:pPr>
                      <a:r>
                        <a:rPr lang="ja-JP" altLang="en-US" sz="1000" b="0" i="0" u="none" strike="noStrike" baseline="0" noProof="0" dirty="0">
                          <a:solidFill>
                            <a:schemeClr val="tx1"/>
                          </a:solidFill>
                          <a:latin typeface="メイリオ"/>
                          <a:ea typeface="メイリオ"/>
                        </a:rPr>
                        <a:t>公報閲覧サイトの刷新により、府民等が閲覧する際の検索性を向上させるとともに、</a:t>
                      </a:r>
                      <a:r>
                        <a:rPr lang="ja-JP" sz="1000" b="0" i="0" u="none" strike="noStrike" baseline="0" noProof="0" dirty="0">
                          <a:solidFill>
                            <a:schemeClr val="tx1"/>
                          </a:solidFill>
                          <a:latin typeface="メイリオ"/>
                          <a:ea typeface="メイリオ"/>
                        </a:rPr>
                        <a:t>職員の公報掲載にかかる事務負担を軽減。</a:t>
                      </a:r>
                      <a:endParaRPr lang="en-US" b="0" i="0" u="none" strike="noStrike" baseline="0" noProof="0" dirty="0">
                        <a:solidFill>
                          <a:schemeClr val="tx1"/>
                        </a:solidFill>
                      </a:endParaRPr>
                    </a:p>
                  </a:txBody>
                  <a:tcPr>
                    <a:lnL w="12700">
                      <a:solidFill>
                        <a:srgbClr val="006664"/>
                      </a:solidFill>
                    </a:lnL>
                    <a:lnR w="12700">
                      <a:solidFill>
                        <a:srgbClr val="006664"/>
                      </a:solidFill>
                    </a:lnR>
                    <a:lnT w="12700">
                      <a:solidFill>
                        <a:srgbClr val="006664"/>
                      </a:solidFill>
                    </a:lnT>
                    <a:lnB w="12700">
                      <a:solidFill>
                        <a:srgbClr val="006664"/>
                      </a:solidFill>
                    </a:lnB>
                    <a:solidFill>
                      <a:schemeClr val="bg1"/>
                    </a:solidFill>
                  </a:tcPr>
                </a:tc>
                <a:extLst>
                  <a:ext uri="{0D108BD9-81ED-4DB2-BD59-A6C34878D82A}">
                    <a16:rowId xmlns:a16="http://schemas.microsoft.com/office/drawing/2014/main" val="2449549965"/>
                  </a:ext>
                </a:extLst>
              </a:tr>
              <a:tr h="216000">
                <a:tc>
                  <a:txBody>
                    <a:bodyPr/>
                    <a:lstStyle/>
                    <a:p>
                      <a:r>
                        <a:rPr kumimoji="1" lang="ja-JP" altLang="en-US" sz="1000" b="1" dirty="0">
                          <a:solidFill>
                            <a:schemeClr val="tx1"/>
                          </a:solidFill>
                          <a:latin typeface="メイリオ" panose="020B0604030504040204" pitchFamily="50" charset="-128"/>
                          <a:ea typeface="メイリオ" panose="020B0604030504040204" pitchFamily="50" charset="-128"/>
                        </a:rPr>
                        <a:t>照会・集約事務のデジタル化</a:t>
                      </a:r>
                      <a:endParaRPr kumimoji="1" lang="en-US" altLang="ja-JP" sz="10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メイリオ"/>
                          <a:ea typeface="メイリオ"/>
                        </a:rPr>
                        <a:t>Microsoft Forms</a:t>
                      </a:r>
                      <a:endParaRPr kumimoji="1" lang="ja-JP" altLang="en-US" sz="1000" dirty="0">
                        <a:solidFill>
                          <a:schemeClr val="tx1"/>
                        </a:solidFill>
                        <a:latin typeface="メイリオ"/>
                        <a:ea typeface="メイリオ"/>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これまでメールやエクセルで行っていた庁内の各部局・各職員への照会事務をデジタル化することで、回答の回収、結果の集約作業を効率化。</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064669018"/>
                  </a:ext>
                </a:extLst>
              </a:tr>
            </a:tbl>
          </a:graphicData>
        </a:graphic>
      </p:graphicFrame>
      <p:graphicFrame>
        <p:nvGraphicFramePr>
          <p:cNvPr id="7" name="表 6">
            <a:extLst>
              <a:ext uri="{FF2B5EF4-FFF2-40B4-BE49-F238E27FC236}">
                <a16:creationId xmlns:a16="http://schemas.microsoft.com/office/drawing/2014/main" id="{BFD1EFBD-76D4-4E41-A65B-D17609580137}"/>
              </a:ext>
            </a:extLst>
          </p:cNvPr>
          <p:cNvGraphicFramePr>
            <a:graphicFrameLocks noGrp="1"/>
          </p:cNvGraphicFramePr>
          <p:nvPr>
            <p:extLst>
              <p:ext uri="{D42A27DB-BD31-4B8C-83A1-F6EECF244321}">
                <p14:modId xmlns:p14="http://schemas.microsoft.com/office/powerpoint/2010/main" val="3484105213"/>
              </p:ext>
            </p:extLst>
          </p:nvPr>
        </p:nvGraphicFramePr>
        <p:xfrm>
          <a:off x="612810" y="5149508"/>
          <a:ext cx="7918381" cy="1069802"/>
        </p:xfrm>
        <a:graphic>
          <a:graphicData uri="http://schemas.openxmlformats.org/drawingml/2006/table">
            <a:tbl>
              <a:tblPr firstRow="1" bandRow="1">
                <a:tableStyleId>{5C22544A-7EE6-4342-B048-85BDC9FD1C3A}</a:tableStyleId>
              </a:tblPr>
              <a:tblGrid>
                <a:gridCol w="2203995">
                  <a:extLst>
                    <a:ext uri="{9D8B030D-6E8A-4147-A177-3AD203B41FA5}">
                      <a16:colId xmlns:a16="http://schemas.microsoft.com/office/drawing/2014/main" val="3952771482"/>
                    </a:ext>
                  </a:extLst>
                </a:gridCol>
                <a:gridCol w="5714386">
                  <a:extLst>
                    <a:ext uri="{9D8B030D-6E8A-4147-A177-3AD203B41FA5}">
                      <a16:colId xmlns:a16="http://schemas.microsoft.com/office/drawing/2014/main" val="3495380325"/>
                    </a:ext>
                  </a:extLst>
                </a:gridCol>
              </a:tblGrid>
              <a:tr h="0">
                <a:tc>
                  <a:txBody>
                    <a:bodyPr/>
                    <a:lstStyle/>
                    <a:p>
                      <a:r>
                        <a:rPr kumimoji="1" lang="ja-JP" altLang="en-US" sz="1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取組み事例</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rgbClr val="006664"/>
                    </a:solidFill>
                  </a:tcPr>
                </a:tc>
                <a:tc>
                  <a:txBody>
                    <a:bodyPr/>
                    <a:lstStyle/>
                    <a:p>
                      <a:endParaRPr kumimoji="1" lang="ja-JP" altLang="en-US" sz="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rgbClr val="006664"/>
                    </a:solidFill>
                  </a:tcPr>
                </a:tc>
                <a:extLst>
                  <a:ext uri="{0D108BD9-81ED-4DB2-BD59-A6C34878D82A}">
                    <a16:rowId xmlns:a16="http://schemas.microsoft.com/office/drawing/2014/main" val="1712229538"/>
                  </a:ext>
                </a:extLst>
              </a:tr>
              <a:tr h="216000">
                <a:tc>
                  <a:txBody>
                    <a:bodyPr/>
                    <a:lstStyle/>
                    <a:p>
                      <a:r>
                        <a:rPr kumimoji="1" lang="ja-JP" altLang="en-US" sz="1000" b="1" dirty="0">
                          <a:solidFill>
                            <a:schemeClr val="tx1"/>
                          </a:solidFill>
                          <a:latin typeface="メイリオ"/>
                          <a:ea typeface="メイリオ"/>
                        </a:rPr>
                        <a:t>土木事務所における占用許可・施行承認等業務の</a:t>
                      </a:r>
                      <a:r>
                        <a:rPr lang="ja-JP" altLang="en-US" sz="1000" b="1" dirty="0">
                          <a:solidFill>
                            <a:schemeClr val="tx1"/>
                          </a:solidFill>
                          <a:latin typeface="メイリオ"/>
                          <a:ea typeface="メイリオ"/>
                        </a:rPr>
                        <a:t>一部</a:t>
                      </a:r>
                      <a:r>
                        <a:rPr kumimoji="1" lang="ja-JP" altLang="en-US" sz="1000" b="1" dirty="0">
                          <a:solidFill>
                            <a:schemeClr val="tx1"/>
                          </a:solidFill>
                          <a:latin typeface="メイリオ"/>
                          <a:ea typeface="メイリオ"/>
                        </a:rPr>
                        <a:t>自動化</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占用許可及び施行承認等の多数の申請を処理するにあたり</a:t>
                      </a:r>
                      <a:r>
                        <a:rPr lang="ja-JP" altLang="en-US" sz="1000" dirty="0">
                          <a:solidFill>
                            <a:schemeClr val="tx1"/>
                          </a:solidFill>
                          <a:latin typeface="メイリオ"/>
                          <a:ea typeface="メイリオ"/>
                        </a:rPr>
                        <a:t>必要となる、「行政</a:t>
                      </a:r>
                      <a:r>
                        <a:rPr kumimoji="1" lang="ja-JP" altLang="en-US" sz="1000" dirty="0">
                          <a:solidFill>
                            <a:schemeClr val="tx1"/>
                          </a:solidFill>
                          <a:latin typeface="メイリオ"/>
                          <a:ea typeface="メイリオ"/>
                        </a:rPr>
                        <a:t>文書管理システム」での起案及び施行</a:t>
                      </a:r>
                      <a:r>
                        <a:rPr lang="ja-JP" altLang="en-US" sz="1000" dirty="0">
                          <a:solidFill>
                            <a:schemeClr val="tx1"/>
                          </a:solidFill>
                          <a:latin typeface="メイリオ"/>
                          <a:ea typeface="メイリオ"/>
                        </a:rPr>
                        <a:t>業務等を一部自動</a:t>
                      </a:r>
                      <a:r>
                        <a:rPr kumimoji="1" lang="ja-JP" altLang="en-US" sz="1000" dirty="0">
                          <a:solidFill>
                            <a:schemeClr val="tx1"/>
                          </a:solidFill>
                          <a:latin typeface="メイリオ"/>
                          <a:ea typeface="メイリオ"/>
                        </a:rPr>
                        <a:t>化することで、土木事務所におけ</a:t>
                      </a:r>
                      <a:r>
                        <a:rPr lang="ja-JP" altLang="en-US" sz="1000" dirty="0">
                          <a:solidFill>
                            <a:schemeClr val="tx1"/>
                          </a:solidFill>
                          <a:latin typeface="メイリオ"/>
                          <a:ea typeface="メイリオ"/>
                        </a:rPr>
                        <a:t>る事務処理</a:t>
                      </a:r>
                      <a:r>
                        <a:rPr kumimoji="1" lang="ja-JP" altLang="en-US" sz="1000" dirty="0">
                          <a:solidFill>
                            <a:schemeClr val="tx1"/>
                          </a:solidFill>
                          <a:latin typeface="メイリオ"/>
                          <a:ea typeface="メイリオ"/>
                        </a:rPr>
                        <a:t>時間を削減。</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1880178933"/>
                  </a:ext>
                </a:extLst>
              </a:tr>
              <a:tr h="429722">
                <a:tc>
                  <a:txBody>
                    <a:bodyPr/>
                    <a:lstStyle/>
                    <a:p>
                      <a:r>
                        <a:rPr kumimoji="1" lang="ja-JP" altLang="en-US" sz="1000" b="1" dirty="0">
                          <a:solidFill>
                            <a:schemeClr val="tx1"/>
                          </a:solidFill>
                          <a:latin typeface="メイリオ"/>
                          <a:ea typeface="メイリオ"/>
                        </a:rPr>
                        <a:t>通勤経路検索業務の</a:t>
                      </a:r>
                      <a:r>
                        <a:rPr lang="ja-JP" altLang="en-US" sz="1000" b="1" dirty="0">
                          <a:solidFill>
                            <a:schemeClr val="tx1"/>
                          </a:solidFill>
                          <a:latin typeface="メイリオ"/>
                          <a:ea typeface="メイリオ"/>
                        </a:rPr>
                        <a:t>一部</a:t>
                      </a:r>
                      <a:r>
                        <a:rPr kumimoji="1" lang="ja-JP" altLang="en-US" sz="1000" b="1" dirty="0">
                          <a:solidFill>
                            <a:schemeClr val="tx1"/>
                          </a:solidFill>
                          <a:latin typeface="メイリオ"/>
                          <a:ea typeface="メイリオ"/>
                        </a:rPr>
                        <a:t>自動化</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府職員の人事異動及び災害時等緊急時参集先</a:t>
                      </a:r>
                      <a:r>
                        <a:rPr lang="ja-JP" altLang="en-US" sz="1000" dirty="0">
                          <a:solidFill>
                            <a:schemeClr val="tx1"/>
                          </a:solidFill>
                          <a:latin typeface="メイリオ"/>
                          <a:ea typeface="メイリオ"/>
                        </a:rPr>
                        <a:t>等</a:t>
                      </a:r>
                      <a:r>
                        <a:rPr kumimoji="1" lang="ja-JP" altLang="en-US" sz="1000" dirty="0">
                          <a:solidFill>
                            <a:schemeClr val="tx1"/>
                          </a:solidFill>
                          <a:latin typeface="メイリオ"/>
                          <a:ea typeface="メイリオ"/>
                        </a:rPr>
                        <a:t>を検討するにあたり</a:t>
                      </a:r>
                      <a:r>
                        <a:rPr lang="ja-JP" altLang="en-US" sz="1000" dirty="0">
                          <a:solidFill>
                            <a:schemeClr val="tx1"/>
                          </a:solidFill>
                          <a:latin typeface="メイリオ"/>
                          <a:ea typeface="メイリオ"/>
                        </a:rPr>
                        <a:t>必要となる、</a:t>
                      </a:r>
                      <a:r>
                        <a:rPr kumimoji="1" lang="ja-JP" altLang="en-US" sz="1000" dirty="0">
                          <a:solidFill>
                            <a:schemeClr val="tx1"/>
                          </a:solidFill>
                          <a:latin typeface="メイリオ"/>
                          <a:ea typeface="メイリオ"/>
                        </a:rPr>
                        <a:t>本庁及び各出先機関への通勤経路検索業務を</a:t>
                      </a:r>
                      <a:r>
                        <a:rPr lang="ja-JP" altLang="en-US" sz="1000" dirty="0">
                          <a:solidFill>
                            <a:schemeClr val="tx1"/>
                          </a:solidFill>
                          <a:latin typeface="メイリオ"/>
                          <a:ea typeface="メイリオ"/>
                        </a:rPr>
                        <a:t>一部</a:t>
                      </a:r>
                      <a:r>
                        <a:rPr kumimoji="1" lang="ja-JP" altLang="en-US" sz="1000" dirty="0">
                          <a:solidFill>
                            <a:schemeClr val="tx1"/>
                          </a:solidFill>
                          <a:latin typeface="メイリオ"/>
                          <a:ea typeface="メイリオ"/>
                        </a:rPr>
                        <a:t>自動化することで、複数部局における</a:t>
                      </a:r>
                      <a:r>
                        <a:rPr lang="ja-JP" sz="1000" b="0" i="0" u="none" strike="noStrike" noProof="0" dirty="0">
                          <a:solidFill>
                            <a:schemeClr val="tx1"/>
                          </a:solidFill>
                          <a:latin typeface="Meiryo"/>
                          <a:ea typeface="Meiryo"/>
                        </a:rPr>
                        <a:t>事</a:t>
                      </a:r>
                      <a:r>
                        <a:rPr kumimoji="1" lang="ja-JP" sz="1000" b="0" i="0" u="none" strike="noStrike" noProof="0" dirty="0">
                          <a:solidFill>
                            <a:schemeClr val="tx1"/>
                          </a:solidFill>
                          <a:latin typeface="Meiryo"/>
                          <a:ea typeface="Meiryo"/>
                        </a:rPr>
                        <a:t>務</a:t>
                      </a:r>
                      <a:r>
                        <a:rPr lang="ja-JP" sz="1000" b="0" i="0" u="none" strike="noStrike" noProof="0" dirty="0">
                          <a:solidFill>
                            <a:schemeClr val="tx1"/>
                          </a:solidFill>
                          <a:latin typeface="Meiryo"/>
                          <a:ea typeface="Meiryo"/>
                        </a:rPr>
                        <a:t>処理</a:t>
                      </a:r>
                      <a:r>
                        <a:rPr kumimoji="1" lang="ja-JP" altLang="en-US" sz="1000" dirty="0">
                          <a:solidFill>
                            <a:schemeClr val="tx1"/>
                          </a:solidFill>
                          <a:latin typeface="メイリオ"/>
                          <a:ea typeface="メイリオ"/>
                        </a:rPr>
                        <a:t>時間を削減。</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940988877"/>
                  </a:ext>
                </a:extLst>
              </a:tr>
            </a:tbl>
          </a:graphicData>
        </a:graphic>
      </p:graphicFrame>
      <p:sp>
        <p:nvSpPr>
          <p:cNvPr id="16" name="テキスト プレースホルダー 1">
            <a:extLst>
              <a:ext uri="{FF2B5EF4-FFF2-40B4-BE49-F238E27FC236}">
                <a16:creationId xmlns:a16="http://schemas.microsoft.com/office/drawing/2014/main" id="{A2A6387C-8751-4253-B869-FE25AAB6F197}"/>
              </a:ext>
            </a:extLst>
          </p:cNvPr>
          <p:cNvSpPr txBox="1">
            <a:spLocks/>
          </p:cNvSpPr>
          <p:nvPr/>
        </p:nvSpPr>
        <p:spPr>
          <a:xfrm>
            <a:off x="0" y="46800"/>
            <a:ext cx="7596000" cy="501650"/>
          </a:xfrm>
          <a:prstGeom prst="rect">
            <a:avLst/>
          </a:prstGeom>
        </p:spPr>
        <p:txBody>
          <a:bodyPr bIns="36000" anchor="b" anchorCtr="0"/>
          <a:lstStyle>
            <a:lvl1pPr marL="0" indent="0" algn="l" defTabSz="914400" rtl="0" eaLnBrk="1" latinLnBrk="0" hangingPunct="1">
              <a:spcBef>
                <a:spcPct val="20000"/>
              </a:spcBef>
              <a:buFontTx/>
              <a:buNone/>
              <a:defRPr kumimoji="1" sz="2000" b="1"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spcBef>
                <a:spcPct val="20000"/>
              </a:spcBef>
              <a:buFontTx/>
              <a:buNone/>
              <a:defRPr kumimoji="1" sz="2000" b="1" kern="1200">
                <a:solidFill>
                  <a:schemeClr val="tx1"/>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spcBef>
                <a:spcPct val="20000"/>
              </a:spcBef>
              <a:buFontTx/>
              <a:buNone/>
              <a:defRPr kumimoji="1" sz="2000" b="1" kern="1200">
                <a:solidFill>
                  <a:schemeClr val="tx1"/>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spcBef>
                <a:spcPct val="20000"/>
              </a:spcBef>
              <a:buFontTx/>
              <a:buNone/>
              <a:defRPr kumimoji="1" sz="2000" b="1" kern="1200">
                <a:solidFill>
                  <a:schemeClr val="tx1"/>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spcBef>
                <a:spcPct val="20000"/>
              </a:spcBef>
              <a:buFontTx/>
              <a:buNone/>
              <a:defRPr kumimoji="1" sz="2000" b="1"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0" dirty="0">
                <a:cs typeface="メイリオ" panose="020B0604030504040204" pitchFamily="50" charset="-128"/>
              </a:rPr>
              <a:t>庁内におけるデジタルツールの活用（つづき）</a:t>
            </a:r>
            <a:endParaRPr lang="en-US" altLang="ja-JP" b="0" dirty="0">
              <a:cs typeface="メイリオ" panose="020B0604030504040204" pitchFamily="50" charset="-128"/>
            </a:endParaRPr>
          </a:p>
        </p:txBody>
      </p:sp>
      <p:graphicFrame>
        <p:nvGraphicFramePr>
          <p:cNvPr id="14" name="表 5">
            <a:extLst>
              <a:ext uri="{FF2B5EF4-FFF2-40B4-BE49-F238E27FC236}">
                <a16:creationId xmlns:a16="http://schemas.microsoft.com/office/drawing/2014/main" id="{43330A70-E882-40A2-910B-35295EF04FB0}"/>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i="0" dirty="0">
                          <a:effectLst/>
                          <a:latin typeface="メイリオ" panose="020B0604030504040204" pitchFamily="50" charset="-128"/>
                          <a:ea typeface="メイリオ" panose="020B0604030504040204" pitchFamily="50" charset="-128"/>
                        </a:rPr>
                        <a:t>プログラミングに関する専門知識がなくても、視覚的な操作でアプリ等を簡単に作成できるツール。</a:t>
                      </a:r>
                      <a:endParaRPr lang="en-US" altLang="ja-JP" sz="800" i="0" dirty="0">
                        <a:effectLst/>
                        <a:latin typeface="メイリオ" panose="020B0604030504040204" pitchFamily="50" charset="-128"/>
                        <a:ea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5" name="スライド番号プレースホルダー 4">
            <a:extLst>
              <a:ext uri="{FF2B5EF4-FFF2-40B4-BE49-F238E27FC236}">
                <a16:creationId xmlns:a16="http://schemas.microsoft.com/office/drawing/2014/main" id="{F52A3C65-B85C-40F8-8B86-AC8EC19F338E}"/>
              </a:ext>
            </a:extLst>
          </p:cNvPr>
          <p:cNvSpPr>
            <a:spLocks noGrp="1"/>
          </p:cNvSpPr>
          <p:nvPr>
            <p:ph type="sldNum" sz="quarter" idx="12"/>
          </p:nvPr>
        </p:nvSpPr>
        <p:spPr/>
        <p:txBody>
          <a:bodyPr/>
          <a:lstStyle/>
          <a:p>
            <a:fld id="{7791D223-6A27-4327-8087-FA06212A7E85}" type="slidenum">
              <a:rPr lang="ja-JP" altLang="en-US" smtClean="0"/>
              <a:pPr/>
              <a:t>12</a:t>
            </a:fld>
            <a:endParaRPr lang="ja-JP" altLang="en-US"/>
          </a:p>
        </p:txBody>
      </p:sp>
    </p:spTree>
    <p:extLst>
      <p:ext uri="{BB962C8B-B14F-4D97-AF65-F5344CB8AC3E}">
        <p14:creationId xmlns:p14="http://schemas.microsoft.com/office/powerpoint/2010/main" val="281255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E0237E82-FEB7-4C38-A5BB-AEDEDD3FDC8E}"/>
              </a:ext>
            </a:extLst>
          </p:cNvPr>
          <p:cNvSpPr/>
          <p:nvPr/>
        </p:nvSpPr>
        <p:spPr>
          <a:xfrm>
            <a:off x="275567" y="4017935"/>
            <a:ext cx="8592866" cy="251907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情報システム基礎研修</a:t>
            </a:r>
            <a:endPar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2075" lvl="0" indent="-92075">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システムの企画・開発・運用を行う職員に向けて、内部事務の</a:t>
            </a:r>
            <a:r>
              <a:rPr lang="en-US" altLang="ja-JP" sz="1200" dirty="0">
                <a:solidFill>
                  <a:schemeClr val="tx1"/>
                </a:solidFill>
                <a:latin typeface="メイリオ" panose="020B0604030504040204" pitchFamily="50" charset="-128"/>
                <a:ea typeface="メイリオ" panose="020B0604030504040204" pitchFamily="50" charset="-128"/>
              </a:rPr>
              <a:t>DX</a:t>
            </a:r>
            <a:r>
              <a:rPr lang="ja-JP" altLang="en-US" sz="1200" dirty="0">
                <a:solidFill>
                  <a:schemeClr val="tx1"/>
                </a:solidFill>
                <a:latin typeface="メイリオ" panose="020B0604030504040204" pitchFamily="50" charset="-128"/>
                <a:ea typeface="メイリオ" panose="020B0604030504040204" pitchFamily="50" charset="-128"/>
              </a:rPr>
              <a:t>推進や情報システムの最適化に係る基礎的な内容を身に付けてもらう。</a:t>
            </a: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a:extLst>
              <a:ext uri="{FF2B5EF4-FFF2-40B4-BE49-F238E27FC236}">
                <a16:creationId xmlns:a16="http://schemas.microsoft.com/office/drawing/2014/main" id="{4E5C7DEC-7008-48BC-8B41-D292C7816CDE}"/>
              </a:ext>
            </a:extLst>
          </p:cNvPr>
          <p:cNvSpPr/>
          <p:nvPr/>
        </p:nvSpPr>
        <p:spPr>
          <a:xfrm>
            <a:off x="275567" y="1698296"/>
            <a:ext cx="8592866" cy="226800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■課題解決型ワークショップの実施</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chemeClr val="tx1"/>
                </a:solidFill>
                <a:latin typeface="メイリオ" panose="020B0604030504040204" pitchFamily="50" charset="-128"/>
                <a:ea typeface="メイリオ" panose="020B0604030504040204" pitchFamily="50" charset="-128"/>
              </a:rPr>
              <a:t>DX</a:t>
            </a:r>
            <a:r>
              <a:rPr lang="ja-JP" altLang="en-US" sz="1200" dirty="0">
                <a:solidFill>
                  <a:schemeClr val="tx1"/>
                </a:solidFill>
                <a:latin typeface="メイリオ" panose="020B0604030504040204" pitchFamily="50" charset="-128"/>
                <a:ea typeface="メイリオ" panose="020B0604030504040204" pitchFamily="50" charset="-128"/>
              </a:rPr>
              <a:t>推進員等に向けて、</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業務課題を分析・解決する体験を通じて、</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DX</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の考え方や進め方、ノウハウや業務見直しのスキルを身に付けてもらう。</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63EEFAE6-14BE-4275-925E-FE9862E1F3BF}"/>
              </a:ext>
            </a:extLst>
          </p:cNvPr>
          <p:cNvSpPr/>
          <p:nvPr/>
        </p:nvSpPr>
        <p:spPr>
          <a:xfrm>
            <a:off x="326869" y="1675976"/>
            <a:ext cx="8487545" cy="4553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90488" indent="-90488">
              <a:buFont typeface="Arial" panose="020B0604020202020204" pitchFamily="34" charset="0"/>
              <a:buChar char="•"/>
            </a:pPr>
            <a:endParaRPr lang="en-US" altLang="ja-JP" sz="1200">
              <a:solidFill>
                <a:schemeClr val="tx1"/>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04D9C844-A9F5-4C5F-9C21-80CF669DBFF2}"/>
              </a:ext>
            </a:extLst>
          </p:cNvPr>
          <p:cNvSpPr>
            <a:spLocks noGrp="1"/>
          </p:cNvSpPr>
          <p:nvPr>
            <p:ph type="body" sz="quarter" idx="13"/>
          </p:nvPr>
        </p:nvSpPr>
        <p:spPr>
          <a:xfrm>
            <a:off x="0" y="47030"/>
            <a:ext cx="7065785" cy="501650"/>
          </a:xfrm>
        </p:spPr>
        <p:txBody>
          <a:bodyPr/>
          <a:lstStyle/>
          <a:p>
            <a:r>
              <a:rPr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推進</a:t>
            </a:r>
            <a:r>
              <a:rPr lang="ja-JP" altLang="en-US" b="0" dirty="0">
                <a:cs typeface="メイリオ" panose="020B0604030504040204" pitchFamily="50" charset="-128"/>
              </a:rPr>
              <a:t>に向けた</a:t>
            </a:r>
            <a:r>
              <a:rPr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実施等</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プレースホルダー 5">
            <a:extLst>
              <a:ext uri="{FF2B5EF4-FFF2-40B4-BE49-F238E27FC236}">
                <a16:creationId xmlns:a16="http://schemas.microsoft.com/office/drawing/2014/main" id="{AB1DAAC2-515B-4363-B1F9-0744EC32D810}"/>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211" b="211"/>
          <a:stretch>
            <a:fillRect/>
          </a:stretch>
        </p:blipFill>
        <p:spPr/>
      </p:pic>
      <p:sp>
        <p:nvSpPr>
          <p:cNvPr id="44" name="正方形/長方形 43">
            <a:extLst>
              <a:ext uri="{FF2B5EF4-FFF2-40B4-BE49-F238E27FC236}">
                <a16:creationId xmlns:a16="http://schemas.microsoft.com/office/drawing/2014/main" id="{85E8A1B4-E243-47E6-9160-F7178920AA86}"/>
              </a:ext>
            </a:extLst>
          </p:cNvPr>
          <p:cNvSpPr/>
          <p:nvPr/>
        </p:nvSpPr>
        <p:spPr>
          <a:xfrm>
            <a:off x="5899349" y="4599130"/>
            <a:ext cx="2886793" cy="1911476"/>
          </a:xfrm>
          <a:prstGeom prst="rect">
            <a:avLst/>
          </a:prstGeom>
          <a:ln>
            <a:noFill/>
          </a:ln>
        </p:spPr>
        <p:style>
          <a:lnRef idx="2">
            <a:schemeClr val="accent1"/>
          </a:lnRef>
          <a:fillRef idx="1">
            <a:schemeClr val="lt1"/>
          </a:fillRef>
          <a:effectRef idx="0">
            <a:schemeClr val="accent1"/>
          </a:effectRef>
          <a:fontRef idx="minor">
            <a:schemeClr val="dk1"/>
          </a:fontRef>
        </p:style>
        <p:txBody>
          <a:bodyPr lIns="72000" rIns="72000" rtlCol="0" anchor="t"/>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　受講者の声</a:t>
            </a:r>
          </a:p>
        </p:txBody>
      </p:sp>
      <p:sp>
        <p:nvSpPr>
          <p:cNvPr id="53" name="テキスト ボックス 52">
            <a:extLst>
              <a:ext uri="{FF2B5EF4-FFF2-40B4-BE49-F238E27FC236}">
                <a16:creationId xmlns:a16="http://schemas.microsoft.com/office/drawing/2014/main" id="{7DBF1865-23FB-4C79-AF1B-D6FC6A1E26ED}"/>
              </a:ext>
            </a:extLst>
          </p:cNvPr>
          <p:cNvSpPr txBox="1"/>
          <p:nvPr/>
        </p:nvSpPr>
        <p:spPr>
          <a:xfrm>
            <a:off x="7137285" y="5175270"/>
            <a:ext cx="1574826" cy="684000"/>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tIns="72000" rtlCol="0" anchor="ctr">
            <a:noAutofit/>
          </a:bodyPr>
          <a:lstStyle/>
          <a:p>
            <a:pPr algn="ct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ソフトウェアの</a:t>
            </a:r>
            <a:endParaRPr lang="en-US"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基礎用語や</a:t>
            </a:r>
            <a:r>
              <a:rPr lang="en-US"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DX</a:t>
            </a: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について、</a:t>
            </a:r>
            <a:endParaRPr lang="en-US"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イメージを</a:t>
            </a:r>
            <a:r>
              <a:rPr lang="ja-JP" altLang="en-US"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掴める</a:t>
            </a: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ようになり、</a:t>
            </a:r>
            <a:endParaRPr lang="en-US"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業務への解像度が上がった。</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4C04E536-2AB9-4560-B239-08DD4E831A29}"/>
              </a:ext>
            </a:extLst>
          </p:cNvPr>
          <p:cNvSpPr txBox="1"/>
          <p:nvPr/>
        </p:nvSpPr>
        <p:spPr>
          <a:xfrm>
            <a:off x="5955720" y="5825012"/>
            <a:ext cx="1798864" cy="648000"/>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システム開発について</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順序を理解することができ、</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その運用についての問題点を考える良い機会になった。</a:t>
            </a:r>
          </a:p>
        </p:txBody>
      </p:sp>
      <p:sp>
        <p:nvSpPr>
          <p:cNvPr id="16" name="正方形/長方形 15">
            <a:extLst>
              <a:ext uri="{FF2B5EF4-FFF2-40B4-BE49-F238E27FC236}">
                <a16:creationId xmlns:a16="http://schemas.microsoft.com/office/drawing/2014/main" id="{8C8F71D0-F930-43CD-A4BA-F04A3EA16F72}"/>
              </a:ext>
            </a:extLst>
          </p:cNvPr>
          <p:cNvSpPr/>
          <p:nvPr/>
        </p:nvSpPr>
        <p:spPr>
          <a:xfrm>
            <a:off x="5840522" y="2148467"/>
            <a:ext cx="2950162" cy="1775588"/>
          </a:xfrm>
          <a:prstGeom prst="rect">
            <a:avLst/>
          </a:prstGeom>
          <a:ln>
            <a:noFill/>
          </a:ln>
        </p:spPr>
        <p:style>
          <a:lnRef idx="2">
            <a:schemeClr val="accent1"/>
          </a:lnRef>
          <a:fillRef idx="1">
            <a:schemeClr val="lt1"/>
          </a:fillRef>
          <a:effectRef idx="0">
            <a:schemeClr val="accent1"/>
          </a:effectRef>
          <a:fontRef idx="minor">
            <a:schemeClr val="dk1"/>
          </a:fontRef>
        </p:style>
        <p:txBody>
          <a:bodyPr lIns="72000" rIns="72000" rtlCol="0" anchor="t"/>
          <a:lstStyle/>
          <a:p>
            <a:pPr algn="ctr"/>
            <a:r>
              <a:rPr kumimoji="1" lang="ja-JP" altLang="en-US" sz="1050" b="1">
                <a:solidFill>
                  <a:schemeClr val="tx1"/>
                </a:solidFill>
                <a:latin typeface="メイリオ" panose="020B0604030504040204" pitchFamily="50" charset="-128"/>
                <a:ea typeface="メイリオ" panose="020B0604030504040204" pitchFamily="50" charset="-128"/>
              </a:rPr>
              <a:t>受講者の声</a:t>
            </a:r>
          </a:p>
        </p:txBody>
      </p:sp>
      <p:sp>
        <p:nvSpPr>
          <p:cNvPr id="57" name="テキスト ボックス 56">
            <a:extLst>
              <a:ext uri="{FF2B5EF4-FFF2-40B4-BE49-F238E27FC236}">
                <a16:creationId xmlns:a16="http://schemas.microsoft.com/office/drawing/2014/main" id="{80DA6371-64CC-43BA-99DE-9F1C6AEAE1A0}"/>
              </a:ext>
            </a:extLst>
          </p:cNvPr>
          <p:cNvSpPr txBox="1"/>
          <p:nvPr/>
        </p:nvSpPr>
        <p:spPr>
          <a:xfrm>
            <a:off x="5934879" y="4797477"/>
            <a:ext cx="1436670" cy="730430"/>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システムの発注者と</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受注者それぞれが積極的に関わるポイントがよく</a:t>
            </a:r>
            <a:b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分かった。</a:t>
            </a:r>
          </a:p>
        </p:txBody>
      </p:sp>
      <p:sp>
        <p:nvSpPr>
          <p:cNvPr id="60" name="テキスト ボックス 59">
            <a:extLst>
              <a:ext uri="{FF2B5EF4-FFF2-40B4-BE49-F238E27FC236}">
                <a16:creationId xmlns:a16="http://schemas.microsoft.com/office/drawing/2014/main" id="{B47F1A69-CD30-4238-9A19-FC1D349ED0C7}"/>
              </a:ext>
            </a:extLst>
          </p:cNvPr>
          <p:cNvSpPr txBox="1"/>
          <p:nvPr/>
        </p:nvSpPr>
        <p:spPr>
          <a:xfrm>
            <a:off x="5861468" y="2390006"/>
            <a:ext cx="1920811" cy="756000"/>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108000" tIns="108000" rtlCol="0" anchor="ctr">
            <a:noAutofit/>
          </a:bodyPr>
          <a:lstStyle/>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デジタル技術を活用する前に</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その必要性・重要性の筋道を立てながらしっかり理解することが大事だと</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学んだ</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3" name="テキスト ボックス 62">
            <a:extLst>
              <a:ext uri="{FF2B5EF4-FFF2-40B4-BE49-F238E27FC236}">
                <a16:creationId xmlns:a16="http://schemas.microsoft.com/office/drawing/2014/main" id="{80B62242-1FFB-4EAA-90F9-6B8B2EF08A52}"/>
              </a:ext>
            </a:extLst>
          </p:cNvPr>
          <p:cNvSpPr txBox="1"/>
          <p:nvPr/>
        </p:nvSpPr>
        <p:spPr>
          <a:xfrm>
            <a:off x="6192788" y="3162967"/>
            <a:ext cx="2520975" cy="657903"/>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業務について、</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「デジタルでどう改善するか」の視点だけでなく、「そもそもの業務プロセス自体を見直せる可能性はないか」という視点で考えていきたい。</a:t>
            </a:r>
          </a:p>
        </p:txBody>
      </p:sp>
      <p:pic>
        <p:nvPicPr>
          <p:cNvPr id="118" name="図 117">
            <a:extLst>
              <a:ext uri="{FF2B5EF4-FFF2-40B4-BE49-F238E27FC236}">
                <a16:creationId xmlns:a16="http://schemas.microsoft.com/office/drawing/2014/main" id="{7C455663-EEC3-47F5-AD9D-10BF0EA962CE}"/>
              </a:ext>
            </a:extLst>
          </p:cNvPr>
          <p:cNvPicPr>
            <a:picLocks noChangeAspect="1"/>
          </p:cNvPicPr>
          <p:nvPr/>
        </p:nvPicPr>
        <p:blipFill rotWithShape="1">
          <a:blip r:embed="rId3"/>
          <a:srcRect b="8184"/>
          <a:stretch/>
        </p:blipFill>
        <p:spPr>
          <a:xfrm>
            <a:off x="3105638" y="2181232"/>
            <a:ext cx="2657135" cy="1662538"/>
          </a:xfrm>
          <a:prstGeom prst="rect">
            <a:avLst/>
          </a:prstGeom>
        </p:spPr>
      </p:pic>
      <p:pic>
        <p:nvPicPr>
          <p:cNvPr id="121" name="Picture 2" descr="ブレインストーミング・会議のイラスト">
            <a:extLst>
              <a:ext uri="{FF2B5EF4-FFF2-40B4-BE49-F238E27FC236}">
                <a16:creationId xmlns:a16="http://schemas.microsoft.com/office/drawing/2014/main" id="{0597E82B-632A-4DC3-A555-AA99D27BF9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4311" y="2198092"/>
            <a:ext cx="874865" cy="8748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表 5">
            <a:extLst>
              <a:ext uri="{FF2B5EF4-FFF2-40B4-BE49-F238E27FC236}">
                <a16:creationId xmlns:a16="http://schemas.microsoft.com/office/drawing/2014/main" id="{28BDF94C-2D6E-46F6-9C46-A47BCAE92AD0}"/>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各部局での業務改善を図るため、ローコード・ノーコードツールや</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RPA</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を活用したデジタル実装等に取り組む職員。</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pic>
        <p:nvPicPr>
          <p:cNvPr id="7" name="図 6">
            <a:extLst>
              <a:ext uri="{FF2B5EF4-FFF2-40B4-BE49-F238E27FC236}">
                <a16:creationId xmlns:a16="http://schemas.microsoft.com/office/drawing/2014/main" id="{C4B0D486-B252-4F26-98B5-A07BC9D86F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2964" y="4577840"/>
            <a:ext cx="3392354" cy="1911475"/>
          </a:xfrm>
          <a:prstGeom prst="rect">
            <a:avLst/>
          </a:prstGeom>
        </p:spPr>
      </p:pic>
      <p:sp>
        <p:nvSpPr>
          <p:cNvPr id="4" name="スライド番号プレースホルダー 3">
            <a:extLst>
              <a:ext uri="{FF2B5EF4-FFF2-40B4-BE49-F238E27FC236}">
                <a16:creationId xmlns:a16="http://schemas.microsoft.com/office/drawing/2014/main" id="{05275A3C-CDA1-48D4-91D6-18B36F30AC16}"/>
              </a:ext>
            </a:extLst>
          </p:cNvPr>
          <p:cNvSpPr>
            <a:spLocks noGrp="1"/>
          </p:cNvSpPr>
          <p:nvPr>
            <p:ph type="sldNum" sz="quarter" idx="12"/>
          </p:nvPr>
        </p:nvSpPr>
        <p:spPr/>
        <p:txBody>
          <a:bodyPr/>
          <a:lstStyle/>
          <a:p>
            <a:fld id="{7791D223-6A27-4327-8087-FA06212A7E85}" type="slidenum">
              <a:rPr lang="ja-JP" altLang="en-US" smtClean="0"/>
              <a:pPr/>
              <a:t>13</a:t>
            </a:fld>
            <a:endParaRPr lang="ja-JP" altLang="en-US"/>
          </a:p>
        </p:txBody>
      </p:sp>
      <p:sp>
        <p:nvSpPr>
          <p:cNvPr id="26" name="正方形/長方形 25">
            <a:extLst>
              <a:ext uri="{FF2B5EF4-FFF2-40B4-BE49-F238E27FC236}">
                <a16:creationId xmlns:a16="http://schemas.microsoft.com/office/drawing/2014/main" id="{5F5313B5-6245-4AC3-BFF1-1FD91DC88F4A}"/>
              </a:ext>
            </a:extLst>
          </p:cNvPr>
          <p:cNvSpPr/>
          <p:nvPr/>
        </p:nvSpPr>
        <p:spPr>
          <a:xfrm>
            <a:off x="283033" y="637634"/>
            <a:ext cx="8577934" cy="1010770"/>
          </a:xfrm>
          <a:prstGeom prst="rect">
            <a:avLst/>
          </a:prstGeom>
          <a:solidFill>
            <a:schemeClr val="bg1"/>
          </a:solidFill>
          <a:ln w="190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72000" rIns="36000" rtlCol="0" anchor="t"/>
          <a:lstStyle/>
          <a:p>
            <a:pPr algn="ctr">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推進に向けた研修の実施等の効果</a:t>
            </a: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8" name="表 4">
            <a:extLst>
              <a:ext uri="{FF2B5EF4-FFF2-40B4-BE49-F238E27FC236}">
                <a16:creationId xmlns:a16="http://schemas.microsoft.com/office/drawing/2014/main" id="{C7C08C37-DC1E-4C7B-A487-6A68F6C223B4}"/>
              </a:ext>
            </a:extLst>
          </p:cNvPr>
          <p:cNvGraphicFramePr>
            <a:graphicFrameLocks noGrp="1"/>
          </p:cNvGraphicFramePr>
          <p:nvPr>
            <p:extLst>
              <p:ext uri="{D42A27DB-BD31-4B8C-83A1-F6EECF244321}">
                <p14:modId xmlns:p14="http://schemas.microsoft.com/office/powerpoint/2010/main" val="1785104042"/>
              </p:ext>
            </p:extLst>
          </p:nvPr>
        </p:nvGraphicFramePr>
        <p:xfrm>
          <a:off x="432000" y="909875"/>
          <a:ext cx="8280000" cy="651600"/>
        </p:xfrm>
        <a:graphic>
          <a:graphicData uri="http://schemas.openxmlformats.org/drawingml/2006/table">
            <a:tbl>
              <a:tblPr firstRow="1" bandRow="1">
                <a:tableStyleId>{5C22544A-7EE6-4342-B048-85BDC9FD1C3A}</a:tableStyleId>
              </a:tblPr>
              <a:tblGrid>
                <a:gridCol w="4021714">
                  <a:extLst>
                    <a:ext uri="{9D8B030D-6E8A-4147-A177-3AD203B41FA5}">
                      <a16:colId xmlns:a16="http://schemas.microsoft.com/office/drawing/2014/main" val="3468640698"/>
                    </a:ext>
                  </a:extLst>
                </a:gridCol>
                <a:gridCol w="236572">
                  <a:extLst>
                    <a:ext uri="{9D8B030D-6E8A-4147-A177-3AD203B41FA5}">
                      <a16:colId xmlns:a16="http://schemas.microsoft.com/office/drawing/2014/main" val="1106510854"/>
                    </a:ext>
                  </a:extLst>
                </a:gridCol>
                <a:gridCol w="4021714">
                  <a:extLst>
                    <a:ext uri="{9D8B030D-6E8A-4147-A177-3AD203B41FA5}">
                      <a16:colId xmlns:a16="http://schemas.microsoft.com/office/drawing/2014/main" val="3121004198"/>
                    </a:ext>
                  </a:extLst>
                </a:gridCol>
              </a:tblGrid>
              <a:tr h="291600">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職員の意識・スキルの向上</a:t>
                      </a:r>
                      <a:endParaRPr kumimoji="1" lang="ja-JP" altLang="en-US" b="1" dirty="0">
                        <a:solidFill>
                          <a:schemeClr val="tx1"/>
                        </a:solidFill>
                        <a:effectLst/>
                        <a:latin typeface="メイリオ" panose="020B0604030504040204" pitchFamily="50" charset="-128"/>
                        <a:ea typeface="メイリオ" panose="020B0604030504040204" pitchFamily="50" charset="-128"/>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0" marR="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実践的な業務改革の推進</a:t>
                      </a:r>
                      <a:endPar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63356557"/>
                  </a:ext>
                </a:extLst>
              </a:tr>
              <a:tr h="360000">
                <a:tc>
                  <a:txBody>
                    <a:bodyPr/>
                    <a:lstStyle/>
                    <a:p>
                      <a:pPr marL="93663" indent="-93663">
                        <a:buFont typeface="Arial" panose="020B0604020202020204" pitchFamily="34" charset="0"/>
                        <a:buChar char="•"/>
                      </a:pPr>
                      <a:r>
                        <a:rPr lang="en-US" altLang="ja-JP" sz="900" dirty="0">
                          <a:latin typeface="メイリオ" panose="020B0604030504040204" pitchFamily="50" charset="-128"/>
                          <a:ea typeface="メイリオ" panose="020B0604030504040204" pitchFamily="50" charset="-128"/>
                        </a:rPr>
                        <a:t>DX</a:t>
                      </a:r>
                      <a:r>
                        <a:rPr lang="ja-JP" altLang="en-US" sz="900" dirty="0">
                          <a:latin typeface="メイリオ" panose="020B0604030504040204" pitchFamily="50" charset="-128"/>
                          <a:ea typeface="メイリオ" panose="020B0604030504040204" pitchFamily="50" charset="-128"/>
                        </a:rPr>
                        <a:t>推進員</a:t>
                      </a:r>
                      <a:r>
                        <a:rPr lang="ja-JP" altLang="en-US" sz="900" baseline="30000" dirty="0">
                          <a:latin typeface="メイリオ" panose="020B0604030504040204" pitchFamily="50" charset="-128"/>
                          <a:ea typeface="メイリオ" panose="020B0604030504040204" pitchFamily="50" charset="-128"/>
                        </a:rPr>
                        <a:t>＊７</a:t>
                      </a:r>
                      <a:r>
                        <a:rPr lang="ja-JP" altLang="en-US" sz="900" dirty="0">
                          <a:latin typeface="メイリオ" panose="020B0604030504040204" pitchFamily="50" charset="-128"/>
                          <a:ea typeface="メイリオ" panose="020B0604030504040204" pitchFamily="50" charset="-128"/>
                        </a:rPr>
                        <a:t>や</a:t>
                      </a:r>
                      <a:r>
                        <a:rPr lang="en-US" altLang="ja-JP" sz="900" dirty="0">
                          <a:latin typeface="メイリオ" panose="020B0604030504040204" pitchFamily="50" charset="-128"/>
                          <a:ea typeface="メイリオ" panose="020B0604030504040204" pitchFamily="50" charset="-128"/>
                        </a:rPr>
                        <a:t>DX</a:t>
                      </a:r>
                      <a:r>
                        <a:rPr lang="ja-JP" altLang="en-US" sz="900" dirty="0">
                          <a:latin typeface="メイリオ" panose="020B0604030504040204" pitchFamily="50" charset="-128"/>
                          <a:ea typeface="メイリオ" panose="020B0604030504040204" pitchFamily="50" charset="-128"/>
                        </a:rPr>
                        <a:t>の推進に意欲的な職員を対象にした研修を実施することにより、意識・スキルを向上。</a:t>
                      </a:r>
                      <a:endParaRPr kumimoji="1" lang="ja-JP" altLang="en-US" sz="900" dirty="0">
                        <a:solidFill>
                          <a:schemeClr val="tx1"/>
                        </a:solidFill>
                        <a:effectLst/>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0" marR="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dirty="0">
                          <a:latin typeface="メイリオ" panose="020B0604030504040204" pitchFamily="50" charset="-128"/>
                          <a:ea typeface="メイリオ" panose="020B0604030504040204" pitchFamily="50" charset="-128"/>
                        </a:rPr>
                        <a:t>職員の意識・スキルの向上により、先進的なデジタル技術やデータ等を活用した実践的な業務改革を推進。</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extLst>
                  <a:ext uri="{0D108BD9-81ED-4DB2-BD59-A6C34878D82A}">
                    <a16:rowId xmlns:a16="http://schemas.microsoft.com/office/drawing/2014/main" val="1978986016"/>
                  </a:ext>
                </a:extLst>
              </a:tr>
            </a:tbl>
          </a:graphicData>
        </a:graphic>
      </p:graphicFrame>
      <p:graphicFrame>
        <p:nvGraphicFramePr>
          <p:cNvPr id="5" name="表 4">
            <a:extLst>
              <a:ext uri="{FF2B5EF4-FFF2-40B4-BE49-F238E27FC236}">
                <a16:creationId xmlns:a16="http://schemas.microsoft.com/office/drawing/2014/main" id="{2BF042A1-347E-4538-8D68-BA669C981966}"/>
              </a:ext>
            </a:extLst>
          </p:cNvPr>
          <p:cNvGraphicFramePr>
            <a:graphicFrameLocks noGrp="1"/>
          </p:cNvGraphicFramePr>
          <p:nvPr>
            <p:extLst>
              <p:ext uri="{D42A27DB-BD31-4B8C-83A1-F6EECF244321}">
                <p14:modId xmlns:p14="http://schemas.microsoft.com/office/powerpoint/2010/main" val="3999978058"/>
              </p:ext>
            </p:extLst>
          </p:nvPr>
        </p:nvGraphicFramePr>
        <p:xfrm>
          <a:off x="378068" y="2284271"/>
          <a:ext cx="2284089" cy="1584960"/>
        </p:xfrm>
        <a:graphic>
          <a:graphicData uri="http://schemas.openxmlformats.org/drawingml/2006/table">
            <a:tbl>
              <a:tblPr firstRow="1" bandRow="1">
                <a:tableStyleId>{5C22544A-7EE6-4342-B048-85BDC9FD1C3A}</a:tableStyleId>
              </a:tblPr>
              <a:tblGrid>
                <a:gridCol w="2284089">
                  <a:extLst>
                    <a:ext uri="{9D8B030D-6E8A-4147-A177-3AD203B41FA5}">
                      <a16:colId xmlns:a16="http://schemas.microsoft.com/office/drawing/2014/main" val="2425511216"/>
                    </a:ext>
                  </a:extLst>
                </a:gridCol>
              </a:tblGrid>
              <a:tr h="219752">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研修内容</a:t>
                      </a:r>
                    </a:p>
                  </a:txBody>
                  <a:tcPr marB="0" anchor="b">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0051292"/>
                  </a:ext>
                </a:extLst>
              </a:tr>
              <a:tr h="1297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課題発見</a:t>
                      </a:r>
                      <a:br>
                        <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・課題とは何か、課題発見法</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視点拡大を図り当たり前を疑う</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・事実、思い込み、評価を分ける</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・なぜを深堀りする</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アイデアを実行可能な形に変える</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・無駄や重複している部分を発見する</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・まずは小さく動かすことの大切さ</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DX</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は手段、人を動かす仕組みを設計する</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B="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2965591"/>
                  </a:ext>
                </a:extLst>
              </a:tr>
            </a:tbl>
          </a:graphicData>
        </a:graphic>
      </p:graphicFrame>
      <p:graphicFrame>
        <p:nvGraphicFramePr>
          <p:cNvPr id="25" name="表 24">
            <a:extLst>
              <a:ext uri="{FF2B5EF4-FFF2-40B4-BE49-F238E27FC236}">
                <a16:creationId xmlns:a16="http://schemas.microsoft.com/office/drawing/2014/main" id="{4BF743F7-D691-4F41-8AB7-EF319E80F80D}"/>
              </a:ext>
            </a:extLst>
          </p:cNvPr>
          <p:cNvGraphicFramePr>
            <a:graphicFrameLocks noGrp="1"/>
          </p:cNvGraphicFramePr>
          <p:nvPr>
            <p:extLst>
              <p:ext uri="{D42A27DB-BD31-4B8C-83A1-F6EECF244321}">
                <p14:modId xmlns:p14="http://schemas.microsoft.com/office/powerpoint/2010/main" val="239403660"/>
              </p:ext>
            </p:extLst>
          </p:nvPr>
        </p:nvGraphicFramePr>
        <p:xfrm>
          <a:off x="378068" y="4599130"/>
          <a:ext cx="1985478" cy="1866900"/>
        </p:xfrm>
        <a:graphic>
          <a:graphicData uri="http://schemas.openxmlformats.org/drawingml/2006/table">
            <a:tbl>
              <a:tblPr firstRow="1" bandRow="1">
                <a:tableStyleId>{5C22544A-7EE6-4342-B048-85BDC9FD1C3A}</a:tableStyleId>
              </a:tblPr>
              <a:tblGrid>
                <a:gridCol w="1985478">
                  <a:extLst>
                    <a:ext uri="{9D8B030D-6E8A-4147-A177-3AD203B41FA5}">
                      <a16:colId xmlns:a16="http://schemas.microsoft.com/office/drawing/2014/main" val="2425511216"/>
                    </a:ext>
                  </a:extLst>
                </a:gridCol>
              </a:tblGrid>
              <a:tr h="219752">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研修内容</a:t>
                      </a:r>
                    </a:p>
                  </a:txBody>
                  <a:tcPr marB="0" anchor="b">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0051292"/>
                  </a:ext>
                </a:extLst>
              </a:tr>
              <a:tr h="1297243">
                <a:tc>
                  <a:txBody>
                    <a:bodyPr/>
                    <a:lstStyle/>
                    <a:p>
                      <a:r>
                        <a:rPr lang="en-US" altLang="ja-JP" sz="1050" b="1" dirty="0">
                          <a:solidFill>
                            <a:schemeClr val="tx1"/>
                          </a:solidFill>
                          <a:latin typeface="メイリオ" panose="020B0604030504040204" pitchFamily="50" charset="-128"/>
                          <a:ea typeface="メイリオ" panose="020B0604030504040204" pitchFamily="50" charset="-128"/>
                        </a:rPr>
                        <a:t>IT</a:t>
                      </a:r>
                      <a:r>
                        <a:rPr lang="ja-JP" altLang="en-US" sz="1050" b="1" dirty="0">
                          <a:solidFill>
                            <a:schemeClr val="tx1"/>
                          </a:solidFill>
                          <a:latin typeface="メイリオ" panose="020B0604030504040204" pitchFamily="50" charset="-128"/>
                          <a:ea typeface="メイリオ" panose="020B0604030504040204" pitchFamily="50" charset="-128"/>
                        </a:rPr>
                        <a:t>基礎知識編</a:t>
                      </a:r>
                      <a:endParaRPr lang="en-US" altLang="ja-JP" sz="1050" b="1"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・コンピュータの構成要素</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・ソフトウェア</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・ネットワークとインターネット</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・情報セキュリティ</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・データベース</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DX</a:t>
                      </a:r>
                      <a:r>
                        <a:rPr lang="ja-JP" altLang="en-US" sz="800" dirty="0">
                          <a:solidFill>
                            <a:schemeClr val="tx1"/>
                          </a:solidFill>
                          <a:latin typeface="メイリオ" panose="020B0604030504040204" pitchFamily="50" charset="-128"/>
                          <a:ea typeface="メイリオ" panose="020B0604030504040204" pitchFamily="50" charset="-128"/>
                        </a:rPr>
                        <a:t>を取り巻く要素技術</a:t>
                      </a:r>
                      <a:endParaRPr lang="en-US" altLang="ja-JP" sz="800" dirty="0">
                        <a:solidFill>
                          <a:schemeClr val="tx1"/>
                        </a:solidFill>
                        <a:latin typeface="メイリオ" panose="020B0604030504040204" pitchFamily="50" charset="-128"/>
                        <a:ea typeface="メイリオ" panose="020B0604030504040204" pitchFamily="50" charset="-128"/>
                      </a:endParaRPr>
                    </a:p>
                    <a:p>
                      <a:endParaRPr lang="en-US" altLang="ja-JP" sz="300" dirty="0">
                        <a:solidFill>
                          <a:schemeClr val="tx1"/>
                        </a:solidFill>
                        <a:latin typeface="メイリオ" panose="020B0604030504040204" pitchFamily="50" charset="-128"/>
                        <a:ea typeface="メイリオ" panose="020B0604030504040204" pitchFamily="50" charset="-128"/>
                      </a:endParaRPr>
                    </a:p>
                    <a:p>
                      <a:r>
                        <a:rPr lang="ja-JP" altLang="en-US" sz="1050" b="1" dirty="0">
                          <a:solidFill>
                            <a:schemeClr val="tx1"/>
                          </a:solidFill>
                          <a:latin typeface="メイリオ" panose="020B0604030504040204" pitchFamily="50" charset="-128"/>
                          <a:ea typeface="メイリオ" panose="020B0604030504040204" pitchFamily="50" charset="-128"/>
                        </a:rPr>
                        <a:t>初めて学ぶ情報システム開発</a:t>
                      </a:r>
                      <a:endParaRPr lang="en-US" altLang="ja-JP" sz="1050" b="1"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・情報システム、システム開発手法</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・インフラストラクチャ</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・システムアーキテクチャ</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・ソフトウェア設計、運用・保守</a:t>
                      </a:r>
                      <a:endParaRPr lang="en-US" altLang="ja-JP" sz="1000" dirty="0">
                        <a:solidFill>
                          <a:schemeClr val="tx1"/>
                        </a:solidFill>
                        <a:latin typeface="メイリオ" panose="020B0604030504040204" pitchFamily="50" charset="-128"/>
                        <a:ea typeface="メイリオ" panose="020B0604030504040204" pitchFamily="50" charset="-128"/>
                      </a:endParaRPr>
                    </a:p>
                  </a:txBody>
                  <a:tcPr marB="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2965591"/>
                  </a:ext>
                </a:extLst>
              </a:tr>
            </a:tbl>
          </a:graphicData>
        </a:graphic>
      </p:graphicFrame>
    </p:spTree>
    <p:extLst>
      <p:ext uri="{BB962C8B-B14F-4D97-AF65-F5344CB8AC3E}">
        <p14:creationId xmlns:p14="http://schemas.microsoft.com/office/powerpoint/2010/main" val="268538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a:extLst>
              <a:ext uri="{FF2B5EF4-FFF2-40B4-BE49-F238E27FC236}">
                <a16:creationId xmlns:a16="http://schemas.microsoft.com/office/drawing/2014/main" id="{D7AFA3ED-8090-42F2-AE4C-1C7D3880744D}"/>
              </a:ext>
            </a:extLst>
          </p:cNvPr>
          <p:cNvSpPr/>
          <p:nvPr/>
        </p:nvSpPr>
        <p:spPr>
          <a:xfrm>
            <a:off x="251520" y="1943213"/>
            <a:ext cx="8595955" cy="4428045"/>
          </a:xfrm>
          <a:prstGeom prst="rect">
            <a:avLst/>
          </a:prstGeom>
          <a:solidFill>
            <a:srgbClr val="CFE0ED"/>
          </a:solidFill>
          <a:ln w="19050">
            <a:noFill/>
          </a:ln>
        </p:spPr>
        <p:style>
          <a:lnRef idx="2">
            <a:schemeClr val="accent1"/>
          </a:lnRef>
          <a:fillRef idx="1">
            <a:schemeClr val="lt1"/>
          </a:fillRef>
          <a:effectRef idx="0">
            <a:schemeClr val="accent1"/>
          </a:effectRef>
          <a:fontRef idx="minor">
            <a:schemeClr val="dk1"/>
          </a:fontRef>
        </p:style>
        <p:txBody>
          <a:bodyPr lIns="72000" tIns="36000" rIns="36000" rtlCol="0" anchor="t"/>
          <a:lstStyle/>
          <a:p>
            <a:pPr marL="93663" marR="0" lvl="0" indent="-93663" algn="l" defTabSz="990564"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従来、紙ベースで行ってきた医療機関や福祉施設等の立入検査や許認可業務について、事業者の利便性向上と、職員の生産性向上を図るため、申請から許認可手続及び立入検査・指導監査までを一貫して処理・管理するシステムを、健康医療部と福祉部が共同で構築。</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90564"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複数部局や類似業務での横展開を考慮した汎用性・拡張性の高いシステムとしており、令和８年度は環境衛生・薬事・食品衛生分野の許認可業務等への拡張に向けた機能構築を実施。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algn="ctr">
              <a:defRPr/>
            </a:pP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プレースホルダー 4">
            <a:extLst>
              <a:ext uri="{FF2B5EF4-FFF2-40B4-BE49-F238E27FC236}">
                <a16:creationId xmlns:a16="http://schemas.microsoft.com/office/drawing/2014/main" id="{1FE0F736-E538-4608-898D-96C05ECAC286}"/>
              </a:ext>
            </a:extLst>
          </p:cNvPr>
          <p:cNvSpPr>
            <a:spLocks noGrp="1"/>
          </p:cNvSpPr>
          <p:nvPr>
            <p:ph type="body" sz="quarter" idx="13"/>
          </p:nvPr>
        </p:nvSpPr>
        <p:spPr>
          <a:xfrm>
            <a:off x="0" y="47030"/>
            <a:ext cx="7704000" cy="501650"/>
          </a:xfrm>
        </p:spPr>
        <p:txBody>
          <a:bodyPr/>
          <a:lstStyle/>
          <a:p>
            <a:r>
              <a:rPr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許認可・検査等業務</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プラットフォーム</a:t>
            </a:r>
            <a:r>
              <a:rPr lang="ja-JP" altLang="en-US" b="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」の構築</a:t>
            </a:r>
            <a:endParaRPr lang="ja-JP" altLang="en-US" b="0" dirty="0"/>
          </a:p>
        </p:txBody>
      </p:sp>
      <p:sp>
        <p:nvSpPr>
          <p:cNvPr id="71" name="正方形/長方形 70">
            <a:extLst>
              <a:ext uri="{FF2B5EF4-FFF2-40B4-BE49-F238E27FC236}">
                <a16:creationId xmlns:a16="http://schemas.microsoft.com/office/drawing/2014/main" id="{15BE3B73-0FE8-4497-9D8F-3C6413DE1DBE}"/>
              </a:ext>
            </a:extLst>
          </p:cNvPr>
          <p:cNvSpPr/>
          <p:nvPr/>
        </p:nvSpPr>
        <p:spPr>
          <a:xfrm>
            <a:off x="378465" y="2978949"/>
            <a:ext cx="8387071" cy="324816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rtlCol="0" anchor="t"/>
          <a:lstStyle/>
          <a:p>
            <a:pPr marL="0" marR="0" lvl="0" indent="0" algn="ctr" defTabSz="990564" rtl="0" eaLnBrk="1" fontAlgn="auto" latinLnBrk="0" hangingPunct="1">
              <a:lnSpc>
                <a:spcPct val="100000"/>
              </a:lnSpc>
              <a:spcBef>
                <a:spcPts val="0"/>
              </a:spcBef>
              <a:spcAft>
                <a:spcPts val="0"/>
              </a:spcAft>
              <a:buClrTx/>
              <a:buSzPct val="100000"/>
              <a:buFontTx/>
              <a:buNone/>
              <a:tabLst/>
              <a:defRPr/>
            </a:pPr>
            <a:endParaRPr kumimoji="1" lang="en-US" altLang="ja-JP" sz="6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システム概要</a:t>
            </a:r>
            <a:endPar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ACA6E661-290F-48DA-8709-B4BB0CBFD526}"/>
              </a:ext>
            </a:extLst>
          </p:cNvPr>
          <p:cNvGrpSpPr/>
          <p:nvPr/>
        </p:nvGrpSpPr>
        <p:grpSpPr>
          <a:xfrm>
            <a:off x="437155" y="3293985"/>
            <a:ext cx="8254034" cy="2854565"/>
            <a:chOff x="410628" y="3335187"/>
            <a:chExt cx="8254034" cy="2854565"/>
          </a:xfrm>
        </p:grpSpPr>
        <p:grpSp>
          <p:nvGrpSpPr>
            <p:cNvPr id="90" name="グループ化 89">
              <a:extLst>
                <a:ext uri="{FF2B5EF4-FFF2-40B4-BE49-F238E27FC236}">
                  <a16:creationId xmlns:a16="http://schemas.microsoft.com/office/drawing/2014/main" id="{06386B12-F4DE-445A-BE15-60357F05F15E}"/>
                </a:ext>
              </a:extLst>
            </p:cNvPr>
            <p:cNvGrpSpPr/>
            <p:nvPr/>
          </p:nvGrpSpPr>
          <p:grpSpPr>
            <a:xfrm>
              <a:off x="7314634" y="3653565"/>
              <a:ext cx="1350028" cy="1897439"/>
              <a:chOff x="7316530" y="3747813"/>
              <a:chExt cx="1350028" cy="1897439"/>
            </a:xfrm>
          </p:grpSpPr>
          <p:sp>
            <p:nvSpPr>
              <p:cNvPr id="14" name="正方形/長方形 13">
                <a:extLst>
                  <a:ext uri="{FF2B5EF4-FFF2-40B4-BE49-F238E27FC236}">
                    <a16:creationId xmlns:a16="http://schemas.microsoft.com/office/drawing/2014/main" id="{97F900F0-30EC-43B2-A088-11C7D9203251}"/>
                  </a:ext>
                </a:extLst>
              </p:cNvPr>
              <p:cNvSpPr/>
              <p:nvPr/>
            </p:nvSpPr>
            <p:spPr bwMode="gray">
              <a:xfrm>
                <a:off x="7316530" y="3747813"/>
                <a:ext cx="1350028" cy="189743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72000" tIns="72000" rIns="72000" bIns="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rgbClr val="000000"/>
                  </a:buClr>
                  <a:defRPr/>
                </a:pPr>
                <a:endParaRPr lang="en-US" altLang="ja-JP" sz="1400" b="1" kern="0" dirty="0">
                  <a:solidFill>
                    <a:sysClr val="windowText" lastClr="000000"/>
                  </a:solidFill>
                  <a:latin typeface="メイリオ" panose="020B0604030504040204" pitchFamily="50" charset="-128"/>
                  <a:ea typeface="メイリオ" panose="020B0604030504040204" pitchFamily="50" charset="-128"/>
                </a:endParaRPr>
              </a:p>
              <a:p>
                <a:pPr algn="ctr">
                  <a:buClr>
                    <a:srgbClr val="000000"/>
                  </a:buClr>
                  <a:defRPr/>
                </a:pPr>
                <a:r>
                  <a:rPr lang="ja-JP" altLang="en-US" sz="1400" b="1" kern="0" dirty="0">
                    <a:solidFill>
                      <a:sysClr val="windowText" lastClr="000000"/>
                    </a:solidFill>
                    <a:latin typeface="メイリオ" panose="020B0604030504040204" pitchFamily="50" charset="-128"/>
                    <a:ea typeface="メイリオ" panose="020B0604030504040204" pitchFamily="50" charset="-128"/>
                  </a:rPr>
                  <a:t>府</a:t>
                </a:r>
                <a:endParaRPr lang="en-US" altLang="ja-JP" sz="14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5" name="テキスト ボックス 60">
                <a:extLst>
                  <a:ext uri="{FF2B5EF4-FFF2-40B4-BE49-F238E27FC236}">
                    <a16:creationId xmlns:a16="http://schemas.microsoft.com/office/drawing/2014/main" id="{42C68074-C814-4B78-82E7-DB9DA7664635}"/>
                  </a:ext>
                </a:extLst>
              </p:cNvPr>
              <p:cNvSpPr txBox="1"/>
              <p:nvPr/>
            </p:nvSpPr>
            <p:spPr>
              <a:xfrm>
                <a:off x="7594049" y="4902585"/>
                <a:ext cx="868680" cy="32534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lstStyle>
                <a:defPPr>
                  <a:defRPr lang="en-US"/>
                </a:defPPr>
                <a:lvl1pPr marL="0" marR="0" lvl="0" indent="0" algn="ctr" defTabSz="914400" eaLnBrk="1" latinLnBrk="0" hangingPunct="1">
                  <a:lnSpc>
                    <a:spcPct val="100000"/>
                  </a:lnSpc>
                  <a:buClrTx/>
                  <a:buSzTx/>
                  <a:buFont typeface="Wingdings 2" pitchFamily="18" charset="2"/>
                  <a:buNone/>
                  <a:tabLst/>
                  <a:defRPr kumimoji="1" sz="1100" b="0" i="0" u="none" strike="noStrike" cap="none" spc="0" normalizeH="0" baseline="0">
                    <a:ln>
                      <a:noFill/>
                    </a:ln>
                    <a:solidFill>
                      <a:schemeClr val="bg1"/>
                    </a:solidFill>
                    <a:effectLst/>
                    <a:uLnTx/>
                    <a:uFillTx/>
                    <a:latin typeface="+mn-lt"/>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solidFill>
                      <a:schemeClr val="tx1"/>
                    </a:solidFill>
                    <a:latin typeface="メイリオ" panose="020B0604030504040204" pitchFamily="50" charset="-128"/>
                    <a:ea typeface="メイリオ" panose="020B0604030504040204" pitchFamily="50" charset="-128"/>
                  </a:rPr>
                  <a:t>福祉部</a:t>
                </a:r>
              </a:p>
            </p:txBody>
          </p:sp>
          <p:sp>
            <p:nvSpPr>
              <p:cNvPr id="16" name="テキスト ボックス 60">
                <a:extLst>
                  <a:ext uri="{FF2B5EF4-FFF2-40B4-BE49-F238E27FC236}">
                    <a16:creationId xmlns:a16="http://schemas.microsoft.com/office/drawing/2014/main" id="{36463AC5-14AC-44D2-BB36-71E4AB5A2242}"/>
                  </a:ext>
                </a:extLst>
              </p:cNvPr>
              <p:cNvSpPr txBox="1"/>
              <p:nvPr/>
            </p:nvSpPr>
            <p:spPr>
              <a:xfrm>
                <a:off x="7594049" y="4374540"/>
                <a:ext cx="868680" cy="330461"/>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lstStyle>
                <a:defPPr>
                  <a:defRPr lang="en-US"/>
                </a:defPPr>
                <a:lvl1pPr marL="0" marR="0" lvl="0" indent="0" algn="ctr" defTabSz="914400" eaLnBrk="1" latinLnBrk="0" hangingPunct="1">
                  <a:lnSpc>
                    <a:spcPct val="100000"/>
                  </a:lnSpc>
                  <a:buClrTx/>
                  <a:buSzTx/>
                  <a:buFont typeface="Wingdings 2" pitchFamily="18" charset="2"/>
                  <a:buNone/>
                  <a:tabLst/>
                  <a:defRPr kumimoji="1" sz="1100" b="0" i="0" u="none" strike="noStrike" cap="none" spc="0" normalizeH="0" baseline="0">
                    <a:ln>
                      <a:noFill/>
                    </a:ln>
                    <a:solidFill>
                      <a:schemeClr val="bg1"/>
                    </a:solidFill>
                    <a:effectLst/>
                    <a:uLnTx/>
                    <a:uFillTx/>
                    <a:latin typeface="+mn-lt"/>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a:solidFill>
                      <a:schemeClr val="tx1"/>
                    </a:solidFill>
                    <a:latin typeface="メイリオ" panose="020B0604030504040204" pitchFamily="50" charset="-128"/>
                    <a:ea typeface="メイリオ" panose="020B0604030504040204" pitchFamily="50" charset="-128"/>
                  </a:rPr>
                  <a:t>健康医療部</a:t>
                </a:r>
              </a:p>
            </p:txBody>
          </p:sp>
        </p:grpSp>
        <p:sp>
          <p:nvSpPr>
            <p:cNvPr id="18" name="正方形/長方形 17">
              <a:extLst>
                <a:ext uri="{FF2B5EF4-FFF2-40B4-BE49-F238E27FC236}">
                  <a16:creationId xmlns:a16="http://schemas.microsoft.com/office/drawing/2014/main" id="{3863A8A7-EF66-43F1-86F6-460D3FBFD4E6}"/>
                </a:ext>
              </a:extLst>
            </p:cNvPr>
            <p:cNvSpPr/>
            <p:nvPr/>
          </p:nvSpPr>
          <p:spPr bwMode="gray">
            <a:xfrm>
              <a:off x="3027474" y="3335187"/>
              <a:ext cx="3056036" cy="2070342"/>
            </a:xfrm>
            <a:prstGeom prst="rect">
              <a:avLst/>
            </a:prstGeom>
            <a:solidFill>
              <a:schemeClr val="bg1"/>
            </a:solidFill>
            <a:ln w="28575" algn="ctr">
              <a:solidFill>
                <a:srgbClr val="006664"/>
              </a:solidFill>
              <a:miter lim="800000"/>
              <a:headEnd/>
              <a:tailEnd/>
            </a:ln>
            <a:effectLst>
              <a:outerShdw blurRad="50800" dist="38100" dir="2700000" algn="tl" rotWithShape="0">
                <a:prstClr val="black">
                  <a:alpha val="40000"/>
                </a:prstClr>
              </a:outerShdw>
            </a:effectLst>
          </p:spPr>
          <p:txBody>
            <a:bodyPr wrap="none" lIns="72000" tIns="36000" rIns="72000" bIns="3600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rgbClr val="000000"/>
                </a:buClr>
                <a:defRPr/>
              </a:pPr>
              <a:r>
                <a:rPr lang="ja-JP" altLang="en-US" sz="1500" b="1" dirty="0">
                  <a:latin typeface="メイリオ" panose="020B0604030504040204" pitchFamily="50" charset="-128"/>
                  <a:ea typeface="メイリオ" panose="020B0604030504040204" pitchFamily="50" charset="-128"/>
                </a:rPr>
                <a:t>許認可・検査等業務</a:t>
              </a:r>
              <a:endParaRPr lang="en-US" altLang="ja-JP" sz="1500" b="1" dirty="0">
                <a:latin typeface="メイリオ" panose="020B0604030504040204" pitchFamily="50" charset="-128"/>
                <a:ea typeface="メイリオ" panose="020B0604030504040204" pitchFamily="50" charset="-128"/>
              </a:endParaRPr>
            </a:p>
            <a:p>
              <a:pPr algn="ctr">
                <a:buClr>
                  <a:srgbClr val="000000"/>
                </a:buClr>
                <a:defRPr/>
              </a:pPr>
              <a:r>
                <a:rPr lang="en-US" altLang="ja-JP" sz="1500" b="1" dirty="0">
                  <a:latin typeface="メイリオ" panose="020B0604030504040204" pitchFamily="50" charset="-128"/>
                  <a:ea typeface="メイリオ" panose="020B0604030504040204" pitchFamily="50" charset="-128"/>
                </a:rPr>
                <a:t>DX</a:t>
              </a:r>
              <a:r>
                <a:rPr lang="ja-JP" altLang="en-US" sz="1500" b="1" dirty="0">
                  <a:latin typeface="メイリオ" panose="020B0604030504040204" pitchFamily="50" charset="-128"/>
                  <a:ea typeface="メイリオ" panose="020B0604030504040204" pitchFamily="50" charset="-128"/>
                </a:rPr>
                <a:t>プラットフォーム</a:t>
              </a:r>
              <a:endParaRPr lang="en-US" altLang="ja-JP" sz="1500" kern="0" dirty="0">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5A5FF324-9B1A-4341-B26E-1C636C219517}"/>
                </a:ext>
              </a:extLst>
            </p:cNvPr>
            <p:cNvSpPr/>
            <p:nvPr/>
          </p:nvSpPr>
          <p:spPr bwMode="gray">
            <a:xfrm>
              <a:off x="410628" y="3653564"/>
              <a:ext cx="1383628" cy="189743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72000" tIns="72000" rIns="72000" bIns="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rgbClr val="000000"/>
                </a:buClr>
                <a:defRPr/>
              </a:pPr>
              <a:endParaRPr lang="en-US" altLang="ja-JP" sz="1400" b="1" kern="0" dirty="0">
                <a:solidFill>
                  <a:sysClr val="windowText" lastClr="000000"/>
                </a:solidFill>
                <a:latin typeface="メイリオ" panose="020B0604030504040204" pitchFamily="50" charset="-128"/>
                <a:ea typeface="メイリオ" panose="020B0604030504040204" pitchFamily="50" charset="-128"/>
              </a:endParaRPr>
            </a:p>
            <a:p>
              <a:pPr algn="ctr">
                <a:buClr>
                  <a:srgbClr val="000000"/>
                </a:buClr>
                <a:defRPr/>
              </a:pPr>
              <a:r>
                <a:rPr lang="ja-JP" altLang="en-US" sz="1400" b="1" kern="0" dirty="0">
                  <a:solidFill>
                    <a:sysClr val="windowText" lastClr="000000"/>
                  </a:solidFill>
                  <a:latin typeface="メイリオ" panose="020B0604030504040204" pitchFamily="50" charset="-128"/>
                  <a:ea typeface="メイリオ" panose="020B0604030504040204" pitchFamily="50" charset="-128"/>
                </a:rPr>
                <a:t>事業者</a:t>
              </a:r>
              <a:endParaRPr lang="en-US" altLang="ja-JP" sz="1400" b="1" kern="0" dirty="0">
                <a:solidFill>
                  <a:sysClr val="windowText" lastClr="000000"/>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75264BB4-7542-4143-A42D-DE89B97D9569}"/>
                </a:ext>
              </a:extLst>
            </p:cNvPr>
            <p:cNvGrpSpPr/>
            <p:nvPr/>
          </p:nvGrpSpPr>
          <p:grpSpPr>
            <a:xfrm>
              <a:off x="519042" y="3921077"/>
              <a:ext cx="1100377" cy="1214308"/>
              <a:chOff x="686252" y="4156064"/>
              <a:chExt cx="1327439" cy="1464879"/>
            </a:xfrm>
          </p:grpSpPr>
          <p:sp>
            <p:nvSpPr>
              <p:cNvPr id="21" name="テキスト ボックス 20">
                <a:extLst>
                  <a:ext uri="{FF2B5EF4-FFF2-40B4-BE49-F238E27FC236}">
                    <a16:creationId xmlns:a16="http://schemas.microsoft.com/office/drawing/2014/main" id="{A3FA0C5B-122D-4A43-98F5-8AE4CA849178}"/>
                  </a:ext>
                </a:extLst>
              </p:cNvPr>
              <p:cNvSpPr txBox="1"/>
              <p:nvPr/>
            </p:nvSpPr>
            <p:spPr>
              <a:xfrm>
                <a:off x="758176" y="4156064"/>
                <a:ext cx="1255515" cy="153209"/>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r>
                  <a:rPr lang="ja-JP" altLang="en-US" sz="1000" kern="0" dirty="0">
                    <a:latin typeface="メイリオ" panose="020B0604030504040204" pitchFamily="50" charset="-128"/>
                    <a:ea typeface="メイリオ" panose="020B0604030504040204" pitchFamily="50" charset="-128"/>
                  </a:rPr>
                  <a:t>医療機関や福祉施設等</a:t>
                </a:r>
                <a:endParaRPr lang="en-US" altLang="ja-JP" sz="1000" kern="0" dirty="0">
                  <a:latin typeface="メイリオ" panose="020B0604030504040204" pitchFamily="50" charset="-128"/>
                  <a:ea typeface="メイリオ" panose="020B0604030504040204" pitchFamily="50" charset="-128"/>
                </a:endParaRPr>
              </a:p>
            </p:txBody>
          </p:sp>
          <p:pic>
            <p:nvPicPr>
              <p:cNvPr id="22" name="グラフィックス 21" descr="病院 単色塗りつぶし">
                <a:extLst>
                  <a:ext uri="{FF2B5EF4-FFF2-40B4-BE49-F238E27FC236}">
                    <a16:creationId xmlns:a16="http://schemas.microsoft.com/office/drawing/2014/main" id="{624CB34E-5061-4431-8E50-418475908F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252" y="5105478"/>
                <a:ext cx="648000" cy="515465"/>
              </a:xfrm>
              <a:prstGeom prst="rect">
                <a:avLst/>
              </a:prstGeom>
            </p:spPr>
          </p:pic>
        </p:grpSp>
        <p:pic>
          <p:nvPicPr>
            <p:cNvPr id="23" name="グラフィックス 22" descr="ホーム 1 単色塗りつぶし">
              <a:extLst>
                <a:ext uri="{FF2B5EF4-FFF2-40B4-BE49-F238E27FC236}">
                  <a16:creationId xmlns:a16="http://schemas.microsoft.com/office/drawing/2014/main" id="{F8DECA1A-8B00-44FA-914E-FEF57D4504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4995" y="4700578"/>
              <a:ext cx="537159" cy="427296"/>
            </a:xfrm>
            <a:prstGeom prst="rect">
              <a:avLst/>
            </a:prstGeom>
          </p:spPr>
        </p:pic>
        <p:sp>
          <p:nvSpPr>
            <p:cNvPr id="29" name="矢印: 左右 28">
              <a:extLst>
                <a:ext uri="{FF2B5EF4-FFF2-40B4-BE49-F238E27FC236}">
                  <a16:creationId xmlns:a16="http://schemas.microsoft.com/office/drawing/2014/main" id="{7E0013EB-5AA9-49CC-A9E8-E5C72740DBD6}"/>
                </a:ext>
              </a:extLst>
            </p:cNvPr>
            <p:cNvSpPr/>
            <p:nvPr/>
          </p:nvSpPr>
          <p:spPr bwMode="gray">
            <a:xfrm>
              <a:off x="1815089" y="4317333"/>
              <a:ext cx="1152000" cy="213831"/>
            </a:xfrm>
            <a:prstGeom prst="leftRightArrow">
              <a:avLst>
                <a:gd name="adj1" fmla="val 42808"/>
                <a:gd name="adj2" fmla="val 50000"/>
              </a:avLst>
            </a:prstGeom>
            <a:solidFill>
              <a:srgbClr val="75787B"/>
            </a:solidFill>
            <a:ln w="12700" algn="ctr">
              <a:solidFill>
                <a:srgbClr val="75787B"/>
              </a:solidFill>
              <a:miter lim="800000"/>
              <a:headEnd/>
              <a:tailEnd/>
            </a:ln>
          </p:spPr>
          <p:txBody>
            <a:bodyPr wrap="square" lIns="36000" tIns="36000" rIns="36000" bIns="36000" rtlCol="0" anchor="ctr"/>
            <a:lstStyle/>
            <a:p>
              <a:pPr algn="ctr" fontAlgn="base">
                <a:spcBef>
                  <a:spcPct val="0"/>
                </a:spcBef>
                <a:spcAft>
                  <a:spcPct val="0"/>
                </a:spcAft>
                <a:defRPr/>
              </a:pPr>
              <a:endParaRPr lang="ja-JP" altLang="en-US" sz="1200">
                <a:solidFill>
                  <a:prstClr val="black"/>
                </a:solidFill>
                <a:latin typeface="Yu Gothic UI" panose="020B0500000000000000" pitchFamily="50" charset="-128"/>
                <a:ea typeface="Yu Gothic UI" panose="020B0500000000000000" pitchFamily="50" charset="-128"/>
              </a:endParaRPr>
            </a:p>
          </p:txBody>
        </p:sp>
        <p:sp>
          <p:nvSpPr>
            <p:cNvPr id="31" name="矢印: 右 30">
              <a:extLst>
                <a:ext uri="{FF2B5EF4-FFF2-40B4-BE49-F238E27FC236}">
                  <a16:creationId xmlns:a16="http://schemas.microsoft.com/office/drawing/2014/main" id="{C2480B1F-3BCF-4BBF-B91D-73EE57A07E1E}"/>
                </a:ext>
              </a:extLst>
            </p:cNvPr>
            <p:cNvSpPr/>
            <p:nvPr/>
          </p:nvSpPr>
          <p:spPr bwMode="gray">
            <a:xfrm>
              <a:off x="1815089" y="3724576"/>
              <a:ext cx="1152000" cy="215445"/>
            </a:xfrm>
            <a:prstGeom prst="rightArrow">
              <a:avLst>
                <a:gd name="adj1" fmla="val 50000"/>
                <a:gd name="adj2" fmla="val 78295"/>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32" name="正方形/長方形 31">
              <a:extLst>
                <a:ext uri="{FF2B5EF4-FFF2-40B4-BE49-F238E27FC236}">
                  <a16:creationId xmlns:a16="http://schemas.microsoft.com/office/drawing/2014/main" id="{9B6D671B-D1F7-4CFB-B65D-D6B6F1AC65FD}"/>
                </a:ext>
              </a:extLst>
            </p:cNvPr>
            <p:cNvSpPr/>
            <p:nvPr/>
          </p:nvSpPr>
          <p:spPr bwMode="gray">
            <a:xfrm>
              <a:off x="1887383" y="5849583"/>
              <a:ext cx="5331204" cy="34016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72000" tIns="36000" rIns="7200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buClr>
                  <a:srgbClr val="000000"/>
                </a:buClr>
                <a:defRPr/>
              </a:pPr>
              <a:r>
                <a:rPr lang="ja-JP" altLang="en-US" sz="1200" b="1" kern="0" dirty="0">
                  <a:latin typeface="メイリオ" panose="020B0604030504040204" pitchFamily="50" charset="-128"/>
                  <a:ea typeface="メイリオ" panose="020B0604030504040204" pitchFamily="50" charset="-128"/>
                </a:rPr>
                <a:t>国及び府等のシステム（申請・台帳情報、検査結果、決済情報等）</a:t>
              </a:r>
            </a:p>
          </p:txBody>
        </p:sp>
        <p:sp>
          <p:nvSpPr>
            <p:cNvPr id="7" name="テキスト ボックス 6">
              <a:extLst>
                <a:ext uri="{FF2B5EF4-FFF2-40B4-BE49-F238E27FC236}">
                  <a16:creationId xmlns:a16="http://schemas.microsoft.com/office/drawing/2014/main" id="{58D312E1-3A0D-4038-8E26-575B3009AC58}"/>
                </a:ext>
              </a:extLst>
            </p:cNvPr>
            <p:cNvSpPr txBox="1"/>
            <p:nvPr/>
          </p:nvSpPr>
          <p:spPr>
            <a:xfrm>
              <a:off x="3131840" y="3811940"/>
              <a:ext cx="1275411" cy="155633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kumimoji="1"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事業者等ポータル</a:t>
              </a:r>
            </a:p>
          </p:txBody>
        </p:sp>
        <p:sp>
          <p:nvSpPr>
            <p:cNvPr id="33" name="矢印: 右 32">
              <a:extLst>
                <a:ext uri="{FF2B5EF4-FFF2-40B4-BE49-F238E27FC236}">
                  <a16:creationId xmlns:a16="http://schemas.microsoft.com/office/drawing/2014/main" id="{23F0DF8A-FAD5-4249-B8BB-36A22FB90CCB}"/>
                </a:ext>
              </a:extLst>
            </p:cNvPr>
            <p:cNvSpPr/>
            <p:nvPr/>
          </p:nvSpPr>
          <p:spPr bwMode="gray">
            <a:xfrm rot="813823">
              <a:off x="1867998" y="5400257"/>
              <a:ext cx="1551407" cy="270277"/>
            </a:xfrm>
            <a:prstGeom prst="rightArrow">
              <a:avLst>
                <a:gd name="adj1" fmla="val 50000"/>
                <a:gd name="adj2" fmla="val 87825"/>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50" name="矢印: 左右 49">
              <a:extLst>
                <a:ext uri="{FF2B5EF4-FFF2-40B4-BE49-F238E27FC236}">
                  <a16:creationId xmlns:a16="http://schemas.microsoft.com/office/drawing/2014/main" id="{C284DBFF-E453-492B-964D-466AC6EA4B9E}"/>
                </a:ext>
              </a:extLst>
            </p:cNvPr>
            <p:cNvSpPr/>
            <p:nvPr/>
          </p:nvSpPr>
          <p:spPr bwMode="gray">
            <a:xfrm rot="20992445">
              <a:off x="5758362" y="5397673"/>
              <a:ext cx="1514774" cy="285712"/>
            </a:xfrm>
            <a:prstGeom prst="leftRightArrow">
              <a:avLst/>
            </a:prstGeom>
            <a:solidFill>
              <a:srgbClr val="75787B"/>
            </a:solidFill>
            <a:ln w="12700" algn="ctr">
              <a:noFill/>
              <a:miter lim="800000"/>
              <a:headEnd/>
              <a:tailEnd/>
            </a:ln>
          </p:spPr>
          <p:txBody>
            <a:bodyPr wrap="square" lIns="36000" tIns="36000" rIns="36000" bIns="36000" rtlCol="0" anchor="ctr"/>
            <a:lstStyle/>
            <a:p>
              <a:pPr algn="ctr" fontAlgn="base">
                <a:spcBef>
                  <a:spcPct val="0"/>
                </a:spcBef>
                <a:spcAft>
                  <a:spcPct val="0"/>
                </a:spcAft>
                <a:defRPr/>
              </a:pPr>
              <a:endParaRPr lang="ja-JP" altLang="en-US" sz="1200">
                <a:solidFill>
                  <a:prstClr val="black"/>
                </a:solidFill>
                <a:latin typeface="Yu Gothic UI" panose="020B0500000000000000" pitchFamily="50" charset="-128"/>
                <a:ea typeface="Yu Gothic UI" panose="020B0500000000000000" pitchFamily="50" charset="-128"/>
              </a:endParaRPr>
            </a:p>
          </p:txBody>
        </p:sp>
        <p:sp>
          <p:nvSpPr>
            <p:cNvPr id="68" name="テキスト ボックス 67">
              <a:extLst>
                <a:ext uri="{FF2B5EF4-FFF2-40B4-BE49-F238E27FC236}">
                  <a16:creationId xmlns:a16="http://schemas.microsoft.com/office/drawing/2014/main" id="{7BBA44F5-5E3E-49B2-91B6-2FE42CE233F2}"/>
                </a:ext>
              </a:extLst>
            </p:cNvPr>
            <p:cNvSpPr txBox="1"/>
            <p:nvPr/>
          </p:nvSpPr>
          <p:spPr>
            <a:xfrm>
              <a:off x="4707015" y="3806471"/>
              <a:ext cx="1275411" cy="155633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職員利用システム</a:t>
              </a:r>
              <a:endParaRPr kumimoji="1"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四角形: 角を丸くする 54">
              <a:extLst>
                <a:ext uri="{FF2B5EF4-FFF2-40B4-BE49-F238E27FC236}">
                  <a16:creationId xmlns:a16="http://schemas.microsoft.com/office/drawing/2014/main" id="{5E0FE531-3044-4940-9ADA-DFE8C1F4221F}"/>
                </a:ext>
              </a:extLst>
            </p:cNvPr>
            <p:cNvSpPr/>
            <p:nvPr/>
          </p:nvSpPr>
          <p:spPr bwMode="gray">
            <a:xfrm>
              <a:off x="3228174" y="4083191"/>
              <a:ext cx="1082742" cy="280854"/>
            </a:xfrm>
            <a:prstGeom prst="roundRect">
              <a:avLst/>
            </a:prstGeom>
            <a:solidFill>
              <a:schemeClr val="bg1"/>
            </a:solidFill>
            <a:ln w="28575" algn="ctr">
              <a:solidFill>
                <a:srgbClr val="006664"/>
              </a:solidFill>
              <a:miter lim="800000"/>
              <a:headEnd/>
              <a:tailEnd/>
            </a:ln>
          </p:spPr>
          <p:txBody>
            <a:bodyPr wrap="square" lIns="0" tIns="54000" rIns="0" bIns="36000" rtlCol="0" anchor="ctr"/>
            <a:lstStyle/>
            <a:p>
              <a:pPr algn="ctr" fontAlgn="base">
                <a:spcBef>
                  <a:spcPct val="0"/>
                </a:spcBef>
                <a:spcAft>
                  <a:spcPct val="0"/>
                </a:spcAft>
                <a:defRPr/>
              </a:pPr>
              <a:r>
                <a:rPr lang="ja-JP" altLang="en-US" sz="900" dirty="0">
                  <a:solidFill>
                    <a:prstClr val="black"/>
                  </a:solidFill>
                  <a:latin typeface="メイリオ" panose="020B0604030504040204" pitchFamily="50" charset="-128"/>
                  <a:ea typeface="メイリオ" panose="020B0604030504040204" pitchFamily="50" charset="-128"/>
                </a:rPr>
                <a:t>認証：</a:t>
              </a:r>
              <a:r>
                <a:rPr lang="en-US" altLang="ja-JP" sz="900" dirty="0">
                  <a:solidFill>
                    <a:prstClr val="black"/>
                  </a:solidFill>
                  <a:latin typeface="メイリオ" panose="020B0604030504040204" pitchFamily="50" charset="-128"/>
                  <a:ea typeface="メイリオ" panose="020B0604030504040204" pitchFamily="50" charset="-128"/>
                </a:rPr>
                <a:t>G</a:t>
              </a:r>
              <a:r>
                <a:rPr lang="ja-JP" altLang="en-US" sz="900" dirty="0">
                  <a:solidFill>
                    <a:prstClr val="black"/>
                  </a:solidFill>
                  <a:latin typeface="メイリオ" panose="020B0604030504040204" pitchFamily="50" charset="-128"/>
                  <a:ea typeface="メイリオ" panose="020B0604030504040204" pitchFamily="50" charset="-128"/>
                </a:rPr>
                <a:t>ビズ</a:t>
              </a:r>
              <a:r>
                <a:rPr lang="en-US" altLang="ja-JP" sz="900" dirty="0">
                  <a:solidFill>
                    <a:prstClr val="black"/>
                  </a:solidFill>
                  <a:latin typeface="メイリオ" panose="020B0604030504040204" pitchFamily="50" charset="-128"/>
                  <a:ea typeface="メイリオ" panose="020B0604030504040204" pitchFamily="50" charset="-128"/>
                </a:rPr>
                <a:t>ID</a:t>
              </a:r>
              <a:r>
                <a:rPr lang="ja-JP" altLang="en-US" sz="900" baseline="30000" dirty="0">
                  <a:solidFill>
                    <a:prstClr val="black"/>
                  </a:solidFill>
                  <a:latin typeface="メイリオ" panose="020B0604030504040204" pitchFamily="50" charset="-128"/>
                  <a:ea typeface="メイリオ" panose="020B0604030504040204" pitchFamily="50" charset="-128"/>
                </a:rPr>
                <a:t>*９</a:t>
              </a:r>
              <a:r>
                <a:rPr lang="ja-JP" altLang="en-US" sz="900" dirty="0">
                  <a:solidFill>
                    <a:prstClr val="black"/>
                  </a:solidFill>
                  <a:latin typeface="メイリオ" panose="020B0604030504040204" pitchFamily="50" charset="-128"/>
                  <a:ea typeface="メイリオ" panose="020B0604030504040204" pitchFamily="50" charset="-128"/>
                </a:rPr>
                <a:t>等</a:t>
              </a:r>
              <a:endParaRPr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56" name="四角形: 角を丸くする 55">
              <a:extLst>
                <a:ext uri="{FF2B5EF4-FFF2-40B4-BE49-F238E27FC236}">
                  <a16:creationId xmlns:a16="http://schemas.microsoft.com/office/drawing/2014/main" id="{CFF42998-E223-4AA1-8910-C622BEE7ED89}"/>
                </a:ext>
              </a:extLst>
            </p:cNvPr>
            <p:cNvSpPr/>
            <p:nvPr/>
          </p:nvSpPr>
          <p:spPr bwMode="gray">
            <a:xfrm>
              <a:off x="4803349" y="4085662"/>
              <a:ext cx="1082742" cy="415788"/>
            </a:xfrm>
            <a:prstGeom prst="roundRect">
              <a:avLst/>
            </a:prstGeom>
            <a:solidFill>
              <a:schemeClr val="bg1"/>
            </a:solidFill>
            <a:ln w="28575" algn="ctr">
              <a:solidFill>
                <a:srgbClr val="006664"/>
              </a:solidFill>
              <a:miter lim="800000"/>
              <a:headEnd/>
              <a:tailEnd/>
            </a:ln>
          </p:spPr>
          <p:txBody>
            <a:bodyPr wrap="square" lIns="72000" tIns="72000" rIns="0" bIns="36000" rtlCol="0" anchor="ctr"/>
            <a:lstStyle/>
            <a:p>
              <a:pPr algn="ctr" fontAlgn="base">
                <a:spcBef>
                  <a:spcPct val="0"/>
                </a:spcBef>
                <a:spcAft>
                  <a:spcPct val="0"/>
                </a:spcAft>
                <a:defRPr/>
              </a:pPr>
              <a:r>
                <a:rPr lang="ja-JP" altLang="en-US" sz="1000">
                  <a:solidFill>
                    <a:prstClr val="black"/>
                  </a:solidFill>
                  <a:latin typeface="メイリオ" panose="020B0604030504040204" pitchFamily="50" charset="-128"/>
                  <a:ea typeface="メイリオ" panose="020B0604030504040204" pitchFamily="50" charset="-128"/>
                </a:rPr>
                <a:t>立入検査／</a:t>
              </a:r>
              <a:endParaRPr lang="en-US" altLang="ja-JP" sz="1000">
                <a:solidFill>
                  <a:prstClr val="black"/>
                </a:solidFill>
                <a:latin typeface="メイリオ" panose="020B0604030504040204" pitchFamily="50" charset="-128"/>
                <a:ea typeface="メイリオ" panose="020B0604030504040204" pitchFamily="50" charset="-128"/>
              </a:endParaRPr>
            </a:p>
            <a:p>
              <a:pPr algn="ctr" fontAlgn="base">
                <a:spcBef>
                  <a:spcPct val="0"/>
                </a:spcBef>
                <a:spcAft>
                  <a:spcPct val="0"/>
                </a:spcAft>
                <a:defRPr/>
              </a:pPr>
              <a:r>
                <a:rPr lang="ja-JP" altLang="en-US" sz="1000">
                  <a:solidFill>
                    <a:prstClr val="black"/>
                  </a:solidFill>
                  <a:latin typeface="メイリオ" panose="020B0604030504040204" pitchFamily="50" charset="-128"/>
                  <a:ea typeface="メイリオ" panose="020B0604030504040204" pitchFamily="50" charset="-128"/>
                </a:rPr>
                <a:t>指導監査</a:t>
              </a:r>
              <a:r>
                <a:rPr lang="ja-JP" altLang="en-US" sz="900">
                  <a:solidFill>
                    <a:prstClr val="black"/>
                  </a:solidFill>
                  <a:latin typeface="メイリオ" panose="020B0604030504040204" pitchFamily="50" charset="-128"/>
                  <a:ea typeface="メイリオ" panose="020B0604030504040204" pitchFamily="50" charset="-128"/>
                </a:rPr>
                <a:t>（履歴）</a:t>
              </a:r>
              <a:endParaRPr lang="ja-JP" altLang="en-US" sz="1000">
                <a:solidFill>
                  <a:prstClr val="black"/>
                </a:solidFill>
                <a:latin typeface="メイリオ" panose="020B0604030504040204" pitchFamily="50" charset="-128"/>
                <a:ea typeface="メイリオ" panose="020B0604030504040204" pitchFamily="50" charset="-128"/>
              </a:endParaRPr>
            </a:p>
          </p:txBody>
        </p:sp>
        <p:sp>
          <p:nvSpPr>
            <p:cNvPr id="57" name="四角形: 角を丸くする 56">
              <a:extLst>
                <a:ext uri="{FF2B5EF4-FFF2-40B4-BE49-F238E27FC236}">
                  <a16:creationId xmlns:a16="http://schemas.microsoft.com/office/drawing/2014/main" id="{E86A1161-1E07-46F6-9F8A-08806F097AD2}"/>
                </a:ext>
              </a:extLst>
            </p:cNvPr>
            <p:cNvSpPr/>
            <p:nvPr/>
          </p:nvSpPr>
          <p:spPr bwMode="gray">
            <a:xfrm>
              <a:off x="3228174" y="4440306"/>
              <a:ext cx="1082742" cy="397598"/>
            </a:xfrm>
            <a:prstGeom prst="roundRect">
              <a:avLst/>
            </a:prstGeom>
            <a:solidFill>
              <a:schemeClr val="bg1"/>
            </a:solidFill>
            <a:ln w="28575" algn="ctr">
              <a:solidFill>
                <a:srgbClr val="006664"/>
              </a:solidFill>
              <a:miter lim="800000"/>
              <a:headEnd/>
              <a:tailEnd/>
            </a:ln>
          </p:spPr>
          <p:txBody>
            <a:bodyPr wrap="square" lIns="36000" tIns="72000" rIns="36000" bIns="36000" rtlCol="0" anchor="ctr"/>
            <a:lstStyle/>
            <a:p>
              <a:pPr algn="ctr" fontAlgn="base">
                <a:spcBef>
                  <a:spcPct val="0"/>
                </a:spcBef>
                <a:spcAft>
                  <a:spcPct val="0"/>
                </a:spcAft>
                <a:defRPr/>
              </a:pPr>
              <a:r>
                <a:rPr lang="ja-JP" altLang="en-US" sz="1000">
                  <a:solidFill>
                    <a:prstClr val="black"/>
                  </a:solidFill>
                  <a:latin typeface="メイリオ" panose="020B0604030504040204" pitchFamily="50" charset="-128"/>
                  <a:ea typeface="メイリオ" panose="020B0604030504040204" pitchFamily="50" charset="-128"/>
                </a:rPr>
                <a:t>法人・事業者</a:t>
              </a:r>
              <a:endParaRPr lang="en-US" altLang="ja-JP" sz="1000">
                <a:solidFill>
                  <a:prstClr val="black"/>
                </a:solidFill>
                <a:latin typeface="メイリオ" panose="020B0604030504040204" pitchFamily="50" charset="-128"/>
                <a:ea typeface="メイリオ" panose="020B0604030504040204" pitchFamily="50" charset="-128"/>
              </a:endParaRPr>
            </a:p>
            <a:p>
              <a:pPr algn="ctr" fontAlgn="base">
                <a:spcBef>
                  <a:spcPct val="0"/>
                </a:spcBef>
                <a:spcAft>
                  <a:spcPct val="0"/>
                </a:spcAft>
                <a:defRPr/>
              </a:pPr>
              <a:r>
                <a:rPr lang="ja-JP" altLang="en-US" sz="1000">
                  <a:solidFill>
                    <a:prstClr val="black"/>
                  </a:solidFill>
                  <a:latin typeface="メイリオ" panose="020B0604030504040204" pitchFamily="50" charset="-128"/>
                  <a:ea typeface="メイリオ" panose="020B0604030504040204" pitchFamily="50" charset="-128"/>
                </a:rPr>
                <a:t>台帳</a:t>
              </a:r>
            </a:p>
          </p:txBody>
        </p:sp>
        <p:sp>
          <p:nvSpPr>
            <p:cNvPr id="58" name="四角形: 角を丸くする 57">
              <a:extLst>
                <a:ext uri="{FF2B5EF4-FFF2-40B4-BE49-F238E27FC236}">
                  <a16:creationId xmlns:a16="http://schemas.microsoft.com/office/drawing/2014/main" id="{900FBCB9-DCAE-48FD-AA3F-D3CD075C0EEC}"/>
                </a:ext>
              </a:extLst>
            </p:cNvPr>
            <p:cNvSpPr/>
            <p:nvPr/>
          </p:nvSpPr>
          <p:spPr bwMode="gray">
            <a:xfrm>
              <a:off x="4803349" y="4785183"/>
              <a:ext cx="1082742" cy="397598"/>
            </a:xfrm>
            <a:prstGeom prst="roundRect">
              <a:avLst/>
            </a:prstGeom>
            <a:solidFill>
              <a:schemeClr val="bg1"/>
            </a:solidFill>
            <a:ln w="28575" algn="ctr">
              <a:solidFill>
                <a:srgbClr val="006664"/>
              </a:solidFill>
              <a:miter lim="800000"/>
              <a:headEnd/>
              <a:tailEnd/>
            </a:ln>
          </p:spPr>
          <p:txBody>
            <a:bodyPr wrap="square" lIns="36000" tIns="72000" rIns="36000" bIns="36000" rtlCol="0" anchor="ctr"/>
            <a:lstStyle/>
            <a:p>
              <a:pPr algn="ctr" fontAlgn="base">
                <a:spcBef>
                  <a:spcPct val="0"/>
                </a:spcBef>
                <a:spcAft>
                  <a:spcPct val="0"/>
                </a:spcAft>
                <a:defRPr/>
              </a:pPr>
              <a:r>
                <a:rPr lang="ja-JP" altLang="en-US" sz="1000">
                  <a:solidFill>
                    <a:prstClr val="black"/>
                  </a:solidFill>
                  <a:latin typeface="メイリオ" panose="020B0604030504040204" pitchFamily="50" charset="-128"/>
                  <a:ea typeface="メイリオ" panose="020B0604030504040204" pitchFamily="50" charset="-128"/>
                </a:rPr>
                <a:t>許認可管理</a:t>
              </a:r>
              <a:endParaRPr lang="en-US" altLang="ja-JP" sz="1000">
                <a:solidFill>
                  <a:prstClr val="black"/>
                </a:solidFill>
                <a:latin typeface="メイリオ" panose="020B0604030504040204" pitchFamily="50" charset="-128"/>
                <a:ea typeface="メイリオ" panose="020B0604030504040204" pitchFamily="50" charset="-128"/>
              </a:endParaRPr>
            </a:p>
            <a:p>
              <a:pPr algn="ctr" fontAlgn="base">
                <a:spcBef>
                  <a:spcPct val="0"/>
                </a:spcBef>
                <a:spcAft>
                  <a:spcPct val="0"/>
                </a:spcAft>
                <a:defRPr/>
              </a:pPr>
              <a:r>
                <a:rPr lang="ja-JP" altLang="en-US" sz="900">
                  <a:solidFill>
                    <a:prstClr val="black"/>
                  </a:solidFill>
                  <a:latin typeface="メイリオ" panose="020B0604030504040204" pitchFamily="50" charset="-128"/>
                  <a:ea typeface="メイリオ" panose="020B0604030504040204" pitchFamily="50" charset="-128"/>
                </a:rPr>
                <a:t>（履歴）</a:t>
              </a:r>
            </a:p>
          </p:txBody>
        </p:sp>
        <p:sp>
          <p:nvSpPr>
            <p:cNvPr id="17" name="矢印: 右 16">
              <a:extLst>
                <a:ext uri="{FF2B5EF4-FFF2-40B4-BE49-F238E27FC236}">
                  <a16:creationId xmlns:a16="http://schemas.microsoft.com/office/drawing/2014/main" id="{F3A058A4-67BE-433F-967A-9125193173FC}"/>
                </a:ext>
              </a:extLst>
            </p:cNvPr>
            <p:cNvSpPr/>
            <p:nvPr/>
          </p:nvSpPr>
          <p:spPr bwMode="gray">
            <a:xfrm rot="16200000">
              <a:off x="3799267" y="5033858"/>
              <a:ext cx="372910" cy="1210817"/>
            </a:xfrm>
            <a:prstGeom prst="rightArrow">
              <a:avLst>
                <a:gd name="adj1" fmla="val 46501"/>
                <a:gd name="adj2" fmla="val 100000"/>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endParaRPr>
            </a:p>
          </p:txBody>
        </p:sp>
        <p:sp>
          <p:nvSpPr>
            <p:cNvPr id="64" name="矢印: 右 63">
              <a:extLst>
                <a:ext uri="{FF2B5EF4-FFF2-40B4-BE49-F238E27FC236}">
                  <a16:creationId xmlns:a16="http://schemas.microsoft.com/office/drawing/2014/main" id="{41D26EE4-1F72-4235-8E66-A44D8BA89E71}"/>
                </a:ext>
              </a:extLst>
            </p:cNvPr>
            <p:cNvSpPr/>
            <p:nvPr/>
          </p:nvSpPr>
          <p:spPr bwMode="gray">
            <a:xfrm rot="5400000">
              <a:off x="5000978" y="5035211"/>
              <a:ext cx="374400" cy="1209600"/>
            </a:xfrm>
            <a:prstGeom prst="rightArrow">
              <a:avLst>
                <a:gd name="adj1" fmla="val 46501"/>
                <a:gd name="adj2" fmla="val 100000"/>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endParaRPr>
            </a:p>
          </p:txBody>
        </p:sp>
        <p:sp>
          <p:nvSpPr>
            <p:cNvPr id="67" name="テキスト ボックス 63">
              <a:extLst>
                <a:ext uri="{FF2B5EF4-FFF2-40B4-BE49-F238E27FC236}">
                  <a16:creationId xmlns:a16="http://schemas.microsoft.com/office/drawing/2014/main" id="{9F37E124-1716-4645-8A74-4CEB406803CD}"/>
                </a:ext>
              </a:extLst>
            </p:cNvPr>
            <p:cNvSpPr txBox="1"/>
            <p:nvPr/>
          </p:nvSpPr>
          <p:spPr>
            <a:xfrm>
              <a:off x="3427495" y="5551005"/>
              <a:ext cx="2292849" cy="180000"/>
            </a:xfrm>
            <a:prstGeom prst="rect">
              <a:avLst/>
            </a:prstGeom>
            <a:solidFill>
              <a:srgbClr val="CFE0ED">
                <a:alpha val="58000"/>
              </a:srgbClr>
            </a:solidFill>
          </p:spPr>
          <p:txBody>
            <a:bodyPr wrap="none" lIns="0" tIns="3600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SzPct val="100000"/>
                <a:defRPr/>
              </a:pPr>
              <a:r>
                <a:rPr lang="ja-JP" altLang="en-US" b="1" kern="0" dirty="0">
                  <a:latin typeface="メイリオ" panose="020B0604030504040204" pitchFamily="50" charset="-128"/>
                  <a:ea typeface="メイリオ" panose="020B0604030504040204" pitchFamily="50" charset="-128"/>
                </a:rPr>
                <a:t>関係システムへのデータ取込・反映</a:t>
              </a:r>
              <a:endParaRPr lang="en-US" altLang="ja-JP" b="1" kern="0" dirty="0">
                <a:latin typeface="メイリオ" panose="020B0604030504040204" pitchFamily="50" charset="-128"/>
                <a:ea typeface="メイリオ" panose="020B0604030504040204" pitchFamily="50" charset="-128"/>
              </a:endParaRPr>
            </a:p>
          </p:txBody>
        </p:sp>
        <p:sp>
          <p:nvSpPr>
            <p:cNvPr id="93" name="テキスト ボックス 63">
              <a:extLst>
                <a:ext uri="{FF2B5EF4-FFF2-40B4-BE49-F238E27FC236}">
                  <a16:creationId xmlns:a16="http://schemas.microsoft.com/office/drawing/2014/main" id="{A87A34D9-F0E0-4888-A4E7-57F2A0A7EFBC}"/>
                </a:ext>
              </a:extLst>
            </p:cNvPr>
            <p:cNvSpPr txBox="1"/>
            <p:nvPr/>
          </p:nvSpPr>
          <p:spPr>
            <a:xfrm>
              <a:off x="1858760" y="3425197"/>
              <a:ext cx="1064659" cy="402455"/>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・オンライン申請</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・検査資料作成</a:t>
              </a:r>
              <a:r>
                <a:rPr lang="en-US" altLang="ja-JP" sz="800" b="1" kern="0" dirty="0">
                  <a:solidFill>
                    <a:sysClr val="windowText" lastClr="000000"/>
                  </a:solidFill>
                  <a:latin typeface="メイリオ" panose="020B0604030504040204" pitchFamily="50" charset="-128"/>
                  <a:ea typeface="メイリオ" panose="020B0604030504040204" pitchFamily="50" charset="-128"/>
                </a:rPr>
                <a:t>/</a:t>
              </a:r>
              <a:r>
                <a:rPr lang="ja-JP" altLang="en-US" sz="800" b="1" kern="0" dirty="0">
                  <a:solidFill>
                    <a:sysClr val="windowText" lastClr="000000"/>
                  </a:solidFill>
                  <a:latin typeface="メイリオ" panose="020B0604030504040204" pitchFamily="50" charset="-128"/>
                  <a:ea typeface="メイリオ" panose="020B0604030504040204" pitchFamily="50" charset="-128"/>
                </a:rPr>
                <a:t>提出</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95" name="テキスト ボックス 63">
              <a:extLst>
                <a:ext uri="{FF2B5EF4-FFF2-40B4-BE49-F238E27FC236}">
                  <a16:creationId xmlns:a16="http://schemas.microsoft.com/office/drawing/2014/main" id="{A9AED615-5580-495D-8349-D57A24145DBA}"/>
                </a:ext>
              </a:extLst>
            </p:cNvPr>
            <p:cNvSpPr txBox="1"/>
            <p:nvPr/>
          </p:nvSpPr>
          <p:spPr>
            <a:xfrm>
              <a:off x="1856188" y="3965257"/>
              <a:ext cx="1069802" cy="394513"/>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各種情報参照</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（過去の申請内容、</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指摘事項等）</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97" name="テキスト ボックス 63">
              <a:extLst>
                <a:ext uri="{FF2B5EF4-FFF2-40B4-BE49-F238E27FC236}">
                  <a16:creationId xmlns:a16="http://schemas.microsoft.com/office/drawing/2014/main" id="{973D62C8-546F-47EC-A23F-056884F90557}"/>
                </a:ext>
              </a:extLst>
            </p:cNvPr>
            <p:cNvSpPr txBox="1"/>
            <p:nvPr/>
          </p:nvSpPr>
          <p:spPr>
            <a:xfrm>
              <a:off x="1895740" y="4608986"/>
              <a:ext cx="1007415" cy="443838"/>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更新案内等、情報発信</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（プッシュ型通知）</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99" name="テキスト ボックス 63">
              <a:extLst>
                <a:ext uri="{FF2B5EF4-FFF2-40B4-BE49-F238E27FC236}">
                  <a16:creationId xmlns:a16="http://schemas.microsoft.com/office/drawing/2014/main" id="{64AEECAC-CAD7-45B9-9E34-F4F260362E3C}"/>
                </a:ext>
              </a:extLst>
            </p:cNvPr>
            <p:cNvSpPr txBox="1"/>
            <p:nvPr/>
          </p:nvSpPr>
          <p:spPr>
            <a:xfrm>
              <a:off x="2029322" y="5144239"/>
              <a:ext cx="1164718" cy="329671"/>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オンライン申請</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01" name="テキスト ボックス 63">
              <a:extLst>
                <a:ext uri="{FF2B5EF4-FFF2-40B4-BE49-F238E27FC236}">
                  <a16:creationId xmlns:a16="http://schemas.microsoft.com/office/drawing/2014/main" id="{4A7AA765-18E4-4DBA-ADA2-58628BEB79FC}"/>
                </a:ext>
              </a:extLst>
            </p:cNvPr>
            <p:cNvSpPr txBox="1"/>
            <p:nvPr/>
          </p:nvSpPr>
          <p:spPr>
            <a:xfrm>
              <a:off x="6147175" y="3425197"/>
              <a:ext cx="1152000" cy="428011"/>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モバイル端末を用いた</a:t>
              </a:r>
              <a:br>
                <a:rPr lang="en-US" altLang="ja-JP" sz="800" b="1" kern="0" dirty="0">
                  <a:solidFill>
                    <a:sysClr val="windowText" lastClr="000000"/>
                  </a:solidFill>
                  <a:latin typeface="メイリオ" panose="020B0604030504040204" pitchFamily="50" charset="-128"/>
                  <a:ea typeface="メイリオ" panose="020B0604030504040204" pitchFamily="50" charset="-128"/>
                </a:rPr>
              </a:br>
              <a:r>
                <a:rPr lang="ja-JP" altLang="en-US" sz="800" b="1" kern="0" dirty="0">
                  <a:solidFill>
                    <a:sysClr val="windowText" lastClr="000000"/>
                  </a:solidFill>
                  <a:latin typeface="メイリオ" panose="020B0604030504040204" pitchFamily="50" charset="-128"/>
                  <a:ea typeface="メイリオ" panose="020B0604030504040204" pitchFamily="50" charset="-128"/>
                </a:rPr>
                <a:t>現地での検査・</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データ登録</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04" name="テキスト ボックス 63">
              <a:extLst>
                <a:ext uri="{FF2B5EF4-FFF2-40B4-BE49-F238E27FC236}">
                  <a16:creationId xmlns:a16="http://schemas.microsoft.com/office/drawing/2014/main" id="{B9DC0A5B-A34F-44A9-B351-8A72DFF8AB26}"/>
                </a:ext>
              </a:extLst>
            </p:cNvPr>
            <p:cNvSpPr txBox="1"/>
            <p:nvPr/>
          </p:nvSpPr>
          <p:spPr>
            <a:xfrm>
              <a:off x="6178177" y="4055267"/>
              <a:ext cx="1089996" cy="329671"/>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事業者に紐づく</a:t>
              </a:r>
              <a:br>
                <a:rPr lang="en-US" altLang="ja-JP" sz="800" b="1" kern="0" dirty="0">
                  <a:solidFill>
                    <a:sysClr val="windowText" lastClr="000000"/>
                  </a:solidFill>
                  <a:latin typeface="メイリオ" panose="020B0604030504040204" pitchFamily="50" charset="-128"/>
                  <a:ea typeface="メイリオ" panose="020B0604030504040204" pitchFamily="50" charset="-128"/>
                </a:rPr>
              </a:br>
              <a:r>
                <a:rPr lang="ja-JP" altLang="en-US" sz="800" b="1" kern="0" dirty="0">
                  <a:solidFill>
                    <a:sysClr val="windowText" lastClr="000000"/>
                  </a:solidFill>
                  <a:latin typeface="メイリオ" panose="020B0604030504040204" pitchFamily="50" charset="-128"/>
                  <a:ea typeface="メイリオ" panose="020B0604030504040204" pitchFamily="50" charset="-128"/>
                </a:rPr>
                <a:t>各種情報共有</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07" name="テキスト ボックス 63">
              <a:extLst>
                <a:ext uri="{FF2B5EF4-FFF2-40B4-BE49-F238E27FC236}">
                  <a16:creationId xmlns:a16="http://schemas.microsoft.com/office/drawing/2014/main" id="{9943115D-7337-4B64-AB17-A9B00F9CA4DB}"/>
                </a:ext>
              </a:extLst>
            </p:cNvPr>
            <p:cNvSpPr txBox="1"/>
            <p:nvPr/>
          </p:nvSpPr>
          <p:spPr>
            <a:xfrm>
              <a:off x="6227764" y="4550322"/>
              <a:ext cx="990822" cy="527016"/>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各種法令に基づく監査</a:t>
              </a:r>
              <a:br>
                <a:rPr lang="en-US" altLang="ja-JP" sz="800" b="1" kern="0" dirty="0">
                  <a:solidFill>
                    <a:sysClr val="windowText" lastClr="000000"/>
                  </a:solidFill>
                  <a:latin typeface="メイリオ" panose="020B0604030504040204" pitchFamily="50" charset="-128"/>
                  <a:ea typeface="メイリオ" panose="020B0604030504040204" pitchFamily="50" charset="-128"/>
                </a:rPr>
              </a:br>
              <a:r>
                <a:rPr lang="ja-JP" altLang="en-US" sz="800" b="1" kern="0" dirty="0">
                  <a:solidFill>
                    <a:sysClr val="windowText" lastClr="000000"/>
                  </a:solidFill>
                  <a:latin typeface="メイリオ" panose="020B0604030504040204" pitchFamily="50" charset="-128"/>
                  <a:ea typeface="メイリオ" panose="020B0604030504040204" pitchFamily="50" charset="-128"/>
                </a:rPr>
                <a:t>チェックリスト更新</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（容易なメンテナンス）</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92" name="矢印: 右 91">
              <a:extLst>
                <a:ext uri="{FF2B5EF4-FFF2-40B4-BE49-F238E27FC236}">
                  <a16:creationId xmlns:a16="http://schemas.microsoft.com/office/drawing/2014/main" id="{76112619-ADD0-442C-A974-37B89D822B0F}"/>
                </a:ext>
              </a:extLst>
            </p:cNvPr>
            <p:cNvSpPr/>
            <p:nvPr/>
          </p:nvSpPr>
          <p:spPr bwMode="gray">
            <a:xfrm flipH="1">
              <a:off x="1815550" y="4910362"/>
              <a:ext cx="1152000" cy="215445"/>
            </a:xfrm>
            <a:prstGeom prst="rightArrow">
              <a:avLst>
                <a:gd name="adj1" fmla="val 50000"/>
                <a:gd name="adj2" fmla="val 78295"/>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111" name="矢印: 左右 110">
              <a:extLst>
                <a:ext uri="{FF2B5EF4-FFF2-40B4-BE49-F238E27FC236}">
                  <a16:creationId xmlns:a16="http://schemas.microsoft.com/office/drawing/2014/main" id="{C7166E41-0D4D-4341-99FC-95CCFC289AB2}"/>
                </a:ext>
              </a:extLst>
            </p:cNvPr>
            <p:cNvSpPr/>
            <p:nvPr/>
          </p:nvSpPr>
          <p:spPr bwMode="gray">
            <a:xfrm flipH="1">
              <a:off x="6147175" y="4280292"/>
              <a:ext cx="1152000" cy="213831"/>
            </a:xfrm>
            <a:prstGeom prst="leftRightArrow">
              <a:avLst>
                <a:gd name="adj1" fmla="val 42808"/>
                <a:gd name="adj2" fmla="val 50000"/>
              </a:avLst>
            </a:prstGeom>
            <a:solidFill>
              <a:srgbClr val="75787B"/>
            </a:solidFill>
            <a:ln w="12700" algn="ctr">
              <a:solidFill>
                <a:srgbClr val="75787B"/>
              </a:solidFill>
              <a:miter lim="800000"/>
              <a:headEnd/>
              <a:tailEnd/>
            </a:ln>
          </p:spPr>
          <p:txBody>
            <a:bodyPr wrap="square" lIns="36000" tIns="36000" rIns="36000" bIns="36000" rtlCol="0" anchor="ctr"/>
            <a:lstStyle/>
            <a:p>
              <a:pPr algn="ctr" fontAlgn="base">
                <a:spcBef>
                  <a:spcPct val="0"/>
                </a:spcBef>
                <a:spcAft>
                  <a:spcPct val="0"/>
                </a:spcAft>
                <a:defRPr/>
              </a:pPr>
              <a:endParaRPr lang="ja-JP" altLang="en-US" sz="1200">
                <a:solidFill>
                  <a:prstClr val="black"/>
                </a:solidFill>
                <a:latin typeface="Yu Gothic UI" panose="020B0500000000000000" pitchFamily="50" charset="-128"/>
                <a:ea typeface="Yu Gothic UI" panose="020B0500000000000000" pitchFamily="50" charset="-128"/>
              </a:endParaRPr>
            </a:p>
          </p:txBody>
        </p:sp>
        <p:sp>
          <p:nvSpPr>
            <p:cNvPr id="114" name="矢印: 右 113">
              <a:extLst>
                <a:ext uri="{FF2B5EF4-FFF2-40B4-BE49-F238E27FC236}">
                  <a16:creationId xmlns:a16="http://schemas.microsoft.com/office/drawing/2014/main" id="{71B89918-CF88-45C9-8A2A-8EDA5A85B5E3}"/>
                </a:ext>
              </a:extLst>
            </p:cNvPr>
            <p:cNvSpPr/>
            <p:nvPr/>
          </p:nvSpPr>
          <p:spPr bwMode="gray">
            <a:xfrm flipH="1">
              <a:off x="6147175" y="3748477"/>
              <a:ext cx="1152000" cy="215445"/>
            </a:xfrm>
            <a:prstGeom prst="rightArrow">
              <a:avLst>
                <a:gd name="adj1" fmla="val 50000"/>
                <a:gd name="adj2" fmla="val 78295"/>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118" name="矢印: 右 117">
              <a:extLst>
                <a:ext uri="{FF2B5EF4-FFF2-40B4-BE49-F238E27FC236}">
                  <a16:creationId xmlns:a16="http://schemas.microsoft.com/office/drawing/2014/main" id="{D755816C-6FAB-4C3E-9C6F-6464E1C2C547}"/>
                </a:ext>
              </a:extLst>
            </p:cNvPr>
            <p:cNvSpPr/>
            <p:nvPr/>
          </p:nvSpPr>
          <p:spPr bwMode="gray">
            <a:xfrm>
              <a:off x="6147175" y="4959620"/>
              <a:ext cx="1152000" cy="215445"/>
            </a:xfrm>
            <a:prstGeom prst="rightArrow">
              <a:avLst>
                <a:gd name="adj1" fmla="val 50000"/>
                <a:gd name="adj2" fmla="val 78295"/>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66" name="四角形: 角を丸くする 65">
              <a:extLst>
                <a:ext uri="{FF2B5EF4-FFF2-40B4-BE49-F238E27FC236}">
                  <a16:creationId xmlns:a16="http://schemas.microsoft.com/office/drawing/2014/main" id="{CDC2BC4D-4B75-4F59-82A3-A95012CE090A}"/>
                </a:ext>
              </a:extLst>
            </p:cNvPr>
            <p:cNvSpPr/>
            <p:nvPr/>
          </p:nvSpPr>
          <p:spPr bwMode="gray">
            <a:xfrm>
              <a:off x="3228174" y="4920198"/>
              <a:ext cx="1082742" cy="397598"/>
            </a:xfrm>
            <a:prstGeom prst="roundRect">
              <a:avLst/>
            </a:prstGeom>
            <a:solidFill>
              <a:schemeClr val="bg1"/>
            </a:solidFill>
            <a:ln w="28575" algn="ctr">
              <a:solidFill>
                <a:srgbClr val="006664"/>
              </a:solidFill>
              <a:miter lim="800000"/>
              <a:headEnd/>
              <a:tailEnd/>
            </a:ln>
          </p:spPr>
          <p:txBody>
            <a:bodyPr wrap="square" lIns="36000" tIns="72000" rIns="36000" bIns="36000" rtlCol="0" anchor="ctr"/>
            <a:lstStyle/>
            <a:p>
              <a:pPr algn="ctr" fontAlgn="base">
                <a:spcBef>
                  <a:spcPct val="0"/>
                </a:spcBef>
                <a:spcAft>
                  <a:spcPct val="0"/>
                </a:spcAft>
                <a:defRPr/>
              </a:pPr>
              <a:r>
                <a:rPr lang="ja-JP" altLang="en-US" sz="900">
                  <a:solidFill>
                    <a:prstClr val="black"/>
                  </a:solidFill>
                  <a:latin typeface="メイリオ" panose="020B0604030504040204" pitchFamily="50" charset="-128"/>
                  <a:ea typeface="メイリオ" panose="020B0604030504040204" pitchFamily="50" charset="-128"/>
                </a:rPr>
                <a:t>申請・審査・検査</a:t>
              </a:r>
              <a:br>
                <a:rPr lang="en-US" altLang="ja-JP" sz="900">
                  <a:solidFill>
                    <a:prstClr val="black"/>
                  </a:solidFill>
                  <a:latin typeface="メイリオ" panose="020B0604030504040204" pitchFamily="50" charset="-128"/>
                  <a:ea typeface="メイリオ" panose="020B0604030504040204" pitchFamily="50" charset="-128"/>
                </a:rPr>
              </a:br>
              <a:r>
                <a:rPr lang="ja-JP" altLang="en-US" sz="900">
                  <a:solidFill>
                    <a:prstClr val="black"/>
                  </a:solidFill>
                  <a:latin typeface="メイリオ" panose="020B0604030504040204" pitchFamily="50" charset="-128"/>
                  <a:ea typeface="メイリオ" panose="020B0604030504040204" pitchFamily="50" charset="-128"/>
                </a:rPr>
                <a:t>状況照会（履歴）</a:t>
              </a:r>
              <a:endParaRPr lang="en-US" altLang="ja-JP" sz="900">
                <a:solidFill>
                  <a:prstClr val="black"/>
                </a:solidFill>
                <a:latin typeface="メイリオ" panose="020B0604030504040204" pitchFamily="50" charset="-128"/>
                <a:ea typeface="メイリオ" panose="020B0604030504040204" pitchFamily="50" charset="-128"/>
              </a:endParaRPr>
            </a:p>
          </p:txBody>
        </p:sp>
        <p:sp>
          <p:nvSpPr>
            <p:cNvPr id="10" name="矢印: 左右 9">
              <a:extLst>
                <a:ext uri="{FF2B5EF4-FFF2-40B4-BE49-F238E27FC236}">
                  <a16:creationId xmlns:a16="http://schemas.microsoft.com/office/drawing/2014/main" id="{A7C05D4B-AA9B-4A00-B73B-78F7EFB59B98}"/>
                </a:ext>
              </a:extLst>
            </p:cNvPr>
            <p:cNvSpPr/>
            <p:nvPr/>
          </p:nvSpPr>
          <p:spPr>
            <a:xfrm>
              <a:off x="4355921" y="4110808"/>
              <a:ext cx="425171" cy="1005229"/>
            </a:xfrm>
            <a:prstGeom prst="leftRightArrow">
              <a:avLst>
                <a:gd name="adj1" fmla="val 50000"/>
                <a:gd name="adj2" fmla="val 34876"/>
              </a:avLst>
            </a:prstGeom>
            <a:solidFill>
              <a:srgbClr val="0066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grpSp>
      <p:pic>
        <p:nvPicPr>
          <p:cNvPr id="30" name="図プレースホルダー 26" descr="テキスト&#10;&#10;AI によって生成されたコンテンツは間違っている可能性があります。">
            <a:extLst>
              <a:ext uri="{FF2B5EF4-FFF2-40B4-BE49-F238E27FC236}">
                <a16:creationId xmlns:a16="http://schemas.microsoft.com/office/drawing/2014/main" id="{642CF788-DB75-C46E-BC43-06F5D80E7C14}"/>
              </a:ext>
            </a:extLst>
          </p:cNvPr>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a:stretch>
            <a:fillRect/>
          </a:stretch>
        </p:blipFill>
        <p:spPr>
          <a:xfrm>
            <a:off x="7336355" y="31582"/>
            <a:ext cx="468000" cy="468000"/>
          </a:xfrm>
        </p:spPr>
      </p:pic>
      <p:pic>
        <p:nvPicPr>
          <p:cNvPr id="69" name="図プレースホルダー 14">
            <a:extLst>
              <a:ext uri="{FF2B5EF4-FFF2-40B4-BE49-F238E27FC236}">
                <a16:creationId xmlns:a16="http://schemas.microsoft.com/office/drawing/2014/main" id="{CEC5FF91-CA9C-47E4-88B6-99DF81E44E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38" b="438"/>
          <a:stretch/>
        </p:blipFill>
        <p:spPr>
          <a:xfrm>
            <a:off x="8565080" y="31582"/>
            <a:ext cx="468000" cy="468000"/>
          </a:xfrm>
          <a:prstGeom prst="rect">
            <a:avLst/>
          </a:prstGeom>
        </p:spPr>
      </p:pic>
      <p:graphicFrame>
        <p:nvGraphicFramePr>
          <p:cNvPr id="75" name="表 5">
            <a:extLst>
              <a:ext uri="{FF2B5EF4-FFF2-40B4-BE49-F238E27FC236}">
                <a16:creationId xmlns:a16="http://schemas.microsoft.com/office/drawing/2014/main" id="{7572B2C2-6800-47F9-9C1B-C12D602C0465}"/>
              </a:ext>
            </a:extLst>
          </p:cNvPr>
          <p:cNvGraphicFramePr>
            <a:graphicFrameLocks noGrp="1"/>
          </p:cNvGraphicFramePr>
          <p:nvPr/>
        </p:nvGraphicFramePr>
        <p:xfrm>
          <a:off x="273600" y="6419547"/>
          <a:ext cx="8460000" cy="438453"/>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８</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立入検査や許認可業務に係る手続のオンライン化をはじめ、端末を用いた現地での検査・データ登録等による業務効率化や、一元的に管理・集約された事業者管理情報等のデータ活用による関係者間での迅速な情報共有等、これらを実現できるデジタル基盤。</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９</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複数の行政サービスを１つのアカウントにより、利用することのできる認証システム。</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4898111"/>
                  </a:ext>
                </a:extLst>
              </a:tr>
            </a:tbl>
          </a:graphicData>
        </a:graphic>
      </p:graphicFrame>
      <p:sp>
        <p:nvSpPr>
          <p:cNvPr id="8" name="スライド番号プレースホルダー 7">
            <a:extLst>
              <a:ext uri="{FF2B5EF4-FFF2-40B4-BE49-F238E27FC236}">
                <a16:creationId xmlns:a16="http://schemas.microsoft.com/office/drawing/2014/main" id="{F643FF65-288A-4BD2-94BA-3AD16E776DD9}"/>
              </a:ext>
            </a:extLst>
          </p:cNvPr>
          <p:cNvSpPr>
            <a:spLocks noGrp="1"/>
          </p:cNvSpPr>
          <p:nvPr>
            <p:ph type="sldNum" sz="quarter" idx="12"/>
          </p:nvPr>
        </p:nvSpPr>
        <p:spPr/>
        <p:txBody>
          <a:bodyPr/>
          <a:lstStyle/>
          <a:p>
            <a:fld id="{7791D223-6A27-4327-8087-FA06212A7E85}" type="slidenum">
              <a:rPr lang="ja-JP" altLang="en-US" smtClean="0"/>
              <a:pPr/>
              <a:t>14</a:t>
            </a:fld>
            <a:endParaRPr lang="ja-JP" altLang="en-US"/>
          </a:p>
        </p:txBody>
      </p:sp>
      <p:sp>
        <p:nvSpPr>
          <p:cNvPr id="65" name="正方形/長方形 64">
            <a:extLst>
              <a:ext uri="{FF2B5EF4-FFF2-40B4-BE49-F238E27FC236}">
                <a16:creationId xmlns:a16="http://schemas.microsoft.com/office/drawing/2014/main" id="{C4F24ACC-3204-4131-AD5D-6E4F3A4D3900}"/>
              </a:ext>
            </a:extLst>
          </p:cNvPr>
          <p:cNvSpPr/>
          <p:nvPr/>
        </p:nvSpPr>
        <p:spPr>
          <a:xfrm>
            <a:off x="250675" y="630881"/>
            <a:ext cx="8596800" cy="1247624"/>
          </a:xfrm>
          <a:prstGeom prst="rect">
            <a:avLst/>
          </a:prstGeom>
          <a:solidFill>
            <a:schemeClr val="bg1"/>
          </a:solidFill>
          <a:ln w="190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rtlCol="0" anchor="t"/>
          <a:lstStyle/>
          <a:p>
            <a:pPr algn="ct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システム構築の効果</a:t>
            </a: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3" name="表 4">
            <a:extLst>
              <a:ext uri="{FF2B5EF4-FFF2-40B4-BE49-F238E27FC236}">
                <a16:creationId xmlns:a16="http://schemas.microsoft.com/office/drawing/2014/main" id="{65C0B9DE-BFFC-43AF-84D3-9405AA7B00CE}"/>
              </a:ext>
            </a:extLst>
          </p:cNvPr>
          <p:cNvGraphicFramePr>
            <a:graphicFrameLocks noGrp="1"/>
          </p:cNvGraphicFramePr>
          <p:nvPr>
            <p:extLst>
              <p:ext uri="{D42A27DB-BD31-4B8C-83A1-F6EECF244321}">
                <p14:modId xmlns:p14="http://schemas.microsoft.com/office/powerpoint/2010/main" val="1898869870"/>
              </p:ext>
            </p:extLst>
          </p:nvPr>
        </p:nvGraphicFramePr>
        <p:xfrm>
          <a:off x="407812" y="881307"/>
          <a:ext cx="8280000" cy="911520"/>
        </p:xfrm>
        <a:graphic>
          <a:graphicData uri="http://schemas.openxmlformats.org/drawingml/2006/table">
            <a:tbl>
              <a:tblPr firstRow="1" bandRow="1">
                <a:tableStyleId>{5C22544A-7EE6-4342-B048-85BDC9FD1C3A}</a:tableStyleId>
              </a:tblPr>
              <a:tblGrid>
                <a:gridCol w="2655850">
                  <a:extLst>
                    <a:ext uri="{9D8B030D-6E8A-4147-A177-3AD203B41FA5}">
                      <a16:colId xmlns:a16="http://schemas.microsoft.com/office/drawing/2014/main" val="3468640698"/>
                    </a:ext>
                  </a:extLst>
                </a:gridCol>
                <a:gridCol w="156225">
                  <a:extLst>
                    <a:ext uri="{9D8B030D-6E8A-4147-A177-3AD203B41FA5}">
                      <a16:colId xmlns:a16="http://schemas.microsoft.com/office/drawing/2014/main" val="1106510854"/>
                    </a:ext>
                  </a:extLst>
                </a:gridCol>
                <a:gridCol w="2655850">
                  <a:extLst>
                    <a:ext uri="{9D8B030D-6E8A-4147-A177-3AD203B41FA5}">
                      <a16:colId xmlns:a16="http://schemas.microsoft.com/office/drawing/2014/main" val="3121004198"/>
                    </a:ext>
                  </a:extLst>
                </a:gridCol>
                <a:gridCol w="156225">
                  <a:extLst>
                    <a:ext uri="{9D8B030D-6E8A-4147-A177-3AD203B41FA5}">
                      <a16:colId xmlns:a16="http://schemas.microsoft.com/office/drawing/2014/main" val="978185368"/>
                    </a:ext>
                  </a:extLst>
                </a:gridCol>
                <a:gridCol w="2655850">
                  <a:extLst>
                    <a:ext uri="{9D8B030D-6E8A-4147-A177-3AD203B41FA5}">
                      <a16:colId xmlns:a16="http://schemas.microsoft.com/office/drawing/2014/main" val="80350723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事業者の利便性向上</a:t>
                      </a:r>
                    </a:p>
                  </a:txBody>
                  <a:tcPr marL="72000" marR="36000"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72000" marR="3600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業務効率化</a:t>
                      </a:r>
                      <a:endParaRPr kumimoji="1" lang="ja-JP" altLang="en-US" sz="1200" dirty="0">
                        <a:solidFill>
                          <a:schemeClr val="tx1"/>
                        </a:solidFill>
                        <a:effectLst/>
                      </a:endParaRPr>
                    </a:p>
                  </a:txBody>
                  <a:tcPr marL="72000" marR="36000"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lnSpc>
                          <a:spcPct val="100000"/>
                        </a:lnSpc>
                      </a:pPr>
                      <a:endParaRPr kumimoji="1" lang="ja-JP" altLang="en-US" sz="1200" dirty="0">
                        <a:solidFill>
                          <a:schemeClr val="tx1"/>
                        </a:solidFill>
                        <a:effectLst/>
                      </a:endParaRPr>
                    </a:p>
                  </a:txBody>
                  <a:tcPr marL="72000" marR="3600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紙ベースでの業務からの脱却</a:t>
                      </a:r>
                      <a:endParaRPr kumimoji="1" lang="ja-JP" altLang="en-US" dirty="0">
                        <a:solidFill>
                          <a:schemeClr val="tx1"/>
                        </a:solidFill>
                        <a:effectLst/>
                      </a:endParaRPr>
                    </a:p>
                  </a:txBody>
                  <a:tcPr marL="72000" marR="36000"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63356557"/>
                  </a:ext>
                </a:extLst>
              </a:tr>
              <a:tr h="370840">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effectLst/>
                          <a:latin typeface="メイリオ"/>
                          <a:ea typeface="メイリオ"/>
                        </a:rPr>
                        <a:t>ポータルサイトの提供による事業者の利便性の向上。</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effectLst/>
                          <a:latin typeface="メイリオ"/>
                          <a:ea typeface="メイリオ"/>
                        </a:rPr>
                        <a:t>過去の監査状況等の共有等、情報の見える化。</a:t>
                      </a:r>
                    </a:p>
                  </a:txBody>
                  <a:tcPr marL="72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72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ペーパーレス化等による職員の生産性向上。</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データ・ノウハウ活用による指導監査の質と量の向上（現地対応時間の短縮や実施件数の増加）。</a:t>
                      </a:r>
                    </a:p>
                  </a:txBody>
                  <a:tcPr marL="72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72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資料の紛失や誤送付等のリスクの軽減。</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システム化することによる事務作業の削減。</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資料保管場所の圧縮等。</a:t>
                      </a:r>
                    </a:p>
                  </a:txBody>
                  <a:tcPr marL="72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extLst>
                  <a:ext uri="{0D108BD9-81ED-4DB2-BD59-A6C34878D82A}">
                    <a16:rowId xmlns:a16="http://schemas.microsoft.com/office/drawing/2014/main" val="1978986016"/>
                  </a:ext>
                </a:extLst>
              </a:tr>
            </a:tbl>
          </a:graphicData>
        </a:graphic>
      </p:graphicFrame>
    </p:spTree>
    <p:extLst>
      <p:ext uri="{BB962C8B-B14F-4D97-AF65-F5344CB8AC3E}">
        <p14:creationId xmlns:p14="http://schemas.microsoft.com/office/powerpoint/2010/main" val="172981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CCD2147B-A4C6-41CF-8159-19BAD176E7D4}"/>
              </a:ext>
            </a:extLst>
          </p:cNvPr>
          <p:cNvSpPr/>
          <p:nvPr/>
        </p:nvSpPr>
        <p:spPr>
          <a:xfrm>
            <a:off x="273600" y="3158969"/>
            <a:ext cx="8596800" cy="3316665"/>
          </a:xfrm>
          <a:prstGeom prst="rect">
            <a:avLst/>
          </a:prstGeom>
          <a:solidFill>
            <a:srgbClr val="CFE0ED"/>
          </a:solidFill>
          <a:ln w="19050">
            <a:noFill/>
          </a:ln>
        </p:spPr>
        <p:style>
          <a:lnRef idx="2">
            <a:schemeClr val="accent1"/>
          </a:lnRef>
          <a:fillRef idx="1">
            <a:schemeClr val="lt1"/>
          </a:fillRef>
          <a:effectRef idx="0">
            <a:schemeClr val="accent1"/>
          </a:effectRef>
          <a:fontRef idx="minor">
            <a:schemeClr val="dk1"/>
          </a:fontRef>
        </p:style>
        <p:txBody>
          <a:bodyPr lIns="36000" tIns="72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電話対応システムの活用</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令和８年度に実証実験を予定</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2563"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現在、府立学校の入学者選抜、編・転入学の問合せや保護者等からの相談に直接職員が対応。</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2563"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を活用した電話対応システムにより、電話対応や報告作成等を</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が代替可能かについて、令和８年度に、教育庁において実証実験を行う。</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2563"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府民からの電話がつながりにくい問題の解決や多言語対応の実現、対応速度向上、サービスの均質化等、府民の利便性を向上。</a:t>
            </a:r>
          </a:p>
          <a:p>
            <a:pPr algn="ctr">
              <a:defRPr/>
            </a:pP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3">
            <a:extLst>
              <a:ext uri="{FF2B5EF4-FFF2-40B4-BE49-F238E27FC236}">
                <a16:creationId xmlns:a16="http://schemas.microsoft.com/office/drawing/2014/main" id="{D0E015A2-4096-4EAB-8353-C1F720B30A05}"/>
              </a:ext>
            </a:extLst>
          </p:cNvPr>
          <p:cNvSpPr>
            <a:spLocks noGrp="1"/>
          </p:cNvSpPr>
          <p:nvPr>
            <p:ph type="body" sz="quarter" idx="13"/>
          </p:nvPr>
        </p:nvSpPr>
        <p:spPr>
          <a:xfrm>
            <a:off x="0" y="30701"/>
            <a:ext cx="7065785" cy="501650"/>
          </a:xfrm>
        </p:spPr>
        <p:txBody>
          <a:bodyPr/>
          <a:lstStyle/>
          <a:p>
            <a:r>
              <a:rPr lang="ja-JP" altLang="en-US" b="0" dirty="0">
                <a:cs typeface="メイリオ" panose="020B0604030504040204" pitchFamily="50" charset="-128"/>
              </a:rPr>
              <a:t>府立学校における</a:t>
            </a:r>
            <a:r>
              <a:rPr lang="en-US" altLang="ja-JP" b="0" dirty="0">
                <a:cs typeface="メイリオ" panose="020B0604030504040204" pitchFamily="50" charset="-128"/>
              </a:rPr>
              <a:t>DX</a:t>
            </a:r>
            <a:r>
              <a:rPr lang="ja-JP" altLang="en-US" b="0" dirty="0">
                <a:cs typeface="メイリオ" panose="020B0604030504040204" pitchFamily="50" charset="-128"/>
              </a:rPr>
              <a:t>の推進</a:t>
            </a:r>
            <a:endParaRPr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プレースホルダー 14">
            <a:extLst>
              <a:ext uri="{FF2B5EF4-FFF2-40B4-BE49-F238E27FC236}">
                <a16:creationId xmlns:a16="http://schemas.microsoft.com/office/drawing/2014/main" id="{163F03BA-D5E1-4F59-BA38-A6FD09014405}"/>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t="438" b="438"/>
          <a:stretch/>
        </p:blipFill>
        <p:spPr/>
      </p:pic>
      <p:sp>
        <p:nvSpPr>
          <p:cNvPr id="46" name="正方形/長方形 45">
            <a:extLst>
              <a:ext uri="{FF2B5EF4-FFF2-40B4-BE49-F238E27FC236}">
                <a16:creationId xmlns:a16="http://schemas.microsoft.com/office/drawing/2014/main" id="{F8ABAF20-86C4-4F84-B4B5-85E6593EDDB1}"/>
              </a:ext>
            </a:extLst>
          </p:cNvPr>
          <p:cNvSpPr/>
          <p:nvPr/>
        </p:nvSpPr>
        <p:spPr>
          <a:xfrm>
            <a:off x="273600" y="1739883"/>
            <a:ext cx="8596800" cy="1369897"/>
          </a:xfrm>
          <a:prstGeom prst="rect">
            <a:avLst/>
          </a:prstGeom>
          <a:solidFill>
            <a:srgbClr val="CFE0ED"/>
          </a:solidFill>
          <a:ln w="19050">
            <a:noFill/>
          </a:ln>
        </p:spPr>
        <p:style>
          <a:lnRef idx="2">
            <a:schemeClr val="accent1"/>
          </a:lnRef>
          <a:fillRef idx="1">
            <a:schemeClr val="lt1"/>
          </a:fillRef>
          <a:effectRef idx="0">
            <a:schemeClr val="accent1"/>
          </a:effectRef>
          <a:fontRef idx="minor">
            <a:schemeClr val="dk1"/>
          </a:fontRef>
        </p:style>
        <p:txBody>
          <a:bodyPr lIns="36000" tIns="36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■デジタル採点システム</a:t>
            </a:r>
            <a:r>
              <a:rPr kumimoji="1" lang="ja-JP" altLang="en-US" sz="12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の活用</a:t>
            </a:r>
            <a:endParaRPr kumimoji="1" lang="ja-JP" altLang="en-US" sz="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2563"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府立学校において、定期考査や入学者選抜の採点に「デジタル採点システム」を活用。</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algn="ctr">
              <a:defRPr/>
            </a:pP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プレースホルダー 26" descr="テキスト&#10;&#10;AI によって生成されたコンテンツは間違っている可能性があります。">
            <a:extLst>
              <a:ext uri="{FF2B5EF4-FFF2-40B4-BE49-F238E27FC236}">
                <a16:creationId xmlns:a16="http://schemas.microsoft.com/office/drawing/2014/main" id="{0043C595-1248-C50B-8EC9-34CED09C7D7D}"/>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a:xfrm>
            <a:off x="7336355" y="31582"/>
            <a:ext cx="468000" cy="468000"/>
          </a:xfrm>
        </p:spPr>
      </p:pic>
      <p:sp>
        <p:nvSpPr>
          <p:cNvPr id="40" name="正方形/長方形 39">
            <a:extLst>
              <a:ext uri="{FF2B5EF4-FFF2-40B4-BE49-F238E27FC236}">
                <a16:creationId xmlns:a16="http://schemas.microsoft.com/office/drawing/2014/main" id="{EB8AD716-6F86-4688-B365-B518F3C71BBE}"/>
              </a:ext>
            </a:extLst>
          </p:cNvPr>
          <p:cNvSpPr/>
          <p:nvPr/>
        </p:nvSpPr>
        <p:spPr>
          <a:xfrm>
            <a:off x="550235" y="2221282"/>
            <a:ext cx="8043530" cy="79444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D20B694F-10F2-4208-A22E-9DA86FBE0D7B}"/>
              </a:ext>
            </a:extLst>
          </p:cNvPr>
          <p:cNvSpPr txBox="1"/>
          <p:nvPr/>
        </p:nvSpPr>
        <p:spPr>
          <a:xfrm>
            <a:off x="1045290" y="2355745"/>
            <a:ext cx="1859699" cy="525515"/>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ペーパーレスのため、</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答案</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整理の手間が減った。</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a:extLst>
              <a:ext uri="{FF2B5EF4-FFF2-40B4-BE49-F238E27FC236}">
                <a16:creationId xmlns:a16="http://schemas.microsoft.com/office/drawing/2014/main" id="{E4AD2CC1-9BB2-4351-856C-17A3E740B18F}"/>
              </a:ext>
            </a:extLst>
          </p:cNvPr>
          <p:cNvSpPr txBox="1"/>
          <p:nvPr/>
        </p:nvSpPr>
        <p:spPr>
          <a:xfrm>
            <a:off x="700032" y="2305152"/>
            <a:ext cx="191736" cy="626701"/>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36000" rIns="0" bIns="36000" rtlCol="0">
            <a:spAutoFit/>
          </a:bodyPr>
          <a:lstStyle/>
          <a:p>
            <a:pPr algn="ctr"/>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教員の声</a:t>
            </a:r>
          </a:p>
        </p:txBody>
      </p:sp>
      <p:sp>
        <p:nvSpPr>
          <p:cNvPr id="44" name="テキスト ボックス 43">
            <a:extLst>
              <a:ext uri="{FF2B5EF4-FFF2-40B4-BE49-F238E27FC236}">
                <a16:creationId xmlns:a16="http://schemas.microsoft.com/office/drawing/2014/main" id="{B14816FC-80A7-4E6F-B5CF-4037F10D5F5A}"/>
              </a:ext>
            </a:extLst>
          </p:cNvPr>
          <p:cNvSpPr txBox="1"/>
          <p:nvPr/>
        </p:nvSpPr>
        <p:spPr>
          <a:xfrm>
            <a:off x="3020297" y="2330634"/>
            <a:ext cx="2914217" cy="575736"/>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同一設問をまとめて</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採点できるので、</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採点のスピードが向上した。</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DC8C75FD-248D-4F54-B632-8955A55E6ADF}"/>
              </a:ext>
            </a:extLst>
          </p:cNvPr>
          <p:cNvSpPr txBox="1"/>
          <p:nvPr/>
        </p:nvSpPr>
        <p:spPr>
          <a:xfrm>
            <a:off x="6102170" y="2330009"/>
            <a:ext cx="2323940" cy="576986"/>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点数が自動で集計されるため、</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手作業によるミスがなくなった。</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a:extLst>
              <a:ext uri="{FF2B5EF4-FFF2-40B4-BE49-F238E27FC236}">
                <a16:creationId xmlns:a16="http://schemas.microsoft.com/office/drawing/2014/main" id="{E5E90A1F-8017-4247-A875-0FDAA7B9862C}"/>
              </a:ext>
            </a:extLst>
          </p:cNvPr>
          <p:cNvGrpSpPr/>
          <p:nvPr/>
        </p:nvGrpSpPr>
        <p:grpSpPr>
          <a:xfrm>
            <a:off x="1358898" y="4239089"/>
            <a:ext cx="6426204" cy="2205246"/>
            <a:chOff x="1206136" y="4284094"/>
            <a:chExt cx="6426204" cy="2205246"/>
          </a:xfrm>
        </p:grpSpPr>
        <p:sp>
          <p:nvSpPr>
            <p:cNvPr id="2" name="正方形/長方形 1">
              <a:extLst>
                <a:ext uri="{FF2B5EF4-FFF2-40B4-BE49-F238E27FC236}">
                  <a16:creationId xmlns:a16="http://schemas.microsoft.com/office/drawing/2014/main" id="{3C785D82-CD35-4663-A93A-53C359CACD37}"/>
                </a:ext>
              </a:extLst>
            </p:cNvPr>
            <p:cNvSpPr/>
            <p:nvPr/>
          </p:nvSpPr>
          <p:spPr>
            <a:xfrm>
              <a:off x="1206136" y="4284094"/>
              <a:ext cx="6426204" cy="21567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en-US" altLang="ja-JP" sz="1200" b="1" dirty="0">
                  <a:solidFill>
                    <a:schemeClr val="tx1"/>
                  </a:solidFill>
                  <a:latin typeface="メイリオ" panose="020B0604030504040204" pitchFamily="50" charset="-128"/>
                  <a:ea typeface="メイリオ" panose="020B0604030504040204" pitchFamily="50" charset="-128"/>
                </a:rPr>
                <a:t>AI</a:t>
              </a:r>
              <a:r>
                <a:rPr kumimoji="1" lang="ja-JP" altLang="en-US" sz="1200" b="1" dirty="0">
                  <a:solidFill>
                    <a:schemeClr val="tx1"/>
                  </a:solidFill>
                  <a:latin typeface="メイリオ" panose="020B0604030504040204" pitchFamily="50" charset="-128"/>
                  <a:ea typeface="メイリオ" panose="020B0604030504040204" pitchFamily="50" charset="-128"/>
                </a:rPr>
                <a:t>電話対応システムのイメージ</a:t>
              </a:r>
            </a:p>
          </p:txBody>
        </p:sp>
        <p:pic>
          <p:nvPicPr>
            <p:cNvPr id="21" name="図 20">
              <a:extLst>
                <a:ext uri="{FF2B5EF4-FFF2-40B4-BE49-F238E27FC236}">
                  <a16:creationId xmlns:a16="http://schemas.microsoft.com/office/drawing/2014/main" id="{1287B59D-479D-4FB8-8FA6-9DFBF109DF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2860" y="5033162"/>
              <a:ext cx="487003" cy="593034"/>
            </a:xfrm>
            <a:prstGeom prst="rect">
              <a:avLst/>
            </a:prstGeom>
          </p:spPr>
        </p:pic>
        <p:pic>
          <p:nvPicPr>
            <p:cNvPr id="22" name="図 21">
              <a:extLst>
                <a:ext uri="{FF2B5EF4-FFF2-40B4-BE49-F238E27FC236}">
                  <a16:creationId xmlns:a16="http://schemas.microsoft.com/office/drawing/2014/main" id="{1FE7C976-0952-4931-AF22-C5F5170994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4058" y="5493440"/>
              <a:ext cx="548049" cy="646474"/>
            </a:xfrm>
            <a:prstGeom prst="rect">
              <a:avLst/>
            </a:prstGeom>
          </p:spPr>
        </p:pic>
        <p:pic>
          <p:nvPicPr>
            <p:cNvPr id="23" name="図 22">
              <a:extLst>
                <a:ext uri="{FF2B5EF4-FFF2-40B4-BE49-F238E27FC236}">
                  <a16:creationId xmlns:a16="http://schemas.microsoft.com/office/drawing/2014/main" id="{37DC339D-4BCF-4A5E-BAE0-4EB8BEF9D1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3028" y="4932877"/>
              <a:ext cx="532654" cy="666145"/>
            </a:xfrm>
            <a:prstGeom prst="rect">
              <a:avLst/>
            </a:prstGeom>
          </p:spPr>
        </p:pic>
        <p:sp>
          <p:nvSpPr>
            <p:cNvPr id="24" name="正方形/長方形 23">
              <a:extLst>
                <a:ext uri="{FF2B5EF4-FFF2-40B4-BE49-F238E27FC236}">
                  <a16:creationId xmlns:a16="http://schemas.microsoft.com/office/drawing/2014/main" id="{C28E4CA1-8533-414E-9B9B-EE64EBD5BD22}"/>
                </a:ext>
              </a:extLst>
            </p:cNvPr>
            <p:cNvSpPr/>
            <p:nvPr/>
          </p:nvSpPr>
          <p:spPr>
            <a:xfrm>
              <a:off x="1282642" y="5589163"/>
              <a:ext cx="457948" cy="340623"/>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ja-JP" altLang="en-US" sz="1200" dirty="0">
                  <a:solidFill>
                    <a:sysClr val="windowText" lastClr="000000"/>
                  </a:solidFill>
                  <a:latin typeface="メイリオ" panose="020B0604030504040204" pitchFamily="50" charset="-128"/>
                  <a:ea typeface="メイリオ" panose="020B0604030504040204" pitchFamily="50" charset="-128"/>
                </a:rPr>
                <a:t>府民</a:t>
              </a:r>
            </a:p>
          </p:txBody>
        </p:sp>
        <p:sp>
          <p:nvSpPr>
            <p:cNvPr id="25" name="正方形/長方形 24">
              <a:extLst>
                <a:ext uri="{FF2B5EF4-FFF2-40B4-BE49-F238E27FC236}">
                  <a16:creationId xmlns:a16="http://schemas.microsoft.com/office/drawing/2014/main" id="{8A3D6370-6C1F-4697-8209-B02F88316555}"/>
                </a:ext>
              </a:extLst>
            </p:cNvPr>
            <p:cNvSpPr/>
            <p:nvPr/>
          </p:nvSpPr>
          <p:spPr>
            <a:xfrm>
              <a:off x="7012900" y="6148717"/>
              <a:ext cx="457948" cy="340623"/>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学校</a:t>
              </a:r>
            </a:p>
          </p:txBody>
        </p:sp>
        <p:sp>
          <p:nvSpPr>
            <p:cNvPr id="30" name="正方形/長方形 29">
              <a:extLst>
                <a:ext uri="{FF2B5EF4-FFF2-40B4-BE49-F238E27FC236}">
                  <a16:creationId xmlns:a16="http://schemas.microsoft.com/office/drawing/2014/main" id="{1676446E-DD90-439E-84CF-E132AC125FA2}"/>
                </a:ext>
              </a:extLst>
            </p:cNvPr>
            <p:cNvSpPr/>
            <p:nvPr/>
          </p:nvSpPr>
          <p:spPr>
            <a:xfrm>
              <a:off x="2816761" y="5654188"/>
              <a:ext cx="457948" cy="336714"/>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en-US" altLang="ja-JP" sz="1200" dirty="0">
                  <a:solidFill>
                    <a:sysClr val="windowText" lastClr="000000"/>
                  </a:solidFill>
                  <a:latin typeface="メイリオ" panose="020B0604030504040204" pitchFamily="50" charset="-128"/>
                  <a:ea typeface="メイリオ" panose="020B0604030504040204" pitchFamily="50" charset="-128"/>
                </a:rPr>
                <a:t>AI</a:t>
              </a:r>
              <a:endParaRPr kumimoji="1" lang="ja-JP" altLang="en-US" sz="1200" dirty="0">
                <a:solidFill>
                  <a:sysClr val="windowText" lastClr="000000"/>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15642A22-84BD-489E-BD3B-827A089FB366}"/>
                </a:ext>
              </a:extLst>
            </p:cNvPr>
            <p:cNvSpPr/>
            <p:nvPr/>
          </p:nvSpPr>
          <p:spPr>
            <a:xfrm>
              <a:off x="5178449" y="6130055"/>
              <a:ext cx="457948" cy="340623"/>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職員</a:t>
              </a:r>
            </a:p>
          </p:txBody>
        </p:sp>
        <p:sp>
          <p:nvSpPr>
            <p:cNvPr id="32" name="矢印: 右 31">
              <a:extLst>
                <a:ext uri="{FF2B5EF4-FFF2-40B4-BE49-F238E27FC236}">
                  <a16:creationId xmlns:a16="http://schemas.microsoft.com/office/drawing/2014/main" id="{CB97454F-301F-4D85-B3AB-0245BE4A08DD}"/>
                </a:ext>
              </a:extLst>
            </p:cNvPr>
            <p:cNvSpPr/>
            <p:nvPr/>
          </p:nvSpPr>
          <p:spPr>
            <a:xfrm>
              <a:off x="1819071" y="4976673"/>
              <a:ext cx="936000" cy="355361"/>
            </a:xfrm>
            <a:prstGeom prst="rightArrow">
              <a:avLst>
                <a:gd name="adj1" fmla="val 57639"/>
                <a:gd name="adj2" fmla="val 32813"/>
              </a:avLst>
            </a:prstGeom>
            <a:solidFill>
              <a:srgbClr val="00666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問合せ・相談</a:t>
              </a:r>
            </a:p>
          </p:txBody>
        </p:sp>
        <p:pic>
          <p:nvPicPr>
            <p:cNvPr id="33" name="図 32">
              <a:extLst>
                <a:ext uri="{FF2B5EF4-FFF2-40B4-BE49-F238E27FC236}">
                  <a16:creationId xmlns:a16="http://schemas.microsoft.com/office/drawing/2014/main" id="{26B1FB24-24F4-4411-ACF3-16C8D908A7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8103" y="5512102"/>
              <a:ext cx="727543" cy="646474"/>
            </a:xfrm>
            <a:prstGeom prst="rect">
              <a:avLst/>
            </a:prstGeom>
          </p:spPr>
        </p:pic>
        <p:sp>
          <p:nvSpPr>
            <p:cNvPr id="34" name="矢印: 右 33">
              <a:extLst>
                <a:ext uri="{FF2B5EF4-FFF2-40B4-BE49-F238E27FC236}">
                  <a16:creationId xmlns:a16="http://schemas.microsoft.com/office/drawing/2014/main" id="{DCF0FD89-C13C-414E-BEDB-6578B407942D}"/>
                </a:ext>
              </a:extLst>
            </p:cNvPr>
            <p:cNvSpPr/>
            <p:nvPr/>
          </p:nvSpPr>
          <p:spPr>
            <a:xfrm flipH="1">
              <a:off x="1819071" y="5334720"/>
              <a:ext cx="936000" cy="355362"/>
            </a:xfrm>
            <a:prstGeom prst="rightArrow">
              <a:avLst>
                <a:gd name="adj1" fmla="val 57639"/>
                <a:gd name="adj2" fmla="val 32813"/>
              </a:avLst>
            </a:prstGeom>
            <a:solidFill>
              <a:srgbClr val="00666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回答</a:t>
              </a:r>
            </a:p>
          </p:txBody>
        </p:sp>
        <p:sp>
          <p:nvSpPr>
            <p:cNvPr id="37" name="矢印: 右 36">
              <a:extLst>
                <a:ext uri="{FF2B5EF4-FFF2-40B4-BE49-F238E27FC236}">
                  <a16:creationId xmlns:a16="http://schemas.microsoft.com/office/drawing/2014/main" id="{5C22559F-A7E5-438B-89FA-A0C7453B09EE}"/>
                </a:ext>
              </a:extLst>
            </p:cNvPr>
            <p:cNvSpPr/>
            <p:nvPr/>
          </p:nvSpPr>
          <p:spPr>
            <a:xfrm>
              <a:off x="5707961" y="5593725"/>
              <a:ext cx="1224000" cy="646475"/>
            </a:xfrm>
            <a:prstGeom prst="rightArrow">
              <a:avLst>
                <a:gd name="adj1" fmla="val 57639"/>
                <a:gd name="adj2" fmla="val 22375"/>
              </a:avLst>
            </a:prstGeom>
            <a:solidFill>
              <a:srgbClr val="00666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要約をもとに</a:t>
              </a:r>
              <a:endParaRPr kumimoji="1" lang="en-US" altLang="ja-JP" sz="1050" dirty="0">
                <a:solidFill>
                  <a:schemeClr val="bg1"/>
                </a:solidFill>
                <a:latin typeface="メイリオ" panose="020B0604030504040204" pitchFamily="50" charset="-128"/>
                <a:ea typeface="メイリオ" panose="020B0604030504040204" pitchFamily="50" charset="-128"/>
              </a:endParaRPr>
            </a:p>
            <a:p>
              <a:pPr algn="ctr"/>
              <a:r>
                <a:rPr kumimoji="1" lang="ja-JP" altLang="en-US" sz="1050" dirty="0">
                  <a:solidFill>
                    <a:schemeClr val="bg1"/>
                  </a:solidFill>
                  <a:latin typeface="メイリオ" panose="020B0604030504040204" pitchFamily="50" charset="-128"/>
                  <a:ea typeface="メイリオ" panose="020B0604030504040204" pitchFamily="50" charset="-128"/>
                </a:rPr>
                <a:t>情報共有</a:t>
              </a:r>
            </a:p>
          </p:txBody>
        </p:sp>
        <p:pic>
          <p:nvPicPr>
            <p:cNvPr id="7" name="図 6">
              <a:extLst>
                <a:ext uri="{FF2B5EF4-FFF2-40B4-BE49-F238E27FC236}">
                  <a16:creationId xmlns:a16="http://schemas.microsoft.com/office/drawing/2014/main" id="{66F1F0F4-69EB-49F5-AADA-5E4C845C9B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19538" y="4419110"/>
              <a:ext cx="244330" cy="764743"/>
            </a:xfrm>
            <a:prstGeom prst="rect">
              <a:avLst/>
            </a:prstGeom>
          </p:spPr>
        </p:pic>
        <p:pic>
          <p:nvPicPr>
            <p:cNvPr id="48" name="図 47">
              <a:extLst>
                <a:ext uri="{FF2B5EF4-FFF2-40B4-BE49-F238E27FC236}">
                  <a16:creationId xmlns:a16="http://schemas.microsoft.com/office/drawing/2014/main" id="{14F4A4EA-77FC-41C2-A9FC-FB1540BAC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783" y="4543475"/>
              <a:ext cx="487003" cy="606272"/>
            </a:xfrm>
            <a:prstGeom prst="rect">
              <a:avLst/>
            </a:prstGeom>
          </p:spPr>
        </p:pic>
        <p:sp>
          <p:nvSpPr>
            <p:cNvPr id="49" name="正方形/長方形 48">
              <a:extLst>
                <a:ext uri="{FF2B5EF4-FFF2-40B4-BE49-F238E27FC236}">
                  <a16:creationId xmlns:a16="http://schemas.microsoft.com/office/drawing/2014/main" id="{52E562B7-24C5-4F22-9432-0188C4FCE2F6}"/>
                </a:ext>
              </a:extLst>
            </p:cNvPr>
            <p:cNvSpPr/>
            <p:nvPr/>
          </p:nvSpPr>
          <p:spPr>
            <a:xfrm>
              <a:off x="5205547" y="5125628"/>
              <a:ext cx="457948" cy="336714"/>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en-US" altLang="ja-JP" sz="1200" dirty="0">
                  <a:solidFill>
                    <a:sysClr val="windowText" lastClr="000000"/>
                  </a:solidFill>
                  <a:latin typeface="メイリオ" panose="020B0604030504040204" pitchFamily="50" charset="-128"/>
                  <a:ea typeface="メイリオ" panose="020B0604030504040204" pitchFamily="50" charset="-128"/>
                </a:rPr>
                <a:t>AI</a:t>
              </a:r>
              <a:endParaRPr kumimoji="1" lang="ja-JP" altLang="en-US" sz="1200" dirty="0">
                <a:solidFill>
                  <a:sysClr val="windowText" lastClr="000000"/>
                </a:solidFill>
                <a:latin typeface="メイリオ" panose="020B0604030504040204" pitchFamily="50" charset="-128"/>
                <a:ea typeface="メイリオ" panose="020B0604030504040204" pitchFamily="50" charset="-128"/>
              </a:endParaRPr>
            </a:p>
          </p:txBody>
        </p:sp>
        <p:sp>
          <p:nvSpPr>
            <p:cNvPr id="50" name="矢印: 右 49">
              <a:extLst>
                <a:ext uri="{FF2B5EF4-FFF2-40B4-BE49-F238E27FC236}">
                  <a16:creationId xmlns:a16="http://schemas.microsoft.com/office/drawing/2014/main" id="{8C3C5C55-9CC2-4259-8907-816D328FD0EA}"/>
                </a:ext>
              </a:extLst>
            </p:cNvPr>
            <p:cNvSpPr/>
            <p:nvPr/>
          </p:nvSpPr>
          <p:spPr>
            <a:xfrm>
              <a:off x="5673125" y="4615638"/>
              <a:ext cx="1224000" cy="646475"/>
            </a:xfrm>
            <a:prstGeom prst="rightArrow">
              <a:avLst>
                <a:gd name="adj1" fmla="val 57639"/>
                <a:gd name="adj2" fmla="val 22375"/>
              </a:avLst>
            </a:prstGeom>
            <a:solidFill>
              <a:srgbClr val="00666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スケジュール</a:t>
              </a:r>
              <a:endParaRPr kumimoji="1" lang="en-US" altLang="ja-JP" sz="1050" dirty="0">
                <a:solidFill>
                  <a:schemeClr val="bg1"/>
                </a:solidFill>
                <a:latin typeface="メイリオ" panose="020B0604030504040204" pitchFamily="50" charset="-128"/>
                <a:ea typeface="メイリオ" panose="020B0604030504040204" pitchFamily="50" charset="-128"/>
              </a:endParaRPr>
            </a:p>
            <a:p>
              <a:pPr algn="ctr"/>
              <a:r>
                <a:rPr kumimoji="1" lang="ja-JP" altLang="en-US" sz="1050" dirty="0">
                  <a:solidFill>
                    <a:schemeClr val="bg1"/>
                  </a:solidFill>
                  <a:latin typeface="メイリオ" panose="020B0604030504040204" pitchFamily="50" charset="-128"/>
                  <a:ea typeface="メイリオ" panose="020B0604030504040204" pitchFamily="50" charset="-128"/>
                </a:rPr>
                <a:t>調整（来庁対応）</a:t>
              </a:r>
              <a:endParaRPr kumimoji="1" lang="en-US" altLang="ja-JP" sz="1050" dirty="0">
                <a:solidFill>
                  <a:schemeClr val="bg1"/>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18A33649-2436-4266-82CF-D2E74F9C908E}"/>
                </a:ext>
              </a:extLst>
            </p:cNvPr>
            <p:cNvSpPr/>
            <p:nvPr/>
          </p:nvSpPr>
          <p:spPr>
            <a:xfrm>
              <a:off x="7012900" y="5113602"/>
              <a:ext cx="457948" cy="340623"/>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職員</a:t>
              </a:r>
            </a:p>
          </p:txBody>
        </p:sp>
        <p:sp>
          <p:nvSpPr>
            <p:cNvPr id="8" name="矢印: 折線 7">
              <a:extLst>
                <a:ext uri="{FF2B5EF4-FFF2-40B4-BE49-F238E27FC236}">
                  <a16:creationId xmlns:a16="http://schemas.microsoft.com/office/drawing/2014/main" id="{7F002B53-8741-44C7-AF20-66F49A2EDD4C}"/>
                </a:ext>
              </a:extLst>
            </p:cNvPr>
            <p:cNvSpPr/>
            <p:nvPr/>
          </p:nvSpPr>
          <p:spPr>
            <a:xfrm>
              <a:off x="4605510" y="4711748"/>
              <a:ext cx="539220" cy="727729"/>
            </a:xfrm>
            <a:prstGeom prst="bentArrow">
              <a:avLst>
                <a:gd name="adj1" fmla="val 25000"/>
                <a:gd name="adj2" fmla="val 32787"/>
                <a:gd name="adj3" fmla="val 40573"/>
                <a:gd name="adj4" fmla="val 43750"/>
              </a:avLst>
            </a:prstGeom>
            <a:solidFill>
              <a:srgbClr val="0066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3" name="矢印: 折線 52">
              <a:extLst>
                <a:ext uri="{FF2B5EF4-FFF2-40B4-BE49-F238E27FC236}">
                  <a16:creationId xmlns:a16="http://schemas.microsoft.com/office/drawing/2014/main" id="{08902628-6523-42F3-A02B-CB92CD0B1C1D}"/>
                </a:ext>
              </a:extLst>
            </p:cNvPr>
            <p:cNvSpPr/>
            <p:nvPr/>
          </p:nvSpPr>
          <p:spPr>
            <a:xfrm flipV="1">
              <a:off x="4605510" y="5386278"/>
              <a:ext cx="539220" cy="727729"/>
            </a:xfrm>
            <a:prstGeom prst="bentArrow">
              <a:avLst>
                <a:gd name="adj1" fmla="val 25000"/>
                <a:gd name="adj2" fmla="val 32787"/>
                <a:gd name="adj3" fmla="val 40573"/>
                <a:gd name="adj4" fmla="val 43750"/>
              </a:avLst>
            </a:prstGeom>
            <a:solidFill>
              <a:srgbClr val="0066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941B77A9-FAFC-4851-BFD4-3EBA0F374CB5}"/>
                </a:ext>
              </a:extLst>
            </p:cNvPr>
            <p:cNvSpPr/>
            <p:nvPr/>
          </p:nvSpPr>
          <p:spPr>
            <a:xfrm>
              <a:off x="3299857" y="5153623"/>
              <a:ext cx="1440000" cy="435541"/>
            </a:xfrm>
            <a:prstGeom prst="rect">
              <a:avLst/>
            </a:prstGeom>
            <a:solidFill>
              <a:srgbClr val="0066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lang="ja-JP" altLang="en-US" sz="1050" dirty="0">
                  <a:solidFill>
                    <a:schemeClr val="bg1"/>
                  </a:solidFill>
                  <a:latin typeface="メイリオ" panose="020B0604030504040204" pitchFamily="50" charset="-128"/>
                  <a:ea typeface="メイリオ" panose="020B0604030504040204" pitchFamily="50" charset="-128"/>
                </a:rPr>
                <a:t>（定型的な事項以外）</a:t>
              </a:r>
              <a:endParaRPr lang="en-US" altLang="ja-JP" sz="1050" dirty="0">
                <a:solidFill>
                  <a:schemeClr val="bg1"/>
                </a:solidFill>
                <a:latin typeface="メイリオ" panose="020B0604030504040204" pitchFamily="50" charset="-128"/>
                <a:ea typeface="メイリオ" panose="020B0604030504040204" pitchFamily="50" charset="-128"/>
              </a:endParaRPr>
            </a:p>
            <a:p>
              <a:pPr algn="ctr"/>
              <a:r>
                <a:rPr lang="ja-JP" altLang="en-US" sz="1050" dirty="0">
                  <a:solidFill>
                    <a:schemeClr val="bg1"/>
                  </a:solidFill>
                  <a:latin typeface="メイリオ" panose="020B0604030504040204" pitchFamily="50" charset="-128"/>
                  <a:ea typeface="メイリオ" panose="020B0604030504040204" pitchFamily="50" charset="-128"/>
                </a:rPr>
                <a:t>文字起こし・要約</a:t>
              </a:r>
            </a:p>
          </p:txBody>
        </p:sp>
      </p:grpSp>
      <p:sp>
        <p:nvSpPr>
          <p:cNvPr id="3" name="スライド番号プレースホルダー 2">
            <a:extLst>
              <a:ext uri="{FF2B5EF4-FFF2-40B4-BE49-F238E27FC236}">
                <a16:creationId xmlns:a16="http://schemas.microsoft.com/office/drawing/2014/main" id="{8D65EE69-220C-426D-B9A9-56700E90F471}"/>
              </a:ext>
            </a:extLst>
          </p:cNvPr>
          <p:cNvSpPr>
            <a:spLocks noGrp="1"/>
          </p:cNvSpPr>
          <p:nvPr>
            <p:ph type="sldNum" sz="quarter" idx="12"/>
          </p:nvPr>
        </p:nvSpPr>
        <p:spPr/>
        <p:txBody>
          <a:bodyPr/>
          <a:lstStyle/>
          <a:p>
            <a:fld id="{7791D223-6A27-4327-8087-FA06212A7E85}" type="slidenum">
              <a:rPr lang="ja-JP" altLang="en-US" smtClean="0"/>
              <a:pPr/>
              <a:t>15</a:t>
            </a:fld>
            <a:endParaRPr lang="ja-JP" altLang="en-US"/>
          </a:p>
        </p:txBody>
      </p:sp>
      <p:graphicFrame>
        <p:nvGraphicFramePr>
          <p:cNvPr id="35" name="表 5">
            <a:extLst>
              <a:ext uri="{FF2B5EF4-FFF2-40B4-BE49-F238E27FC236}">
                <a16:creationId xmlns:a16="http://schemas.microsoft.com/office/drawing/2014/main" id="{85F5EC24-7973-406B-B80E-830DED8230C1}"/>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答案をスキャンし、パソコン上で設問ごとに一覧表示された解答の採点機能や、複数人での共同採点機能、採点結果の自動集計機能等を備えたシステム。</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41" name="正方形/長方形 40">
            <a:extLst>
              <a:ext uri="{FF2B5EF4-FFF2-40B4-BE49-F238E27FC236}">
                <a16:creationId xmlns:a16="http://schemas.microsoft.com/office/drawing/2014/main" id="{BB2166BB-34CA-4FDF-83A4-556E40138C7A}"/>
              </a:ext>
            </a:extLst>
          </p:cNvPr>
          <p:cNvSpPr/>
          <p:nvPr/>
        </p:nvSpPr>
        <p:spPr>
          <a:xfrm>
            <a:off x="273600" y="638689"/>
            <a:ext cx="8596800" cy="1016789"/>
          </a:xfrm>
          <a:prstGeom prst="rect">
            <a:avLst/>
          </a:prstGeom>
          <a:solidFill>
            <a:schemeClr val="bg1"/>
          </a:solidFill>
          <a:ln w="190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rtlCol="0" anchor="t"/>
          <a:lstStyle/>
          <a:p>
            <a:pPr algn="ct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府立学校における</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の効果</a:t>
            </a: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5" name="表 4">
            <a:extLst>
              <a:ext uri="{FF2B5EF4-FFF2-40B4-BE49-F238E27FC236}">
                <a16:creationId xmlns:a16="http://schemas.microsoft.com/office/drawing/2014/main" id="{36C43D9A-8463-4430-ACCC-EAA85F11F92E}"/>
              </a:ext>
            </a:extLst>
          </p:cNvPr>
          <p:cNvGraphicFramePr>
            <a:graphicFrameLocks noGrp="1"/>
          </p:cNvGraphicFramePr>
          <p:nvPr>
            <p:extLst>
              <p:ext uri="{D42A27DB-BD31-4B8C-83A1-F6EECF244321}">
                <p14:modId xmlns:p14="http://schemas.microsoft.com/office/powerpoint/2010/main" val="606984286"/>
              </p:ext>
            </p:extLst>
          </p:nvPr>
        </p:nvGraphicFramePr>
        <p:xfrm>
          <a:off x="432000" y="912699"/>
          <a:ext cx="8279999" cy="662440"/>
        </p:xfrm>
        <a:graphic>
          <a:graphicData uri="http://schemas.openxmlformats.org/drawingml/2006/table">
            <a:tbl>
              <a:tblPr firstRow="1" bandRow="1">
                <a:tableStyleId>{5C22544A-7EE6-4342-B048-85BDC9FD1C3A}</a:tableStyleId>
              </a:tblPr>
              <a:tblGrid>
                <a:gridCol w="4021714">
                  <a:extLst>
                    <a:ext uri="{9D8B030D-6E8A-4147-A177-3AD203B41FA5}">
                      <a16:colId xmlns:a16="http://schemas.microsoft.com/office/drawing/2014/main" val="3468640698"/>
                    </a:ext>
                  </a:extLst>
                </a:gridCol>
                <a:gridCol w="236571">
                  <a:extLst>
                    <a:ext uri="{9D8B030D-6E8A-4147-A177-3AD203B41FA5}">
                      <a16:colId xmlns:a16="http://schemas.microsoft.com/office/drawing/2014/main" val="1106510854"/>
                    </a:ext>
                  </a:extLst>
                </a:gridCol>
                <a:gridCol w="4021714">
                  <a:extLst>
                    <a:ext uri="{9D8B030D-6E8A-4147-A177-3AD203B41FA5}">
                      <a16:colId xmlns:a16="http://schemas.microsoft.com/office/drawing/2014/main" val="3121004198"/>
                    </a:ext>
                  </a:extLst>
                </a:gridCol>
              </a:tblGrid>
              <a:tr h="291600">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教育の質の向上</a:t>
                      </a:r>
                      <a:endParaRPr kumimoji="1" lang="ja-JP" altLang="en-US" dirty="0">
                        <a:solidFill>
                          <a:schemeClr val="tx1"/>
                        </a:solidFill>
                        <a:effectLst/>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0" marR="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業務効率化</a:t>
                      </a: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63356557"/>
                  </a:ext>
                </a:extLst>
              </a:tr>
              <a:tr h="370840">
                <a:tc>
                  <a:txBody>
                    <a:bodyPr/>
                    <a:lstStyle/>
                    <a:p>
                      <a:pPr marL="90488" indent="-90488" algn="l">
                        <a:lnSpc>
                          <a:spcPct val="100000"/>
                        </a:lnSpc>
                        <a:buFont typeface="Arial" panose="020B0604020202020204" pitchFamily="34" charset="0"/>
                        <a:buChar char="•"/>
                      </a:pPr>
                      <a:r>
                        <a:rPr kumimoji="1" lang="ja-JP" altLang="en-US" sz="900" dirty="0">
                          <a:latin typeface="メイリオ" panose="020B0604030504040204" pitchFamily="50" charset="-128"/>
                          <a:ea typeface="メイリオ" panose="020B0604030504040204" pitchFamily="50" charset="-128"/>
                        </a:rPr>
                        <a:t>教職員等の業務効率化により、子どもたちに向き合う時間や自己研鑽の時間を確保することが可能となり、教育の質が向上。</a:t>
                      </a:r>
                      <a:endParaRPr kumimoji="1" lang="en-US" altLang="ja-JP" sz="900" dirty="0">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lnSpc>
                          <a:spcPct val="100000"/>
                        </a:lnSpc>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0" marR="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lgn="l">
                        <a:lnSpc>
                          <a:spcPct val="100000"/>
                        </a:lnSpc>
                        <a:buFont typeface="Arial" panose="020B0604020202020204" pitchFamily="34" charset="0"/>
                        <a:buChar char="•"/>
                      </a:pPr>
                      <a:r>
                        <a:rPr kumimoji="1" lang="ja-JP" altLang="en-US" sz="900" dirty="0">
                          <a:latin typeface="メイリオ" panose="020B0604030504040204" pitchFamily="50" charset="-128"/>
                          <a:ea typeface="メイリオ" panose="020B0604030504040204" pitchFamily="50" charset="-128"/>
                        </a:rPr>
                        <a:t>教職員の業務にデジタルツール等を導入することで、業務効率化を実現。</a:t>
                      </a:r>
                      <a:endParaRPr kumimoji="1" lang="en-US" altLang="ja-JP" sz="900" dirty="0">
                        <a:latin typeface="メイリオ" panose="020B0604030504040204" pitchFamily="50" charset="-128"/>
                        <a:ea typeface="メイリオ" panose="020B0604030504040204" pitchFamily="50" charset="-128"/>
                      </a:endParaRPr>
                    </a:p>
                    <a:p>
                      <a:pPr marL="90488" indent="-90488" algn="l">
                        <a:lnSpc>
                          <a:spcPct val="100000"/>
                        </a:lnSpc>
                        <a:buFont typeface="Arial" panose="020B0604020202020204" pitchFamily="34" charset="0"/>
                        <a:buChar char="•"/>
                      </a:pPr>
                      <a:r>
                        <a:rPr kumimoji="1" lang="ja-JP" altLang="en-US" sz="900" dirty="0">
                          <a:latin typeface="メイリオ" panose="020B0604030504040204" pitchFamily="50" charset="-128"/>
                          <a:ea typeface="メイリオ" panose="020B0604030504040204" pitchFamily="50" charset="-128"/>
                        </a:rPr>
                        <a:t>業務効率化により、教職員の</a:t>
                      </a:r>
                      <a:r>
                        <a:rPr kumimoji="1" lang="ja-JP" altLang="en-US" sz="900" u="none" dirty="0">
                          <a:latin typeface="メイリオ" panose="020B0604030504040204" pitchFamily="50" charset="-128"/>
                          <a:ea typeface="メイリオ" panose="020B0604030504040204" pitchFamily="50" charset="-128"/>
                        </a:rPr>
                        <a:t>時間外勤務を縮減。</a:t>
                      </a:r>
                      <a:endParaRPr kumimoji="1" lang="en-US" altLang="ja-JP" sz="900" u="none" dirty="0">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extLst>
                  <a:ext uri="{0D108BD9-81ED-4DB2-BD59-A6C34878D82A}">
                    <a16:rowId xmlns:a16="http://schemas.microsoft.com/office/drawing/2014/main" val="1978986016"/>
                  </a:ext>
                </a:extLst>
              </a:tr>
            </a:tbl>
          </a:graphicData>
        </a:graphic>
      </p:graphicFrame>
    </p:spTree>
    <p:extLst>
      <p:ext uri="{BB962C8B-B14F-4D97-AF65-F5344CB8AC3E}">
        <p14:creationId xmlns:p14="http://schemas.microsoft.com/office/powerpoint/2010/main" val="208540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D2B7FD9B-D07F-40B8-B047-7522F62CDED3}"/>
              </a:ext>
            </a:extLst>
          </p:cNvPr>
          <p:cNvSpPr/>
          <p:nvPr/>
        </p:nvSpPr>
        <p:spPr>
          <a:xfrm>
            <a:off x="131400" y="638690"/>
            <a:ext cx="8881200" cy="5890372"/>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R="0" lvl="0" algn="l" defTabSz="914400" rtl="0" eaLnBrk="1" fontAlgn="auto" latinLnBrk="0" hangingPunct="1">
              <a:lnSpc>
                <a:spcPct val="100000"/>
              </a:lnSpc>
              <a:spcBef>
                <a:spcPts val="0"/>
              </a:spcBef>
              <a:spcAft>
                <a:spcPts val="0"/>
              </a:spcAft>
              <a:buClrTx/>
              <a:buSzTx/>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■学校納付金システム</a:t>
            </a:r>
            <a:r>
              <a:rPr kumimoji="1" lang="ja-JP" altLang="en-US" sz="1200" i="0" u="none" strike="noStrike" kern="1200" cap="none" spc="0" normalizeH="0" baseline="3000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en-US" altLang="ja-JP" sz="1200" i="0" u="none" strike="noStrike" kern="1200" cap="none" spc="0" normalizeH="0" baseline="3000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11</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の更改 </a:t>
            </a:r>
            <a:r>
              <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令和９年度より稼働予定</a:t>
            </a:r>
            <a:r>
              <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「学校納付金システム」において、 現行システムの業務フロー等を見直し、パッケージソフトに更改。</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新システムの導入により、現行システムでは手作業で入力・管理している生徒情報等の登録のオンライン化や、学校諸費の収支管理について、システムにおいて自動集計することが可能。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また、業務フローの見直しだけでなく、口座振替登録のオンライン化やコンビニ納付等、納付方法も拡大予定。</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新システムを導入し業務フローを見直すことにより、生徒・保護者、学校、教育庁全体で利便性の向上や業務改善を実現。</a:t>
            </a: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a:extLst>
              <a:ext uri="{FF2B5EF4-FFF2-40B4-BE49-F238E27FC236}">
                <a16:creationId xmlns:a16="http://schemas.microsoft.com/office/drawing/2014/main" id="{B464FD75-E4ED-D68B-E62B-2B18CC4FBB23}"/>
              </a:ext>
            </a:extLst>
          </p:cNvPr>
          <p:cNvSpPr/>
          <p:nvPr/>
        </p:nvSpPr>
        <p:spPr>
          <a:xfrm>
            <a:off x="360623" y="1898830"/>
            <a:ext cx="8422754" cy="45582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18000" rIns="72000" rtlCol="0" anchor="t"/>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業務フロー等の見直し概要</a:t>
            </a:r>
          </a:p>
        </p:txBody>
      </p:sp>
      <p:sp>
        <p:nvSpPr>
          <p:cNvPr id="11" name="テキスト プレースホルダー 10">
            <a:extLst>
              <a:ext uri="{FF2B5EF4-FFF2-40B4-BE49-F238E27FC236}">
                <a16:creationId xmlns:a16="http://schemas.microsoft.com/office/drawing/2014/main" id="{8AD162C5-061B-4C35-B06C-E524FCA6EEBF}"/>
              </a:ext>
            </a:extLst>
          </p:cNvPr>
          <p:cNvSpPr>
            <a:spLocks noGrp="1"/>
          </p:cNvSpPr>
          <p:nvPr>
            <p:ph type="body" sz="quarter" idx="13"/>
          </p:nvPr>
        </p:nvSpPr>
        <p:spPr>
          <a:xfrm>
            <a:off x="0" y="47030"/>
            <a:ext cx="7065785" cy="501650"/>
          </a:xfrm>
          <a:prstGeom prst="rect">
            <a:avLst/>
          </a:prstGeom>
        </p:spPr>
        <p:txBody>
          <a:bodyPr/>
          <a:lstStyle/>
          <a:p>
            <a:r>
              <a:rPr lang="ja-JP" altLang="en-US" b="0" dirty="0">
                <a:cs typeface="メイリオ" panose="020B0604030504040204" pitchFamily="50" charset="-128"/>
              </a:rPr>
              <a:t>府立学校における</a:t>
            </a:r>
            <a:r>
              <a:rPr lang="en-US" altLang="ja-JP" b="0" dirty="0">
                <a:cs typeface="メイリオ" panose="020B0604030504040204" pitchFamily="50" charset="-128"/>
              </a:rPr>
              <a:t>DX</a:t>
            </a:r>
            <a:r>
              <a:rPr lang="ja-JP" altLang="en-US" b="0" dirty="0">
                <a:cs typeface="メイリオ" panose="020B0604030504040204" pitchFamily="50" charset="-128"/>
              </a:rPr>
              <a:t>の推進（つづき）</a:t>
            </a:r>
            <a:endParaRPr lang="ja-JP" altLang="en-US" b="0" dirty="0"/>
          </a:p>
        </p:txBody>
      </p:sp>
      <p:pic>
        <p:nvPicPr>
          <p:cNvPr id="32" name="図プレースホルダー 31">
            <a:extLst>
              <a:ext uri="{FF2B5EF4-FFF2-40B4-BE49-F238E27FC236}">
                <a16:creationId xmlns:a16="http://schemas.microsoft.com/office/drawing/2014/main" id="{B270EEF7-047C-46AF-A94E-E9E1A5B8F028}"/>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t="211" b="211"/>
          <a:stretch/>
        </p:blipFill>
        <p:spPr/>
      </p:pic>
      <p:graphicFrame>
        <p:nvGraphicFramePr>
          <p:cNvPr id="3" name="表 3">
            <a:extLst>
              <a:ext uri="{FF2B5EF4-FFF2-40B4-BE49-F238E27FC236}">
                <a16:creationId xmlns:a16="http://schemas.microsoft.com/office/drawing/2014/main" id="{E104CF13-0E11-48A5-966F-725A56AC6D8F}"/>
              </a:ext>
            </a:extLst>
          </p:cNvPr>
          <p:cNvGraphicFramePr>
            <a:graphicFrameLocks noGrp="1"/>
          </p:cNvGraphicFramePr>
          <p:nvPr/>
        </p:nvGraphicFramePr>
        <p:xfrm>
          <a:off x="411381" y="2484231"/>
          <a:ext cx="8321237" cy="1836000"/>
        </p:xfrm>
        <a:graphic>
          <a:graphicData uri="http://schemas.openxmlformats.org/drawingml/2006/table">
            <a:tbl>
              <a:tblPr firstCol="1">
                <a:tableStyleId>{5C22544A-7EE6-4342-B048-85BDC9FD1C3A}</a:tableStyleId>
              </a:tblPr>
              <a:tblGrid>
                <a:gridCol w="208280">
                  <a:extLst>
                    <a:ext uri="{9D8B030D-6E8A-4147-A177-3AD203B41FA5}">
                      <a16:colId xmlns:a16="http://schemas.microsoft.com/office/drawing/2014/main" val="3959240406"/>
                    </a:ext>
                  </a:extLst>
                </a:gridCol>
                <a:gridCol w="261929">
                  <a:extLst>
                    <a:ext uri="{9D8B030D-6E8A-4147-A177-3AD203B41FA5}">
                      <a16:colId xmlns:a16="http://schemas.microsoft.com/office/drawing/2014/main" val="3018184985"/>
                    </a:ext>
                  </a:extLst>
                </a:gridCol>
                <a:gridCol w="7851028">
                  <a:extLst>
                    <a:ext uri="{9D8B030D-6E8A-4147-A177-3AD203B41FA5}">
                      <a16:colId xmlns:a16="http://schemas.microsoft.com/office/drawing/2014/main" val="2376122953"/>
                    </a:ext>
                  </a:extLst>
                </a:gridCol>
              </a:tblGrid>
              <a:tr h="612000">
                <a:tc rowSpan="3">
                  <a:txBody>
                    <a:bodyPr/>
                    <a:lstStyle/>
                    <a:p>
                      <a:pPr algn="ctr"/>
                      <a:r>
                        <a:rPr kumimoji="1" lang="ja-JP" altLang="en-US" sz="1200" dirty="0"/>
                        <a:t>導入前</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tc>
                  <a:txBody>
                    <a:bodyPr/>
                    <a:lstStyle/>
                    <a:p>
                      <a:pPr algn="ctr"/>
                      <a:r>
                        <a:rPr kumimoji="1" lang="ja-JP" altLang="en-US" sz="700">
                          <a:latin typeface="メイリオ" panose="020B0604030504040204" pitchFamily="50" charset="-128"/>
                          <a:ea typeface="メイリオ" panose="020B0604030504040204" pitchFamily="50" charset="-128"/>
                        </a:rPr>
                        <a:t>生徒・</a:t>
                      </a:r>
                      <a:endParaRPr kumimoji="1" lang="en-US" altLang="ja-JP" sz="700">
                        <a:latin typeface="メイリオ" panose="020B0604030504040204" pitchFamily="50" charset="-128"/>
                        <a:ea typeface="メイリオ" panose="020B0604030504040204" pitchFamily="50" charset="-128"/>
                      </a:endParaRPr>
                    </a:p>
                    <a:p>
                      <a:pPr algn="ctr"/>
                      <a:r>
                        <a:rPr kumimoji="1" lang="ja-JP" altLang="en-US" sz="700">
                          <a:latin typeface="メイリオ" panose="020B0604030504040204" pitchFamily="50" charset="-128"/>
                          <a:ea typeface="メイリオ" panose="020B0604030504040204" pitchFamily="50" charset="-128"/>
                        </a:rPr>
                        <a:t>保護者</a:t>
                      </a:r>
                      <a:endParaRPr kumimoji="1" lang="en-US" altLang="ja-JP" sz="700">
                        <a:latin typeface="メイリオ" panose="020B0604030504040204" pitchFamily="50" charset="-128"/>
                        <a:ea typeface="メイリオ" panose="020B0604030504040204" pitchFamily="50" charset="-128"/>
                      </a:endParaRP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140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DCDB"/>
                    </a:solidFill>
                  </a:tcPr>
                </a:tc>
                <a:extLst>
                  <a:ext uri="{0D108BD9-81ED-4DB2-BD59-A6C34878D82A}">
                    <a16:rowId xmlns:a16="http://schemas.microsoft.com/office/drawing/2014/main" val="3878261158"/>
                  </a:ext>
                </a:extLst>
              </a:tr>
              <a:tr h="612000">
                <a:tc vMerge="1">
                  <a:txBody>
                    <a:bodyPr/>
                    <a:lstStyle/>
                    <a:p>
                      <a:pPr algn="ctr"/>
                      <a:endParaRPr kumimoji="1" lang="ja-JP" altLang="en-US" sz="1200"/>
                    </a:p>
                  </a:txBody>
                  <a:tcPr vert="eaVert"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a:latin typeface="メイリオ" panose="020B0604030504040204" pitchFamily="50" charset="-128"/>
                          <a:ea typeface="メイリオ" panose="020B0604030504040204" pitchFamily="50" charset="-128"/>
                        </a:rPr>
                        <a:t>学校</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140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DCDB"/>
                    </a:solidFill>
                  </a:tcPr>
                </a:tc>
                <a:extLst>
                  <a:ext uri="{0D108BD9-81ED-4DB2-BD59-A6C34878D82A}">
                    <a16:rowId xmlns:a16="http://schemas.microsoft.com/office/drawing/2014/main" val="1062046923"/>
                  </a:ext>
                </a:extLst>
              </a:tr>
              <a:tr h="612000">
                <a:tc vMerge="1">
                  <a:txBody>
                    <a:bodyPr/>
                    <a:lstStyle/>
                    <a:p>
                      <a:pPr algn="ctr"/>
                      <a:endParaRPr kumimoji="1" lang="ja-JP" altLang="en-US" sz="1200"/>
                    </a:p>
                  </a:txBody>
                  <a:tcPr vert="eaVert"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a:latin typeface="メイリオ" panose="020B0604030504040204" pitchFamily="50" charset="-128"/>
                          <a:ea typeface="メイリオ" panose="020B0604030504040204" pitchFamily="50" charset="-128"/>
                        </a:rPr>
                        <a:t>教育庁</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1400" dirty="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DCDB"/>
                    </a:solidFill>
                  </a:tcPr>
                </a:tc>
                <a:extLst>
                  <a:ext uri="{0D108BD9-81ED-4DB2-BD59-A6C34878D82A}">
                    <a16:rowId xmlns:a16="http://schemas.microsoft.com/office/drawing/2014/main" val="2573568711"/>
                  </a:ext>
                </a:extLst>
              </a:tr>
            </a:tbl>
          </a:graphicData>
        </a:graphic>
      </p:graphicFrame>
      <p:graphicFrame>
        <p:nvGraphicFramePr>
          <p:cNvPr id="79" name="表 3">
            <a:extLst>
              <a:ext uri="{FF2B5EF4-FFF2-40B4-BE49-F238E27FC236}">
                <a16:creationId xmlns:a16="http://schemas.microsoft.com/office/drawing/2014/main" id="{90B20B9E-A75B-4661-816D-CCF6CFC46B0E}"/>
              </a:ext>
            </a:extLst>
          </p:cNvPr>
          <p:cNvGraphicFramePr>
            <a:graphicFrameLocks noGrp="1"/>
          </p:cNvGraphicFramePr>
          <p:nvPr/>
        </p:nvGraphicFramePr>
        <p:xfrm>
          <a:off x="414122" y="4551542"/>
          <a:ext cx="8321237" cy="1836000"/>
        </p:xfrm>
        <a:graphic>
          <a:graphicData uri="http://schemas.openxmlformats.org/drawingml/2006/table">
            <a:tbl>
              <a:tblPr firstCol="1">
                <a:tableStyleId>{5C22544A-7EE6-4342-B048-85BDC9FD1C3A}</a:tableStyleId>
              </a:tblPr>
              <a:tblGrid>
                <a:gridCol w="208280">
                  <a:extLst>
                    <a:ext uri="{9D8B030D-6E8A-4147-A177-3AD203B41FA5}">
                      <a16:colId xmlns:a16="http://schemas.microsoft.com/office/drawing/2014/main" val="3959240406"/>
                    </a:ext>
                  </a:extLst>
                </a:gridCol>
                <a:gridCol w="259188">
                  <a:extLst>
                    <a:ext uri="{9D8B030D-6E8A-4147-A177-3AD203B41FA5}">
                      <a16:colId xmlns:a16="http://schemas.microsoft.com/office/drawing/2014/main" val="3018184985"/>
                    </a:ext>
                  </a:extLst>
                </a:gridCol>
                <a:gridCol w="7853769">
                  <a:extLst>
                    <a:ext uri="{9D8B030D-6E8A-4147-A177-3AD203B41FA5}">
                      <a16:colId xmlns:a16="http://schemas.microsoft.com/office/drawing/2014/main" val="2376122953"/>
                    </a:ext>
                  </a:extLst>
                </a:gridCol>
              </a:tblGrid>
              <a:tr h="612000">
                <a:tc rowSpan="3">
                  <a:txBody>
                    <a:bodyPr/>
                    <a:lstStyle/>
                    <a:p>
                      <a:pPr algn="ctr"/>
                      <a:r>
                        <a:rPr kumimoji="1" lang="ja-JP" altLang="en-US" sz="1200"/>
                        <a:t>導入後</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700">
                          <a:latin typeface="メイリオ" panose="020B0604030504040204" pitchFamily="50" charset="-128"/>
                          <a:ea typeface="メイリオ" panose="020B0604030504040204" pitchFamily="50" charset="-128"/>
                        </a:rPr>
                        <a:t>生徒・</a:t>
                      </a:r>
                      <a:endParaRPr kumimoji="1" lang="en-US" altLang="ja-JP" sz="700">
                        <a:latin typeface="メイリオ" panose="020B0604030504040204" pitchFamily="50" charset="-128"/>
                        <a:ea typeface="メイリオ" panose="020B0604030504040204" pitchFamily="50" charset="-128"/>
                      </a:endParaRPr>
                    </a:p>
                    <a:p>
                      <a:pPr algn="ctr"/>
                      <a:r>
                        <a:rPr kumimoji="1" lang="ja-JP" altLang="en-US" sz="700">
                          <a:latin typeface="メイリオ" panose="020B0604030504040204" pitchFamily="50" charset="-128"/>
                          <a:ea typeface="メイリオ" panose="020B0604030504040204" pitchFamily="50" charset="-128"/>
                        </a:rPr>
                        <a:t>保護者</a:t>
                      </a:r>
                      <a:endParaRPr kumimoji="1" lang="en-US" altLang="ja-JP" sz="700">
                        <a:latin typeface="メイリオ" panose="020B0604030504040204" pitchFamily="50" charset="-128"/>
                        <a:ea typeface="メイリオ" panose="020B0604030504040204" pitchFamily="50" charset="-128"/>
                      </a:endParaRP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400" dirty="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3878261158"/>
                  </a:ext>
                </a:extLst>
              </a:tr>
              <a:tr h="612000">
                <a:tc vMerge="1">
                  <a:txBody>
                    <a:bodyPr/>
                    <a:lstStyle/>
                    <a:p>
                      <a:pPr algn="ctr"/>
                      <a:endParaRPr kumimoji="1" lang="ja-JP" altLang="en-US" sz="1200"/>
                    </a:p>
                  </a:txBody>
                  <a:tcPr vert="eaVert"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a:latin typeface="メイリオ" panose="020B0604030504040204" pitchFamily="50" charset="-128"/>
                          <a:ea typeface="メイリオ" panose="020B0604030504040204" pitchFamily="50" charset="-128"/>
                        </a:rPr>
                        <a:t>学校</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400" dirty="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1062046923"/>
                  </a:ext>
                </a:extLst>
              </a:tr>
              <a:tr h="612000">
                <a:tc vMerge="1">
                  <a:txBody>
                    <a:bodyPr/>
                    <a:lstStyle/>
                    <a:p>
                      <a:pPr algn="ctr"/>
                      <a:endParaRPr kumimoji="1" lang="ja-JP" altLang="en-US" sz="1200"/>
                    </a:p>
                  </a:txBody>
                  <a:tcPr vert="eaVert"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a:latin typeface="メイリオ" panose="020B0604030504040204" pitchFamily="50" charset="-128"/>
                          <a:ea typeface="メイリオ" panose="020B0604030504040204" pitchFamily="50" charset="-128"/>
                        </a:rPr>
                        <a:t>教育庁</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400" dirty="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2573568711"/>
                  </a:ext>
                </a:extLst>
              </a:tr>
            </a:tbl>
          </a:graphicData>
        </a:graphic>
      </p:graphicFrame>
      <p:sp>
        <p:nvSpPr>
          <p:cNvPr id="82" name="ホームベース 49">
            <a:extLst>
              <a:ext uri="{FF2B5EF4-FFF2-40B4-BE49-F238E27FC236}">
                <a16:creationId xmlns:a16="http://schemas.microsoft.com/office/drawing/2014/main" id="{4B2CEC63-7C42-46BE-8E5F-F957899A9854}"/>
              </a:ext>
            </a:extLst>
          </p:cNvPr>
          <p:cNvSpPr/>
          <p:nvPr/>
        </p:nvSpPr>
        <p:spPr>
          <a:xfrm>
            <a:off x="836585" y="2125120"/>
            <a:ext cx="2808000" cy="288000"/>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cs typeface="+mn-cs"/>
              </a:rPr>
              <a:t>生徒名の登録</a:t>
            </a:r>
            <a:endParaRPr kumimoji="1" lang="en-US" altLang="ja-JP" sz="1200" i="0" u="none" strike="noStrike" kern="120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cs typeface="+mn-cs"/>
            </a:endParaRPr>
          </a:p>
        </p:txBody>
      </p:sp>
      <p:sp>
        <p:nvSpPr>
          <p:cNvPr id="83" name="山形 50">
            <a:extLst>
              <a:ext uri="{FF2B5EF4-FFF2-40B4-BE49-F238E27FC236}">
                <a16:creationId xmlns:a16="http://schemas.microsoft.com/office/drawing/2014/main" id="{74D7F811-8C19-4367-B9EA-591FAE42498E}"/>
              </a:ext>
            </a:extLst>
          </p:cNvPr>
          <p:cNvSpPr/>
          <p:nvPr/>
        </p:nvSpPr>
        <p:spPr>
          <a:xfrm>
            <a:off x="3382759" y="2125120"/>
            <a:ext cx="2844000" cy="288000"/>
          </a:xfrm>
          <a:prstGeom prst="chevron">
            <a:avLst>
              <a:gd name="adj" fmla="val 4830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cs typeface="+mn-cs"/>
              </a:rPr>
              <a:t>引落口座情報の登録</a:t>
            </a:r>
            <a:endParaRPr kumimoji="1" lang="en-US" altLang="ja-JP" sz="1200" i="0" u="none" strike="noStrike" kern="120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cs typeface="+mn-cs"/>
            </a:endParaRPr>
          </a:p>
        </p:txBody>
      </p:sp>
      <p:sp>
        <p:nvSpPr>
          <p:cNvPr id="84" name="山形 51">
            <a:extLst>
              <a:ext uri="{FF2B5EF4-FFF2-40B4-BE49-F238E27FC236}">
                <a16:creationId xmlns:a16="http://schemas.microsoft.com/office/drawing/2014/main" id="{DA3E3B6B-511B-4C77-A1B0-5212E4B45713}"/>
              </a:ext>
            </a:extLst>
          </p:cNvPr>
          <p:cNvSpPr/>
          <p:nvPr/>
        </p:nvSpPr>
        <p:spPr>
          <a:xfrm>
            <a:off x="6097485" y="2125120"/>
            <a:ext cx="2639448" cy="288000"/>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cs typeface="+mn-cs"/>
              </a:rPr>
              <a:t>学校諸費の収支管理等</a:t>
            </a:r>
            <a:endParaRPr kumimoji="1" lang="en-US" altLang="ja-JP" sz="1200"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cs typeface="+mn-cs"/>
            </a:endParaRPr>
          </a:p>
        </p:txBody>
      </p:sp>
      <p:pic>
        <p:nvPicPr>
          <p:cNvPr id="50" name="Picture 22" descr="忙しく仕事をしている男性会社員のイラスト">
            <a:extLst>
              <a:ext uri="{FF2B5EF4-FFF2-40B4-BE49-F238E27FC236}">
                <a16:creationId xmlns:a16="http://schemas.microsoft.com/office/drawing/2014/main" id="{5320CBB4-8800-43FB-83DC-00A8B2359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595" y="3124417"/>
            <a:ext cx="649019" cy="588472"/>
          </a:xfrm>
          <a:prstGeom prst="rect">
            <a:avLst/>
          </a:prstGeom>
          <a:noFill/>
          <a:extLst>
            <a:ext uri="{909E8E84-426E-40DD-AFC4-6F175D3DCCD1}">
              <a14:hiddenFill xmlns:a14="http://schemas.microsoft.com/office/drawing/2010/main">
                <a:solidFill>
                  <a:srgbClr val="FFFFFF"/>
                </a:solidFill>
              </a14:hiddenFill>
            </a:ext>
          </a:extLst>
        </p:spPr>
      </p:pic>
      <p:sp>
        <p:nvSpPr>
          <p:cNvPr id="89" name="テキスト ボックス 88">
            <a:extLst>
              <a:ext uri="{FF2B5EF4-FFF2-40B4-BE49-F238E27FC236}">
                <a16:creationId xmlns:a16="http://schemas.microsoft.com/office/drawing/2014/main" id="{DD34173A-6D16-4E49-8128-7CC7360FF81C}"/>
              </a:ext>
            </a:extLst>
          </p:cNvPr>
          <p:cNvSpPr txBox="1"/>
          <p:nvPr/>
        </p:nvSpPr>
        <p:spPr>
          <a:xfrm>
            <a:off x="1646935" y="315019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tIns="36000" bIns="0" rtlCol="0" anchor="ctr">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記載内容の確認</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クラスごとに書類を並び替え</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件数表の作成</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教育庁へ提出</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テキスト ボックス 89">
            <a:extLst>
              <a:ext uri="{FF2B5EF4-FFF2-40B4-BE49-F238E27FC236}">
                <a16:creationId xmlns:a16="http://schemas.microsoft.com/office/drawing/2014/main" id="{B4A56077-F72D-40BB-9D0D-9DBB0083B1FB}"/>
              </a:ext>
            </a:extLst>
          </p:cNvPr>
          <p:cNvSpPr txBox="1"/>
          <p:nvPr/>
        </p:nvSpPr>
        <p:spPr>
          <a:xfrm>
            <a:off x="1646935" y="252924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合格者説明会の際に学校に提出する書類を作成</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a:extLst>
              <a:ext uri="{FF2B5EF4-FFF2-40B4-BE49-F238E27FC236}">
                <a16:creationId xmlns:a16="http://schemas.microsoft.com/office/drawing/2014/main" id="{1BF8B3C5-0EB3-46D3-A80E-EB51E7D49BD1}"/>
              </a:ext>
            </a:extLst>
          </p:cNvPr>
          <p:cNvSpPr txBox="1"/>
          <p:nvPr/>
        </p:nvSpPr>
        <p:spPr>
          <a:xfrm>
            <a:off x="1646935" y="377524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記載内容の確認</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枚数の確認</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事業者への引継ぎ</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a:extLst>
              <a:ext uri="{FF2B5EF4-FFF2-40B4-BE49-F238E27FC236}">
                <a16:creationId xmlns:a16="http://schemas.microsoft.com/office/drawing/2014/main" id="{47FC5CAA-9FD6-44C0-A892-226E5DEE8FD3}"/>
              </a:ext>
            </a:extLst>
          </p:cNvPr>
          <p:cNvSpPr txBox="1"/>
          <p:nvPr/>
        </p:nvSpPr>
        <p:spPr>
          <a:xfrm>
            <a:off x="1646935" y="5220057"/>
            <a:ext cx="1764000" cy="504000"/>
          </a:xfrm>
          <a:prstGeom prst="rect">
            <a:avLst/>
          </a:prstGeom>
          <a:solidFill>
            <a:schemeClr val="accent1">
              <a:lumMod val="40000"/>
              <a:lumOff val="60000"/>
            </a:schemeClr>
          </a:solidFill>
          <a:ln w="12700">
            <a:solidFill>
              <a:srgbClr val="4F81B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校内の他システムからデータ抽出、新システムに取り込むだけ</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テキスト ボックス 98">
            <a:extLst>
              <a:ext uri="{FF2B5EF4-FFF2-40B4-BE49-F238E27FC236}">
                <a16:creationId xmlns:a16="http://schemas.microsoft.com/office/drawing/2014/main" id="{B17FB3C1-1123-4818-9C07-8A7F907E41DE}"/>
              </a:ext>
            </a:extLst>
          </p:cNvPr>
          <p:cNvSpPr txBox="1"/>
          <p:nvPr/>
        </p:nvSpPr>
        <p:spPr>
          <a:xfrm>
            <a:off x="4265672" y="4623386"/>
            <a:ext cx="1764000" cy="504000"/>
          </a:xfrm>
          <a:prstGeom prst="rect">
            <a:avLst/>
          </a:prstGeom>
          <a:solidFill>
            <a:schemeClr val="accent1">
              <a:lumMod val="40000"/>
              <a:lumOff val="60000"/>
            </a:schemeClr>
          </a:solidFill>
          <a:ln w="12700">
            <a:solidFill>
              <a:srgbClr val="4F81B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オンラインで完結</a:t>
            </a:r>
          </a:p>
        </p:txBody>
      </p:sp>
      <p:sp>
        <p:nvSpPr>
          <p:cNvPr id="101" name="テキスト ボックス 100">
            <a:extLst>
              <a:ext uri="{FF2B5EF4-FFF2-40B4-BE49-F238E27FC236}">
                <a16:creationId xmlns:a16="http://schemas.microsoft.com/office/drawing/2014/main" id="{9A3C8F30-64F4-4BB7-83B3-E4D21CEDD352}"/>
              </a:ext>
            </a:extLst>
          </p:cNvPr>
          <p:cNvSpPr txBox="1"/>
          <p:nvPr/>
        </p:nvSpPr>
        <p:spPr>
          <a:xfrm>
            <a:off x="6857609" y="5220057"/>
            <a:ext cx="1764000" cy="504000"/>
          </a:xfrm>
          <a:prstGeom prst="rect">
            <a:avLst/>
          </a:prstGeom>
          <a:solidFill>
            <a:schemeClr val="accent1">
              <a:lumMod val="40000"/>
              <a:lumOff val="60000"/>
            </a:schemeClr>
          </a:solidFill>
          <a:ln w="12700">
            <a:solidFill>
              <a:srgbClr val="4F81B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新システムの機能を活用し、大幅な業務改善を実現</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テキスト ボックス 104">
            <a:extLst>
              <a:ext uri="{FF2B5EF4-FFF2-40B4-BE49-F238E27FC236}">
                <a16:creationId xmlns:a16="http://schemas.microsoft.com/office/drawing/2014/main" id="{D3B7DDA4-4C21-456A-AD77-B57A10C14B0F}"/>
              </a:ext>
            </a:extLst>
          </p:cNvPr>
          <p:cNvSpPr txBox="1"/>
          <p:nvPr/>
        </p:nvSpPr>
        <p:spPr>
          <a:xfrm>
            <a:off x="4265672" y="252924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口座振替納入依頼書に必要事項を記入・押印</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金融機関に依頼書を持込み</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テキスト ボックス 105">
            <a:extLst>
              <a:ext uri="{FF2B5EF4-FFF2-40B4-BE49-F238E27FC236}">
                <a16:creationId xmlns:a16="http://schemas.microsoft.com/office/drawing/2014/main" id="{0E7E5529-3A71-4676-984A-A869C59CFA3C}"/>
              </a:ext>
            </a:extLst>
          </p:cNvPr>
          <p:cNvSpPr txBox="1"/>
          <p:nvPr/>
        </p:nvSpPr>
        <p:spPr>
          <a:xfrm>
            <a:off x="4265672" y="377524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記載内容の確認</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枚数の確認</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事業者への引継ぎ</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a:extLst>
              <a:ext uri="{FF2B5EF4-FFF2-40B4-BE49-F238E27FC236}">
                <a16:creationId xmlns:a16="http://schemas.microsoft.com/office/drawing/2014/main" id="{089A9FB9-CF13-4574-AD93-0659EB2ED336}"/>
              </a:ext>
            </a:extLst>
          </p:cNvPr>
          <p:cNvSpPr txBox="1"/>
          <p:nvPr/>
        </p:nvSpPr>
        <p:spPr>
          <a:xfrm>
            <a:off x="6857609" y="315019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生徒別の支出一覧表等を作成</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転退学、行事不参加者の抽出</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支払額の照合　等</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大量の書類を運んでくる上司のイラスト">
            <a:extLst>
              <a:ext uri="{FF2B5EF4-FFF2-40B4-BE49-F238E27FC236}">
                <a16:creationId xmlns:a16="http://schemas.microsoft.com/office/drawing/2014/main" id="{105FDAC9-6752-41E2-A617-3EA70F3FDF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033" y="3777801"/>
            <a:ext cx="672733" cy="5351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60CE84B-5F53-48E1-A147-A36A0EF63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888" y="5163677"/>
            <a:ext cx="657012" cy="63954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納付書のイラスト">
            <a:extLst>
              <a:ext uri="{FF2B5EF4-FFF2-40B4-BE49-F238E27FC236}">
                <a16:creationId xmlns:a16="http://schemas.microsoft.com/office/drawing/2014/main" id="{203A4A49-470C-4287-B9DD-13CD87E4EC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7598" y="2559934"/>
            <a:ext cx="708018" cy="4971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スマートフォンのキャラクター（笑った顔）">
            <a:extLst>
              <a:ext uri="{FF2B5EF4-FFF2-40B4-BE49-F238E27FC236}">
                <a16:creationId xmlns:a16="http://schemas.microsoft.com/office/drawing/2014/main" id="{77900622-3CDD-488D-8675-3EA4093E82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0213" y="4573532"/>
            <a:ext cx="504544" cy="60831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申請書のイラスト">
            <a:extLst>
              <a:ext uri="{FF2B5EF4-FFF2-40B4-BE49-F238E27FC236}">
                <a16:creationId xmlns:a16="http://schemas.microsoft.com/office/drawing/2014/main" id="{C04592FA-2170-4FC9-B242-D4480C3C5DE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7510" y="2547504"/>
            <a:ext cx="516252" cy="565756"/>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大量の書類を運んでくる上司のイラスト">
            <a:extLst>
              <a:ext uri="{FF2B5EF4-FFF2-40B4-BE49-F238E27FC236}">
                <a16:creationId xmlns:a16="http://schemas.microsoft.com/office/drawing/2014/main" id="{A377DC08-9A5E-4295-917B-8681B66307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7598" y="3777801"/>
            <a:ext cx="672733" cy="535196"/>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A07B941F-0FAF-4232-9A44-4167F632CC72}"/>
              </a:ext>
            </a:extLst>
          </p:cNvPr>
          <p:cNvSpPr txBox="1"/>
          <p:nvPr/>
        </p:nvSpPr>
        <p:spPr>
          <a:xfrm>
            <a:off x="1646935" y="4623386"/>
            <a:ext cx="1764000" cy="468000"/>
          </a:xfrm>
          <a:prstGeom prst="rect">
            <a:avLst/>
          </a:prstGeom>
          <a:noFill/>
          <a:ln w="12700">
            <a:solidFill>
              <a:srgbClr val="C0504D"/>
            </a:solidFill>
            <a:prstDash val="dash"/>
          </a:ln>
        </p:spPr>
        <p:style>
          <a:lnRef idx="2">
            <a:schemeClr val="accent1"/>
          </a:lnRef>
          <a:fillRef idx="1">
            <a:schemeClr val="lt1"/>
          </a:fillRef>
          <a:effectRef idx="0">
            <a:schemeClr val="accent1"/>
          </a:effectRef>
          <a:fontRef idx="minor">
            <a:schemeClr val="dk1"/>
          </a:fontRef>
        </p:style>
        <p:txBody>
          <a:bodyPr wrap="square" tIns="3600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書類作成が不要</a:t>
            </a:r>
            <a:endParaRPr kumimoji="1" lang="en-US" altLang="ja-JP" sz="9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D7FFDD7C-70F3-4135-9108-DEA17BDE37B1}"/>
              </a:ext>
            </a:extLst>
          </p:cNvPr>
          <p:cNvSpPr txBox="1"/>
          <p:nvPr/>
        </p:nvSpPr>
        <p:spPr>
          <a:xfrm>
            <a:off x="1646935" y="5853992"/>
            <a:ext cx="1764000" cy="468000"/>
          </a:xfrm>
          <a:prstGeom prst="rect">
            <a:avLst/>
          </a:prstGeom>
          <a:noFill/>
          <a:ln w="12700">
            <a:solidFill>
              <a:srgbClr val="C0504D"/>
            </a:solidFill>
            <a:prstDash val="dash"/>
          </a:ln>
        </p:spPr>
        <p:style>
          <a:lnRef idx="2">
            <a:schemeClr val="accent1"/>
          </a:lnRef>
          <a:fillRef idx="1">
            <a:schemeClr val="lt1"/>
          </a:fillRef>
          <a:effectRef idx="0">
            <a:schemeClr val="accent1"/>
          </a:effectRef>
          <a:fontRef idx="minor">
            <a:schemeClr val="dk1"/>
          </a:fontRef>
        </p:style>
        <p:txBody>
          <a:bodyPr wrap="square" tIns="3600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各種確認や事業者への引継ぎが不要</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BA5CFD77-436D-4BBF-8C69-9C3B14DB9829}"/>
              </a:ext>
            </a:extLst>
          </p:cNvPr>
          <p:cNvSpPr txBox="1"/>
          <p:nvPr/>
        </p:nvSpPr>
        <p:spPr>
          <a:xfrm>
            <a:off x="4265672" y="5853992"/>
            <a:ext cx="1764000" cy="468000"/>
          </a:xfrm>
          <a:prstGeom prst="rect">
            <a:avLst/>
          </a:prstGeom>
          <a:noFill/>
          <a:ln w="12700">
            <a:solidFill>
              <a:srgbClr val="C0504D"/>
            </a:solidFill>
            <a:prstDash val="dash"/>
          </a:ln>
        </p:spPr>
        <p:style>
          <a:lnRef idx="2">
            <a:schemeClr val="accent1"/>
          </a:lnRef>
          <a:fillRef idx="1">
            <a:schemeClr val="lt1"/>
          </a:fillRef>
          <a:effectRef idx="0">
            <a:schemeClr val="accent1"/>
          </a:effectRef>
          <a:fontRef idx="minor">
            <a:schemeClr val="dk1"/>
          </a:fontRef>
        </p:style>
        <p:txBody>
          <a:bodyPr wrap="square" tIns="3600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各種確認や事業者への引継ぎが不要</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Picture 22" descr="忙しく仕事をしている男性会社員のイラスト">
            <a:extLst>
              <a:ext uri="{FF2B5EF4-FFF2-40B4-BE49-F238E27FC236}">
                <a16:creationId xmlns:a16="http://schemas.microsoft.com/office/drawing/2014/main" id="{6C8CE119-DD34-4E98-9703-20A70754B1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046" y="3124417"/>
            <a:ext cx="649019" cy="58847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a:extLst>
              <a:ext uri="{FF2B5EF4-FFF2-40B4-BE49-F238E27FC236}">
                <a16:creationId xmlns:a16="http://schemas.microsoft.com/office/drawing/2014/main" id="{66322052-8EF5-4877-A686-44DC87E4C6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3402" y="5163677"/>
            <a:ext cx="657012" cy="639543"/>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a:extLst>
              <a:ext uri="{FF2B5EF4-FFF2-40B4-BE49-F238E27FC236}">
                <a16:creationId xmlns:a16="http://schemas.microsoft.com/office/drawing/2014/main" id="{7C20A071-CDDF-4AF4-A925-A7F17B1975EC}"/>
              </a:ext>
            </a:extLst>
          </p:cNvPr>
          <p:cNvSpPr txBox="1"/>
          <p:nvPr/>
        </p:nvSpPr>
        <p:spPr>
          <a:xfrm>
            <a:off x="4906073" y="4909490"/>
            <a:ext cx="1191412" cy="20918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＝利便性向上！</a:t>
            </a:r>
            <a:endParaRPr kumimoji="1" lang="en-US" altLang="ja-JP"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F65A949F-390D-4A5E-99E1-003270291B3B}"/>
              </a:ext>
            </a:extLst>
          </p:cNvPr>
          <p:cNvSpPr txBox="1"/>
          <p:nvPr/>
        </p:nvSpPr>
        <p:spPr>
          <a:xfrm>
            <a:off x="2351474" y="5519040"/>
            <a:ext cx="1140406" cy="22462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＝業務効率化！</a:t>
            </a:r>
            <a:endParaRPr kumimoji="1" lang="en-US" altLang="ja-JP" sz="7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1C08EE05-9CEC-7929-CE29-1A525AEC4401}"/>
              </a:ext>
            </a:extLst>
          </p:cNvPr>
          <p:cNvSpPr txBox="1"/>
          <p:nvPr/>
        </p:nvSpPr>
        <p:spPr>
          <a:xfrm>
            <a:off x="2307348" y="4840237"/>
            <a:ext cx="1191412" cy="20918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＝利便性向上！</a:t>
            </a:r>
            <a:endParaRPr kumimoji="1" lang="en-US" altLang="ja-JP"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AADAB683-3A82-8996-59DB-00FC38D295B2}"/>
              </a:ext>
            </a:extLst>
          </p:cNvPr>
          <p:cNvSpPr txBox="1"/>
          <p:nvPr/>
        </p:nvSpPr>
        <p:spPr>
          <a:xfrm>
            <a:off x="7451923" y="5497201"/>
            <a:ext cx="1337237" cy="22462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＝業務効率化！</a:t>
            </a:r>
            <a:endParaRPr kumimoji="1" lang="en-US" altLang="ja-JP" sz="7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A4D1AA9E-857B-9213-094D-16F86F68E797}"/>
              </a:ext>
            </a:extLst>
          </p:cNvPr>
          <p:cNvSpPr txBox="1"/>
          <p:nvPr/>
        </p:nvSpPr>
        <p:spPr>
          <a:xfrm>
            <a:off x="2268593" y="6090947"/>
            <a:ext cx="1337237" cy="22462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＝業務効率化！</a:t>
            </a:r>
            <a:endParaRPr kumimoji="1" lang="en-US" altLang="ja-JP" sz="700" b="0" i="0" u="none" strike="noStrike" kern="1200" cap="none" spc="0" normalizeH="0" baseline="0" noProof="0" dirty="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B3C0A772-C09A-909F-D690-1CB6D351C62F}"/>
              </a:ext>
            </a:extLst>
          </p:cNvPr>
          <p:cNvSpPr txBox="1"/>
          <p:nvPr/>
        </p:nvSpPr>
        <p:spPr>
          <a:xfrm>
            <a:off x="4868752" y="6109814"/>
            <a:ext cx="1337237" cy="22462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＝業務効率化！</a:t>
            </a:r>
            <a:endParaRPr kumimoji="1" lang="en-US" altLang="ja-JP" sz="700" b="0" i="0" u="none" strike="noStrike" kern="1200" cap="none" spc="0" normalizeH="0" baseline="0" noProof="0" dirty="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5" name="二等辺三角形 4">
            <a:extLst>
              <a:ext uri="{FF2B5EF4-FFF2-40B4-BE49-F238E27FC236}">
                <a16:creationId xmlns:a16="http://schemas.microsoft.com/office/drawing/2014/main" id="{638BE0D9-5BD9-14E5-E33A-F3E7AF89C456}"/>
              </a:ext>
            </a:extLst>
          </p:cNvPr>
          <p:cNvSpPr/>
          <p:nvPr/>
        </p:nvSpPr>
        <p:spPr>
          <a:xfrm flipV="1">
            <a:off x="2826000" y="4374669"/>
            <a:ext cx="3492000" cy="120058"/>
          </a:xfrm>
          <a:prstGeom prst="triangle">
            <a:avLst/>
          </a:prstGeom>
          <a:solidFill>
            <a:srgbClr val="75787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3" name="直線コネクタ 12">
            <a:extLst>
              <a:ext uri="{FF2B5EF4-FFF2-40B4-BE49-F238E27FC236}">
                <a16:creationId xmlns:a16="http://schemas.microsoft.com/office/drawing/2014/main" id="{6240655D-D66A-9DFC-8563-878CA8781E26}"/>
              </a:ext>
            </a:extLst>
          </p:cNvPr>
          <p:cNvCxnSpPr>
            <a:cxnSpLocks/>
          </p:cNvCxnSpPr>
          <p:nvPr/>
        </p:nvCxnSpPr>
        <p:spPr>
          <a:xfrm>
            <a:off x="3467195" y="2484231"/>
            <a:ext cx="0" cy="3888000"/>
          </a:xfrm>
          <a:prstGeom prst="line">
            <a:avLst/>
          </a:prstGeom>
          <a:ln>
            <a:solidFill>
              <a:srgbClr val="AFAFAF"/>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064604E-97DA-84C5-A34F-220FB3107504}"/>
              </a:ext>
            </a:extLst>
          </p:cNvPr>
          <p:cNvCxnSpPr>
            <a:cxnSpLocks/>
          </p:cNvCxnSpPr>
          <p:nvPr/>
        </p:nvCxnSpPr>
        <p:spPr>
          <a:xfrm>
            <a:off x="6121775" y="2484229"/>
            <a:ext cx="0" cy="3888000"/>
          </a:xfrm>
          <a:prstGeom prst="line">
            <a:avLst/>
          </a:prstGeom>
          <a:ln>
            <a:solidFill>
              <a:srgbClr val="AFAFAF"/>
            </a:solidFill>
            <a:prstDash val="sysDot"/>
          </a:ln>
        </p:spPr>
        <p:style>
          <a:lnRef idx="1">
            <a:schemeClr val="accent1"/>
          </a:lnRef>
          <a:fillRef idx="0">
            <a:schemeClr val="accent1"/>
          </a:fillRef>
          <a:effectRef idx="0">
            <a:schemeClr val="accent1"/>
          </a:effectRef>
          <a:fontRef idx="minor">
            <a:schemeClr val="tx1"/>
          </a:fontRef>
        </p:style>
      </p:cxnSp>
      <p:pic>
        <p:nvPicPr>
          <p:cNvPr id="17" name="図プレースホルダー 26" descr="テキスト&#10;&#10;AI によって生成されたコンテンツは間違っている可能性があります。">
            <a:extLst>
              <a:ext uri="{FF2B5EF4-FFF2-40B4-BE49-F238E27FC236}">
                <a16:creationId xmlns:a16="http://schemas.microsoft.com/office/drawing/2014/main" id="{95915BD0-356A-E083-B5BA-CCED5E42CE4F}"/>
              </a:ext>
            </a:extLst>
          </p:cNvPr>
          <p:cNvPicPr>
            <a:picLocks noGrp="1" noChangeAspect="1"/>
          </p:cNvPicPr>
          <p:nvPr>
            <p:ph type="pic" sz="quarter" idx="14"/>
          </p:nvPr>
        </p:nvPicPr>
        <p:blipFill>
          <a:blip r:embed="rId9" cstate="print">
            <a:extLst>
              <a:ext uri="{28A0092B-C50C-407E-A947-70E740481C1C}">
                <a14:useLocalDpi xmlns:a14="http://schemas.microsoft.com/office/drawing/2010/main" val="0"/>
              </a:ext>
            </a:extLst>
          </a:blip>
          <a:srcRect/>
          <a:stretch>
            <a:fillRect/>
          </a:stretch>
        </p:blipFill>
        <p:spPr>
          <a:xfrm>
            <a:off x="7336355" y="31582"/>
            <a:ext cx="468000" cy="468000"/>
          </a:xfrm>
        </p:spPr>
      </p:pic>
      <p:pic>
        <p:nvPicPr>
          <p:cNvPr id="48" name="Picture 14" descr="申請書のイラスト">
            <a:extLst>
              <a:ext uri="{FF2B5EF4-FFF2-40B4-BE49-F238E27FC236}">
                <a16:creationId xmlns:a16="http://schemas.microsoft.com/office/drawing/2014/main" id="{12353963-68F3-4DD1-AF90-6ECE372365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273296">
            <a:off x="921835" y="4678562"/>
            <a:ext cx="393015" cy="43070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大量の書類を運んでくる上司のイラスト">
            <a:extLst>
              <a:ext uri="{FF2B5EF4-FFF2-40B4-BE49-F238E27FC236}">
                <a16:creationId xmlns:a16="http://schemas.microsoft.com/office/drawing/2014/main" id="{BDD639A9-0C5D-4C95-B1F8-CD103B0862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018" y="5820394"/>
            <a:ext cx="672733" cy="535196"/>
          </a:xfrm>
          <a:prstGeom prst="rect">
            <a:avLst/>
          </a:prstGeom>
          <a:noFill/>
          <a:extLst>
            <a:ext uri="{909E8E84-426E-40DD-AFC4-6F175D3DCCD1}">
              <a14:hiddenFill xmlns:a14="http://schemas.microsoft.com/office/drawing/2010/main">
                <a:solidFill>
                  <a:srgbClr val="FFFFFF"/>
                </a:solidFill>
              </a14:hiddenFill>
            </a:ext>
          </a:extLst>
        </p:spPr>
      </p:pic>
      <p:sp>
        <p:nvSpPr>
          <p:cNvPr id="51" name="四角形: 角を丸くする 50">
            <a:extLst>
              <a:ext uri="{FF2B5EF4-FFF2-40B4-BE49-F238E27FC236}">
                <a16:creationId xmlns:a16="http://schemas.microsoft.com/office/drawing/2014/main" id="{A2C3A09F-43A8-4E5E-965C-30A29632A735}"/>
              </a:ext>
            </a:extLst>
          </p:cNvPr>
          <p:cNvSpPr/>
          <p:nvPr/>
        </p:nvSpPr>
        <p:spPr>
          <a:xfrm>
            <a:off x="1194052" y="5823371"/>
            <a:ext cx="360000"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 要</a:t>
            </a:r>
          </a:p>
        </p:txBody>
      </p:sp>
      <p:pic>
        <p:nvPicPr>
          <p:cNvPr id="52" name="Picture 2" descr="大量の書類を運んでくる上司のイラスト">
            <a:extLst>
              <a:ext uri="{FF2B5EF4-FFF2-40B4-BE49-F238E27FC236}">
                <a16:creationId xmlns:a16="http://schemas.microsoft.com/office/drawing/2014/main" id="{0EC550ED-0076-450F-8BBB-2A9199B21F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0067" y="5820394"/>
            <a:ext cx="672733" cy="535196"/>
          </a:xfrm>
          <a:prstGeom prst="rect">
            <a:avLst/>
          </a:prstGeom>
          <a:noFill/>
          <a:extLst>
            <a:ext uri="{909E8E84-426E-40DD-AFC4-6F175D3DCCD1}">
              <a14:hiddenFill xmlns:a14="http://schemas.microsoft.com/office/drawing/2010/main">
                <a:solidFill>
                  <a:srgbClr val="FFFFFF"/>
                </a:solidFill>
              </a14:hiddenFill>
            </a:ext>
          </a:extLst>
        </p:spPr>
      </p:pic>
      <p:sp>
        <p:nvSpPr>
          <p:cNvPr id="55" name="四角形: 角を丸くする 54">
            <a:extLst>
              <a:ext uri="{FF2B5EF4-FFF2-40B4-BE49-F238E27FC236}">
                <a16:creationId xmlns:a16="http://schemas.microsoft.com/office/drawing/2014/main" id="{B40AE474-61D8-4297-B254-679FFEF3C67B}"/>
              </a:ext>
            </a:extLst>
          </p:cNvPr>
          <p:cNvSpPr/>
          <p:nvPr/>
        </p:nvSpPr>
        <p:spPr>
          <a:xfrm>
            <a:off x="3821269" y="5823371"/>
            <a:ext cx="360000"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 要</a:t>
            </a:r>
          </a:p>
        </p:txBody>
      </p:sp>
      <p:sp>
        <p:nvSpPr>
          <p:cNvPr id="57" name="四角形: 角を丸くする 56">
            <a:extLst>
              <a:ext uri="{FF2B5EF4-FFF2-40B4-BE49-F238E27FC236}">
                <a16:creationId xmlns:a16="http://schemas.microsoft.com/office/drawing/2014/main" id="{FE171759-8342-462B-A87D-2D2922A4CEEE}"/>
              </a:ext>
            </a:extLst>
          </p:cNvPr>
          <p:cNvSpPr/>
          <p:nvPr/>
        </p:nvSpPr>
        <p:spPr>
          <a:xfrm>
            <a:off x="1194052" y="4595858"/>
            <a:ext cx="360000"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 要</a:t>
            </a:r>
          </a:p>
        </p:txBody>
      </p:sp>
      <p:sp>
        <p:nvSpPr>
          <p:cNvPr id="4" name="スライド番号プレースホルダー 3">
            <a:extLst>
              <a:ext uri="{FF2B5EF4-FFF2-40B4-BE49-F238E27FC236}">
                <a16:creationId xmlns:a16="http://schemas.microsoft.com/office/drawing/2014/main" id="{C3991212-ABAB-4367-AD54-FA0FA20A6181}"/>
              </a:ext>
            </a:extLst>
          </p:cNvPr>
          <p:cNvSpPr>
            <a:spLocks noGrp="1"/>
          </p:cNvSpPr>
          <p:nvPr>
            <p:ph type="sldNum" sz="quarter" idx="12"/>
          </p:nvPr>
        </p:nvSpPr>
        <p:spPr/>
        <p:txBody>
          <a:bodyPr/>
          <a:lstStyle/>
          <a:p>
            <a:fld id="{7791D223-6A27-4327-8087-FA06212A7E85}" type="slidenum">
              <a:rPr lang="ja-JP" altLang="en-US" smtClean="0"/>
              <a:pPr/>
              <a:t>16</a:t>
            </a:fld>
            <a:endParaRPr lang="ja-JP" altLang="en-US"/>
          </a:p>
        </p:txBody>
      </p:sp>
      <p:graphicFrame>
        <p:nvGraphicFramePr>
          <p:cNvPr id="53" name="表 5">
            <a:extLst>
              <a:ext uri="{FF2B5EF4-FFF2-40B4-BE49-F238E27FC236}">
                <a16:creationId xmlns:a16="http://schemas.microsoft.com/office/drawing/2014/main" id="{BADE091E-EDAF-491D-AC91-43E927F53909}"/>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kumimoji="1" lang="ja-JP" altLang="en-US"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児童・生徒から徴収する、学校での教育活動に必要な経費の収納状況等を管理するためのシステム。</a:t>
                      </a:r>
                      <a:endParaRPr lang="en-US" altLang="ja-JP" sz="800" i="0" dirty="0">
                        <a:effectLst/>
                        <a:latin typeface="メイリオ" panose="020B0604030504040204" pitchFamily="50" charset="-128"/>
                        <a:ea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Tree>
    <p:extLst>
      <p:ext uri="{BB962C8B-B14F-4D97-AF65-F5344CB8AC3E}">
        <p14:creationId xmlns:p14="http://schemas.microsoft.com/office/powerpoint/2010/main" val="873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98630"/>
            <a:ext cx="8136904" cy="369332"/>
          </a:xfrm>
          <a:prstGeom prst="rect">
            <a:avLst/>
          </a:prstGeom>
        </p:spPr>
        <p:txBody>
          <a:bodyPr wrap="square">
            <a:spAutoFit/>
          </a:bodyPr>
          <a:lstStyle/>
          <a:p>
            <a:pPr>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（２）より幅広い共創の仕組みづくり</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 name="正方形/長方形 12"/>
          <p:cNvSpPr/>
          <p:nvPr/>
        </p:nvSpPr>
        <p:spPr>
          <a:xfrm>
            <a:off x="107999" y="658166"/>
            <a:ext cx="8784000" cy="738664"/>
          </a:xfrm>
          <a:prstGeom prst="rect">
            <a:avLst/>
          </a:prstGeom>
          <a:noFill/>
          <a:ln w="9525">
            <a:noFill/>
          </a:ln>
        </p:spPr>
        <p:txBody>
          <a:bodyPr wrap="square" lIns="91440" tIns="45720" rIns="91440" bIns="45720" numCol="1"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9388" indent="-179388">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府民・企業・大学・市町村等の多様なプレイヤーとの連携を深め、それらを束ねる「起点」となることで、より質の高いサービスの提供や地域イメージの向上等、より多くの社会資源が社会課題の解決に振り向けられるよう、取組みを進めます。</a:t>
            </a:r>
          </a:p>
        </p:txBody>
      </p:sp>
      <p:graphicFrame>
        <p:nvGraphicFramePr>
          <p:cNvPr id="2" name="表 1">
            <a:extLst>
              <a:ext uri="{FF2B5EF4-FFF2-40B4-BE49-F238E27FC236}">
                <a16:creationId xmlns:a16="http://schemas.microsoft.com/office/drawing/2014/main" id="{D3035ADE-8062-4B71-AF5E-08E486E27CBC}"/>
              </a:ext>
            </a:extLst>
          </p:cNvPr>
          <p:cNvGraphicFramePr>
            <a:graphicFrameLocks noGrp="1"/>
          </p:cNvGraphicFramePr>
          <p:nvPr>
            <p:extLst>
              <p:ext uri="{D42A27DB-BD31-4B8C-83A1-F6EECF244321}">
                <p14:modId xmlns:p14="http://schemas.microsoft.com/office/powerpoint/2010/main" val="1651438665"/>
              </p:ext>
            </p:extLst>
          </p:nvPr>
        </p:nvGraphicFramePr>
        <p:xfrm>
          <a:off x="180000" y="1944000"/>
          <a:ext cx="8784000" cy="3064914"/>
        </p:xfrm>
        <a:graphic>
          <a:graphicData uri="http://schemas.openxmlformats.org/drawingml/2006/table">
            <a:tbl>
              <a:tblPr firstRow="1">
                <a:tableStyleId>{B301B821-A1FF-4177-AEE7-76D212191A09}</a:tableStyleId>
              </a:tblPr>
              <a:tblGrid>
                <a:gridCol w="5040000">
                  <a:extLst>
                    <a:ext uri="{9D8B030D-6E8A-4147-A177-3AD203B41FA5}">
                      <a16:colId xmlns:a16="http://schemas.microsoft.com/office/drawing/2014/main" val="450281328"/>
                    </a:ext>
                  </a:extLst>
                </a:gridCol>
                <a:gridCol w="2340000">
                  <a:extLst>
                    <a:ext uri="{9D8B030D-6E8A-4147-A177-3AD203B41FA5}">
                      <a16:colId xmlns:a16="http://schemas.microsoft.com/office/drawing/2014/main" val="2338354002"/>
                    </a:ext>
                  </a:extLst>
                </a:gridCol>
                <a:gridCol w="468000">
                  <a:extLst>
                    <a:ext uri="{9D8B030D-6E8A-4147-A177-3AD203B41FA5}">
                      <a16:colId xmlns:a16="http://schemas.microsoft.com/office/drawing/2014/main" val="1409801178"/>
                    </a:ext>
                  </a:extLst>
                </a:gridCol>
                <a:gridCol w="468000">
                  <a:extLst>
                    <a:ext uri="{9D8B030D-6E8A-4147-A177-3AD203B41FA5}">
                      <a16:colId xmlns:a16="http://schemas.microsoft.com/office/drawing/2014/main" val="2626140741"/>
                    </a:ext>
                  </a:extLst>
                </a:gridCol>
                <a:gridCol w="468000">
                  <a:extLst>
                    <a:ext uri="{9D8B030D-6E8A-4147-A177-3AD203B41FA5}">
                      <a16:colId xmlns:a16="http://schemas.microsoft.com/office/drawing/2014/main" val="3506582855"/>
                    </a:ext>
                  </a:extLst>
                </a:gridCol>
              </a:tblGrid>
              <a:tr h="447714">
                <a:tc>
                  <a:txBody>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具体的な取組み</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担当部局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43527804"/>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公民戦略連携デスクの取組み</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財務部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3412202"/>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市町村とのパートナーシップの強化</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財務部／スマートシティ戦略部</a:t>
                      </a:r>
                      <a:endParaRPr kumimoji="1" lang="en-US" altLang="ja-JP"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693391"/>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民間事業者との「知」の交流に向けた機会の創出</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財務部／</a:t>
                      </a:r>
                      <a:endParaRPr kumimoji="1"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商工労働部／都市整備部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012382"/>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企業版ふるさと納税（地方創生応援税制）を活用した地方創生の推進</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政策企画部／商工労働部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565255"/>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スマートシティ分野における公民連携による課題解決の仕組みづくり</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スマートシティ戦略部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577623"/>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府営公園における民間活力の導入</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都市整備部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506166"/>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民間との連携等を通じた寄附金の確保（大阪教育ゆめ基金）等</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教育庁／財務部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294105"/>
                  </a:ext>
                </a:extLst>
              </a:tr>
            </a:tbl>
          </a:graphicData>
        </a:graphic>
      </p:graphicFrame>
      <p:pic>
        <p:nvPicPr>
          <p:cNvPr id="15" name="図 14">
            <a:extLst>
              <a:ext uri="{FF2B5EF4-FFF2-40B4-BE49-F238E27FC236}">
                <a16:creationId xmlns:a16="http://schemas.microsoft.com/office/drawing/2014/main" id="{C6B8DD70-1287-4706-A41D-CD13BE13E7DE}"/>
              </a:ext>
            </a:extLst>
          </p:cNvPr>
          <p:cNvPicPr>
            <a:picLocks noChangeAspect="1"/>
          </p:cNvPicPr>
          <p:nvPr/>
        </p:nvPicPr>
        <p:blipFill>
          <a:blip r:embed="rId2"/>
          <a:stretch>
            <a:fillRect/>
          </a:stretch>
        </p:blipFill>
        <p:spPr>
          <a:xfrm>
            <a:off x="456472" y="5756303"/>
            <a:ext cx="445659" cy="432000"/>
          </a:xfrm>
          <a:prstGeom prst="rect">
            <a:avLst/>
          </a:prstGeom>
          <a:ln w="28575">
            <a:noFill/>
          </a:ln>
        </p:spPr>
      </p:pic>
      <p:pic>
        <p:nvPicPr>
          <p:cNvPr id="16" name="図 15">
            <a:extLst>
              <a:ext uri="{FF2B5EF4-FFF2-40B4-BE49-F238E27FC236}">
                <a16:creationId xmlns:a16="http://schemas.microsoft.com/office/drawing/2014/main" id="{F37AD5ED-D427-4826-9D87-9B52E4B1B43A}"/>
              </a:ext>
            </a:extLst>
          </p:cNvPr>
          <p:cNvPicPr>
            <a:picLocks noChangeAspect="1"/>
          </p:cNvPicPr>
          <p:nvPr/>
        </p:nvPicPr>
        <p:blipFill>
          <a:blip r:embed="rId3"/>
          <a:stretch>
            <a:fillRect/>
          </a:stretch>
        </p:blipFill>
        <p:spPr>
          <a:xfrm>
            <a:off x="3208003" y="5756303"/>
            <a:ext cx="442165" cy="432000"/>
          </a:xfrm>
          <a:prstGeom prst="rect">
            <a:avLst/>
          </a:prstGeom>
          <a:ln w="28575">
            <a:noFill/>
          </a:ln>
        </p:spPr>
      </p:pic>
      <p:pic>
        <p:nvPicPr>
          <p:cNvPr id="17" name="図 16">
            <a:extLst>
              <a:ext uri="{FF2B5EF4-FFF2-40B4-BE49-F238E27FC236}">
                <a16:creationId xmlns:a16="http://schemas.microsoft.com/office/drawing/2014/main" id="{597CDB6B-B39E-4118-A410-778EAC18ADFC}"/>
              </a:ext>
            </a:extLst>
          </p:cNvPr>
          <p:cNvPicPr>
            <a:picLocks noChangeAspect="1"/>
          </p:cNvPicPr>
          <p:nvPr/>
        </p:nvPicPr>
        <p:blipFill>
          <a:blip r:embed="rId4"/>
          <a:stretch>
            <a:fillRect/>
          </a:stretch>
        </p:blipFill>
        <p:spPr>
          <a:xfrm>
            <a:off x="6006753" y="5756303"/>
            <a:ext cx="475749" cy="432000"/>
          </a:xfrm>
          <a:prstGeom prst="rect">
            <a:avLst/>
          </a:prstGeom>
          <a:ln w="28575">
            <a:noFill/>
          </a:ln>
        </p:spPr>
      </p:pic>
      <p:sp>
        <p:nvSpPr>
          <p:cNvPr id="3" name="スライド番号プレースホルダー 2">
            <a:extLst>
              <a:ext uri="{FF2B5EF4-FFF2-40B4-BE49-F238E27FC236}">
                <a16:creationId xmlns:a16="http://schemas.microsoft.com/office/drawing/2014/main" id="{4EC114E1-D3EB-4C95-86A7-80277524AB07}"/>
              </a:ext>
            </a:extLst>
          </p:cNvPr>
          <p:cNvSpPr>
            <a:spLocks noGrp="1"/>
          </p:cNvSpPr>
          <p:nvPr>
            <p:ph type="sldNum" sz="quarter" idx="12"/>
          </p:nvPr>
        </p:nvSpPr>
        <p:spPr/>
        <p:txBody>
          <a:bodyPr/>
          <a:lstStyle/>
          <a:p>
            <a:fld id="{7791D223-6A27-4327-8087-FA06212A7E85}" type="slidenum">
              <a:rPr lang="ja-JP" altLang="en-US" smtClean="0"/>
              <a:pPr/>
              <a:t>17</a:t>
            </a:fld>
            <a:endParaRPr lang="ja-JP" altLang="en-US"/>
          </a:p>
        </p:txBody>
      </p:sp>
      <p:pic>
        <p:nvPicPr>
          <p:cNvPr id="18" name="図 17">
            <a:extLst>
              <a:ext uri="{FF2B5EF4-FFF2-40B4-BE49-F238E27FC236}">
                <a16:creationId xmlns:a16="http://schemas.microsoft.com/office/drawing/2014/main" id="{0C7908A1-06E7-47EC-BF09-60E2556DF003}"/>
              </a:ext>
            </a:extLst>
          </p:cNvPr>
          <p:cNvPicPr>
            <a:picLocks noChangeAspect="1"/>
          </p:cNvPicPr>
          <p:nvPr/>
        </p:nvPicPr>
        <p:blipFill>
          <a:blip r:embed="rId3"/>
          <a:stretch>
            <a:fillRect/>
          </a:stretch>
        </p:blipFill>
        <p:spPr>
          <a:xfrm>
            <a:off x="8078205" y="2002002"/>
            <a:ext cx="368471" cy="360000"/>
          </a:xfrm>
          <a:prstGeom prst="rect">
            <a:avLst/>
          </a:prstGeom>
        </p:spPr>
      </p:pic>
      <p:pic>
        <p:nvPicPr>
          <p:cNvPr id="19" name="図 18">
            <a:extLst>
              <a:ext uri="{FF2B5EF4-FFF2-40B4-BE49-F238E27FC236}">
                <a16:creationId xmlns:a16="http://schemas.microsoft.com/office/drawing/2014/main" id="{00ED4DA8-C197-45F5-8F4F-57AC1B395EF0}"/>
              </a:ext>
            </a:extLst>
          </p:cNvPr>
          <p:cNvPicPr>
            <a:picLocks noChangeAspect="1"/>
          </p:cNvPicPr>
          <p:nvPr/>
        </p:nvPicPr>
        <p:blipFill>
          <a:blip r:embed="rId4"/>
          <a:stretch>
            <a:fillRect/>
          </a:stretch>
        </p:blipFill>
        <p:spPr>
          <a:xfrm>
            <a:off x="8540604" y="1992819"/>
            <a:ext cx="396456" cy="360000"/>
          </a:xfrm>
          <a:prstGeom prst="rect">
            <a:avLst/>
          </a:prstGeom>
        </p:spPr>
      </p:pic>
      <p:pic>
        <p:nvPicPr>
          <p:cNvPr id="20" name="図 19">
            <a:extLst>
              <a:ext uri="{FF2B5EF4-FFF2-40B4-BE49-F238E27FC236}">
                <a16:creationId xmlns:a16="http://schemas.microsoft.com/office/drawing/2014/main" id="{61D57066-C0AC-48B3-9F86-DEEAD2C345B8}"/>
              </a:ext>
            </a:extLst>
          </p:cNvPr>
          <p:cNvPicPr>
            <a:picLocks noChangeAspect="1"/>
          </p:cNvPicPr>
          <p:nvPr/>
        </p:nvPicPr>
        <p:blipFill>
          <a:blip r:embed="rId2"/>
          <a:stretch>
            <a:fillRect/>
          </a:stretch>
        </p:blipFill>
        <p:spPr>
          <a:xfrm>
            <a:off x="7603663" y="2002002"/>
            <a:ext cx="371384" cy="360000"/>
          </a:xfrm>
          <a:prstGeom prst="rect">
            <a:avLst/>
          </a:prstGeom>
        </p:spPr>
      </p:pic>
      <p:graphicFrame>
        <p:nvGraphicFramePr>
          <p:cNvPr id="21" name="表 20">
            <a:extLst>
              <a:ext uri="{FF2B5EF4-FFF2-40B4-BE49-F238E27FC236}">
                <a16:creationId xmlns:a16="http://schemas.microsoft.com/office/drawing/2014/main" id="{57954CA1-729F-4041-8AD2-EFF2CCE00DD2}"/>
              </a:ext>
            </a:extLst>
          </p:cNvPr>
          <p:cNvGraphicFramePr>
            <a:graphicFrameLocks noGrp="1"/>
          </p:cNvGraphicFramePr>
          <p:nvPr/>
        </p:nvGraphicFramePr>
        <p:xfrm>
          <a:off x="371383" y="5544235"/>
          <a:ext cx="8333397" cy="990360"/>
        </p:xfrm>
        <a:graphic>
          <a:graphicData uri="http://schemas.openxmlformats.org/drawingml/2006/table">
            <a:tbl>
              <a:tblPr>
                <a:tableStyleId>{5C22544A-7EE6-4342-B048-85BDC9FD1C3A}</a:tableStyleId>
              </a:tblPr>
              <a:tblGrid>
                <a:gridCol w="2777799">
                  <a:extLst>
                    <a:ext uri="{9D8B030D-6E8A-4147-A177-3AD203B41FA5}">
                      <a16:colId xmlns:a16="http://schemas.microsoft.com/office/drawing/2014/main" val="4197051262"/>
                    </a:ext>
                  </a:extLst>
                </a:gridCol>
                <a:gridCol w="2777799">
                  <a:extLst>
                    <a:ext uri="{9D8B030D-6E8A-4147-A177-3AD203B41FA5}">
                      <a16:colId xmlns:a16="http://schemas.microsoft.com/office/drawing/2014/main" val="1915782428"/>
                    </a:ext>
                  </a:extLst>
                </a:gridCol>
                <a:gridCol w="2777799">
                  <a:extLst>
                    <a:ext uri="{9D8B030D-6E8A-4147-A177-3AD203B41FA5}">
                      <a16:colId xmlns:a16="http://schemas.microsoft.com/office/drawing/2014/main" val="2847308010"/>
                    </a:ext>
                  </a:extLst>
                </a:gridCol>
              </a:tblGrid>
              <a:tr h="152051">
                <a:tc gridSpan="3">
                  <a:txBody>
                    <a:bodyPr/>
                    <a:lstStyle/>
                    <a:p>
                      <a:r>
                        <a:rPr kumimoji="1"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下記のラベルは、各取組みにおいて実現したい方向性や期待される効果を明確にするためのものです。</a:t>
                      </a:r>
                      <a:endParaRPr kumimoji="1" lang="ja-JP" altLang="en-US" sz="900" dirty="0">
                        <a:latin typeface="メイリオ" panose="020B0604030504040204" pitchFamily="50" charset="-128"/>
                        <a:ea typeface="メイリオ" panose="020B0604030504040204" pitchFamily="50" charset="-128"/>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dirty="0">
                        <a:latin typeface="メイリオ" panose="020B0604030504040204" pitchFamily="50" charset="-128"/>
                        <a:ea typeface="メイリオ" panose="020B0604030504040204" pitchFamily="50" charset="-128"/>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sz="800" dirty="0">
                        <a:latin typeface="メイリオ" panose="020B0604030504040204" pitchFamily="50" charset="-128"/>
                        <a:ea typeface="メイリオ" panose="020B0604030504040204" pitchFamily="50" charset="-128"/>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3761626"/>
                  </a:ext>
                </a:extLst>
              </a:tr>
              <a:tr h="396000">
                <a:tc>
                  <a:txBody>
                    <a:bodyPr/>
                    <a:lstStyle/>
                    <a:p>
                      <a:r>
                        <a:rPr kumimoji="1" lang="ja-JP" altLang="en-US" sz="900" dirty="0">
                          <a:latin typeface="メイリオ" panose="020B0604030504040204" pitchFamily="50" charset="-128"/>
                          <a:ea typeface="メイリオ" panose="020B0604030504040204" pitchFamily="50" charset="-128"/>
                        </a:rPr>
                        <a:t>　　　　　府民の利便性（満足度）の向上</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　　　　様々なプレイヤーとのパートナーシップ</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　　　　　職員の業務効率化</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7056217"/>
                  </a:ext>
                </a:extLst>
              </a:tr>
              <a:tr h="216008">
                <a:tc>
                  <a:txBody>
                    <a:bodyPr/>
                    <a:lstStyle/>
                    <a:p>
                      <a:r>
                        <a:rPr kumimoji="1" lang="ja-JP" altLang="en-US" sz="900" dirty="0">
                          <a:latin typeface="メイリオ" panose="020B0604030504040204" pitchFamily="50" charset="-128"/>
                          <a:ea typeface="メイリオ" panose="020B0604030504040204" pitchFamily="50" charset="-128"/>
                        </a:rPr>
                        <a:t>府民に対するサービスの質を向上し、利便性や満足度を高める効果があります。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府民・企業・大学・市町村等の多様なプレイヤーとの</a:t>
                      </a:r>
                      <a:r>
                        <a:rPr kumimoji="1" lang="ja-JP" altLang="en-US" sz="900" dirty="0">
                          <a:latin typeface="メイリオ" panose="020B0604030504040204" pitchFamily="50" charset="-128"/>
                          <a:ea typeface="メイリオ" panose="020B0604030504040204" pitchFamily="50" charset="-128"/>
                        </a:rPr>
                        <a:t>協力関係を築くことをめざしています。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府職員の事務作業等を効率化することで、より良い府民サービスの提供へつなげていきます。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0623560"/>
                  </a:ext>
                </a:extLst>
              </a:tr>
            </a:tbl>
          </a:graphicData>
        </a:graphic>
      </p:graphicFrame>
    </p:spTree>
    <p:extLst>
      <p:ext uri="{BB962C8B-B14F-4D97-AF65-F5344CB8AC3E}">
        <p14:creationId xmlns:p14="http://schemas.microsoft.com/office/powerpoint/2010/main" val="375454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2F86D7EB-9560-493C-9C46-4D8F0FEAE85D}"/>
              </a:ext>
            </a:extLst>
          </p:cNvPr>
          <p:cNvSpPr/>
          <p:nvPr/>
        </p:nvSpPr>
        <p:spPr>
          <a:xfrm>
            <a:off x="206515" y="1873039"/>
            <a:ext cx="2239659" cy="2415366"/>
          </a:xfrm>
          <a:prstGeom prst="roundRect">
            <a:avLst>
              <a:gd name="adj" fmla="val 6752"/>
            </a:avLst>
          </a:prstGeom>
          <a:solidFill>
            <a:srgbClr val="DFEAF8"/>
          </a:solidFill>
          <a:ln w="28575">
            <a:solidFill>
              <a:srgbClr val="262A5E"/>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73" name="四角形: 角を丸くする 72">
            <a:extLst>
              <a:ext uri="{FF2B5EF4-FFF2-40B4-BE49-F238E27FC236}">
                <a16:creationId xmlns:a16="http://schemas.microsoft.com/office/drawing/2014/main" id="{9FCC4668-5CB6-4DAD-8852-6CE29E75D18D}"/>
              </a:ext>
            </a:extLst>
          </p:cNvPr>
          <p:cNvSpPr/>
          <p:nvPr/>
        </p:nvSpPr>
        <p:spPr>
          <a:xfrm>
            <a:off x="485873" y="1742418"/>
            <a:ext cx="1680943" cy="288000"/>
          </a:xfrm>
          <a:prstGeom prst="roundRect">
            <a:avLst>
              <a:gd name="adj" fmla="val 50000"/>
            </a:avLst>
          </a:prstGeom>
          <a:solidFill>
            <a:srgbClr val="D8E9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0" rtlCol="0" anchor="t"/>
          <a:lstStyle/>
          <a:p>
            <a:pPr algn="ctr"/>
            <a:r>
              <a:rPr lang="ja-JP" altLang="en-US" sz="1600" b="1" dirty="0">
                <a:solidFill>
                  <a:schemeClr val="tx1"/>
                </a:solidFill>
                <a:latin typeface="メイリオ" panose="020B0604030504040204" pitchFamily="50" charset="-128"/>
                <a:ea typeface="メイリオ" panose="020B0604030504040204" pitchFamily="50" charset="-128"/>
              </a:rPr>
              <a:t>企業等</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70" name="矢印: 右 69">
            <a:extLst>
              <a:ext uri="{FF2B5EF4-FFF2-40B4-BE49-F238E27FC236}">
                <a16:creationId xmlns:a16="http://schemas.microsoft.com/office/drawing/2014/main" id="{F7B8CC85-57FC-4988-87A2-01C6D398CE02}"/>
              </a:ext>
            </a:extLst>
          </p:cNvPr>
          <p:cNvSpPr/>
          <p:nvPr/>
        </p:nvSpPr>
        <p:spPr>
          <a:xfrm>
            <a:off x="2529991" y="1895403"/>
            <a:ext cx="4082761" cy="396000"/>
          </a:xfrm>
          <a:prstGeom prst="rightArrow">
            <a:avLst>
              <a:gd name="adj1" fmla="val 50000"/>
              <a:gd name="adj2" fmla="val 80803"/>
            </a:avLst>
          </a:prstGeom>
          <a:solidFill>
            <a:srgbClr val="93CACF"/>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52" name="矢印: 右 51">
            <a:extLst>
              <a:ext uri="{FF2B5EF4-FFF2-40B4-BE49-F238E27FC236}">
                <a16:creationId xmlns:a16="http://schemas.microsoft.com/office/drawing/2014/main" id="{9141CD42-916E-4814-8489-D9EE8F354DEA}"/>
              </a:ext>
            </a:extLst>
          </p:cNvPr>
          <p:cNvSpPr/>
          <p:nvPr/>
        </p:nvSpPr>
        <p:spPr>
          <a:xfrm flipH="1">
            <a:off x="2529991" y="2383537"/>
            <a:ext cx="4082761" cy="396000"/>
          </a:xfrm>
          <a:prstGeom prst="rightArrow">
            <a:avLst>
              <a:gd name="adj1" fmla="val 50000"/>
              <a:gd name="adj2" fmla="val 80803"/>
            </a:avLst>
          </a:prstGeom>
          <a:solidFill>
            <a:srgbClr val="93CACF"/>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56" name="四角形: 角を丸くする 55">
            <a:extLst>
              <a:ext uri="{FF2B5EF4-FFF2-40B4-BE49-F238E27FC236}">
                <a16:creationId xmlns:a16="http://schemas.microsoft.com/office/drawing/2014/main" id="{51A82020-4D6B-4FA4-82EE-1051E8D4147C}"/>
              </a:ext>
            </a:extLst>
          </p:cNvPr>
          <p:cNvSpPr/>
          <p:nvPr/>
        </p:nvSpPr>
        <p:spPr>
          <a:xfrm>
            <a:off x="6742831" y="1872805"/>
            <a:ext cx="2239659" cy="2415600"/>
          </a:xfrm>
          <a:prstGeom prst="roundRect">
            <a:avLst>
              <a:gd name="adj" fmla="val 6752"/>
            </a:avLst>
          </a:prstGeom>
          <a:solidFill>
            <a:srgbClr val="DFEAF8"/>
          </a:solidFill>
          <a:ln w="28575">
            <a:solidFill>
              <a:srgbClr val="262A5E"/>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17" name="吹き出し: 角を丸めた四角形 16">
            <a:extLst>
              <a:ext uri="{FF2B5EF4-FFF2-40B4-BE49-F238E27FC236}">
                <a16:creationId xmlns:a16="http://schemas.microsoft.com/office/drawing/2014/main" id="{4F9B5DF2-FDA6-4C86-81FB-78665A1B9EC4}"/>
              </a:ext>
            </a:extLst>
          </p:cNvPr>
          <p:cNvSpPr/>
          <p:nvPr/>
        </p:nvSpPr>
        <p:spPr>
          <a:xfrm>
            <a:off x="314926" y="3847552"/>
            <a:ext cx="2385626" cy="928770"/>
          </a:xfrm>
          <a:custGeom>
            <a:avLst/>
            <a:gdLst>
              <a:gd name="connsiteX0" fmla="*/ 0 w 2301031"/>
              <a:gd name="connsiteY0" fmla="*/ 149677 h 898042"/>
              <a:gd name="connsiteX1" fmla="*/ 149677 w 2301031"/>
              <a:gd name="connsiteY1" fmla="*/ 0 h 898042"/>
              <a:gd name="connsiteX2" fmla="*/ 383505 w 2301031"/>
              <a:gd name="connsiteY2" fmla="*/ 0 h 898042"/>
              <a:gd name="connsiteX3" fmla="*/ 379118 w 2301031"/>
              <a:gd name="connsiteY3" fmla="*/ -184566 h 898042"/>
              <a:gd name="connsiteX4" fmla="*/ 958763 w 2301031"/>
              <a:gd name="connsiteY4" fmla="*/ 0 h 898042"/>
              <a:gd name="connsiteX5" fmla="*/ 2151354 w 2301031"/>
              <a:gd name="connsiteY5" fmla="*/ 0 h 898042"/>
              <a:gd name="connsiteX6" fmla="*/ 2301031 w 2301031"/>
              <a:gd name="connsiteY6" fmla="*/ 149677 h 898042"/>
              <a:gd name="connsiteX7" fmla="*/ 2301031 w 2301031"/>
              <a:gd name="connsiteY7" fmla="*/ 149674 h 898042"/>
              <a:gd name="connsiteX8" fmla="*/ 2301031 w 2301031"/>
              <a:gd name="connsiteY8" fmla="*/ 149674 h 898042"/>
              <a:gd name="connsiteX9" fmla="*/ 2301031 w 2301031"/>
              <a:gd name="connsiteY9" fmla="*/ 374184 h 898042"/>
              <a:gd name="connsiteX10" fmla="*/ 2301031 w 2301031"/>
              <a:gd name="connsiteY10" fmla="*/ 748365 h 898042"/>
              <a:gd name="connsiteX11" fmla="*/ 2151354 w 2301031"/>
              <a:gd name="connsiteY11" fmla="*/ 898042 h 898042"/>
              <a:gd name="connsiteX12" fmla="*/ 958763 w 2301031"/>
              <a:gd name="connsiteY12" fmla="*/ 898042 h 898042"/>
              <a:gd name="connsiteX13" fmla="*/ 383505 w 2301031"/>
              <a:gd name="connsiteY13" fmla="*/ 898042 h 898042"/>
              <a:gd name="connsiteX14" fmla="*/ 383505 w 2301031"/>
              <a:gd name="connsiteY14" fmla="*/ 898042 h 898042"/>
              <a:gd name="connsiteX15" fmla="*/ 149677 w 2301031"/>
              <a:gd name="connsiteY15" fmla="*/ 898042 h 898042"/>
              <a:gd name="connsiteX16" fmla="*/ 0 w 2301031"/>
              <a:gd name="connsiteY16" fmla="*/ 748365 h 898042"/>
              <a:gd name="connsiteX17" fmla="*/ 0 w 2301031"/>
              <a:gd name="connsiteY17" fmla="*/ 374184 h 898042"/>
              <a:gd name="connsiteX18" fmla="*/ 0 w 2301031"/>
              <a:gd name="connsiteY18" fmla="*/ 149674 h 898042"/>
              <a:gd name="connsiteX19" fmla="*/ 0 w 2301031"/>
              <a:gd name="connsiteY19" fmla="*/ 149674 h 898042"/>
              <a:gd name="connsiteX20" fmla="*/ 0 w 2301031"/>
              <a:gd name="connsiteY20" fmla="*/ 149677 h 898042"/>
              <a:gd name="connsiteX0" fmla="*/ 0 w 2301031"/>
              <a:gd name="connsiteY0" fmla="*/ 334243 h 1082608"/>
              <a:gd name="connsiteX1" fmla="*/ 149677 w 2301031"/>
              <a:gd name="connsiteY1" fmla="*/ 184566 h 1082608"/>
              <a:gd name="connsiteX2" fmla="*/ 383505 w 2301031"/>
              <a:gd name="connsiteY2" fmla="*/ 184566 h 1082608"/>
              <a:gd name="connsiteX3" fmla="*/ 379118 w 2301031"/>
              <a:gd name="connsiteY3" fmla="*/ 0 h 1082608"/>
              <a:gd name="connsiteX4" fmla="*/ 647867 w 2301031"/>
              <a:gd name="connsiteY4" fmla="*/ 184566 h 1082608"/>
              <a:gd name="connsiteX5" fmla="*/ 2151354 w 2301031"/>
              <a:gd name="connsiteY5" fmla="*/ 184566 h 1082608"/>
              <a:gd name="connsiteX6" fmla="*/ 2301031 w 2301031"/>
              <a:gd name="connsiteY6" fmla="*/ 334243 h 1082608"/>
              <a:gd name="connsiteX7" fmla="*/ 2301031 w 2301031"/>
              <a:gd name="connsiteY7" fmla="*/ 334240 h 1082608"/>
              <a:gd name="connsiteX8" fmla="*/ 2301031 w 2301031"/>
              <a:gd name="connsiteY8" fmla="*/ 334240 h 1082608"/>
              <a:gd name="connsiteX9" fmla="*/ 2301031 w 2301031"/>
              <a:gd name="connsiteY9" fmla="*/ 558750 h 1082608"/>
              <a:gd name="connsiteX10" fmla="*/ 2301031 w 2301031"/>
              <a:gd name="connsiteY10" fmla="*/ 932931 h 1082608"/>
              <a:gd name="connsiteX11" fmla="*/ 2151354 w 2301031"/>
              <a:gd name="connsiteY11" fmla="*/ 1082608 h 1082608"/>
              <a:gd name="connsiteX12" fmla="*/ 958763 w 2301031"/>
              <a:gd name="connsiteY12" fmla="*/ 1082608 h 1082608"/>
              <a:gd name="connsiteX13" fmla="*/ 383505 w 2301031"/>
              <a:gd name="connsiteY13" fmla="*/ 1082608 h 1082608"/>
              <a:gd name="connsiteX14" fmla="*/ 383505 w 2301031"/>
              <a:gd name="connsiteY14" fmla="*/ 1082608 h 1082608"/>
              <a:gd name="connsiteX15" fmla="*/ 149677 w 2301031"/>
              <a:gd name="connsiteY15" fmla="*/ 1082608 h 1082608"/>
              <a:gd name="connsiteX16" fmla="*/ 0 w 2301031"/>
              <a:gd name="connsiteY16" fmla="*/ 932931 h 1082608"/>
              <a:gd name="connsiteX17" fmla="*/ 0 w 2301031"/>
              <a:gd name="connsiteY17" fmla="*/ 558750 h 1082608"/>
              <a:gd name="connsiteX18" fmla="*/ 0 w 2301031"/>
              <a:gd name="connsiteY18" fmla="*/ 334240 h 1082608"/>
              <a:gd name="connsiteX19" fmla="*/ 0 w 2301031"/>
              <a:gd name="connsiteY19" fmla="*/ 334240 h 1082608"/>
              <a:gd name="connsiteX20" fmla="*/ 0 w 2301031"/>
              <a:gd name="connsiteY20" fmla="*/ 334243 h 108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1031" h="1082608">
                <a:moveTo>
                  <a:pt x="0" y="334243"/>
                </a:moveTo>
                <a:cubicBezTo>
                  <a:pt x="0" y="251579"/>
                  <a:pt x="67013" y="184566"/>
                  <a:pt x="149677" y="184566"/>
                </a:cubicBezTo>
                <a:lnTo>
                  <a:pt x="383505" y="184566"/>
                </a:lnTo>
                <a:lnTo>
                  <a:pt x="379118" y="0"/>
                </a:lnTo>
                <a:lnTo>
                  <a:pt x="647867" y="184566"/>
                </a:lnTo>
                <a:lnTo>
                  <a:pt x="2151354" y="184566"/>
                </a:lnTo>
                <a:cubicBezTo>
                  <a:pt x="2234018" y="184566"/>
                  <a:pt x="2301031" y="251579"/>
                  <a:pt x="2301031" y="334243"/>
                </a:cubicBezTo>
                <a:lnTo>
                  <a:pt x="2301031" y="334240"/>
                </a:lnTo>
                <a:lnTo>
                  <a:pt x="2301031" y="334240"/>
                </a:lnTo>
                <a:lnTo>
                  <a:pt x="2301031" y="558750"/>
                </a:lnTo>
                <a:lnTo>
                  <a:pt x="2301031" y="932931"/>
                </a:lnTo>
                <a:cubicBezTo>
                  <a:pt x="2301031" y="1015595"/>
                  <a:pt x="2234018" y="1082608"/>
                  <a:pt x="2151354" y="1082608"/>
                </a:cubicBezTo>
                <a:lnTo>
                  <a:pt x="958763" y="1082608"/>
                </a:lnTo>
                <a:lnTo>
                  <a:pt x="383505" y="1082608"/>
                </a:lnTo>
                <a:lnTo>
                  <a:pt x="383505" y="1082608"/>
                </a:lnTo>
                <a:lnTo>
                  <a:pt x="149677" y="1082608"/>
                </a:lnTo>
                <a:cubicBezTo>
                  <a:pt x="67013" y="1082608"/>
                  <a:pt x="0" y="1015595"/>
                  <a:pt x="0" y="932931"/>
                </a:cubicBezTo>
                <a:lnTo>
                  <a:pt x="0" y="558750"/>
                </a:lnTo>
                <a:lnTo>
                  <a:pt x="0" y="334240"/>
                </a:lnTo>
                <a:lnTo>
                  <a:pt x="0" y="334240"/>
                </a:lnTo>
                <a:lnTo>
                  <a:pt x="0" y="334243"/>
                </a:lnTo>
                <a:close/>
              </a:path>
            </a:pathLst>
          </a:custGeom>
          <a:solidFill>
            <a:schemeClr val="bg1"/>
          </a:solidFill>
          <a:ln w="19050">
            <a:solidFill>
              <a:srgbClr val="262A5E"/>
            </a:solidFill>
          </a:ln>
          <a:effectLst>
            <a:outerShdw blurRad="50800" dist="38100" dir="2700000" algn="tl" rotWithShape="0">
              <a:srgbClr val="262A5E">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97200" rIns="0" rtlCol="0" anchor="ctr"/>
          <a:lstStyle/>
          <a:p>
            <a:pPr>
              <a:lnSpc>
                <a:spcPts val="1250"/>
              </a:lnSpc>
            </a:pP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50"/>
              </a:lnSpc>
            </a:pPr>
            <a:r>
              <a:rPr kumimoji="1" lang="ja-JP" altLang="en-US" sz="1050" b="1" dirty="0">
                <a:solidFill>
                  <a:schemeClr val="tx1"/>
                </a:solidFill>
                <a:latin typeface="メイリオ" panose="020B0604030504040204" pitchFamily="50" charset="-128"/>
                <a:ea typeface="メイリオ" panose="020B0604030504040204" pitchFamily="50" charset="-128"/>
              </a:rPr>
              <a:t> ○公的活動を通じた企業価値の向上</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50"/>
              </a:lnSpc>
            </a:pPr>
            <a:r>
              <a:rPr lang="ja-JP" altLang="en-US" sz="1050" b="1" dirty="0">
                <a:solidFill>
                  <a:schemeClr val="tx1"/>
                </a:solidFill>
                <a:latin typeface="メイリオ" panose="020B0604030504040204" pitchFamily="50" charset="-128"/>
                <a:ea typeface="メイリオ" panose="020B0604030504040204" pitchFamily="50" charset="-128"/>
              </a:rPr>
              <a:t> ○ビジネスチャンスの開拓</a:t>
            </a:r>
            <a:endParaRPr lang="en-US" altLang="ja-JP" sz="1050" b="1" dirty="0">
              <a:solidFill>
                <a:schemeClr val="tx1"/>
              </a:solidFill>
              <a:latin typeface="メイリオ" panose="020B0604030504040204" pitchFamily="50" charset="-128"/>
              <a:ea typeface="メイリオ" panose="020B0604030504040204" pitchFamily="50" charset="-128"/>
            </a:endParaRPr>
          </a:p>
          <a:p>
            <a:pPr>
              <a:lnSpc>
                <a:spcPts val="1250"/>
              </a:lnSpc>
            </a:pPr>
            <a:r>
              <a:rPr kumimoji="1" lang="ja-JP" altLang="en-US" sz="1050" b="1" dirty="0">
                <a:solidFill>
                  <a:schemeClr val="tx1"/>
                </a:solidFill>
                <a:latin typeface="メイリオ" panose="020B0604030504040204" pitchFamily="50" charset="-128"/>
                <a:ea typeface="メイリオ" panose="020B0604030504040204" pitchFamily="50" charset="-128"/>
              </a:rPr>
              <a:t> ○研究成果の実証、社会への還元</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50"/>
              </a:lnSpc>
            </a:pPr>
            <a:r>
              <a:rPr lang="ja-JP" altLang="en-US" sz="1050" b="1" dirty="0">
                <a:solidFill>
                  <a:schemeClr val="tx1"/>
                </a:solidFill>
                <a:latin typeface="メイリオ" panose="020B0604030504040204" pitchFamily="50" charset="-128"/>
                <a:ea typeface="メイリオ" panose="020B0604030504040204" pitchFamily="50" charset="-128"/>
              </a:rPr>
              <a:t> ○人材の育成</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72" name="四角形: 角を丸くする 71">
            <a:extLst>
              <a:ext uri="{FF2B5EF4-FFF2-40B4-BE49-F238E27FC236}">
                <a16:creationId xmlns:a16="http://schemas.microsoft.com/office/drawing/2014/main" id="{284113DC-7C60-47E7-946A-0DCBBAF3AC0D}"/>
              </a:ext>
            </a:extLst>
          </p:cNvPr>
          <p:cNvSpPr/>
          <p:nvPr/>
        </p:nvSpPr>
        <p:spPr>
          <a:xfrm>
            <a:off x="7012283" y="1742418"/>
            <a:ext cx="1680943" cy="288000"/>
          </a:xfrm>
          <a:prstGeom prst="roundRect">
            <a:avLst>
              <a:gd name="adj" fmla="val 50000"/>
            </a:avLst>
          </a:prstGeom>
          <a:solidFill>
            <a:srgbClr val="D8E9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0" rtlCol="0" anchor="t"/>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府</a:t>
            </a:r>
          </a:p>
        </p:txBody>
      </p:sp>
      <p:pic>
        <p:nvPicPr>
          <p:cNvPr id="2055" name="図 2054">
            <a:extLst>
              <a:ext uri="{FF2B5EF4-FFF2-40B4-BE49-F238E27FC236}">
                <a16:creationId xmlns:a16="http://schemas.microsoft.com/office/drawing/2014/main" id="{2FA2E8CA-B078-4016-94B3-DBC8BF45331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106" y="2117553"/>
            <a:ext cx="221487" cy="344991"/>
          </a:xfrm>
          <a:prstGeom prst="rect">
            <a:avLst/>
          </a:prstGeom>
        </p:spPr>
      </p:pic>
      <p:pic>
        <p:nvPicPr>
          <p:cNvPr id="2057" name="図 2056">
            <a:extLst>
              <a:ext uri="{FF2B5EF4-FFF2-40B4-BE49-F238E27FC236}">
                <a16:creationId xmlns:a16="http://schemas.microsoft.com/office/drawing/2014/main" id="{538EEF5D-E164-443F-A491-0969FDF2E14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1591" y="2260269"/>
            <a:ext cx="153221" cy="202275"/>
          </a:xfrm>
          <a:prstGeom prst="rect">
            <a:avLst/>
          </a:prstGeom>
        </p:spPr>
      </p:pic>
      <p:pic>
        <p:nvPicPr>
          <p:cNvPr id="2059" name="図 2058">
            <a:extLst>
              <a:ext uri="{FF2B5EF4-FFF2-40B4-BE49-F238E27FC236}">
                <a16:creationId xmlns:a16="http://schemas.microsoft.com/office/drawing/2014/main" id="{3DDF01F1-2F5D-41B3-9A7F-CE82FF96503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58613" y="2074371"/>
            <a:ext cx="529195" cy="529195"/>
          </a:xfrm>
          <a:prstGeom prst="rect">
            <a:avLst/>
          </a:prstGeom>
        </p:spPr>
      </p:pic>
      <p:sp>
        <p:nvSpPr>
          <p:cNvPr id="2060" name="正方形/長方形 2059">
            <a:extLst>
              <a:ext uri="{FF2B5EF4-FFF2-40B4-BE49-F238E27FC236}">
                <a16:creationId xmlns:a16="http://schemas.microsoft.com/office/drawing/2014/main" id="{B57FF871-9856-4DDD-AE4A-CE425A3C7406}"/>
              </a:ext>
            </a:extLst>
          </p:cNvPr>
          <p:cNvSpPr/>
          <p:nvPr/>
        </p:nvSpPr>
        <p:spPr>
          <a:xfrm>
            <a:off x="5903784" y="1701989"/>
            <a:ext cx="783451" cy="2539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spAutoFit/>
          </a:bodyPr>
          <a:lstStyle/>
          <a:p>
            <a:pPr algn="r"/>
            <a:r>
              <a:rPr kumimoji="1" lang="ja-JP" altLang="en-US" sz="1050" b="1" dirty="0">
                <a:solidFill>
                  <a:schemeClr val="tx1"/>
                </a:solidFill>
                <a:latin typeface="メイリオ" panose="020B0604030504040204" pitchFamily="50" charset="-128"/>
                <a:ea typeface="メイリオ" panose="020B0604030504040204" pitchFamily="50" charset="-128"/>
              </a:rPr>
              <a:t>つなぐ</a:t>
            </a:r>
          </a:p>
        </p:txBody>
      </p:sp>
      <p:sp>
        <p:nvSpPr>
          <p:cNvPr id="81" name="正方形/長方形 80">
            <a:extLst>
              <a:ext uri="{FF2B5EF4-FFF2-40B4-BE49-F238E27FC236}">
                <a16:creationId xmlns:a16="http://schemas.microsoft.com/office/drawing/2014/main" id="{0D500A32-94C2-4ACA-A9AB-C1A63ACD3298}"/>
              </a:ext>
            </a:extLst>
          </p:cNvPr>
          <p:cNvSpPr/>
          <p:nvPr/>
        </p:nvSpPr>
        <p:spPr>
          <a:xfrm>
            <a:off x="5934654" y="2712432"/>
            <a:ext cx="752581" cy="4154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spAutoFit/>
          </a:bodyPr>
          <a:lstStyle/>
          <a:p>
            <a:pPr algn="r"/>
            <a:r>
              <a:rPr kumimoji="1" lang="ja-JP" altLang="en-US" sz="1050" b="1" dirty="0">
                <a:solidFill>
                  <a:schemeClr val="tx1"/>
                </a:solidFill>
                <a:latin typeface="メイリオ" panose="020B0604030504040204" pitchFamily="50" charset="-128"/>
                <a:ea typeface="メイリオ" panose="020B0604030504040204" pitchFamily="50" charset="-128"/>
              </a:rPr>
              <a:t>事業連携</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r"/>
            <a:r>
              <a:rPr lang="ja-JP" altLang="en-US" sz="1050" b="1" dirty="0">
                <a:solidFill>
                  <a:schemeClr val="tx1"/>
                </a:solidFill>
                <a:latin typeface="メイリオ" panose="020B0604030504040204" pitchFamily="50" charset="-128"/>
                <a:ea typeface="メイリオ" panose="020B0604030504040204" pitchFamily="50" charset="-128"/>
              </a:rPr>
              <a:t>提案募集</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2" name="正方形/長方形 81">
            <a:extLst>
              <a:ext uri="{FF2B5EF4-FFF2-40B4-BE49-F238E27FC236}">
                <a16:creationId xmlns:a16="http://schemas.microsoft.com/office/drawing/2014/main" id="{1916FAD0-18B5-466C-BFB1-6913D40A7620}"/>
              </a:ext>
            </a:extLst>
          </p:cNvPr>
          <p:cNvSpPr/>
          <p:nvPr/>
        </p:nvSpPr>
        <p:spPr>
          <a:xfrm>
            <a:off x="2541614" y="1701989"/>
            <a:ext cx="1366506" cy="2539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spAutoFit/>
          </a:bodyPr>
          <a:lstStyle/>
          <a:p>
            <a:r>
              <a:rPr lang="ja-JP" altLang="en-US" sz="1050" b="1" dirty="0">
                <a:solidFill>
                  <a:schemeClr val="tx1"/>
                </a:solidFill>
                <a:latin typeface="メイリオ" panose="020B0604030504040204" pitchFamily="50" charset="-128"/>
                <a:ea typeface="メイリオ" panose="020B0604030504040204" pitchFamily="50" charset="-128"/>
              </a:rPr>
              <a:t>企業等ニーズ</a:t>
            </a:r>
            <a:endParaRPr kumimoji="1"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83" name="正方形/長方形 82">
            <a:extLst>
              <a:ext uri="{FF2B5EF4-FFF2-40B4-BE49-F238E27FC236}">
                <a16:creationId xmlns:a16="http://schemas.microsoft.com/office/drawing/2014/main" id="{2E15CAF6-B32A-4C51-BB52-9E094EADECE1}"/>
              </a:ext>
            </a:extLst>
          </p:cNvPr>
          <p:cNvSpPr/>
          <p:nvPr/>
        </p:nvSpPr>
        <p:spPr>
          <a:xfrm>
            <a:off x="2541614" y="2772818"/>
            <a:ext cx="783451" cy="2539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spAutoFit/>
          </a:bodyPr>
          <a:lstStyle/>
          <a:p>
            <a:r>
              <a:rPr kumimoji="1" lang="ja-JP" altLang="en-US" sz="1050" b="1" dirty="0">
                <a:solidFill>
                  <a:schemeClr val="tx1"/>
                </a:solidFill>
                <a:latin typeface="メイリオ" panose="020B0604030504040204" pitchFamily="50" charset="-128"/>
                <a:ea typeface="メイリオ" panose="020B0604030504040204" pitchFamily="50" charset="-128"/>
              </a:rPr>
              <a:t>つなぐ</a:t>
            </a:r>
          </a:p>
        </p:txBody>
      </p:sp>
      <p:sp>
        <p:nvSpPr>
          <p:cNvPr id="2061" name="四角形: 角を丸くする 2060">
            <a:extLst>
              <a:ext uri="{FF2B5EF4-FFF2-40B4-BE49-F238E27FC236}">
                <a16:creationId xmlns:a16="http://schemas.microsoft.com/office/drawing/2014/main" id="{8F83CC70-171E-4802-8396-5D154F2911FB}"/>
              </a:ext>
            </a:extLst>
          </p:cNvPr>
          <p:cNvSpPr/>
          <p:nvPr/>
        </p:nvSpPr>
        <p:spPr>
          <a:xfrm>
            <a:off x="6869199" y="2626026"/>
            <a:ext cx="2019865" cy="648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72000" rIns="0" rtlCol="0" anchor="ctr"/>
          <a:lstStyle/>
          <a:p>
            <a:r>
              <a:rPr kumimoji="1" lang="ja-JP" altLang="en-US" sz="1050" dirty="0">
                <a:solidFill>
                  <a:schemeClr val="tx1"/>
                </a:solidFill>
                <a:latin typeface="メイリオ" panose="020B0604030504040204" pitchFamily="50" charset="-128"/>
                <a:ea typeface="メイリオ" panose="020B0604030504040204" pitchFamily="50" charset="-128"/>
              </a:rPr>
              <a:t>行政が特定企業等と連携するルールや相場感を府庁内で共有できる！</a:t>
            </a:r>
          </a:p>
        </p:txBody>
      </p:sp>
      <p:pic>
        <p:nvPicPr>
          <p:cNvPr id="2073" name="図 2072">
            <a:extLst>
              <a:ext uri="{FF2B5EF4-FFF2-40B4-BE49-F238E27FC236}">
                <a16:creationId xmlns:a16="http://schemas.microsoft.com/office/drawing/2014/main" id="{A3E2A41D-568D-4779-A045-11C12140A6F3}"/>
              </a:ext>
            </a:extLst>
          </p:cNvPr>
          <p:cNvPicPr>
            <a:picLocks noChangeAspect="1"/>
          </p:cNvPicPr>
          <p:nvPr/>
        </p:nvPicPr>
        <p:blipFill>
          <a:blip r:embed="rId5">
            <a:duotone>
              <a:schemeClr val="accent1">
                <a:shade val="45000"/>
                <a:satMod val="135000"/>
              </a:schemeClr>
              <a:prstClr val="white"/>
            </a:duotone>
          </a:blip>
          <a:stretch>
            <a:fillRect/>
          </a:stretch>
        </p:blipFill>
        <p:spPr>
          <a:xfrm>
            <a:off x="1362082" y="2085141"/>
            <a:ext cx="431473" cy="431473"/>
          </a:xfrm>
          <a:prstGeom prst="rect">
            <a:avLst/>
          </a:prstGeom>
        </p:spPr>
      </p:pic>
      <p:pic>
        <p:nvPicPr>
          <p:cNvPr id="100" name="図 99">
            <a:extLst>
              <a:ext uri="{FF2B5EF4-FFF2-40B4-BE49-F238E27FC236}">
                <a16:creationId xmlns:a16="http://schemas.microsoft.com/office/drawing/2014/main" id="{2BAD4B6A-5D08-466A-B320-B13C69750B25}"/>
              </a:ext>
            </a:extLst>
          </p:cNvPr>
          <p:cNvPicPr>
            <a:picLocks noChangeAspect="1"/>
          </p:cNvPicPr>
          <p:nvPr/>
        </p:nvPicPr>
        <p:blipFill>
          <a:blip r:embed="rId5">
            <a:duotone>
              <a:schemeClr val="accent1">
                <a:shade val="45000"/>
                <a:satMod val="135000"/>
              </a:schemeClr>
              <a:prstClr val="white"/>
            </a:duotone>
          </a:blip>
          <a:stretch>
            <a:fillRect/>
          </a:stretch>
        </p:blipFill>
        <p:spPr>
          <a:xfrm>
            <a:off x="7862899" y="2027566"/>
            <a:ext cx="576000" cy="576000"/>
          </a:xfrm>
          <a:prstGeom prst="rect">
            <a:avLst/>
          </a:prstGeom>
        </p:spPr>
      </p:pic>
      <p:sp>
        <p:nvSpPr>
          <p:cNvPr id="101" name="四角形: 角を丸くする 100">
            <a:extLst>
              <a:ext uri="{FF2B5EF4-FFF2-40B4-BE49-F238E27FC236}">
                <a16:creationId xmlns:a16="http://schemas.microsoft.com/office/drawing/2014/main" id="{A0182248-C60F-48ED-9C20-EF6FF6268B08}"/>
              </a:ext>
            </a:extLst>
          </p:cNvPr>
          <p:cNvSpPr/>
          <p:nvPr/>
        </p:nvSpPr>
        <p:spPr>
          <a:xfrm>
            <a:off x="282344" y="2516691"/>
            <a:ext cx="2088000" cy="432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kumimoji="1" lang="en-US" altLang="ja-JP" sz="1000">
              <a:solidFill>
                <a:schemeClr val="tx1"/>
              </a:solidFill>
              <a:latin typeface="メイリオ" panose="020B0604030504040204" pitchFamily="50" charset="-128"/>
              <a:ea typeface="メイリオ" panose="020B0604030504040204" pitchFamily="50" charset="-128"/>
            </a:endParaRPr>
          </a:p>
        </p:txBody>
      </p:sp>
      <p:sp>
        <p:nvSpPr>
          <p:cNvPr id="103" name="四角形: 角を丸くする 102">
            <a:extLst>
              <a:ext uri="{FF2B5EF4-FFF2-40B4-BE49-F238E27FC236}">
                <a16:creationId xmlns:a16="http://schemas.microsoft.com/office/drawing/2014/main" id="{7959180F-AB54-4657-8BEF-A57979A0D00F}"/>
              </a:ext>
            </a:extLst>
          </p:cNvPr>
          <p:cNvSpPr/>
          <p:nvPr/>
        </p:nvSpPr>
        <p:spPr>
          <a:xfrm>
            <a:off x="282344" y="2998110"/>
            <a:ext cx="2088000" cy="504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r>
              <a:rPr kumimoji="1" lang="ja-JP" altLang="en-US" sz="1000">
                <a:solidFill>
                  <a:schemeClr val="tx1"/>
                </a:solidFill>
                <a:latin typeface="メイリオ" panose="020B0604030504040204" pitchFamily="50" charset="-128"/>
                <a:ea typeface="メイリオ" panose="020B0604030504040204" pitchFamily="50" charset="-128"/>
              </a:rPr>
              <a:t> スピード感を持って、</a:t>
            </a:r>
            <a:r>
              <a:rPr lang="ja-JP" altLang="en-US" sz="1000">
                <a:solidFill>
                  <a:schemeClr val="tx1"/>
                </a:solidFill>
                <a:latin typeface="メイリオ" panose="020B0604030504040204" pitchFamily="50" charset="-128"/>
                <a:ea typeface="メイリオ" panose="020B0604030504040204" pitchFamily="50" charset="-128"/>
              </a:rPr>
              <a:t>適切に対応</a:t>
            </a:r>
            <a:endParaRPr lang="en-US" altLang="ja-JP" sz="100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してくれる！</a:t>
            </a:r>
            <a:r>
              <a:rPr kumimoji="1" lang="ja-JP" altLang="en-US" sz="900">
                <a:solidFill>
                  <a:schemeClr val="tx1"/>
                </a:solidFill>
                <a:latin typeface="メイリオ" panose="020B0604030504040204" pitchFamily="50" charset="-128"/>
                <a:ea typeface="メイリオ" panose="020B0604030504040204" pitchFamily="50" charset="-128"/>
              </a:rPr>
              <a:t>（たらい回しがない）</a:t>
            </a:r>
            <a:endParaRPr kumimoji="1" lang="en-US" altLang="ja-JP" sz="900">
              <a:solidFill>
                <a:schemeClr val="tx1"/>
              </a:solidFill>
              <a:latin typeface="メイリオ" panose="020B0604030504040204" pitchFamily="50" charset="-128"/>
              <a:ea typeface="メイリオ" panose="020B0604030504040204" pitchFamily="50" charset="-128"/>
            </a:endParaRPr>
          </a:p>
        </p:txBody>
      </p:sp>
      <p:grpSp>
        <p:nvGrpSpPr>
          <p:cNvPr id="2076" name="グループ化 2075">
            <a:extLst>
              <a:ext uri="{FF2B5EF4-FFF2-40B4-BE49-F238E27FC236}">
                <a16:creationId xmlns:a16="http://schemas.microsoft.com/office/drawing/2014/main" id="{EFD234D3-F4E4-4680-A49C-D478860D2DFD}"/>
              </a:ext>
            </a:extLst>
          </p:cNvPr>
          <p:cNvGrpSpPr/>
          <p:nvPr/>
        </p:nvGrpSpPr>
        <p:grpSpPr>
          <a:xfrm>
            <a:off x="2825002" y="3908769"/>
            <a:ext cx="3581693" cy="1030808"/>
            <a:chOff x="2822942" y="3388302"/>
            <a:chExt cx="3454685" cy="994256"/>
          </a:xfrm>
        </p:grpSpPr>
        <p:sp>
          <p:nvSpPr>
            <p:cNvPr id="2052" name="フリーフォーム: 図形 2051">
              <a:extLst>
                <a:ext uri="{FF2B5EF4-FFF2-40B4-BE49-F238E27FC236}">
                  <a16:creationId xmlns:a16="http://schemas.microsoft.com/office/drawing/2014/main" id="{4A164937-FE28-411C-A7DA-9DCB61AEC1C0}"/>
                </a:ext>
              </a:extLst>
            </p:cNvPr>
            <p:cNvSpPr/>
            <p:nvPr/>
          </p:nvSpPr>
          <p:spPr>
            <a:xfrm>
              <a:off x="2822942" y="3388302"/>
              <a:ext cx="3348611" cy="288539"/>
            </a:xfrm>
            <a:custGeom>
              <a:avLst/>
              <a:gdLst>
                <a:gd name="connsiteX0" fmla="*/ 0 w 3348611"/>
                <a:gd name="connsiteY0" fmla="*/ 288539 h 288539"/>
                <a:gd name="connsiteX1" fmla="*/ 411892 w 3348611"/>
                <a:gd name="connsiteY1" fmla="*/ 156734 h 288539"/>
                <a:gd name="connsiteX2" fmla="*/ 749643 w 3348611"/>
                <a:gd name="connsiteY2" fmla="*/ 82593 h 288539"/>
                <a:gd name="connsiteX3" fmla="*/ 1153297 w 3348611"/>
                <a:gd name="connsiteY3" fmla="*/ 24928 h 288539"/>
                <a:gd name="connsiteX4" fmla="*/ 1408670 w 3348611"/>
                <a:gd name="connsiteY4" fmla="*/ 8453 h 288539"/>
                <a:gd name="connsiteX5" fmla="*/ 1688757 w 3348611"/>
                <a:gd name="connsiteY5" fmla="*/ 215 h 288539"/>
                <a:gd name="connsiteX6" fmla="*/ 2150076 w 3348611"/>
                <a:gd name="connsiteY6" fmla="*/ 16691 h 288539"/>
                <a:gd name="connsiteX7" fmla="*/ 2759676 w 3348611"/>
                <a:gd name="connsiteY7" fmla="*/ 115545 h 288539"/>
                <a:gd name="connsiteX8" fmla="*/ 3262184 w 3348611"/>
                <a:gd name="connsiteY8" fmla="*/ 247350 h 288539"/>
                <a:gd name="connsiteX9" fmla="*/ 3344562 w 3348611"/>
                <a:gd name="connsiteY9" fmla="*/ 280301 h 28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611" h="288539">
                  <a:moveTo>
                    <a:pt x="0" y="288539"/>
                  </a:moveTo>
                  <a:cubicBezTo>
                    <a:pt x="143476" y="239798"/>
                    <a:pt x="286952" y="191058"/>
                    <a:pt x="411892" y="156734"/>
                  </a:cubicBezTo>
                  <a:cubicBezTo>
                    <a:pt x="536832" y="122410"/>
                    <a:pt x="626076" y="104561"/>
                    <a:pt x="749643" y="82593"/>
                  </a:cubicBezTo>
                  <a:cubicBezTo>
                    <a:pt x="873211" y="60625"/>
                    <a:pt x="1043459" y="37285"/>
                    <a:pt x="1153297" y="24928"/>
                  </a:cubicBezTo>
                  <a:cubicBezTo>
                    <a:pt x="1263135" y="12571"/>
                    <a:pt x="1319427" y="12572"/>
                    <a:pt x="1408670" y="8453"/>
                  </a:cubicBezTo>
                  <a:cubicBezTo>
                    <a:pt x="1497913" y="4334"/>
                    <a:pt x="1565189" y="-1158"/>
                    <a:pt x="1688757" y="215"/>
                  </a:cubicBezTo>
                  <a:cubicBezTo>
                    <a:pt x="1812325" y="1588"/>
                    <a:pt x="1971590" y="-2531"/>
                    <a:pt x="2150076" y="16691"/>
                  </a:cubicBezTo>
                  <a:cubicBezTo>
                    <a:pt x="2328563" y="35913"/>
                    <a:pt x="2574325" y="77102"/>
                    <a:pt x="2759676" y="115545"/>
                  </a:cubicBezTo>
                  <a:cubicBezTo>
                    <a:pt x="2945027" y="153988"/>
                    <a:pt x="3164703" y="219891"/>
                    <a:pt x="3262184" y="247350"/>
                  </a:cubicBezTo>
                  <a:cubicBezTo>
                    <a:pt x="3359665" y="274809"/>
                    <a:pt x="3352113" y="277555"/>
                    <a:pt x="3344562" y="280301"/>
                  </a:cubicBezTo>
                </a:path>
              </a:pathLst>
            </a:custGeom>
            <a:noFill/>
            <a:ln w="19050">
              <a:solidFill>
                <a:srgbClr val="262A5E"/>
              </a:solidFill>
              <a:prstDash val="sysDot"/>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図形 68">
              <a:extLst>
                <a:ext uri="{FF2B5EF4-FFF2-40B4-BE49-F238E27FC236}">
                  <a16:creationId xmlns:a16="http://schemas.microsoft.com/office/drawing/2014/main" id="{A9362E25-DA89-47B9-906C-8495273B6860}"/>
                </a:ext>
              </a:extLst>
            </p:cNvPr>
            <p:cNvSpPr/>
            <p:nvPr/>
          </p:nvSpPr>
          <p:spPr>
            <a:xfrm flipH="1" flipV="1">
              <a:off x="2929016" y="4081312"/>
              <a:ext cx="3348611" cy="288539"/>
            </a:xfrm>
            <a:custGeom>
              <a:avLst/>
              <a:gdLst>
                <a:gd name="connsiteX0" fmla="*/ 0 w 3348611"/>
                <a:gd name="connsiteY0" fmla="*/ 288539 h 288539"/>
                <a:gd name="connsiteX1" fmla="*/ 411892 w 3348611"/>
                <a:gd name="connsiteY1" fmla="*/ 156734 h 288539"/>
                <a:gd name="connsiteX2" fmla="*/ 749643 w 3348611"/>
                <a:gd name="connsiteY2" fmla="*/ 82593 h 288539"/>
                <a:gd name="connsiteX3" fmla="*/ 1153297 w 3348611"/>
                <a:gd name="connsiteY3" fmla="*/ 24928 h 288539"/>
                <a:gd name="connsiteX4" fmla="*/ 1408670 w 3348611"/>
                <a:gd name="connsiteY4" fmla="*/ 8453 h 288539"/>
                <a:gd name="connsiteX5" fmla="*/ 1688757 w 3348611"/>
                <a:gd name="connsiteY5" fmla="*/ 215 h 288539"/>
                <a:gd name="connsiteX6" fmla="*/ 2150076 w 3348611"/>
                <a:gd name="connsiteY6" fmla="*/ 16691 h 288539"/>
                <a:gd name="connsiteX7" fmla="*/ 2759676 w 3348611"/>
                <a:gd name="connsiteY7" fmla="*/ 115545 h 288539"/>
                <a:gd name="connsiteX8" fmla="*/ 3262184 w 3348611"/>
                <a:gd name="connsiteY8" fmla="*/ 247350 h 288539"/>
                <a:gd name="connsiteX9" fmla="*/ 3344562 w 3348611"/>
                <a:gd name="connsiteY9" fmla="*/ 280301 h 28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611" h="288539">
                  <a:moveTo>
                    <a:pt x="0" y="288539"/>
                  </a:moveTo>
                  <a:cubicBezTo>
                    <a:pt x="143476" y="239798"/>
                    <a:pt x="286952" y="191058"/>
                    <a:pt x="411892" y="156734"/>
                  </a:cubicBezTo>
                  <a:cubicBezTo>
                    <a:pt x="536832" y="122410"/>
                    <a:pt x="626076" y="104561"/>
                    <a:pt x="749643" y="82593"/>
                  </a:cubicBezTo>
                  <a:cubicBezTo>
                    <a:pt x="873211" y="60625"/>
                    <a:pt x="1043459" y="37285"/>
                    <a:pt x="1153297" y="24928"/>
                  </a:cubicBezTo>
                  <a:cubicBezTo>
                    <a:pt x="1263135" y="12571"/>
                    <a:pt x="1319427" y="12572"/>
                    <a:pt x="1408670" y="8453"/>
                  </a:cubicBezTo>
                  <a:cubicBezTo>
                    <a:pt x="1497913" y="4334"/>
                    <a:pt x="1565189" y="-1158"/>
                    <a:pt x="1688757" y="215"/>
                  </a:cubicBezTo>
                  <a:cubicBezTo>
                    <a:pt x="1812325" y="1588"/>
                    <a:pt x="1971590" y="-2531"/>
                    <a:pt x="2150076" y="16691"/>
                  </a:cubicBezTo>
                  <a:cubicBezTo>
                    <a:pt x="2328563" y="35913"/>
                    <a:pt x="2574325" y="77102"/>
                    <a:pt x="2759676" y="115545"/>
                  </a:cubicBezTo>
                  <a:cubicBezTo>
                    <a:pt x="2945027" y="153988"/>
                    <a:pt x="3164703" y="219891"/>
                    <a:pt x="3262184" y="247350"/>
                  </a:cubicBezTo>
                  <a:cubicBezTo>
                    <a:pt x="3359665" y="274809"/>
                    <a:pt x="3352113" y="277555"/>
                    <a:pt x="3344562" y="280301"/>
                  </a:cubicBezTo>
                </a:path>
              </a:pathLst>
            </a:custGeom>
            <a:noFill/>
            <a:ln w="19050">
              <a:solidFill>
                <a:srgbClr val="262A5E"/>
              </a:solidFill>
              <a:prstDash val="sysDot"/>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5" name="正方形/長方形 2074">
              <a:extLst>
                <a:ext uri="{FF2B5EF4-FFF2-40B4-BE49-F238E27FC236}">
                  <a16:creationId xmlns:a16="http://schemas.microsoft.com/office/drawing/2014/main" id="{ADDF55DE-7FF8-4DEC-9553-27E800D67D6C}"/>
                </a:ext>
              </a:extLst>
            </p:cNvPr>
            <p:cNvSpPr/>
            <p:nvPr/>
          </p:nvSpPr>
          <p:spPr>
            <a:xfrm>
              <a:off x="3011125" y="3553507"/>
              <a:ext cx="2972244" cy="829051"/>
            </a:xfrm>
            <a:prstGeom prst="rect">
              <a:avLst/>
            </a:prstGeom>
            <a:noFill/>
            <a:ln w="9525">
              <a:noFill/>
            </a:ln>
            <a:effectLst>
              <a:outerShdw blurRad="12700" dist="25400" dir="270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lnSpc>
                  <a:spcPts val="1920"/>
                </a:lnSpc>
              </a:pPr>
              <a:r>
                <a:rPr lang="ja-JP" altLang="en-US" sz="1600" b="1" dirty="0">
                  <a:solidFill>
                    <a:srgbClr val="008047"/>
                  </a:solidFill>
                  <a:latin typeface="メイリオ" panose="020B0604030504040204" pitchFamily="50" charset="-128"/>
                  <a:ea typeface="メイリオ" panose="020B0604030504040204" pitchFamily="50" charset="-128"/>
                </a:rPr>
                <a:t>対話を通じたアイデアを</a:t>
              </a:r>
              <a:endParaRPr lang="en-US" altLang="ja-JP" sz="1600" b="1" dirty="0">
                <a:solidFill>
                  <a:srgbClr val="008047"/>
                </a:solidFill>
                <a:latin typeface="メイリオ" panose="020B0604030504040204" pitchFamily="50" charset="-128"/>
                <a:ea typeface="メイリオ" panose="020B0604030504040204" pitchFamily="50" charset="-128"/>
              </a:endParaRPr>
            </a:p>
            <a:p>
              <a:pPr algn="ctr">
                <a:lnSpc>
                  <a:spcPts val="1920"/>
                </a:lnSpc>
              </a:pPr>
              <a:r>
                <a:rPr kumimoji="1" lang="ja-JP" altLang="en-US" sz="1600" b="1" dirty="0">
                  <a:solidFill>
                    <a:srgbClr val="008047"/>
                  </a:solidFill>
                  <a:latin typeface="メイリオ" panose="020B0604030504040204" pitchFamily="50" charset="-128"/>
                  <a:ea typeface="メイリオ" panose="020B0604030504040204" pitchFamily="50" charset="-128"/>
                </a:rPr>
                <a:t>活かしたイノベーション</a:t>
              </a:r>
              <a:endParaRPr kumimoji="1" lang="en-US" altLang="ja-JP" sz="1600" b="1" dirty="0">
                <a:solidFill>
                  <a:srgbClr val="008047"/>
                </a:solidFill>
                <a:latin typeface="メイリオ" panose="020B0604030504040204" pitchFamily="50" charset="-128"/>
                <a:ea typeface="メイリオ" panose="020B0604030504040204" pitchFamily="50" charset="-128"/>
              </a:endParaRPr>
            </a:p>
            <a:p>
              <a:pPr algn="ctr">
                <a:lnSpc>
                  <a:spcPts val="1920"/>
                </a:lnSpc>
              </a:pPr>
              <a:r>
                <a:rPr lang="en-US" altLang="ja-JP" sz="1050" b="1" dirty="0">
                  <a:solidFill>
                    <a:srgbClr val="008047"/>
                  </a:solidFill>
                  <a:latin typeface="メイリオ" panose="020B0604030504040204" pitchFamily="50" charset="-128"/>
                  <a:ea typeface="メイリオ" panose="020B0604030504040204" pitchFamily="50" charset="-128"/>
                </a:rPr>
                <a:t>win-win</a:t>
              </a:r>
              <a:r>
                <a:rPr lang="ja-JP" altLang="en-US" sz="1050" b="1" dirty="0">
                  <a:solidFill>
                    <a:srgbClr val="008047"/>
                  </a:solidFill>
                  <a:latin typeface="メイリオ" panose="020B0604030504040204" pitchFamily="50" charset="-128"/>
                  <a:ea typeface="メイリオ" panose="020B0604030504040204" pitchFamily="50" charset="-128"/>
                </a:rPr>
                <a:t>の関係</a:t>
              </a:r>
              <a:endParaRPr kumimoji="1" lang="en-US" altLang="ja-JP" sz="1050" b="1" dirty="0">
                <a:solidFill>
                  <a:srgbClr val="008047"/>
                </a:solidFill>
                <a:latin typeface="メイリオ" panose="020B0604030504040204" pitchFamily="50" charset="-128"/>
                <a:ea typeface="メイリオ" panose="020B0604030504040204" pitchFamily="50" charset="-128"/>
              </a:endParaRPr>
            </a:p>
          </p:txBody>
        </p:sp>
      </p:grpSp>
      <p:sp>
        <p:nvSpPr>
          <p:cNvPr id="112" name="四角形: 角を丸くする 111">
            <a:extLst>
              <a:ext uri="{FF2B5EF4-FFF2-40B4-BE49-F238E27FC236}">
                <a16:creationId xmlns:a16="http://schemas.microsoft.com/office/drawing/2014/main" id="{1C08AAC3-8081-4AB9-9B6F-B7C888456647}"/>
              </a:ext>
            </a:extLst>
          </p:cNvPr>
          <p:cNvSpPr/>
          <p:nvPr/>
        </p:nvSpPr>
        <p:spPr>
          <a:xfrm>
            <a:off x="319466" y="2527461"/>
            <a:ext cx="2132445" cy="431473"/>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000">
                <a:solidFill>
                  <a:schemeClr val="tx1"/>
                </a:solidFill>
                <a:latin typeface="メイリオ" panose="020B0604030504040204" pitchFamily="50" charset="-128"/>
                <a:ea typeface="メイリオ" panose="020B0604030504040204" pitchFamily="50" charset="-128"/>
              </a:rPr>
              <a:t>府の担当部局が分からなくても、</a:t>
            </a:r>
            <a:endParaRPr lang="en-US" altLang="ja-JP" sz="100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公民戦略連携デスクに相談できる！</a:t>
            </a:r>
            <a:endParaRPr kumimoji="1" lang="en-US" altLang="ja-JP" sz="1000">
              <a:solidFill>
                <a:schemeClr val="tx1"/>
              </a:solidFill>
              <a:latin typeface="メイリオ" panose="020B0604030504040204" pitchFamily="50" charset="-128"/>
              <a:ea typeface="メイリオ" panose="020B0604030504040204" pitchFamily="50" charset="-128"/>
            </a:endParaRPr>
          </a:p>
        </p:txBody>
      </p:sp>
      <p:sp>
        <p:nvSpPr>
          <p:cNvPr id="120" name="角丸四角形 46">
            <a:extLst>
              <a:ext uri="{FF2B5EF4-FFF2-40B4-BE49-F238E27FC236}">
                <a16:creationId xmlns:a16="http://schemas.microsoft.com/office/drawing/2014/main" id="{3BD2B686-7E06-4994-BE11-7329C445C91B}"/>
              </a:ext>
            </a:extLst>
          </p:cNvPr>
          <p:cNvSpPr/>
          <p:nvPr/>
        </p:nvSpPr>
        <p:spPr>
          <a:xfrm>
            <a:off x="148413" y="1424163"/>
            <a:ext cx="960721" cy="252000"/>
          </a:xfrm>
          <a:prstGeom prst="roundRect">
            <a:avLst>
              <a:gd name="adj" fmla="val 14009"/>
            </a:avLst>
          </a:prstGeom>
          <a:solidFill>
            <a:srgbClr val="0046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役　割</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081" name="グループ化 2080">
            <a:extLst>
              <a:ext uri="{FF2B5EF4-FFF2-40B4-BE49-F238E27FC236}">
                <a16:creationId xmlns:a16="http://schemas.microsoft.com/office/drawing/2014/main" id="{2C9B9243-CDC2-45E2-8E69-AF8AE11C2EB2}"/>
              </a:ext>
            </a:extLst>
          </p:cNvPr>
          <p:cNvGrpSpPr/>
          <p:nvPr/>
        </p:nvGrpSpPr>
        <p:grpSpPr>
          <a:xfrm>
            <a:off x="2591780" y="2885513"/>
            <a:ext cx="3926456" cy="765085"/>
            <a:chOff x="2555624" y="2303875"/>
            <a:chExt cx="3926456" cy="765085"/>
          </a:xfrm>
        </p:grpSpPr>
        <p:cxnSp>
          <p:nvCxnSpPr>
            <p:cNvPr id="2063" name="直線コネクタ 2062">
              <a:extLst>
                <a:ext uri="{FF2B5EF4-FFF2-40B4-BE49-F238E27FC236}">
                  <a16:creationId xmlns:a16="http://schemas.microsoft.com/office/drawing/2014/main" id="{ED531024-65E4-46A2-86BB-E24F36E74C5E}"/>
                </a:ext>
              </a:extLst>
            </p:cNvPr>
            <p:cNvCxnSpPr>
              <a:cxnSpLocks/>
            </p:cNvCxnSpPr>
            <p:nvPr/>
          </p:nvCxnSpPr>
          <p:spPr>
            <a:xfrm flipH="1" flipV="1">
              <a:off x="3438554" y="2523952"/>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F3494919-CA4D-4BDA-A254-A515AB7ABC37}"/>
                </a:ext>
              </a:extLst>
            </p:cNvPr>
            <p:cNvCxnSpPr>
              <a:cxnSpLocks/>
            </p:cNvCxnSpPr>
            <p:nvPr/>
          </p:nvCxnSpPr>
          <p:spPr>
            <a:xfrm flipH="1" flipV="1">
              <a:off x="5599150" y="2523951"/>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067" name="直線コネクタ 2066">
              <a:extLst>
                <a:ext uri="{FF2B5EF4-FFF2-40B4-BE49-F238E27FC236}">
                  <a16:creationId xmlns:a16="http://schemas.microsoft.com/office/drawing/2014/main" id="{42CE0748-5D5B-4AD6-860F-AD6F80B2DE49}"/>
                </a:ext>
              </a:extLst>
            </p:cNvPr>
            <p:cNvCxnSpPr>
              <a:cxnSpLocks/>
            </p:cNvCxnSpPr>
            <p:nvPr/>
          </p:nvCxnSpPr>
          <p:spPr>
            <a:xfrm>
              <a:off x="3438554" y="2523951"/>
              <a:ext cx="2160000"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57" name="四角形: 角を丸くする 56">
              <a:extLst>
                <a:ext uri="{FF2B5EF4-FFF2-40B4-BE49-F238E27FC236}">
                  <a16:creationId xmlns:a16="http://schemas.microsoft.com/office/drawing/2014/main" id="{415D7F28-934F-46B2-8FF8-61DE1F40E109}"/>
                </a:ext>
              </a:extLst>
            </p:cNvPr>
            <p:cNvSpPr/>
            <p:nvPr/>
          </p:nvSpPr>
          <p:spPr>
            <a:xfrm>
              <a:off x="2555624" y="2636960"/>
              <a:ext cx="1765860" cy="432000"/>
            </a:xfrm>
            <a:prstGeom prst="roundRect">
              <a:avLst>
                <a:gd name="adj" fmla="val 6752"/>
              </a:avLst>
            </a:prstGeom>
            <a:solidFill>
              <a:srgbClr val="C0E0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ctr"/>
              <a:r>
                <a:rPr kumimoji="1" lang="ja-JP" altLang="en-US" sz="1050" b="1">
                  <a:solidFill>
                    <a:schemeClr val="tx1"/>
                  </a:solidFill>
                  <a:latin typeface="メイリオ" panose="020B0604030504040204" pitchFamily="50" charset="-128"/>
                  <a:ea typeface="メイリオ" panose="020B0604030504040204" pitchFamily="50" charset="-128"/>
                </a:rPr>
                <a:t>一元的な窓口・相談機能</a:t>
              </a:r>
              <a:endParaRPr kumimoji="1" lang="en-US" altLang="ja-JP" sz="1050" b="1">
                <a:solidFill>
                  <a:schemeClr val="tx1"/>
                </a:solidFill>
                <a:latin typeface="メイリオ" panose="020B0604030504040204" pitchFamily="50" charset="-128"/>
                <a:ea typeface="メイリオ" panose="020B0604030504040204" pitchFamily="50" charset="-128"/>
              </a:endParaRPr>
            </a:p>
            <a:p>
              <a:pPr algn="ctr"/>
              <a:r>
                <a:rPr lang="ja-JP" altLang="en-US" sz="1050">
                  <a:solidFill>
                    <a:schemeClr val="tx1"/>
                  </a:solidFill>
                  <a:latin typeface="メイリオ" panose="020B0604030504040204" pitchFamily="50" charset="-128"/>
                  <a:ea typeface="メイリオ" panose="020B0604030504040204" pitchFamily="50" charset="-128"/>
                </a:rPr>
                <a:t>（コンシェルジュ的役割）</a:t>
              </a:r>
              <a:endParaRPr kumimoji="1" lang="ja-JP" altLang="en-US" sz="1050">
                <a:solidFill>
                  <a:schemeClr val="tx1"/>
                </a:solidFill>
                <a:latin typeface="メイリオ" panose="020B0604030504040204" pitchFamily="50" charset="-128"/>
                <a:ea typeface="メイリオ" panose="020B0604030504040204" pitchFamily="50" charset="-128"/>
              </a:endParaRPr>
            </a:p>
          </p:txBody>
        </p:sp>
        <p:sp>
          <p:nvSpPr>
            <p:cNvPr id="58" name="四角形: 角を丸くする 57">
              <a:extLst>
                <a:ext uri="{FF2B5EF4-FFF2-40B4-BE49-F238E27FC236}">
                  <a16:creationId xmlns:a16="http://schemas.microsoft.com/office/drawing/2014/main" id="{1360DF76-7826-4EF5-904A-3495BB0331E0}"/>
                </a:ext>
              </a:extLst>
            </p:cNvPr>
            <p:cNvSpPr/>
            <p:nvPr/>
          </p:nvSpPr>
          <p:spPr>
            <a:xfrm>
              <a:off x="4716220" y="2636960"/>
              <a:ext cx="1765860" cy="432000"/>
            </a:xfrm>
            <a:prstGeom prst="roundRect">
              <a:avLst>
                <a:gd name="adj" fmla="val 6752"/>
              </a:avLst>
            </a:prstGeom>
            <a:solidFill>
              <a:srgbClr val="C0E0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a:solidFill>
                    <a:schemeClr val="tx1"/>
                  </a:solidFill>
                  <a:latin typeface="メイリオ" panose="020B0604030504040204" pitchFamily="50" charset="-128"/>
                  <a:ea typeface="メイリオ" panose="020B0604030504040204" pitchFamily="50" charset="-128"/>
                </a:rPr>
                <a:t>バックアップ機能</a:t>
              </a:r>
              <a:endParaRPr kumimoji="1" lang="en-US" altLang="ja-JP" sz="1050" b="1">
                <a:solidFill>
                  <a:schemeClr val="tx1"/>
                </a:solidFill>
                <a:latin typeface="メイリオ" panose="020B0604030504040204" pitchFamily="50" charset="-128"/>
                <a:ea typeface="メイリオ" panose="020B0604030504040204" pitchFamily="50" charset="-128"/>
              </a:endParaRPr>
            </a:p>
            <a:p>
              <a:pPr algn="ctr"/>
              <a:r>
                <a:rPr lang="ja-JP" altLang="en-US" sz="1050">
                  <a:solidFill>
                    <a:schemeClr val="tx1"/>
                  </a:solidFill>
                  <a:latin typeface="メイリオ" panose="020B0604030504040204" pitchFamily="50" charset="-128"/>
                  <a:ea typeface="メイリオ" panose="020B0604030504040204" pitchFamily="50" charset="-128"/>
                </a:rPr>
                <a:t>（コーディネーター的役割）</a:t>
              </a:r>
              <a:endParaRPr kumimoji="1" lang="ja-JP" altLang="en-US" sz="1050">
                <a:solidFill>
                  <a:schemeClr val="tx1"/>
                </a:solidFill>
                <a:latin typeface="メイリオ" panose="020B0604030504040204" pitchFamily="50" charset="-128"/>
                <a:ea typeface="メイリオ" panose="020B0604030504040204" pitchFamily="50" charset="-128"/>
              </a:endParaRPr>
            </a:p>
          </p:txBody>
        </p:sp>
        <p:cxnSp>
          <p:nvCxnSpPr>
            <p:cNvPr id="121" name="直線コネクタ 120">
              <a:extLst>
                <a:ext uri="{FF2B5EF4-FFF2-40B4-BE49-F238E27FC236}">
                  <a16:creationId xmlns:a16="http://schemas.microsoft.com/office/drawing/2014/main" id="{1104F1FD-D831-4A65-8BDA-95217BE7AC34}"/>
                </a:ext>
              </a:extLst>
            </p:cNvPr>
            <p:cNvCxnSpPr>
              <a:cxnSpLocks/>
            </p:cNvCxnSpPr>
            <p:nvPr/>
          </p:nvCxnSpPr>
          <p:spPr>
            <a:xfrm flipH="1" flipV="1">
              <a:off x="4561368" y="2303875"/>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sp>
        <p:nvSpPr>
          <p:cNvPr id="5" name="楕円 4">
            <a:extLst>
              <a:ext uri="{FF2B5EF4-FFF2-40B4-BE49-F238E27FC236}">
                <a16:creationId xmlns:a16="http://schemas.microsoft.com/office/drawing/2014/main" id="{215A6CA8-22E9-456E-9216-111760B14830}"/>
              </a:ext>
            </a:extLst>
          </p:cNvPr>
          <p:cNvSpPr/>
          <p:nvPr/>
        </p:nvSpPr>
        <p:spPr>
          <a:xfrm>
            <a:off x="3792970" y="1418721"/>
            <a:ext cx="1556802" cy="1556802"/>
          </a:xfrm>
          <a:prstGeom prst="ellipse">
            <a:avLst/>
          </a:prstGeom>
          <a:solidFill>
            <a:srgbClr val="00468B"/>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lnSpc>
                <a:spcPts val="2300"/>
              </a:lnSpc>
            </a:pPr>
            <a:r>
              <a:rPr kumimoji="1" lang="ja-JP" altLang="en-US" sz="1600" b="1" dirty="0">
                <a:solidFill>
                  <a:schemeClr val="bg1"/>
                </a:solidFill>
                <a:latin typeface="メイリオ" panose="020B0604030504040204" pitchFamily="50" charset="-128"/>
                <a:ea typeface="メイリオ" panose="020B0604030504040204" pitchFamily="50" charset="-128"/>
              </a:rPr>
              <a:t>大阪府</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pPr algn="ctr">
              <a:lnSpc>
                <a:spcPts val="2300"/>
              </a:lnSpc>
            </a:pPr>
            <a:r>
              <a:rPr lang="ja-JP" altLang="en-US" sz="1600" b="1" dirty="0">
                <a:solidFill>
                  <a:schemeClr val="bg1"/>
                </a:solidFill>
                <a:latin typeface="メイリオ" panose="020B0604030504040204" pitchFamily="50" charset="-128"/>
                <a:ea typeface="メイリオ" panose="020B0604030504040204" pitchFamily="50" charset="-128"/>
              </a:rPr>
              <a:t>公民戦略</a:t>
            </a:r>
            <a:endParaRPr lang="en-US" altLang="ja-JP" sz="1600" b="1" dirty="0">
              <a:solidFill>
                <a:schemeClr val="bg1"/>
              </a:solidFill>
              <a:latin typeface="メイリオ" panose="020B0604030504040204" pitchFamily="50" charset="-128"/>
              <a:ea typeface="メイリオ" panose="020B0604030504040204" pitchFamily="50" charset="-128"/>
            </a:endParaRPr>
          </a:p>
          <a:p>
            <a:pPr algn="ctr">
              <a:lnSpc>
                <a:spcPts val="2300"/>
              </a:lnSpc>
            </a:pPr>
            <a:r>
              <a:rPr lang="ja-JP" altLang="en-US" sz="1600" b="1" dirty="0">
                <a:solidFill>
                  <a:schemeClr val="bg1"/>
                </a:solidFill>
                <a:latin typeface="メイリオ" panose="020B0604030504040204" pitchFamily="50" charset="-128"/>
                <a:ea typeface="メイリオ" panose="020B0604030504040204" pitchFamily="50" charset="-128"/>
              </a:rPr>
              <a:t>連携デスク</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02" name="四角形: 角を丸くする 101">
            <a:extLst>
              <a:ext uri="{FF2B5EF4-FFF2-40B4-BE49-F238E27FC236}">
                <a16:creationId xmlns:a16="http://schemas.microsoft.com/office/drawing/2014/main" id="{D9C690FD-A285-4BBE-9750-36E9AA1EE693}"/>
              </a:ext>
            </a:extLst>
          </p:cNvPr>
          <p:cNvSpPr/>
          <p:nvPr/>
        </p:nvSpPr>
        <p:spPr>
          <a:xfrm>
            <a:off x="6854822" y="3364036"/>
            <a:ext cx="2019865" cy="529373"/>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050">
                <a:solidFill>
                  <a:schemeClr val="tx1"/>
                </a:solidFill>
                <a:latin typeface="メイリオ" panose="020B0604030504040204" pitchFamily="50" charset="-128"/>
                <a:ea typeface="メイリオ" panose="020B0604030504040204" pitchFamily="50" charset="-128"/>
              </a:rPr>
              <a:t>アイデアを実現可能とする上で参考となる情報が得られる！</a:t>
            </a:r>
          </a:p>
        </p:txBody>
      </p:sp>
      <p:grpSp>
        <p:nvGrpSpPr>
          <p:cNvPr id="2079" name="グループ化 2078">
            <a:extLst>
              <a:ext uri="{FF2B5EF4-FFF2-40B4-BE49-F238E27FC236}">
                <a16:creationId xmlns:a16="http://schemas.microsoft.com/office/drawing/2014/main" id="{4BAFC168-3E1C-46F0-917F-DD7B0DF17A57}"/>
              </a:ext>
            </a:extLst>
          </p:cNvPr>
          <p:cNvGrpSpPr/>
          <p:nvPr/>
        </p:nvGrpSpPr>
        <p:grpSpPr>
          <a:xfrm>
            <a:off x="296525" y="3547115"/>
            <a:ext cx="2088000" cy="288000"/>
            <a:chOff x="262127" y="3190985"/>
            <a:chExt cx="2088000" cy="405771"/>
          </a:xfrm>
        </p:grpSpPr>
        <p:sp>
          <p:nvSpPr>
            <p:cNvPr id="105" name="四角形: 角を丸くする 104">
              <a:extLst>
                <a:ext uri="{FF2B5EF4-FFF2-40B4-BE49-F238E27FC236}">
                  <a16:creationId xmlns:a16="http://schemas.microsoft.com/office/drawing/2014/main" id="{48011506-FF1D-4394-A08E-53C07053FEA3}"/>
                </a:ext>
              </a:extLst>
            </p:cNvPr>
            <p:cNvSpPr/>
            <p:nvPr/>
          </p:nvSpPr>
          <p:spPr>
            <a:xfrm>
              <a:off x="262127" y="3190985"/>
              <a:ext cx="2088000" cy="405771"/>
            </a:xfrm>
            <a:prstGeom prst="roundRect">
              <a:avLst>
                <a:gd name="adj" fmla="val 27250"/>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kumimoji="1" lang="en-US" altLang="ja-JP" sz="1050">
                <a:solidFill>
                  <a:schemeClr val="tx1"/>
                </a:solidFill>
                <a:latin typeface="メイリオ" panose="020B0604030504040204" pitchFamily="50" charset="-128"/>
                <a:ea typeface="メイリオ" panose="020B0604030504040204" pitchFamily="50" charset="-128"/>
              </a:endParaRPr>
            </a:p>
          </p:txBody>
        </p:sp>
        <p:sp>
          <p:nvSpPr>
            <p:cNvPr id="113" name="四角形: 角を丸くする 112">
              <a:extLst>
                <a:ext uri="{FF2B5EF4-FFF2-40B4-BE49-F238E27FC236}">
                  <a16:creationId xmlns:a16="http://schemas.microsoft.com/office/drawing/2014/main" id="{E477D01D-E58A-430A-9F17-EA5AAC1F3F18}"/>
                </a:ext>
              </a:extLst>
            </p:cNvPr>
            <p:cNvSpPr/>
            <p:nvPr/>
          </p:nvSpPr>
          <p:spPr>
            <a:xfrm>
              <a:off x="299347" y="3251656"/>
              <a:ext cx="2047191" cy="256373"/>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000">
                  <a:solidFill>
                    <a:schemeClr val="tx1"/>
                  </a:solidFill>
                  <a:latin typeface="メイリオ" panose="020B0604030504040204" pitchFamily="50" charset="-128"/>
                  <a:ea typeface="メイリオ" panose="020B0604030504040204" pitchFamily="50" charset="-128"/>
                </a:rPr>
                <a:t>対等な立場で「対話」ができる！</a:t>
              </a:r>
              <a:endParaRPr kumimoji="1" lang="en-US" altLang="ja-JP" sz="1000">
                <a:solidFill>
                  <a:schemeClr val="tx1"/>
                </a:solidFill>
                <a:latin typeface="メイリオ" panose="020B0604030504040204" pitchFamily="50" charset="-128"/>
                <a:ea typeface="メイリオ" panose="020B0604030504040204" pitchFamily="50" charset="-128"/>
              </a:endParaRPr>
            </a:p>
          </p:txBody>
        </p:sp>
      </p:grpSp>
      <p:sp>
        <p:nvSpPr>
          <p:cNvPr id="6" name="矢印: 下 5">
            <a:extLst>
              <a:ext uri="{FF2B5EF4-FFF2-40B4-BE49-F238E27FC236}">
                <a16:creationId xmlns:a16="http://schemas.microsoft.com/office/drawing/2014/main" id="{12507B85-455A-4747-BCAB-37E4E7ACBF08}"/>
              </a:ext>
            </a:extLst>
          </p:cNvPr>
          <p:cNvSpPr/>
          <p:nvPr/>
        </p:nvSpPr>
        <p:spPr>
          <a:xfrm>
            <a:off x="4341503" y="6034295"/>
            <a:ext cx="438716" cy="329504"/>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59" name="吹き出し: 角を丸めた四角形 58">
            <a:extLst>
              <a:ext uri="{FF2B5EF4-FFF2-40B4-BE49-F238E27FC236}">
                <a16:creationId xmlns:a16="http://schemas.microsoft.com/office/drawing/2014/main" id="{B6AD1470-D1F3-41CB-97CD-67F69D148E9E}"/>
              </a:ext>
            </a:extLst>
          </p:cNvPr>
          <p:cNvSpPr/>
          <p:nvPr/>
        </p:nvSpPr>
        <p:spPr>
          <a:xfrm flipH="1">
            <a:off x="6570467" y="3847552"/>
            <a:ext cx="2153527" cy="928770"/>
          </a:xfrm>
          <a:custGeom>
            <a:avLst/>
            <a:gdLst>
              <a:gd name="connsiteX0" fmla="*/ 0 w 2077162"/>
              <a:gd name="connsiteY0" fmla="*/ 144655 h 867914"/>
              <a:gd name="connsiteX1" fmla="*/ 144655 w 2077162"/>
              <a:gd name="connsiteY1" fmla="*/ 0 h 867914"/>
              <a:gd name="connsiteX2" fmla="*/ 346194 w 2077162"/>
              <a:gd name="connsiteY2" fmla="*/ 0 h 867914"/>
              <a:gd name="connsiteX3" fmla="*/ 342233 w 2077162"/>
              <a:gd name="connsiteY3" fmla="*/ -178374 h 867914"/>
              <a:gd name="connsiteX4" fmla="*/ 865484 w 2077162"/>
              <a:gd name="connsiteY4" fmla="*/ 0 h 867914"/>
              <a:gd name="connsiteX5" fmla="*/ 1932507 w 2077162"/>
              <a:gd name="connsiteY5" fmla="*/ 0 h 867914"/>
              <a:gd name="connsiteX6" fmla="*/ 2077162 w 2077162"/>
              <a:gd name="connsiteY6" fmla="*/ 144655 h 867914"/>
              <a:gd name="connsiteX7" fmla="*/ 2077162 w 2077162"/>
              <a:gd name="connsiteY7" fmla="*/ 144652 h 867914"/>
              <a:gd name="connsiteX8" fmla="*/ 2077162 w 2077162"/>
              <a:gd name="connsiteY8" fmla="*/ 144652 h 867914"/>
              <a:gd name="connsiteX9" fmla="*/ 2077162 w 2077162"/>
              <a:gd name="connsiteY9" fmla="*/ 361631 h 867914"/>
              <a:gd name="connsiteX10" fmla="*/ 2077162 w 2077162"/>
              <a:gd name="connsiteY10" fmla="*/ 723259 h 867914"/>
              <a:gd name="connsiteX11" fmla="*/ 1932507 w 2077162"/>
              <a:gd name="connsiteY11" fmla="*/ 867914 h 867914"/>
              <a:gd name="connsiteX12" fmla="*/ 865484 w 2077162"/>
              <a:gd name="connsiteY12" fmla="*/ 867914 h 867914"/>
              <a:gd name="connsiteX13" fmla="*/ 346194 w 2077162"/>
              <a:gd name="connsiteY13" fmla="*/ 867914 h 867914"/>
              <a:gd name="connsiteX14" fmla="*/ 346194 w 2077162"/>
              <a:gd name="connsiteY14" fmla="*/ 867914 h 867914"/>
              <a:gd name="connsiteX15" fmla="*/ 144655 w 2077162"/>
              <a:gd name="connsiteY15" fmla="*/ 867914 h 867914"/>
              <a:gd name="connsiteX16" fmla="*/ 0 w 2077162"/>
              <a:gd name="connsiteY16" fmla="*/ 723259 h 867914"/>
              <a:gd name="connsiteX17" fmla="*/ 0 w 2077162"/>
              <a:gd name="connsiteY17" fmla="*/ 361631 h 867914"/>
              <a:gd name="connsiteX18" fmla="*/ 0 w 2077162"/>
              <a:gd name="connsiteY18" fmla="*/ 144652 h 867914"/>
              <a:gd name="connsiteX19" fmla="*/ 0 w 2077162"/>
              <a:gd name="connsiteY19" fmla="*/ 144652 h 867914"/>
              <a:gd name="connsiteX20" fmla="*/ 0 w 2077162"/>
              <a:gd name="connsiteY20" fmla="*/ 144655 h 867914"/>
              <a:gd name="connsiteX0" fmla="*/ 0 w 2077162"/>
              <a:gd name="connsiteY0" fmla="*/ 323029 h 1046288"/>
              <a:gd name="connsiteX1" fmla="*/ 144655 w 2077162"/>
              <a:gd name="connsiteY1" fmla="*/ 178374 h 1046288"/>
              <a:gd name="connsiteX2" fmla="*/ 346194 w 2077162"/>
              <a:gd name="connsiteY2" fmla="*/ 178374 h 1046288"/>
              <a:gd name="connsiteX3" fmla="*/ 342233 w 2077162"/>
              <a:gd name="connsiteY3" fmla="*/ 0 h 1046288"/>
              <a:gd name="connsiteX4" fmla="*/ 615548 w 2077162"/>
              <a:gd name="connsiteY4" fmla="*/ 178374 h 1046288"/>
              <a:gd name="connsiteX5" fmla="*/ 1932507 w 2077162"/>
              <a:gd name="connsiteY5" fmla="*/ 178374 h 1046288"/>
              <a:gd name="connsiteX6" fmla="*/ 2077162 w 2077162"/>
              <a:gd name="connsiteY6" fmla="*/ 323029 h 1046288"/>
              <a:gd name="connsiteX7" fmla="*/ 2077162 w 2077162"/>
              <a:gd name="connsiteY7" fmla="*/ 323026 h 1046288"/>
              <a:gd name="connsiteX8" fmla="*/ 2077162 w 2077162"/>
              <a:gd name="connsiteY8" fmla="*/ 323026 h 1046288"/>
              <a:gd name="connsiteX9" fmla="*/ 2077162 w 2077162"/>
              <a:gd name="connsiteY9" fmla="*/ 540005 h 1046288"/>
              <a:gd name="connsiteX10" fmla="*/ 2077162 w 2077162"/>
              <a:gd name="connsiteY10" fmla="*/ 901633 h 1046288"/>
              <a:gd name="connsiteX11" fmla="*/ 1932507 w 2077162"/>
              <a:gd name="connsiteY11" fmla="*/ 1046288 h 1046288"/>
              <a:gd name="connsiteX12" fmla="*/ 865484 w 2077162"/>
              <a:gd name="connsiteY12" fmla="*/ 1046288 h 1046288"/>
              <a:gd name="connsiteX13" fmla="*/ 346194 w 2077162"/>
              <a:gd name="connsiteY13" fmla="*/ 1046288 h 1046288"/>
              <a:gd name="connsiteX14" fmla="*/ 346194 w 2077162"/>
              <a:gd name="connsiteY14" fmla="*/ 1046288 h 1046288"/>
              <a:gd name="connsiteX15" fmla="*/ 144655 w 2077162"/>
              <a:gd name="connsiteY15" fmla="*/ 1046288 h 1046288"/>
              <a:gd name="connsiteX16" fmla="*/ 0 w 2077162"/>
              <a:gd name="connsiteY16" fmla="*/ 901633 h 1046288"/>
              <a:gd name="connsiteX17" fmla="*/ 0 w 2077162"/>
              <a:gd name="connsiteY17" fmla="*/ 540005 h 1046288"/>
              <a:gd name="connsiteX18" fmla="*/ 0 w 2077162"/>
              <a:gd name="connsiteY18" fmla="*/ 323026 h 1046288"/>
              <a:gd name="connsiteX19" fmla="*/ 0 w 2077162"/>
              <a:gd name="connsiteY19" fmla="*/ 323026 h 1046288"/>
              <a:gd name="connsiteX20" fmla="*/ 0 w 2077162"/>
              <a:gd name="connsiteY20" fmla="*/ 323029 h 10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7162" h="1046288">
                <a:moveTo>
                  <a:pt x="0" y="323029"/>
                </a:moveTo>
                <a:cubicBezTo>
                  <a:pt x="0" y="243138"/>
                  <a:pt x="64764" y="178374"/>
                  <a:pt x="144655" y="178374"/>
                </a:cubicBezTo>
                <a:lnTo>
                  <a:pt x="346194" y="178374"/>
                </a:lnTo>
                <a:cubicBezTo>
                  <a:pt x="344874" y="118916"/>
                  <a:pt x="343553" y="59458"/>
                  <a:pt x="342233" y="0"/>
                </a:cubicBezTo>
                <a:lnTo>
                  <a:pt x="615548" y="178374"/>
                </a:lnTo>
                <a:lnTo>
                  <a:pt x="1932507" y="178374"/>
                </a:lnTo>
                <a:cubicBezTo>
                  <a:pt x="2012398" y="178374"/>
                  <a:pt x="2077162" y="243138"/>
                  <a:pt x="2077162" y="323029"/>
                </a:cubicBezTo>
                <a:lnTo>
                  <a:pt x="2077162" y="323026"/>
                </a:lnTo>
                <a:lnTo>
                  <a:pt x="2077162" y="323026"/>
                </a:lnTo>
                <a:lnTo>
                  <a:pt x="2077162" y="540005"/>
                </a:lnTo>
                <a:lnTo>
                  <a:pt x="2077162" y="901633"/>
                </a:lnTo>
                <a:cubicBezTo>
                  <a:pt x="2077162" y="981524"/>
                  <a:pt x="2012398" y="1046288"/>
                  <a:pt x="1932507" y="1046288"/>
                </a:cubicBezTo>
                <a:lnTo>
                  <a:pt x="865484" y="1046288"/>
                </a:lnTo>
                <a:lnTo>
                  <a:pt x="346194" y="1046288"/>
                </a:lnTo>
                <a:lnTo>
                  <a:pt x="346194" y="1046288"/>
                </a:lnTo>
                <a:lnTo>
                  <a:pt x="144655" y="1046288"/>
                </a:lnTo>
                <a:cubicBezTo>
                  <a:pt x="64764" y="1046288"/>
                  <a:pt x="0" y="981524"/>
                  <a:pt x="0" y="901633"/>
                </a:cubicBezTo>
                <a:lnTo>
                  <a:pt x="0" y="540005"/>
                </a:lnTo>
                <a:lnTo>
                  <a:pt x="0" y="323026"/>
                </a:lnTo>
                <a:lnTo>
                  <a:pt x="0" y="323026"/>
                </a:lnTo>
                <a:lnTo>
                  <a:pt x="0" y="323029"/>
                </a:lnTo>
                <a:close/>
              </a:path>
            </a:pathLst>
          </a:custGeom>
          <a:solidFill>
            <a:schemeClr val="bg1"/>
          </a:solidFill>
          <a:ln w="19050">
            <a:solidFill>
              <a:srgbClr val="262A5E"/>
            </a:solidFill>
          </a:ln>
          <a:effectLst>
            <a:outerShdw blurRad="50800" dist="38100" dir="2700000" algn="tl" rotWithShape="0">
              <a:srgbClr val="322E84">
                <a:alpha val="84706"/>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nSpc>
                <a:spcPts val="1500"/>
              </a:lnSpc>
            </a:pPr>
            <a:r>
              <a:rPr kumimoji="1" lang="ja-JP" altLang="en-US" sz="1050" b="1" dirty="0">
                <a:solidFill>
                  <a:schemeClr val="tx1"/>
                </a:solidFill>
                <a:latin typeface="メイリオ" panose="020B0604030504040204" pitchFamily="50" charset="-128"/>
                <a:ea typeface="メイリオ" panose="020B0604030504040204" pitchFamily="50" charset="-128"/>
              </a:rPr>
              <a:t> </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lang="ja-JP" altLang="en-US" sz="1050" b="1" dirty="0">
                <a:solidFill>
                  <a:schemeClr val="tx1"/>
                </a:solidFill>
                <a:latin typeface="メイリオ" panose="020B0604030504040204" pitchFamily="50" charset="-128"/>
                <a:ea typeface="メイリオ" panose="020B0604030504040204" pitchFamily="50" charset="-128"/>
              </a:rPr>
              <a:t> </a:t>
            </a:r>
            <a:r>
              <a:rPr kumimoji="1" lang="ja-JP" altLang="en-US" sz="1050" b="1" dirty="0">
                <a:solidFill>
                  <a:schemeClr val="tx1"/>
                </a:solidFill>
                <a:latin typeface="メイリオ" panose="020B0604030504040204" pitchFamily="50" charset="-128"/>
                <a:ea typeface="メイリオ" panose="020B0604030504040204" pitchFamily="50" charset="-128"/>
              </a:rPr>
              <a:t>○多様な資源の活用</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lang="ja-JP" altLang="en-US" sz="1050" b="1" dirty="0">
                <a:solidFill>
                  <a:schemeClr val="tx1"/>
                </a:solidFill>
                <a:latin typeface="メイリオ" panose="020B0604030504040204" pitchFamily="50" charset="-128"/>
                <a:ea typeface="メイリオ" panose="020B0604030504040204" pitchFamily="50" charset="-128"/>
              </a:rPr>
              <a:t> ○府民サービスの向上</a:t>
            </a:r>
            <a:endParaRPr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kumimoji="1" lang="ja-JP" altLang="en-US" sz="1050" b="1" dirty="0">
                <a:solidFill>
                  <a:schemeClr val="tx1"/>
                </a:solidFill>
                <a:latin typeface="メイリオ" panose="020B0604030504040204" pitchFamily="50" charset="-128"/>
                <a:ea typeface="メイリオ" panose="020B0604030504040204" pitchFamily="50" charset="-128"/>
              </a:rPr>
              <a:t> ○地域イメージの向上</a:t>
            </a:r>
          </a:p>
        </p:txBody>
      </p:sp>
      <p:grpSp>
        <p:nvGrpSpPr>
          <p:cNvPr id="25" name="グループ化 24">
            <a:extLst>
              <a:ext uri="{FF2B5EF4-FFF2-40B4-BE49-F238E27FC236}">
                <a16:creationId xmlns:a16="http://schemas.microsoft.com/office/drawing/2014/main" id="{D4821E61-BC20-4E4E-9BE6-84BD8CB3B333}"/>
              </a:ext>
            </a:extLst>
          </p:cNvPr>
          <p:cNvGrpSpPr/>
          <p:nvPr/>
        </p:nvGrpSpPr>
        <p:grpSpPr>
          <a:xfrm>
            <a:off x="2996217" y="5243964"/>
            <a:ext cx="3116805" cy="911903"/>
            <a:chOff x="3055227" y="5075978"/>
            <a:chExt cx="3116805" cy="911903"/>
          </a:xfrm>
        </p:grpSpPr>
        <p:sp>
          <p:nvSpPr>
            <p:cNvPr id="67" name="楕円 66">
              <a:extLst>
                <a:ext uri="{FF2B5EF4-FFF2-40B4-BE49-F238E27FC236}">
                  <a16:creationId xmlns:a16="http://schemas.microsoft.com/office/drawing/2014/main" id="{0F745644-523E-40B9-B514-616A6995FACC}"/>
                </a:ext>
              </a:extLst>
            </p:cNvPr>
            <p:cNvSpPr/>
            <p:nvPr/>
          </p:nvSpPr>
          <p:spPr>
            <a:xfrm>
              <a:off x="3055227" y="5075978"/>
              <a:ext cx="911903" cy="911903"/>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2300"/>
                </a:lnSpc>
              </a:pPr>
              <a:r>
                <a:rPr kumimoji="1" lang="ja-JP" altLang="en-US" sz="2400" b="1">
                  <a:solidFill>
                    <a:schemeClr val="bg1"/>
                  </a:solidFill>
                  <a:latin typeface="メイリオ" panose="020B0604030504040204" pitchFamily="50" charset="-128"/>
                  <a:ea typeface="メイリオ" panose="020B0604030504040204" pitchFamily="50" charset="-128"/>
                </a:rPr>
                <a:t>民</a:t>
              </a:r>
              <a:endParaRPr lang="en-US" altLang="ja-JP" sz="2400" b="1">
                <a:solidFill>
                  <a:schemeClr val="bg1"/>
                </a:solidFill>
                <a:latin typeface="メイリオ" panose="020B0604030504040204" pitchFamily="50" charset="-128"/>
                <a:ea typeface="メイリオ" panose="020B0604030504040204" pitchFamily="50" charset="-128"/>
              </a:endParaRPr>
            </a:p>
          </p:txBody>
        </p:sp>
        <p:sp>
          <p:nvSpPr>
            <p:cNvPr id="68" name="楕円 67">
              <a:extLst>
                <a:ext uri="{FF2B5EF4-FFF2-40B4-BE49-F238E27FC236}">
                  <a16:creationId xmlns:a16="http://schemas.microsoft.com/office/drawing/2014/main" id="{6A6EFF8C-2DD3-4119-914A-6A3CCFCDD9FF}"/>
                </a:ext>
              </a:extLst>
            </p:cNvPr>
            <p:cNvSpPr/>
            <p:nvPr/>
          </p:nvSpPr>
          <p:spPr>
            <a:xfrm>
              <a:off x="5260129" y="5075978"/>
              <a:ext cx="911903" cy="911903"/>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2300"/>
                </a:lnSpc>
              </a:pPr>
              <a:r>
                <a:rPr kumimoji="1" lang="ja-JP" altLang="en-US" sz="2400" b="1">
                  <a:solidFill>
                    <a:schemeClr val="bg1"/>
                  </a:solidFill>
                  <a:latin typeface="メイリオ" panose="020B0604030504040204" pitchFamily="50" charset="-128"/>
                  <a:ea typeface="メイリオ" panose="020B0604030504040204" pitchFamily="50" charset="-128"/>
                </a:rPr>
                <a:t>公</a:t>
              </a:r>
              <a:endParaRPr lang="en-US" altLang="ja-JP" sz="2400" b="1">
                <a:solidFill>
                  <a:schemeClr val="bg1"/>
                </a:solidFill>
                <a:latin typeface="メイリオ" panose="020B0604030504040204" pitchFamily="50" charset="-128"/>
                <a:ea typeface="メイリオ" panose="020B0604030504040204" pitchFamily="50" charset="-128"/>
              </a:endParaRPr>
            </a:p>
          </p:txBody>
        </p:sp>
        <p:sp>
          <p:nvSpPr>
            <p:cNvPr id="13" name="十字形 12">
              <a:extLst>
                <a:ext uri="{FF2B5EF4-FFF2-40B4-BE49-F238E27FC236}">
                  <a16:creationId xmlns:a16="http://schemas.microsoft.com/office/drawing/2014/main" id="{F51C7B42-A998-4845-93C6-587F429450EA}"/>
                </a:ext>
              </a:extLst>
            </p:cNvPr>
            <p:cNvSpPr/>
            <p:nvPr/>
          </p:nvSpPr>
          <p:spPr>
            <a:xfrm rot="2699791">
              <a:off x="4351907" y="5270207"/>
              <a:ext cx="523445" cy="523444"/>
            </a:xfrm>
            <a:prstGeom prst="plus">
              <a:avLst>
                <a:gd name="adj" fmla="val 45483"/>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grpSp>
      <p:sp>
        <p:nvSpPr>
          <p:cNvPr id="80" name="正方形/長方形 79">
            <a:extLst>
              <a:ext uri="{FF2B5EF4-FFF2-40B4-BE49-F238E27FC236}">
                <a16:creationId xmlns:a16="http://schemas.microsoft.com/office/drawing/2014/main" id="{BA272294-70E3-4330-B686-38C84B96DB44}"/>
              </a:ext>
            </a:extLst>
          </p:cNvPr>
          <p:cNvSpPr/>
          <p:nvPr/>
        </p:nvSpPr>
        <p:spPr>
          <a:xfrm>
            <a:off x="1495510" y="6300684"/>
            <a:ext cx="6151722" cy="475634"/>
          </a:xfrm>
          <a:prstGeom prst="rect">
            <a:avLst/>
          </a:prstGeom>
          <a:noFill/>
          <a:ln w="9525">
            <a:noFill/>
          </a:ln>
          <a:effectLst>
            <a:outerShdw blurRad="12700" dist="25400" dir="270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rtlCol="0" anchor="t"/>
          <a:lstStyle/>
          <a:p>
            <a:pPr algn="ctr">
              <a:lnSpc>
                <a:spcPts val="1920"/>
              </a:lnSpc>
            </a:pPr>
            <a:r>
              <a:rPr kumimoji="1" lang="ja-JP" altLang="en-US" sz="2000" b="1">
                <a:solidFill>
                  <a:srgbClr val="008047"/>
                </a:solidFill>
                <a:effectLst>
                  <a:outerShdw blurRad="50800" dist="38100" dir="2700000" algn="tl" rotWithShape="0">
                    <a:srgbClr val="66FF99">
                      <a:alpha val="40000"/>
                    </a:srgbClr>
                  </a:outerShdw>
                </a:effectLst>
                <a:latin typeface="メイリオ" panose="020B0604030504040204" pitchFamily="50" charset="-128"/>
                <a:ea typeface="メイリオ" panose="020B0604030504040204" pitchFamily="50" charset="-128"/>
              </a:rPr>
              <a:t>「強み」を束ね、新しい価値を生み出す</a:t>
            </a:r>
            <a:endParaRPr kumimoji="1" lang="en-US" altLang="ja-JP" sz="2000" b="1">
              <a:solidFill>
                <a:srgbClr val="008047"/>
              </a:solidFill>
              <a:effectLst>
                <a:outerShdw blurRad="50800" dist="38100" dir="2700000" algn="tl" rotWithShape="0">
                  <a:srgbClr val="66FF99">
                    <a:alpha val="40000"/>
                  </a:srgbClr>
                </a:outerShdw>
              </a:effectLst>
              <a:latin typeface="メイリオ" panose="020B0604030504040204" pitchFamily="50" charset="-128"/>
              <a:ea typeface="メイリオ" panose="020B0604030504040204" pitchFamily="50" charset="-128"/>
            </a:endParaRPr>
          </a:p>
        </p:txBody>
      </p:sp>
      <p:sp>
        <p:nvSpPr>
          <p:cNvPr id="89" name="角丸四角形 46">
            <a:extLst>
              <a:ext uri="{FF2B5EF4-FFF2-40B4-BE49-F238E27FC236}">
                <a16:creationId xmlns:a16="http://schemas.microsoft.com/office/drawing/2014/main" id="{7117DD33-D1E6-4664-81A1-5F745ED5BF3B}"/>
              </a:ext>
            </a:extLst>
          </p:cNvPr>
          <p:cNvSpPr/>
          <p:nvPr/>
        </p:nvSpPr>
        <p:spPr>
          <a:xfrm>
            <a:off x="148413" y="4886554"/>
            <a:ext cx="2239658" cy="252000"/>
          </a:xfrm>
          <a:prstGeom prst="roundRect">
            <a:avLst>
              <a:gd name="adj" fmla="val 14009"/>
            </a:avLst>
          </a:prstGeom>
          <a:solidFill>
            <a:srgbClr val="0046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公民戦略連携デスクのミッション</a:t>
            </a:r>
            <a:endParaRPr lang="en-US" altLang="ja-JP" sz="11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4" name="グループ化 23">
            <a:extLst>
              <a:ext uri="{FF2B5EF4-FFF2-40B4-BE49-F238E27FC236}">
                <a16:creationId xmlns:a16="http://schemas.microsoft.com/office/drawing/2014/main" id="{455B6B0F-34CC-4B67-B62B-C6C3F62138CA}"/>
              </a:ext>
            </a:extLst>
          </p:cNvPr>
          <p:cNvGrpSpPr/>
          <p:nvPr/>
        </p:nvGrpSpPr>
        <p:grpSpPr>
          <a:xfrm>
            <a:off x="6383071" y="5183608"/>
            <a:ext cx="2193748" cy="1032615"/>
            <a:chOff x="6383697" y="5000601"/>
            <a:chExt cx="2193748" cy="1032615"/>
          </a:xfrm>
        </p:grpSpPr>
        <p:grpSp>
          <p:nvGrpSpPr>
            <p:cNvPr id="16" name="グループ化 15">
              <a:extLst>
                <a:ext uri="{FF2B5EF4-FFF2-40B4-BE49-F238E27FC236}">
                  <a16:creationId xmlns:a16="http://schemas.microsoft.com/office/drawing/2014/main" id="{569D5CF0-1BA1-433A-A0B8-69445E10034D}"/>
                </a:ext>
              </a:extLst>
            </p:cNvPr>
            <p:cNvGrpSpPr/>
            <p:nvPr/>
          </p:nvGrpSpPr>
          <p:grpSpPr>
            <a:xfrm>
              <a:off x="6597851" y="5084908"/>
              <a:ext cx="1668305" cy="864000"/>
              <a:chOff x="6822250" y="5155385"/>
              <a:chExt cx="1668305" cy="1063925"/>
            </a:xfrm>
            <a:solidFill>
              <a:schemeClr val="accent3">
                <a:lumMod val="20000"/>
                <a:lumOff val="80000"/>
              </a:schemeClr>
            </a:solidFill>
          </p:grpSpPr>
          <p:sp>
            <p:nvSpPr>
              <p:cNvPr id="12" name="四角形: 角を丸くする 11">
                <a:extLst>
                  <a:ext uri="{FF2B5EF4-FFF2-40B4-BE49-F238E27FC236}">
                    <a16:creationId xmlns:a16="http://schemas.microsoft.com/office/drawing/2014/main" id="{E759CD12-9EF1-4AA3-8BEC-4EE87F6DFE33}"/>
                  </a:ext>
                </a:extLst>
              </p:cNvPr>
              <p:cNvSpPr/>
              <p:nvPr/>
            </p:nvSpPr>
            <p:spPr>
              <a:xfrm>
                <a:off x="6822250" y="5155385"/>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信頼性・信用性</a:t>
                </a:r>
              </a:p>
            </p:txBody>
          </p:sp>
          <p:sp>
            <p:nvSpPr>
              <p:cNvPr id="75" name="四角形: 角を丸くする 74">
                <a:extLst>
                  <a:ext uri="{FF2B5EF4-FFF2-40B4-BE49-F238E27FC236}">
                    <a16:creationId xmlns:a16="http://schemas.microsoft.com/office/drawing/2014/main" id="{4739501F-6287-48D0-8FAC-DB44B6ADD988}"/>
                  </a:ext>
                </a:extLst>
              </p:cNvPr>
              <p:cNvSpPr/>
              <p:nvPr/>
            </p:nvSpPr>
            <p:spPr>
              <a:xfrm>
                <a:off x="6822250" y="5530877"/>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公共性</a:t>
                </a:r>
              </a:p>
            </p:txBody>
          </p:sp>
          <p:sp>
            <p:nvSpPr>
              <p:cNvPr id="76" name="四角形: 角を丸くする 75">
                <a:extLst>
                  <a:ext uri="{FF2B5EF4-FFF2-40B4-BE49-F238E27FC236}">
                    <a16:creationId xmlns:a16="http://schemas.microsoft.com/office/drawing/2014/main" id="{35642CAD-D018-4C18-A8EE-50FE97F9C6BA}"/>
                  </a:ext>
                </a:extLst>
              </p:cNvPr>
              <p:cNvSpPr/>
              <p:nvPr/>
            </p:nvSpPr>
            <p:spPr>
              <a:xfrm>
                <a:off x="6822250" y="5900157"/>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安定性・継続性</a:t>
                </a:r>
              </a:p>
            </p:txBody>
          </p:sp>
        </p:grpSp>
        <p:grpSp>
          <p:nvGrpSpPr>
            <p:cNvPr id="98" name="グループ化 97">
              <a:extLst>
                <a:ext uri="{FF2B5EF4-FFF2-40B4-BE49-F238E27FC236}">
                  <a16:creationId xmlns:a16="http://schemas.microsoft.com/office/drawing/2014/main" id="{6803904F-6AE2-4767-8F6C-36D5AF6F05F5}"/>
                </a:ext>
              </a:extLst>
            </p:cNvPr>
            <p:cNvGrpSpPr/>
            <p:nvPr/>
          </p:nvGrpSpPr>
          <p:grpSpPr>
            <a:xfrm>
              <a:off x="6383697" y="5000601"/>
              <a:ext cx="117233" cy="1032615"/>
              <a:chOff x="6742830" y="5017422"/>
              <a:chExt cx="291161" cy="936001"/>
            </a:xfrm>
          </p:grpSpPr>
          <p:cxnSp>
            <p:nvCxnSpPr>
              <p:cNvPr id="99" name="直線コネクタ 98">
                <a:extLst>
                  <a:ext uri="{FF2B5EF4-FFF2-40B4-BE49-F238E27FC236}">
                    <a16:creationId xmlns:a16="http://schemas.microsoft.com/office/drawing/2014/main" id="{B10A3401-4171-4094-942F-A8FA0AF4E1A8}"/>
                  </a:ext>
                </a:extLst>
              </p:cNvPr>
              <p:cNvCxnSpPr>
                <a:cxnSpLocks/>
              </p:cNvCxnSpPr>
              <p:nvPr/>
            </p:nvCxnSpPr>
            <p:spPr>
              <a:xfrm flipH="1">
                <a:off x="6742830" y="5017422"/>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845C5E3F-173A-4E22-B00F-CECEB5AB55B2}"/>
                  </a:ext>
                </a:extLst>
              </p:cNvPr>
              <p:cNvCxnSpPr>
                <a:cxnSpLocks/>
              </p:cNvCxnSpPr>
              <p:nvPr/>
            </p:nvCxnSpPr>
            <p:spPr>
              <a:xfrm flipH="1">
                <a:off x="6742830" y="5953423"/>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537C776E-7B81-41B6-8148-4ECB6F6A9BF3}"/>
                  </a:ext>
                </a:extLst>
              </p:cNvPr>
              <p:cNvCxnSpPr>
                <a:cxnSpLocks/>
              </p:cNvCxnSpPr>
              <p:nvPr/>
            </p:nvCxnSpPr>
            <p:spPr>
              <a:xfrm rot="16200000" flipH="1">
                <a:off x="6274831" y="5485423"/>
                <a:ext cx="936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四角形: 角を丸くする 21">
              <a:extLst>
                <a:ext uri="{FF2B5EF4-FFF2-40B4-BE49-F238E27FC236}">
                  <a16:creationId xmlns:a16="http://schemas.microsoft.com/office/drawing/2014/main" id="{0253737D-6EE8-4C2B-92AA-7FB5024AE77E}"/>
                </a:ext>
              </a:extLst>
            </p:cNvPr>
            <p:cNvSpPr/>
            <p:nvPr/>
          </p:nvSpPr>
          <p:spPr>
            <a:xfrm>
              <a:off x="8314250" y="5084908"/>
              <a:ext cx="263195" cy="864000"/>
            </a:xfrm>
            <a:prstGeom prst="roundRect">
              <a:avLst/>
            </a:prstGeom>
            <a:solidFill>
              <a:srgbClr val="008047"/>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36000" bIns="72000" rtlCol="0" anchor="t"/>
            <a:lstStyle/>
            <a:p>
              <a:pPr algn="ctr"/>
              <a:r>
                <a:rPr kumimoji="1" lang="ja-JP" altLang="en-US" sz="1050" b="1">
                  <a:solidFill>
                    <a:schemeClr val="bg1"/>
                  </a:solidFill>
                  <a:latin typeface="メイリオ" panose="020B0604030504040204" pitchFamily="50" charset="-128"/>
                  <a:ea typeface="メイリオ" panose="020B0604030504040204" pitchFamily="50" charset="-128"/>
                </a:rPr>
                <a:t>行政の強み</a:t>
              </a:r>
            </a:p>
          </p:txBody>
        </p:sp>
      </p:grpSp>
      <p:grpSp>
        <p:nvGrpSpPr>
          <p:cNvPr id="23" name="グループ化 22">
            <a:extLst>
              <a:ext uri="{FF2B5EF4-FFF2-40B4-BE49-F238E27FC236}">
                <a16:creationId xmlns:a16="http://schemas.microsoft.com/office/drawing/2014/main" id="{FC4483A9-AF73-4E4E-BC22-D6C2F8D9DA4C}"/>
              </a:ext>
            </a:extLst>
          </p:cNvPr>
          <p:cNvGrpSpPr/>
          <p:nvPr/>
        </p:nvGrpSpPr>
        <p:grpSpPr>
          <a:xfrm>
            <a:off x="566555" y="5183608"/>
            <a:ext cx="2159614" cy="1032615"/>
            <a:chOff x="567181" y="5000601"/>
            <a:chExt cx="2159614" cy="1032615"/>
          </a:xfrm>
        </p:grpSpPr>
        <p:grpSp>
          <p:nvGrpSpPr>
            <p:cNvPr id="15" name="グループ化 14">
              <a:extLst>
                <a:ext uri="{FF2B5EF4-FFF2-40B4-BE49-F238E27FC236}">
                  <a16:creationId xmlns:a16="http://schemas.microsoft.com/office/drawing/2014/main" id="{F6CC3CBE-AA2C-486B-8C2E-CF84D75DF88F}"/>
                </a:ext>
              </a:extLst>
            </p:cNvPr>
            <p:cNvGrpSpPr/>
            <p:nvPr/>
          </p:nvGrpSpPr>
          <p:grpSpPr>
            <a:xfrm>
              <a:off x="878470" y="5084908"/>
              <a:ext cx="1668305" cy="864000"/>
              <a:chOff x="407926" y="5327858"/>
              <a:chExt cx="1668305" cy="1063925"/>
            </a:xfrm>
            <a:solidFill>
              <a:schemeClr val="accent3">
                <a:lumMod val="20000"/>
                <a:lumOff val="80000"/>
              </a:schemeClr>
            </a:solidFill>
          </p:grpSpPr>
          <p:sp>
            <p:nvSpPr>
              <p:cNvPr id="77" name="四角形: 角を丸くする 76">
                <a:extLst>
                  <a:ext uri="{FF2B5EF4-FFF2-40B4-BE49-F238E27FC236}">
                    <a16:creationId xmlns:a16="http://schemas.microsoft.com/office/drawing/2014/main" id="{DA4E2066-A695-4D2E-B7FA-EF433AE58F2C}"/>
                  </a:ext>
                </a:extLst>
              </p:cNvPr>
              <p:cNvSpPr/>
              <p:nvPr/>
            </p:nvSpPr>
            <p:spPr>
              <a:xfrm>
                <a:off x="407926" y="5327858"/>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スピード感</a:t>
                </a:r>
              </a:p>
            </p:txBody>
          </p:sp>
          <p:sp>
            <p:nvSpPr>
              <p:cNvPr id="78" name="四角形: 角を丸くする 77">
                <a:extLst>
                  <a:ext uri="{FF2B5EF4-FFF2-40B4-BE49-F238E27FC236}">
                    <a16:creationId xmlns:a16="http://schemas.microsoft.com/office/drawing/2014/main" id="{96800873-32DF-4556-9F16-F119C892E6E4}"/>
                  </a:ext>
                </a:extLst>
              </p:cNvPr>
              <p:cNvSpPr/>
              <p:nvPr/>
            </p:nvSpPr>
            <p:spPr>
              <a:xfrm>
                <a:off x="407926" y="5703350"/>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社会変化への対応力</a:t>
                </a:r>
              </a:p>
            </p:txBody>
          </p:sp>
          <p:sp>
            <p:nvSpPr>
              <p:cNvPr id="79" name="四角形: 角を丸くする 78">
                <a:extLst>
                  <a:ext uri="{FF2B5EF4-FFF2-40B4-BE49-F238E27FC236}">
                    <a16:creationId xmlns:a16="http://schemas.microsoft.com/office/drawing/2014/main" id="{7D7BDB04-88FC-449D-8A91-040AC9EA759B}"/>
                  </a:ext>
                </a:extLst>
              </p:cNvPr>
              <p:cNvSpPr/>
              <p:nvPr/>
            </p:nvSpPr>
            <p:spPr>
              <a:xfrm>
                <a:off x="407926" y="6072630"/>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多様な資源</a:t>
                </a:r>
              </a:p>
            </p:txBody>
          </p:sp>
        </p:grpSp>
        <p:sp>
          <p:nvSpPr>
            <p:cNvPr id="107" name="四角形: 角を丸くする 106">
              <a:extLst>
                <a:ext uri="{FF2B5EF4-FFF2-40B4-BE49-F238E27FC236}">
                  <a16:creationId xmlns:a16="http://schemas.microsoft.com/office/drawing/2014/main" id="{6D2FCB48-E598-46F2-B152-FA5834AE4665}"/>
                </a:ext>
              </a:extLst>
            </p:cNvPr>
            <p:cNvSpPr/>
            <p:nvPr/>
          </p:nvSpPr>
          <p:spPr>
            <a:xfrm>
              <a:off x="567181" y="5084908"/>
              <a:ext cx="263195" cy="864000"/>
            </a:xfrm>
            <a:prstGeom prst="roundRect">
              <a:avLst/>
            </a:prstGeom>
            <a:solidFill>
              <a:srgbClr val="008047"/>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36000" bIns="72000" rtlCol="0" anchor="t"/>
            <a:lstStyle/>
            <a:p>
              <a:pPr algn="ctr"/>
              <a:r>
                <a:rPr kumimoji="1" lang="ja-JP" altLang="en-US" sz="900" b="1" dirty="0">
                  <a:solidFill>
                    <a:schemeClr val="bg1"/>
                  </a:solidFill>
                  <a:latin typeface="メイリオ" panose="020B0604030504040204" pitchFamily="50" charset="-128"/>
                  <a:ea typeface="メイリオ" panose="020B0604030504040204" pitchFamily="50" charset="-128"/>
                </a:rPr>
                <a:t>企業等の強み</a:t>
              </a:r>
            </a:p>
          </p:txBody>
        </p:sp>
        <p:grpSp>
          <p:nvGrpSpPr>
            <p:cNvPr id="108" name="グループ化 107">
              <a:extLst>
                <a:ext uri="{FF2B5EF4-FFF2-40B4-BE49-F238E27FC236}">
                  <a16:creationId xmlns:a16="http://schemas.microsoft.com/office/drawing/2014/main" id="{750690B6-AD46-49B5-BBFE-747146027D12}"/>
                </a:ext>
              </a:extLst>
            </p:cNvPr>
            <p:cNvGrpSpPr/>
            <p:nvPr/>
          </p:nvGrpSpPr>
          <p:grpSpPr>
            <a:xfrm flipH="1">
              <a:off x="2609562" y="5000601"/>
              <a:ext cx="117233" cy="1032615"/>
              <a:chOff x="6742830" y="5017422"/>
              <a:chExt cx="291161" cy="936001"/>
            </a:xfrm>
          </p:grpSpPr>
          <p:cxnSp>
            <p:nvCxnSpPr>
              <p:cNvPr id="109" name="直線コネクタ 108">
                <a:extLst>
                  <a:ext uri="{FF2B5EF4-FFF2-40B4-BE49-F238E27FC236}">
                    <a16:creationId xmlns:a16="http://schemas.microsoft.com/office/drawing/2014/main" id="{82D2150D-3A8E-41D4-85B9-0830A8525285}"/>
                  </a:ext>
                </a:extLst>
              </p:cNvPr>
              <p:cNvCxnSpPr>
                <a:cxnSpLocks/>
              </p:cNvCxnSpPr>
              <p:nvPr/>
            </p:nvCxnSpPr>
            <p:spPr>
              <a:xfrm flipH="1">
                <a:off x="6742830" y="5017422"/>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DFF7C23A-D312-4369-AFAD-44DE3FD91570}"/>
                  </a:ext>
                </a:extLst>
              </p:cNvPr>
              <p:cNvCxnSpPr>
                <a:cxnSpLocks/>
              </p:cNvCxnSpPr>
              <p:nvPr/>
            </p:nvCxnSpPr>
            <p:spPr>
              <a:xfrm flipH="1">
                <a:off x="6742830" y="5953423"/>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D1B243D8-3EA1-47D0-93D3-EEDCAFB0C9CD}"/>
                  </a:ext>
                </a:extLst>
              </p:cNvPr>
              <p:cNvCxnSpPr>
                <a:cxnSpLocks/>
              </p:cNvCxnSpPr>
              <p:nvPr/>
            </p:nvCxnSpPr>
            <p:spPr>
              <a:xfrm rot="16200000" flipH="1">
                <a:off x="6274831" y="5485423"/>
                <a:ext cx="93600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 name="テキスト プレースホルダー 1">
            <a:extLst>
              <a:ext uri="{FF2B5EF4-FFF2-40B4-BE49-F238E27FC236}">
                <a16:creationId xmlns:a16="http://schemas.microsoft.com/office/drawing/2014/main" id="{A90822D1-FAEE-4029-A2D1-343ACF51BE5E}"/>
              </a:ext>
            </a:extLst>
          </p:cNvPr>
          <p:cNvSpPr>
            <a:spLocks noGrp="1"/>
          </p:cNvSpPr>
          <p:nvPr>
            <p:ph type="body" sz="quarter" idx="13"/>
          </p:nvPr>
        </p:nvSpPr>
        <p:spPr>
          <a:xfrm>
            <a:off x="0" y="49127"/>
            <a:ext cx="7065785" cy="501650"/>
          </a:xfrm>
        </p:spPr>
        <p:txBody>
          <a:bodyPr/>
          <a:lstStyle/>
          <a:p>
            <a:r>
              <a:rPr lang="ja-JP" altLang="en-US" b="0" dirty="0">
                <a:solidFill>
                  <a:schemeClr val="tx1"/>
                </a:solidFill>
                <a:latin typeface="メイリオ" panose="020B0604030504040204" pitchFamily="50" charset="-128"/>
                <a:ea typeface="メイリオ" panose="020B0604030504040204" pitchFamily="50" charset="-128"/>
              </a:rPr>
              <a:t>公民戦略連携デスクの取組み</a:t>
            </a:r>
            <a:endParaRPr lang="en-US" altLang="ja-JP" sz="1400" b="0" dirty="0">
              <a:solidFill>
                <a:schemeClr val="tx1"/>
              </a:solidFill>
              <a:latin typeface="メイリオ" panose="020B0604030504040204" pitchFamily="50" charset="-128"/>
              <a:ea typeface="メイリオ" panose="020B0604030504040204" pitchFamily="50" charset="-128"/>
            </a:endParaRPr>
          </a:p>
        </p:txBody>
      </p:sp>
      <p:sp>
        <p:nvSpPr>
          <p:cNvPr id="10" name="テキスト プレースホルダー 9">
            <a:extLst>
              <a:ext uri="{FF2B5EF4-FFF2-40B4-BE49-F238E27FC236}">
                <a16:creationId xmlns:a16="http://schemas.microsoft.com/office/drawing/2014/main" id="{8BD37569-5A99-47EF-A032-5A662F57E41D}"/>
              </a:ext>
            </a:extLst>
          </p:cNvPr>
          <p:cNvSpPr>
            <a:spLocks noGrp="1"/>
          </p:cNvSpPr>
          <p:nvPr>
            <p:ph type="body" sz="quarter" idx="18"/>
          </p:nvPr>
        </p:nvSpPr>
        <p:spPr>
          <a:xfrm>
            <a:off x="130968" y="547200"/>
            <a:ext cx="8882063" cy="946150"/>
          </a:xfrm>
        </p:spPr>
        <p:txBody>
          <a:bodyPr/>
          <a:lstStyle/>
          <a:p>
            <a:r>
              <a:rPr lang="ja-JP" altLang="en-US" sz="1200" dirty="0">
                <a:latin typeface="メイリオ" panose="020B0604030504040204" pitchFamily="50" charset="-128"/>
                <a:ea typeface="メイリオ" panose="020B0604030504040204" pitchFamily="50" charset="-128"/>
              </a:rPr>
              <a:t>公民戦略連携デスクでは、企業・大学等と行政のマッチングを行う公民連携の一元的な窓口として、府民・企業・行政にとっての「三方良し」による社会課題の解決を図る。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従来の取組みのアップデートや「その企業だからこそ」の強みを活かした取組みを進めるとともに、企業等との持続的な連携を図り、時代のニーズに応じた新しい価値を共に創出することで、府の施策効果を高め、府民サービスの充実を</a:t>
            </a:r>
            <a:r>
              <a:rPr lang="ja-JP" altLang="en-US" dirty="0"/>
              <a:t>めざ</a:t>
            </a:r>
            <a:r>
              <a:rPr lang="ja-JP" altLang="en-US" sz="1200" dirty="0">
                <a:latin typeface="メイリオ" panose="020B0604030504040204" pitchFamily="50" charset="-128"/>
                <a:ea typeface="メイリオ" panose="020B0604030504040204" pitchFamily="50" charset="-128"/>
              </a:rPr>
              <a:t>す。</a:t>
            </a:r>
          </a:p>
        </p:txBody>
      </p:sp>
      <p:pic>
        <p:nvPicPr>
          <p:cNvPr id="27" name="図プレースホルダー 26" descr="テキスト&#10;&#10;AI によって生成されたコンテンツは間違っている可能性があります。">
            <a:extLst>
              <a:ext uri="{FF2B5EF4-FFF2-40B4-BE49-F238E27FC236}">
                <a16:creationId xmlns:a16="http://schemas.microsoft.com/office/drawing/2014/main" id="{168CBA4E-13A7-D36A-08C5-661C5E605760}"/>
              </a:ext>
            </a:extLst>
          </p:cNvPr>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a:stretch>
            <a:fillRect/>
          </a:stretch>
        </p:blipFill>
        <p:spPr>
          <a:xfrm>
            <a:off x="7336355" y="23169"/>
            <a:ext cx="468000" cy="468000"/>
          </a:xfrm>
        </p:spPr>
      </p:pic>
      <p:pic>
        <p:nvPicPr>
          <p:cNvPr id="29" name="図プレースホルダー 28" descr="アイコン が含まれている画像&#10;&#10;AI によって生成されたコンテンツは間違っている可能性があります。">
            <a:extLst>
              <a:ext uri="{FF2B5EF4-FFF2-40B4-BE49-F238E27FC236}">
                <a16:creationId xmlns:a16="http://schemas.microsoft.com/office/drawing/2014/main" id="{99CDA89E-42B0-EF1B-5CC5-3496B7473A21}"/>
              </a:ext>
            </a:extLst>
          </p:cNvPr>
          <p:cNvPicPr>
            <a:picLocks noGrp="1" noChangeAspect="1"/>
          </p:cNvPicPr>
          <p:nvPr>
            <p:ph type="pic" sz="quarter" idx="15"/>
          </p:nvPr>
        </p:nvPicPr>
        <p:blipFill>
          <a:blip r:embed="rId7" cstate="print">
            <a:extLst>
              <a:ext uri="{28A0092B-C50C-407E-A947-70E740481C1C}">
                <a14:useLocalDpi xmlns:a14="http://schemas.microsoft.com/office/drawing/2010/main" val="0"/>
              </a:ext>
            </a:extLst>
          </a:blip>
          <a:srcRect/>
          <a:stretch>
            <a:fillRect/>
          </a:stretch>
        </p:blipFill>
        <p:spPr>
          <a:xfrm>
            <a:off x="7950717" y="23169"/>
            <a:ext cx="468000" cy="468000"/>
          </a:xfrm>
        </p:spPr>
      </p:pic>
      <p:sp>
        <p:nvSpPr>
          <p:cNvPr id="3" name="スライド番号プレースホルダー 2">
            <a:extLst>
              <a:ext uri="{FF2B5EF4-FFF2-40B4-BE49-F238E27FC236}">
                <a16:creationId xmlns:a16="http://schemas.microsoft.com/office/drawing/2014/main" id="{6BAB84F0-46B6-475D-9AF6-C68F350978C0}"/>
              </a:ext>
            </a:extLst>
          </p:cNvPr>
          <p:cNvSpPr>
            <a:spLocks noGrp="1"/>
          </p:cNvSpPr>
          <p:nvPr>
            <p:ph type="sldNum" sz="quarter" idx="12"/>
          </p:nvPr>
        </p:nvSpPr>
        <p:spPr/>
        <p:txBody>
          <a:bodyPr/>
          <a:lstStyle/>
          <a:p>
            <a:fld id="{7791D223-6A27-4327-8087-FA06212A7E85}" type="slidenum">
              <a:rPr lang="ja-JP" altLang="en-US" smtClean="0"/>
              <a:pPr/>
              <a:t>18</a:t>
            </a:fld>
            <a:endParaRPr lang="ja-JP" altLang="en-US"/>
          </a:p>
        </p:txBody>
      </p:sp>
    </p:spTree>
    <p:extLst>
      <p:ext uri="{BB962C8B-B14F-4D97-AF65-F5344CB8AC3E}">
        <p14:creationId xmlns:p14="http://schemas.microsoft.com/office/powerpoint/2010/main" val="190087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97200"/>
            <a:ext cx="8136904" cy="369332"/>
          </a:xfrm>
          <a:prstGeom prst="rect">
            <a:avLst/>
          </a:prstGeom>
        </p:spPr>
        <p:txBody>
          <a:bodyPr wrap="square">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目 次</a:t>
            </a:r>
          </a:p>
        </p:txBody>
      </p:sp>
      <p:graphicFrame>
        <p:nvGraphicFramePr>
          <p:cNvPr id="2" name="表 6">
            <a:extLst>
              <a:ext uri="{FF2B5EF4-FFF2-40B4-BE49-F238E27FC236}">
                <a16:creationId xmlns:a16="http://schemas.microsoft.com/office/drawing/2014/main" id="{75BB3CC2-E9DB-4FA7-94FE-662A3CB60ECC}"/>
              </a:ext>
            </a:extLst>
          </p:cNvPr>
          <p:cNvGraphicFramePr>
            <a:graphicFrameLocks noGrp="1"/>
          </p:cNvGraphicFramePr>
          <p:nvPr>
            <p:extLst>
              <p:ext uri="{D42A27DB-BD31-4B8C-83A1-F6EECF244321}">
                <p14:modId xmlns:p14="http://schemas.microsoft.com/office/powerpoint/2010/main" val="3970195134"/>
              </p:ext>
            </p:extLst>
          </p:nvPr>
        </p:nvGraphicFramePr>
        <p:xfrm>
          <a:off x="251520" y="672380"/>
          <a:ext cx="7498630" cy="5606026"/>
        </p:xfrm>
        <a:graphic>
          <a:graphicData uri="http://schemas.openxmlformats.org/drawingml/2006/table">
            <a:tbl>
              <a:tblPr firstRow="1" bandRow="1">
                <a:tableStyleId>{5C22544A-7EE6-4342-B048-85BDC9FD1C3A}</a:tableStyleId>
              </a:tblPr>
              <a:tblGrid>
                <a:gridCol w="3690410">
                  <a:extLst>
                    <a:ext uri="{9D8B030D-6E8A-4147-A177-3AD203B41FA5}">
                      <a16:colId xmlns:a16="http://schemas.microsoft.com/office/drawing/2014/main" val="3187006384"/>
                    </a:ext>
                  </a:extLst>
                </a:gridCol>
                <a:gridCol w="3520220">
                  <a:extLst>
                    <a:ext uri="{9D8B030D-6E8A-4147-A177-3AD203B41FA5}">
                      <a16:colId xmlns:a16="http://schemas.microsoft.com/office/drawing/2014/main" val="1549325136"/>
                    </a:ext>
                  </a:extLst>
                </a:gridCol>
                <a:gridCol w="288000">
                  <a:extLst>
                    <a:ext uri="{9D8B030D-6E8A-4147-A177-3AD203B41FA5}">
                      <a16:colId xmlns:a16="http://schemas.microsoft.com/office/drawing/2014/main" val="3615144415"/>
                    </a:ext>
                  </a:extLst>
                </a:gridCol>
              </a:tblGrid>
              <a:tr h="300904">
                <a:tc gridSpan="3">
                  <a:txBody>
                    <a:bodyPr/>
                    <a:lstStyle/>
                    <a:p>
                      <a:r>
                        <a:rPr lang="ja-JP" altLang="en-US" sz="16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１ 行政経営のめざす姿</a:t>
                      </a:r>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96058534"/>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（１）総論と現状認識</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061886"/>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（２）めざす社会の姿</a:t>
                      </a:r>
                      <a:r>
                        <a:rPr kumimoji="1" lang="ja-JP" altLang="en-US" sz="1600" dirty="0">
                          <a:latin typeface="メイリオ" panose="020B0604030504040204" pitchFamily="50" charset="-128"/>
                          <a:ea typeface="メイリオ" panose="020B0604030504040204" pitchFamily="50" charset="-128"/>
                        </a:rPr>
                        <a:t>・・・・・・・・・・・・・・・・・・・・・・・・・</a:t>
                      </a:r>
                      <a:endParaRPr kumimoji="1" lang="ja-JP" altLang="en-US" sz="1600" dirty="0"/>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746491"/>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（３）めざす行財政運営体制のあり方</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5</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986421"/>
                  </a:ext>
                </a:extLst>
              </a:tr>
              <a:tr h="34410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（４）行動指針</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6</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768952"/>
                  </a:ext>
                </a:extLst>
              </a:tr>
              <a:tr h="344103">
                <a:tc gridSpan="3">
                  <a:txBody>
                    <a:bodyPr/>
                    <a:lstStyle/>
                    <a:p>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２ 新たな行政経営の取組み</a:t>
                      </a:r>
                      <a:endParaRPr kumimoji="1" lang="ja-JP" altLang="en-US" sz="1600" dirty="0">
                        <a:latin typeface="メイリオ" panose="020B0604030504040204" pitchFamily="50" charset="-128"/>
                        <a:ea typeface="メイリオ" panose="020B0604030504040204" pitchFamily="50" charset="-128"/>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07279483"/>
                  </a:ext>
                </a:extLst>
              </a:tr>
              <a:tr h="344103">
                <a:tc>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（１）行政</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DX</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の実現に向けた取組み</a:t>
                      </a:r>
                      <a:endParaRPr kumimoji="1" lang="ja-JP" altLang="en-US" sz="1600" dirty="0">
                        <a:latin typeface="メイリオ" panose="020B0604030504040204" pitchFamily="50" charset="-128"/>
                        <a:ea typeface="メイリオ" panose="020B0604030504040204" pitchFamily="50" charset="-128"/>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メイリオ" panose="020B0604030504040204" pitchFamily="50" charset="-128"/>
                          <a:ea typeface="メイリオ" panose="020B060403050404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600" dirty="0">
                          <a:latin typeface="メイリオ" panose="020B0604030504040204" pitchFamily="50" charset="-128"/>
                          <a:ea typeface="メイリオ" panose="020B0604030504040204" pitchFamily="50" charset="-128"/>
                        </a:rPr>
                        <a:t>8</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065673"/>
                  </a:ext>
                </a:extLst>
              </a:tr>
              <a:tr h="344103">
                <a:tc>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（２）より幅広い共創の仕組みづくり</a:t>
                      </a:r>
                      <a:endParaRPr kumimoji="1" lang="ja-JP" altLang="en-US" sz="1600" dirty="0">
                        <a:latin typeface="メイリオ" panose="020B0604030504040204" pitchFamily="50" charset="-128"/>
                        <a:ea typeface="メイリオ" panose="020B0604030504040204" pitchFamily="50" charset="-128"/>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メイリオ" panose="020B0604030504040204" pitchFamily="50" charset="-128"/>
                          <a:ea typeface="メイリオ" panose="020B060403050404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600" dirty="0">
                          <a:latin typeface="メイリオ" panose="020B0604030504040204" pitchFamily="50" charset="-128"/>
                          <a:ea typeface="メイリオ" panose="020B0604030504040204" pitchFamily="50" charset="-128"/>
                        </a:rPr>
                        <a:t>17</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431030"/>
                  </a:ext>
                </a:extLst>
              </a:tr>
              <a:tr h="344103">
                <a:tc gridSpan="2">
                  <a:txBody>
                    <a:bodyPr/>
                    <a:lstStyle/>
                    <a:p>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３ 健全で規律ある行財政運営</a:t>
                      </a:r>
                      <a:endParaRPr kumimoji="1" lang="ja-JP" altLang="en-US" sz="1600" dirty="0">
                        <a:latin typeface="メイリオ" panose="020B0604030504040204" pitchFamily="50" charset="-128"/>
                        <a:ea typeface="メイリオ" panose="020B0604030504040204" pitchFamily="50" charset="-128"/>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442932"/>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（１）組織運営</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28</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347334"/>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（２）財政運営</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29</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173792"/>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①歳入確保</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30</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987988"/>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②歳出改革</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31</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357110"/>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（３）出資法人等の改革</a:t>
                      </a:r>
                      <a:r>
                        <a:rPr kumimoji="1" lang="ja-JP" altLang="en-US" sz="1600" dirty="0">
                          <a:latin typeface="メイリオ" panose="020B0604030504040204" pitchFamily="50" charset="-128"/>
                          <a:ea typeface="メイリオ" panose="020B0604030504040204" pitchFamily="50" charset="-128"/>
                        </a:rPr>
                        <a:t>・・・・・・・・・・・・・・・・・・・・・・・・</a:t>
                      </a:r>
                      <a:endParaRPr kumimoji="1" lang="ja-JP" altLang="en-US" sz="1600" dirty="0"/>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32</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208686"/>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（４）公の施設の改革</a:t>
                      </a:r>
                      <a:r>
                        <a:rPr kumimoji="1" lang="ja-JP" altLang="en-US" sz="1600" dirty="0">
                          <a:latin typeface="メイリオ" panose="020B0604030504040204" pitchFamily="50" charset="-128"/>
                          <a:ea typeface="メイリオ" panose="020B0604030504040204" pitchFamily="50" charset="-128"/>
                        </a:rPr>
                        <a:t>・・・・・・・・・・・・・・・・・・・・・・・・・</a:t>
                      </a:r>
                      <a:endParaRPr kumimoji="1" lang="ja-JP" altLang="en-US" sz="1600" dirty="0"/>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35</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758376"/>
                  </a:ext>
                </a:extLst>
              </a:tr>
              <a:tr h="344103">
                <a:tc gridSpan="2">
                  <a:txBody>
                    <a:bodyPr/>
                    <a:lstStyle/>
                    <a:p>
                      <a:endParaRPr lang="en-US" altLang="ja-JP" sz="1600" b="1"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＜具体的取組み編＞</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endParaRPr kumimoji="1" lang="en-US" altLang="ja-JP" sz="1600" dirty="0">
                        <a:latin typeface="メイリオ" panose="020B0604030504040204" pitchFamily="50" charset="-128"/>
                        <a:ea typeface="メイリオ" panose="020B0604030504040204" pitchFamily="50" charset="-128"/>
                      </a:endParaRPr>
                    </a:p>
                    <a:p>
                      <a:pPr algn="r"/>
                      <a:r>
                        <a:rPr kumimoji="1" lang="en-US" altLang="ja-JP" sz="1600" dirty="0">
                          <a:latin typeface="メイリオ" panose="020B0604030504040204" pitchFamily="50" charset="-128"/>
                          <a:ea typeface="メイリオ" panose="020B0604030504040204" pitchFamily="50" charset="-128"/>
                        </a:rPr>
                        <a:t>36</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451868"/>
                  </a:ext>
                </a:extLst>
              </a:tr>
            </a:tbl>
          </a:graphicData>
        </a:graphic>
      </p:graphicFrame>
      <p:sp>
        <p:nvSpPr>
          <p:cNvPr id="4" name="スライド番号プレースホルダー 3">
            <a:extLst>
              <a:ext uri="{FF2B5EF4-FFF2-40B4-BE49-F238E27FC236}">
                <a16:creationId xmlns:a16="http://schemas.microsoft.com/office/drawing/2014/main" id="{712E45F6-F1B1-49D3-8871-66F4B6365092}"/>
              </a:ext>
            </a:extLst>
          </p:cNvPr>
          <p:cNvSpPr>
            <a:spLocks noGrp="1"/>
          </p:cNvSpPr>
          <p:nvPr>
            <p:ph type="sldNum" sz="quarter" idx="12"/>
          </p:nvPr>
        </p:nvSpPr>
        <p:spPr/>
        <p:txBody>
          <a:bodyPr/>
          <a:lstStyle/>
          <a:p>
            <a:fld id="{7791D223-6A27-4327-8087-FA06212A7E85}" type="slidenum">
              <a:rPr lang="ja-JP" altLang="en-US" smtClean="0"/>
              <a:pPr/>
              <a:t>1</a:t>
            </a:fld>
            <a:endParaRPr lang="ja-JP" altLang="en-US"/>
          </a:p>
        </p:txBody>
      </p:sp>
    </p:spTree>
    <p:extLst>
      <p:ext uri="{BB962C8B-B14F-4D97-AF65-F5344CB8AC3E}">
        <p14:creationId xmlns:p14="http://schemas.microsoft.com/office/powerpoint/2010/main" val="78204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18DBAE8D-0780-4276-94A5-58A20031932D}"/>
              </a:ext>
            </a:extLst>
          </p:cNvPr>
          <p:cNvSpPr>
            <a:spLocks noGrp="1"/>
          </p:cNvSpPr>
          <p:nvPr>
            <p:ph type="body" sz="quarter" idx="13"/>
          </p:nvPr>
        </p:nvSpPr>
        <p:spPr>
          <a:xfrm>
            <a:off x="0" y="30701"/>
            <a:ext cx="7065785" cy="501650"/>
          </a:xfrm>
        </p:spPr>
        <p:txBody>
          <a:bodyPr/>
          <a:lstStyle/>
          <a:p>
            <a:r>
              <a:rPr lang="ja-JP" altLang="en-US" b="0" dirty="0">
                <a:solidFill>
                  <a:schemeClr val="tx1"/>
                </a:solidFill>
                <a:latin typeface="メイリオ" panose="020B0604030504040204" pitchFamily="50" charset="-128"/>
                <a:ea typeface="メイリオ" panose="020B0604030504040204" pitchFamily="50" charset="-128"/>
              </a:rPr>
              <a:t>公民戦略連携デスクの取組み（つづき）</a:t>
            </a:r>
            <a:endParaRPr lang="en-US" altLang="ja-JP" sz="1400" b="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6">
            <a:extLst>
              <a:ext uri="{FF2B5EF4-FFF2-40B4-BE49-F238E27FC236}">
                <a16:creationId xmlns:a16="http://schemas.microsoft.com/office/drawing/2014/main" id="{8E124B1D-2F18-457D-9D97-DBCE47E9B2F3}"/>
              </a:ext>
            </a:extLst>
          </p:cNvPr>
          <p:cNvGraphicFramePr>
            <a:graphicFrameLocks noGrp="1"/>
          </p:cNvGraphicFramePr>
          <p:nvPr>
            <p:extLst>
              <p:ext uri="{D42A27DB-BD31-4B8C-83A1-F6EECF244321}">
                <p14:modId xmlns:p14="http://schemas.microsoft.com/office/powerpoint/2010/main" val="1434763609"/>
              </p:ext>
            </p:extLst>
          </p:nvPr>
        </p:nvGraphicFramePr>
        <p:xfrm>
          <a:off x="78499" y="614610"/>
          <a:ext cx="8949672" cy="4278160"/>
        </p:xfrm>
        <a:graphic>
          <a:graphicData uri="http://schemas.openxmlformats.org/drawingml/2006/table">
            <a:tbl>
              <a:tblPr firstRow="1" bandRow="1">
                <a:tableStyleId>{5C22544A-7EE6-4342-B048-85BDC9FD1C3A}</a:tableStyleId>
              </a:tblPr>
              <a:tblGrid>
                <a:gridCol w="72000">
                  <a:extLst>
                    <a:ext uri="{9D8B030D-6E8A-4147-A177-3AD203B41FA5}">
                      <a16:colId xmlns:a16="http://schemas.microsoft.com/office/drawing/2014/main" val="4075963431"/>
                    </a:ext>
                  </a:extLst>
                </a:gridCol>
                <a:gridCol w="2880000">
                  <a:extLst>
                    <a:ext uri="{9D8B030D-6E8A-4147-A177-3AD203B41FA5}">
                      <a16:colId xmlns:a16="http://schemas.microsoft.com/office/drawing/2014/main" val="1651851913"/>
                    </a:ext>
                  </a:extLst>
                </a:gridCol>
                <a:gridCol w="81001">
                  <a:extLst>
                    <a:ext uri="{9D8B030D-6E8A-4147-A177-3AD203B41FA5}">
                      <a16:colId xmlns:a16="http://schemas.microsoft.com/office/drawing/2014/main" val="1849459863"/>
                    </a:ext>
                  </a:extLst>
                </a:gridCol>
                <a:gridCol w="2405605">
                  <a:extLst>
                    <a:ext uri="{9D8B030D-6E8A-4147-A177-3AD203B41FA5}">
                      <a16:colId xmlns:a16="http://schemas.microsoft.com/office/drawing/2014/main" val="3085866545"/>
                    </a:ext>
                  </a:extLst>
                </a:gridCol>
                <a:gridCol w="476230">
                  <a:extLst>
                    <a:ext uri="{9D8B030D-6E8A-4147-A177-3AD203B41FA5}">
                      <a16:colId xmlns:a16="http://schemas.microsoft.com/office/drawing/2014/main" val="1895114148"/>
                    </a:ext>
                  </a:extLst>
                </a:gridCol>
                <a:gridCol w="82836">
                  <a:extLst>
                    <a:ext uri="{9D8B030D-6E8A-4147-A177-3AD203B41FA5}">
                      <a16:colId xmlns:a16="http://schemas.microsoft.com/office/drawing/2014/main" val="2893256642"/>
                    </a:ext>
                  </a:extLst>
                </a:gridCol>
                <a:gridCol w="2880000">
                  <a:extLst>
                    <a:ext uri="{9D8B030D-6E8A-4147-A177-3AD203B41FA5}">
                      <a16:colId xmlns:a16="http://schemas.microsoft.com/office/drawing/2014/main" val="3391870703"/>
                    </a:ext>
                  </a:extLst>
                </a:gridCol>
                <a:gridCol w="72000">
                  <a:extLst>
                    <a:ext uri="{9D8B030D-6E8A-4147-A177-3AD203B41FA5}">
                      <a16:colId xmlns:a16="http://schemas.microsoft.com/office/drawing/2014/main" val="2360674989"/>
                    </a:ext>
                  </a:extLst>
                </a:gridCol>
              </a:tblGrid>
              <a:tr h="280800">
                <a:tc>
                  <a:txBody>
                    <a:bodyPr/>
                    <a:lstStyle/>
                    <a:p>
                      <a:pPr algn="ctr"/>
                      <a:endParaRPr kumimoji="1" lang="ja-JP" altLang="en-US" sz="20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6">
                  <a:txBody>
                    <a:bodyPr/>
                    <a:lstStyle/>
                    <a:p>
                      <a:pPr algn="ctr"/>
                      <a:r>
                        <a:rPr lang="ja-JP" altLang="en-US" sz="1200" b="1" dirty="0">
                          <a:solidFill>
                            <a:schemeClr val="tx1"/>
                          </a:solidFill>
                          <a:latin typeface="メイリオ" panose="020B0604030504040204" pitchFamily="50" charset="-128"/>
                          <a:ea typeface="メイリオ" panose="020B0604030504040204" pitchFamily="50" charset="-128"/>
                        </a:rPr>
                        <a:t>令和７年度の取組み事例</a:t>
                      </a:r>
                      <a:endParaRPr kumimoji="1" lang="ja-JP" altLang="en-US" sz="1200" dirty="0"/>
                    </a:p>
                  </a:txBody>
                  <a:tcPr marT="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hMerge="1">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hMerge="1">
                  <a:txBody>
                    <a:bodyPr/>
                    <a:lstStyle/>
                    <a:p>
                      <a:pPr algn="ctr"/>
                      <a:endParaRPr kumimoji="1" lang="ja-JP" altLang="en-US" sz="1200"/>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rgbClr val="CFE0ED"/>
                    </a:solidFill>
                  </a:tcPr>
                </a:tc>
                <a:tc hMerge="1">
                  <a:txBody>
                    <a:bodyPr/>
                    <a:lstStyle/>
                    <a:p>
                      <a:endParaRPr kumimoji="1" lang="ja-JP" altLang="en-US"/>
                    </a:p>
                  </a:txBody>
                  <a:tcPr/>
                </a:tc>
                <a:tc hMerge="1">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hMerge="1">
                  <a:txBody>
                    <a:bodyPr/>
                    <a:lstStyle/>
                    <a:p>
                      <a:pPr algn="ctr"/>
                      <a:endParaRPr kumimoji="1" lang="ja-JP" altLang="en-US" sz="120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algn="ctr"/>
                      <a:endParaRPr kumimoji="1" lang="ja-JP" altLang="en-US" sz="20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3542045224"/>
                  </a:ext>
                </a:extLst>
              </a:tr>
              <a:tr h="280800">
                <a:tc>
                  <a:txBody>
                    <a:bodyPr/>
                    <a:lstStyle/>
                    <a:p>
                      <a:pPr algn="ctr"/>
                      <a:endParaRPr kumimoji="1" lang="ja-JP" altLang="en-US" sz="20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algn="ct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子ども・教育、福祉</a:t>
                      </a:r>
                      <a:endParaRPr kumimoji="1" lang="ja-JP" altLang="en-US" sz="1200" dirty="0"/>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2">
                  <a:txBody>
                    <a:bodyPr/>
                    <a:lstStyle/>
                    <a:p>
                      <a:pPr algn="ct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endParaRPr kumimoji="1" lang="ja-JP" altLang="en-US" sz="1200" dirty="0"/>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algn="ctr"/>
                      <a:r>
                        <a:rPr kumimoji="1" lang="ja-JP" altLang="en-US" sz="1200" b="1" i="0" u="none" strike="noStrike" kern="1200" cap="none" spc="0" normalizeH="0" baseline="0" noProof="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環境</a:t>
                      </a:r>
                      <a:endParaRPr kumimoji="1" lang="ja-JP" altLang="en-US" sz="120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200"/>
                    </a:p>
                  </a:txBody>
                  <a:tcPr marL="0" marR="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3163246352"/>
                  </a:ext>
                </a:extLst>
              </a:tr>
              <a:tr h="1440000">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r>
                        <a:rPr kumimoji="1" lang="ja-JP" altLang="en-US"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事例①教材を用いた出前授業の実施</a:t>
                      </a:r>
                      <a:endParaRPr kumimoji="1" lang="en-US" altLang="ja-JP"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endParaRPr kumimoji="1" lang="en-US" altLang="ja-JP" sz="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楽しみながら掃除を学</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ぶことのできる「府立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支援学校おそうじ手帳</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（連携企業との共同作</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成）」を用いての出前</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授業を実施。</a:t>
                      </a:r>
                      <a:endParaRPr kumimoji="1" lang="ja-JP" alt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事例②「健活</a:t>
                      </a:r>
                      <a:r>
                        <a:rPr kumimoji="1" lang="en-US" altLang="ja-JP"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10</a:t>
                      </a:r>
                      <a:r>
                        <a:rPr kumimoji="1" lang="ja-JP" altLang="en-US"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」の推進</a:t>
                      </a:r>
                      <a:endParaRPr kumimoji="1" lang="en-US" altLang="ja-JP" sz="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飲料メーカーやドラッ</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グストアと連携し、対</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象商品の販売個数に応</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じた「がん対策基金」</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への寄附を実施。また、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店舗内での健康イベン</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トの開催を通じ、府民</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の健康づくりを推進。</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事例③大阪産（もん）・大阪産（もん）名品の</a:t>
                      </a:r>
                      <a:endParaRPr kumimoji="1" lang="en-US" altLang="ja-JP"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利用促進や消費拡大</a:t>
                      </a:r>
                      <a:endParaRPr kumimoji="1" lang="en-US" altLang="ja-JP"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a:t>
                      </a:r>
                      <a:endParaRPr kumimoji="1" lang="en-US" altLang="ja-JP"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府民の生活に身近なコ</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ンビニやスーパーにお</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いて、大阪産</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もん</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や</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大阪産</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もん</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名品を活</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用した商品を販売し、</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認知度向上・消費拡大</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を推進。</a:t>
                      </a:r>
                      <a:endParaRPr kumimoji="1" lang="ja-JP" altLang="en-US"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4047487740"/>
                  </a:ext>
                </a:extLst>
              </a:tr>
              <a:tr h="0">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2">
                  <a:txBody>
                    <a:bodyPr/>
                    <a:lstStyle/>
                    <a:p>
                      <a:endParaRPr kumimoji="1" lang="ja-JP" altLang="en-US"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hMerge="1">
                  <a:txBody>
                    <a:bodyPr/>
                    <a:lstStyle/>
                    <a:p>
                      <a:endParaRPr kumimoji="1" lang="ja-JP" altLang="en-US"/>
                    </a:p>
                  </a:txBody>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1703636719"/>
                  </a:ext>
                </a:extLst>
              </a:tr>
              <a:tr h="252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ja-JP" altLang="en-US" sz="200" b="1" i="0" u="none" strike="noStrike" kern="1200" cap="none" spc="0" normalizeH="0" baseline="0" noProof="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0" marR="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産業・中小企業振興、雇用</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2">
                  <a:txBody>
                    <a:bodyPr/>
                    <a:lstStyle/>
                    <a:p>
                      <a:pPr algn="ctr"/>
                      <a:r>
                        <a:rPr kumimoji="1" lang="ja-JP" altLang="en-US" sz="1200" b="1" i="0" u="none" strike="noStrike" kern="1200" cap="none" spc="0" normalizeH="0" baseline="0" noProof="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安全・安心</a:t>
                      </a:r>
                      <a:endParaRPr kumimoji="1" lang="ja-JP" altLang="en-US" sz="120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algn="ct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地域活性化・まちづくり</a:t>
                      </a:r>
                      <a:endParaRPr kumimoji="1" lang="ja-JP" altLang="en-US" sz="1200" dirty="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200"/>
                    </a:p>
                  </a:txBody>
                  <a:tcPr marL="0" marR="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2423760016"/>
                  </a:ext>
                </a:extLst>
              </a:tr>
              <a:tr h="1482680">
                <a:tc>
                  <a:txBody>
                    <a:bodyPr/>
                    <a:lstStyle/>
                    <a:p>
                      <a:pPr marL="0" marR="0" lvl="0" indent="0" algn="l" defTabSz="914400" rtl="0" eaLnBrk="1" fontAlgn="auto" latinLnBrk="0" hangingPunct="1">
                        <a:lnSpc>
                          <a:spcPts val="1350"/>
                        </a:lnSpc>
                        <a:spcBef>
                          <a:spcPts val="0"/>
                        </a:spcBef>
                        <a:spcAft>
                          <a:spcPts val="0"/>
                        </a:spcAft>
                        <a:buClrTx/>
                        <a:buSzTx/>
                        <a:buFontTx/>
                        <a:buNone/>
                        <a:tabLst/>
                        <a:defRPr/>
                      </a:pPr>
                      <a:endPar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事例④府内企業の外国人材採用・定着支援</a:t>
                      </a:r>
                      <a:endParaRPr kumimoji="1" lang="en-US" altLang="ja-JP"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35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府内企業向け「外国人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材採用セミナー」にて、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外国人材の活躍事例の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紹介や採用・定着に係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るノウハウを共有。</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事例⑤府⺠の交通安全意識向上に向けた取組み</a:t>
                      </a:r>
                      <a:br>
                        <a:rPr kumimoji="1" lang="en-US" altLang="ja-JP"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br>
                      <a:endParaRPr kumimoji="1" lang="en-US" altLang="ja-JP" sz="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試合開催時、スタジアム</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に「交通事故防止運動」</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広報啓発ブースを出展。</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自転車ヘルメット着用効</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果実験・交通安全教室を</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実施し、府民の交通安全</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意識を向上。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r>
                        <a:rPr kumimoji="1" lang="ja-JP" altLang="en-US"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事例⑥万博来場に関する各種手続支援</a:t>
                      </a:r>
                    </a:p>
                    <a:p>
                      <a:endParaRPr kumimoji="1" lang="en-US" altLang="ja-JP"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チケット購入やパビリ</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オン入場予約等をサポ</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ートする「万博来場サ</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ポートデスク」をショ</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ッピングモールに設置</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し、大阪・関西万博へ</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の来場を支援。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981519239"/>
                  </a:ext>
                </a:extLst>
              </a:tr>
              <a:tr h="144000">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20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3088389764"/>
                  </a:ext>
                </a:extLst>
              </a:tr>
            </a:tbl>
          </a:graphicData>
        </a:graphic>
      </p:graphicFrame>
      <p:pic>
        <p:nvPicPr>
          <p:cNvPr id="187" name="図 186">
            <a:extLst>
              <a:ext uri="{FF2B5EF4-FFF2-40B4-BE49-F238E27FC236}">
                <a16:creationId xmlns:a16="http://schemas.microsoft.com/office/drawing/2014/main" id="{83FA7D89-33EE-47EF-B4BE-EBB884CD7711}"/>
              </a:ext>
            </a:extLst>
          </p:cNvPr>
          <p:cNvPicPr>
            <a:picLocks noChangeAspect="1"/>
          </p:cNvPicPr>
          <p:nvPr/>
        </p:nvPicPr>
        <p:blipFill>
          <a:blip r:embed="rId3"/>
          <a:stretch>
            <a:fillRect/>
          </a:stretch>
        </p:blipFill>
        <p:spPr>
          <a:xfrm>
            <a:off x="1591585" y="1571681"/>
            <a:ext cx="1356876" cy="1060484"/>
          </a:xfrm>
          <a:prstGeom prst="rect">
            <a:avLst/>
          </a:prstGeom>
        </p:spPr>
      </p:pic>
      <p:sp>
        <p:nvSpPr>
          <p:cNvPr id="151" name="正方形/長方形 150">
            <a:extLst>
              <a:ext uri="{FF2B5EF4-FFF2-40B4-BE49-F238E27FC236}">
                <a16:creationId xmlns:a16="http://schemas.microsoft.com/office/drawing/2014/main" id="{7CA606B9-A037-4AD8-9174-99EE5235EBEB}"/>
              </a:ext>
            </a:extLst>
          </p:cNvPr>
          <p:cNvSpPr/>
          <p:nvPr/>
        </p:nvSpPr>
        <p:spPr>
          <a:xfrm>
            <a:off x="176755" y="4902108"/>
            <a:ext cx="3001266" cy="1938992"/>
          </a:xfrm>
          <a:prstGeom prst="rect">
            <a:avLst/>
          </a:prstGeom>
        </p:spPr>
        <p:txBody>
          <a:bodyPr wrap="none" lIns="36000">
            <a:spAutoFit/>
          </a:bodyPr>
          <a:lstStyle/>
          <a:p>
            <a:pPr lvl="0">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■複数企業・大学等との連携・協働</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kumimoji="1" lang="en-US" altLang="ja-JP" sz="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◆公民連携フォーラム</a:t>
            </a:r>
            <a:endParaRPr lang="ja-JP" altLang="en-US" sz="12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公民連携に関心のある企業</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等や府内市町村等を対象に、</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公民連携の取組み成果や、</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今後の展望等を共有するこ</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とで、企業等における公民</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連携を促進し、機運を醸成。</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企業と行政のみならず、企</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業同士の新たな出会いや共</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創のきっかけ、ビジネスチャンスを創出。</a:t>
            </a:r>
            <a:endParaRPr kumimoji="1" lang="ja-JP" altLang="en-US"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graphicFrame>
        <p:nvGraphicFramePr>
          <p:cNvPr id="8" name="表 12">
            <a:extLst>
              <a:ext uri="{FF2B5EF4-FFF2-40B4-BE49-F238E27FC236}">
                <a16:creationId xmlns:a16="http://schemas.microsoft.com/office/drawing/2014/main" id="{5523D83F-E22B-49DA-832E-49B50239A60F}"/>
              </a:ext>
            </a:extLst>
          </p:cNvPr>
          <p:cNvGraphicFramePr>
            <a:graphicFrameLocks noGrp="1"/>
          </p:cNvGraphicFramePr>
          <p:nvPr>
            <p:extLst>
              <p:ext uri="{D42A27DB-BD31-4B8C-83A1-F6EECF244321}">
                <p14:modId xmlns:p14="http://schemas.microsoft.com/office/powerpoint/2010/main" val="3549874370"/>
              </p:ext>
            </p:extLst>
          </p:nvPr>
        </p:nvGraphicFramePr>
        <p:xfrm>
          <a:off x="6731639" y="4993422"/>
          <a:ext cx="2232000" cy="1721685"/>
        </p:xfrm>
        <a:graphic>
          <a:graphicData uri="http://schemas.openxmlformats.org/drawingml/2006/table">
            <a:tbl>
              <a:tblPr firstRow="1">
                <a:tableStyleId>{5C22544A-7EE6-4342-B048-85BDC9FD1C3A}</a:tableStyleId>
              </a:tblPr>
              <a:tblGrid>
                <a:gridCol w="1332000">
                  <a:extLst>
                    <a:ext uri="{9D8B030D-6E8A-4147-A177-3AD203B41FA5}">
                      <a16:colId xmlns:a16="http://schemas.microsoft.com/office/drawing/2014/main" val="4035282940"/>
                    </a:ext>
                  </a:extLst>
                </a:gridCol>
                <a:gridCol w="900000">
                  <a:extLst>
                    <a:ext uri="{9D8B030D-6E8A-4147-A177-3AD203B41FA5}">
                      <a16:colId xmlns:a16="http://schemas.microsoft.com/office/drawing/2014/main" val="3996312713"/>
                    </a:ext>
                  </a:extLst>
                </a:gridCol>
              </a:tblGrid>
              <a:tr h="0">
                <a:tc gridSpan="2">
                  <a:txBody>
                    <a:bodyPr/>
                    <a:lstStyle/>
                    <a:p>
                      <a:pPr algn="ctr"/>
                      <a:r>
                        <a:rPr lang="ja-JP" altLang="en-US" sz="9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取組み効果</a:t>
                      </a:r>
                      <a:endParaRPr kumimoji="1" lang="ja-JP" altLang="en-US" sz="700" dirty="0">
                        <a:solidFill>
                          <a:schemeClr val="bg1"/>
                        </a:solidFill>
                        <a:effectLst>
                          <a:outerShdw blurRad="38100" dist="38100" dir="2700000" algn="tl">
                            <a:srgbClr val="000000">
                              <a:alpha val="43137"/>
                            </a:srgbClr>
                          </a:outerShdw>
                        </a:effectLst>
                      </a:endParaRPr>
                    </a:p>
                  </a:txBody>
                  <a:tcPr marL="36000" marR="36000" marT="36000" marB="36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rgbClr val="006664"/>
                    </a:solidFill>
                  </a:tcPr>
                </a:tc>
                <a:tc hMerge="1">
                  <a:txBody>
                    <a:bodyPr/>
                    <a:lstStyle/>
                    <a:p>
                      <a:endParaRPr kumimoji="1" lang="ja-JP" altLang="en-US"/>
                    </a:p>
                  </a:txBody>
                  <a:tcPr/>
                </a:tc>
                <a:extLst>
                  <a:ext uri="{0D108BD9-81ED-4DB2-BD59-A6C34878D82A}">
                    <a16:rowId xmlns:a16="http://schemas.microsoft.com/office/drawing/2014/main" val="2125157585"/>
                  </a:ext>
                </a:extLst>
              </a:tr>
              <a:tr h="370840">
                <a:tc>
                  <a:txBody>
                    <a:bodyPr/>
                    <a:lstStyle/>
                    <a:p>
                      <a:pPr marL="0" marR="0" lvl="0" indent="0" algn="l" defTabSz="914400" rtl="0" eaLnBrk="1" fontAlgn="auto" latinLnBrk="0" hangingPunct="1">
                        <a:lnSpc>
                          <a:spcPts val="1050"/>
                        </a:lnSpc>
                        <a:spcBef>
                          <a:spcPts val="0"/>
                        </a:spcBef>
                        <a:spcAft>
                          <a:spcPts val="0"/>
                        </a:spcAft>
                        <a:buClrTx/>
                        <a:buSzTx/>
                        <a:buFont typeface="Wingdings" panose="05000000000000000000" pitchFamily="2" charset="2"/>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包括連携協定締結数（累計）</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050"/>
                        </a:lnSpc>
                        <a:spcBef>
                          <a:spcPts val="0"/>
                        </a:spcBef>
                        <a:spcAft>
                          <a:spcPts val="0"/>
                        </a:spcAft>
                        <a:buClrTx/>
                        <a:buSzTx/>
                        <a:buFont typeface="Wingdings" panose="05000000000000000000" pitchFamily="2" charset="2"/>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（令和８年１月時点）</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36000" marR="36000" marT="36000" marB="36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ts val="700"/>
                        </a:lnSpc>
                      </a:pPr>
                      <a:r>
                        <a:rPr kumimoji="1" lang="en-US" altLang="ja-JP" sz="700" b="1" strike="noStrike" kern="1200" dirty="0">
                          <a:solidFill>
                            <a:schemeClr val="tx1"/>
                          </a:solidFill>
                          <a:latin typeface="メイリオ" panose="020B0604030504040204" pitchFamily="50" charset="-128"/>
                          <a:ea typeface="メイリオ" panose="020B0604030504040204" pitchFamily="50" charset="-128"/>
                        </a:rPr>
                        <a:t>60</a:t>
                      </a:r>
                      <a:r>
                        <a:rPr kumimoji="1" lang="ja-JP" altLang="en-US" sz="700" b="1" strike="noStrike" kern="1200" dirty="0">
                          <a:solidFill>
                            <a:schemeClr val="tx1"/>
                          </a:solidFill>
                          <a:latin typeface="メイリオ" panose="020B0604030504040204" pitchFamily="50" charset="-128"/>
                          <a:ea typeface="メイリオ" panose="020B0604030504040204" pitchFamily="50" charset="-128"/>
                        </a:rPr>
                        <a:t>件</a:t>
                      </a:r>
                      <a:endParaRPr kumimoji="1" lang="en-US" altLang="ja-JP" sz="700" b="1" strike="noStrike" kern="1200" dirty="0">
                        <a:solidFill>
                          <a:schemeClr val="tx1"/>
                        </a:solidFill>
                        <a:latin typeface="メイリオ" panose="020B0604030504040204" pitchFamily="50" charset="-128"/>
                        <a:ea typeface="メイリオ" panose="020B0604030504040204" pitchFamily="50" charset="-128"/>
                      </a:endParaRPr>
                    </a:p>
                    <a:p>
                      <a:pPr marL="0" algn="ctr" defTabSz="914400" rtl="0" eaLnBrk="1" latinLnBrk="0" hangingPunct="1">
                        <a:lnSpc>
                          <a:spcPts val="700"/>
                        </a:lnSpc>
                      </a:pPr>
                      <a:endParaRPr kumimoji="1" lang="en-US" altLang="ja-JP" sz="700" b="1" strike="noStrike" kern="1200" dirty="0">
                        <a:solidFill>
                          <a:schemeClr val="tx1"/>
                        </a:solidFill>
                        <a:latin typeface="メイリオ" panose="020B0604030504040204" pitchFamily="50" charset="-128"/>
                        <a:ea typeface="メイリオ" panose="020B0604030504040204" pitchFamily="50" charset="-128"/>
                      </a:endParaRPr>
                    </a:p>
                    <a:p>
                      <a:pPr marL="0" algn="ctr" defTabSz="914400" rtl="0" eaLnBrk="1" latinLnBrk="0" hangingPunct="1">
                        <a:lnSpc>
                          <a:spcPts val="700"/>
                        </a:lnSpc>
                      </a:pPr>
                      <a:r>
                        <a:rPr kumimoji="1" lang="en-US" altLang="ja-JP" sz="700" b="1" strike="noStrike" kern="1200" dirty="0">
                          <a:solidFill>
                            <a:schemeClr val="tx1"/>
                          </a:solidFill>
                          <a:latin typeface="メイリオ" panose="020B0604030504040204" pitchFamily="50" charset="-128"/>
                          <a:ea typeface="メイリオ" panose="020B0604030504040204" pitchFamily="50" charset="-128"/>
                        </a:rPr>
                        <a:t>74</a:t>
                      </a:r>
                      <a:r>
                        <a:rPr kumimoji="1" lang="ja-JP" altLang="en-US" sz="700" b="1" strike="noStrike" kern="1200" dirty="0">
                          <a:solidFill>
                            <a:schemeClr val="tx1"/>
                          </a:solidFill>
                          <a:latin typeface="メイリオ" panose="020B0604030504040204" pitchFamily="50" charset="-128"/>
                          <a:ea typeface="メイリオ" panose="020B0604030504040204" pitchFamily="50" charset="-128"/>
                        </a:rPr>
                        <a:t>事業者</a:t>
                      </a:r>
                      <a:endParaRPr kumimoji="1" lang="en-US" altLang="ja-JP" sz="700" b="0" strike="noStrike" kern="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89034388"/>
                  </a:ext>
                </a:extLst>
              </a:tr>
              <a:tr h="370840">
                <a:tc>
                  <a:txBody>
                    <a:bodyPr/>
                    <a:lstStyle/>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包括連携協定締結企業等との　</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連携数</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（令和７年度）</a:t>
                      </a:r>
                      <a:endPar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36000" marB="36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en-US" altLang="ja-JP" sz="700" b="1" strike="noStrike" dirty="0">
                          <a:solidFill>
                            <a:schemeClr val="tx1"/>
                          </a:solidFill>
                          <a:latin typeface="メイリオ" panose="020B0604030504040204" pitchFamily="50" charset="-128"/>
                          <a:ea typeface="メイリオ" panose="020B0604030504040204" pitchFamily="50" charset="-128"/>
                        </a:rPr>
                        <a:t>700</a:t>
                      </a:r>
                      <a:r>
                        <a:rPr kumimoji="1" lang="ja-JP" altLang="en-US" sz="700" b="1" strike="noStrike" dirty="0">
                          <a:solidFill>
                            <a:schemeClr val="tx1"/>
                          </a:solidFill>
                          <a:latin typeface="メイリオ" panose="020B0604030504040204" pitchFamily="50" charset="-128"/>
                          <a:ea typeface="メイリオ" panose="020B0604030504040204" pitchFamily="50" charset="-128"/>
                        </a:rPr>
                        <a:t>件</a:t>
                      </a:r>
                    </a:p>
                    <a:p>
                      <a:pPr algn="ctr">
                        <a:lnSpc>
                          <a:spcPct val="100000"/>
                        </a:lnSpc>
                      </a:pPr>
                      <a:r>
                        <a:rPr kumimoji="1" lang="ja-JP" altLang="en-US" sz="700" b="1" strike="noStrike" dirty="0">
                          <a:solidFill>
                            <a:schemeClr val="tx1"/>
                          </a:solidFill>
                          <a:latin typeface="メイリオ" panose="020B0604030504040204" pitchFamily="50" charset="-128"/>
                          <a:ea typeface="メイリオ" panose="020B0604030504040204" pitchFamily="50" charset="-128"/>
                        </a:rPr>
                        <a:t>（見込み）</a:t>
                      </a:r>
                      <a:endParaRPr kumimoji="1" lang="en-US" altLang="ja-JP"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04625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直接的効果額</a:t>
                      </a:r>
                      <a:r>
                        <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（令和６年度）</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tc>
                  <a:txBody>
                    <a:bodyPr/>
                    <a:lstStyle/>
                    <a:p>
                      <a:pPr algn="ctr">
                        <a:lnSpc>
                          <a:spcPts val="700"/>
                        </a:lnSpc>
                      </a:pPr>
                      <a:r>
                        <a:rPr kumimoji="1" lang="ja-JP" altLang="en-US"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約８億</a:t>
                      </a:r>
                      <a:r>
                        <a:rPr kumimoji="1" lang="en-US" altLang="ja-JP"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398</a:t>
                      </a:r>
                      <a:r>
                        <a:rPr kumimoji="1" lang="ja-JP" altLang="en-US"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万円</a:t>
                      </a:r>
                      <a:endParaRPr kumimoji="1" lang="en-US" altLang="ja-JP"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9026051"/>
                  </a:ext>
                </a:extLst>
              </a:tr>
              <a:tr h="288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デスクが関わった取組みについて「仮に府が</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直接実施した場合に必要となる金額」を試算</a:t>
                      </a:r>
                    </a:p>
                  </a:txBody>
                  <a:tcPr marL="36000" marR="36000" marT="36000" marB="36000">
                    <a:lnL w="12700" cmpd="sng">
                      <a:noFill/>
                    </a:lnL>
                    <a:lnR w="12700" cmpd="sng">
                      <a:noFill/>
                    </a:lnR>
                    <a:lnT w="6350" cap="flat" cmpd="sng" algn="ctr">
                      <a:solidFill>
                        <a:srgbClr val="006664"/>
                      </a:solidFill>
                      <a:prstDash val="solid"/>
                      <a:round/>
                      <a:headEnd type="none" w="med" len="med"/>
                      <a:tailEnd type="none" w="med" len="med"/>
                    </a:lnT>
                    <a:lnB w="12700" cmpd="sng">
                      <a:noFill/>
                    </a:lnB>
                    <a:noFill/>
                  </a:tcPr>
                </a:tc>
                <a:tc hMerge="1">
                  <a:txBody>
                    <a:bodyPr/>
                    <a:lstStyle/>
                    <a:p>
                      <a:endParaRPr kumimoji="1" lang="ja-JP" altLang="en-US"/>
                    </a:p>
                  </a:txBody>
                  <a:tcPr/>
                </a:tc>
                <a:extLst>
                  <a:ext uri="{0D108BD9-81ED-4DB2-BD59-A6C34878D82A}">
                    <a16:rowId xmlns:a16="http://schemas.microsoft.com/office/drawing/2014/main" val="2011763691"/>
                  </a:ext>
                </a:extLst>
              </a:tr>
            </a:tbl>
          </a:graphicData>
        </a:graphic>
      </p:graphicFrame>
      <p:pic>
        <p:nvPicPr>
          <p:cNvPr id="18" name="図プレースホルダー 17" descr="アイコン が含まれている画像&#10;&#10;AI によって生成されたコンテンツは間違っている可能性があります。">
            <a:extLst>
              <a:ext uri="{FF2B5EF4-FFF2-40B4-BE49-F238E27FC236}">
                <a16:creationId xmlns:a16="http://schemas.microsoft.com/office/drawing/2014/main" id="{DF992EF2-614C-C8F6-0494-6EA3DA2B67F9}"/>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a:stretch>
            <a:fillRect/>
          </a:stretch>
        </p:blipFill>
        <p:spPr/>
      </p:pic>
      <p:pic>
        <p:nvPicPr>
          <p:cNvPr id="20" name="図プレースホルダー 19" descr="テキスト&#10;&#10;AI によって生成されたコンテンツは間違っている可能性があります。">
            <a:extLst>
              <a:ext uri="{FF2B5EF4-FFF2-40B4-BE49-F238E27FC236}">
                <a16:creationId xmlns:a16="http://schemas.microsoft.com/office/drawing/2014/main" id="{0101E04F-3585-9DC7-3307-5DDCAFCA525B}"/>
              </a:ext>
            </a:extLst>
          </p:cNvPr>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a:stretch>
            <a:fillRect/>
          </a:stretch>
        </p:blipFill>
        <p:spPr/>
      </p:pic>
      <p:sp>
        <p:nvSpPr>
          <p:cNvPr id="21" name="正方形/長方形 20">
            <a:extLst>
              <a:ext uri="{FF2B5EF4-FFF2-40B4-BE49-F238E27FC236}">
                <a16:creationId xmlns:a16="http://schemas.microsoft.com/office/drawing/2014/main" id="{95DD8103-7C0E-4009-8E7D-15BA05F9437B}"/>
              </a:ext>
            </a:extLst>
          </p:cNvPr>
          <p:cNvSpPr/>
          <p:nvPr/>
        </p:nvSpPr>
        <p:spPr>
          <a:xfrm>
            <a:off x="3347308" y="4951021"/>
            <a:ext cx="1924048" cy="1846659"/>
          </a:xfrm>
          <a:prstGeom prst="rect">
            <a:avLst/>
          </a:prstGeom>
        </p:spPr>
        <p:txBody>
          <a:bodyPr wrap="none" l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創発ダイアログ</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R="0" lvl="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公民連携で解決すべき行政</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課題をテーマに設定し、府</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の現状や取組みを紹介する</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とともに、企業や市町村等、</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多様な参加者と共にワーク</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ショップを実施することで、</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「対話」から様々なアイデ</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アを生み出す仕組み。</a:t>
            </a:r>
            <a:endParaRPr lang="en-US" altLang="ja-JP" sz="1000" dirty="0">
              <a:latin typeface="メイリオ" panose="020B0604030504040204" pitchFamily="50" charset="-128"/>
              <a:ea typeface="メイリオ" panose="020B0604030504040204" pitchFamily="50" charset="-128"/>
            </a:endParaRPr>
          </a:p>
          <a:p>
            <a:pPr lvl="0">
              <a:defRPr/>
            </a:pP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537253EE-2B77-4E40-8C79-5DD5A8B167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1613" y="5399663"/>
            <a:ext cx="1395101" cy="1046326"/>
          </a:xfrm>
          <a:prstGeom prst="rect">
            <a:avLst/>
          </a:prstGeom>
        </p:spPr>
      </p:pic>
      <p:pic>
        <p:nvPicPr>
          <p:cNvPr id="10" name="図 9">
            <a:extLst>
              <a:ext uri="{FF2B5EF4-FFF2-40B4-BE49-F238E27FC236}">
                <a16:creationId xmlns:a16="http://schemas.microsoft.com/office/drawing/2014/main" id="{86CDF325-D04A-4BC8-8342-5C2243393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5288" y="5439574"/>
            <a:ext cx="1405883" cy="1054412"/>
          </a:xfrm>
          <a:prstGeom prst="rect">
            <a:avLst/>
          </a:prstGeom>
        </p:spPr>
      </p:pic>
      <p:pic>
        <p:nvPicPr>
          <p:cNvPr id="30" name="図 29">
            <a:extLst>
              <a:ext uri="{FF2B5EF4-FFF2-40B4-BE49-F238E27FC236}">
                <a16:creationId xmlns:a16="http://schemas.microsoft.com/office/drawing/2014/main" id="{90C08F8A-2027-45B6-A9AA-CDB28DEFEE2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525135" y="3679558"/>
            <a:ext cx="1340085" cy="901917"/>
          </a:xfrm>
          <a:prstGeom prst="rect">
            <a:avLst/>
          </a:prstGeom>
        </p:spPr>
      </p:pic>
      <p:pic>
        <p:nvPicPr>
          <p:cNvPr id="22" name="図 21">
            <a:extLst>
              <a:ext uri="{FF2B5EF4-FFF2-40B4-BE49-F238E27FC236}">
                <a16:creationId xmlns:a16="http://schemas.microsoft.com/office/drawing/2014/main" id="{228924E1-615D-4A3B-8119-5D74C02530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5131" y="1639782"/>
            <a:ext cx="1322671" cy="1127492"/>
          </a:xfrm>
          <a:prstGeom prst="rect">
            <a:avLst/>
          </a:prstGeom>
        </p:spPr>
      </p:pic>
      <p:pic>
        <p:nvPicPr>
          <p:cNvPr id="23" name="図 22">
            <a:extLst>
              <a:ext uri="{FF2B5EF4-FFF2-40B4-BE49-F238E27FC236}">
                <a16:creationId xmlns:a16="http://schemas.microsoft.com/office/drawing/2014/main" id="{037BA3B2-255D-46DE-8C74-F4CFCD4143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4247" y="1628830"/>
            <a:ext cx="1298039" cy="925969"/>
          </a:xfrm>
          <a:prstGeom prst="rect">
            <a:avLst/>
          </a:prstGeom>
        </p:spPr>
      </p:pic>
      <p:pic>
        <p:nvPicPr>
          <p:cNvPr id="7" name="図 6">
            <a:extLst>
              <a:ext uri="{FF2B5EF4-FFF2-40B4-BE49-F238E27FC236}">
                <a16:creationId xmlns:a16="http://schemas.microsoft.com/office/drawing/2014/main" id="{F508E868-5CCF-430A-9CDA-7118ADCD726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694986" y="3655506"/>
            <a:ext cx="1234626" cy="925969"/>
          </a:xfrm>
          <a:prstGeom prst="rect">
            <a:avLst/>
          </a:prstGeom>
        </p:spPr>
      </p:pic>
      <p:pic>
        <p:nvPicPr>
          <p:cNvPr id="2" name="図 1">
            <a:extLst>
              <a:ext uri="{FF2B5EF4-FFF2-40B4-BE49-F238E27FC236}">
                <a16:creationId xmlns:a16="http://schemas.microsoft.com/office/drawing/2014/main" id="{BFAD3FFE-AA02-434C-A9FB-E40B2E52494B}"/>
              </a:ext>
            </a:extLst>
          </p:cNvPr>
          <p:cNvPicPr>
            <a:picLocks noChangeAspect="1"/>
          </p:cNvPicPr>
          <p:nvPr/>
        </p:nvPicPr>
        <p:blipFill>
          <a:blip r:embed="rId12"/>
          <a:stretch>
            <a:fillRect/>
          </a:stretch>
        </p:blipFill>
        <p:spPr>
          <a:xfrm>
            <a:off x="1599380" y="3609020"/>
            <a:ext cx="1335140" cy="932769"/>
          </a:xfrm>
          <a:prstGeom prst="rect">
            <a:avLst/>
          </a:prstGeom>
        </p:spPr>
      </p:pic>
      <p:sp>
        <p:nvSpPr>
          <p:cNvPr id="3" name="スライド番号プレースホルダー 2">
            <a:extLst>
              <a:ext uri="{FF2B5EF4-FFF2-40B4-BE49-F238E27FC236}">
                <a16:creationId xmlns:a16="http://schemas.microsoft.com/office/drawing/2014/main" id="{BA413C2E-1809-4EC6-BAB8-7FCD320A271F}"/>
              </a:ext>
            </a:extLst>
          </p:cNvPr>
          <p:cNvSpPr>
            <a:spLocks noGrp="1"/>
          </p:cNvSpPr>
          <p:nvPr>
            <p:ph type="sldNum" sz="quarter" idx="12"/>
          </p:nvPr>
        </p:nvSpPr>
        <p:spPr/>
        <p:txBody>
          <a:bodyPr/>
          <a:lstStyle/>
          <a:p>
            <a:fld id="{7791D223-6A27-4327-8087-FA06212A7E85}" type="slidenum">
              <a:rPr lang="ja-JP" altLang="en-US" smtClean="0"/>
              <a:pPr/>
              <a:t>19</a:t>
            </a:fld>
            <a:endParaRPr lang="ja-JP" altLang="en-US"/>
          </a:p>
        </p:txBody>
      </p:sp>
    </p:spTree>
    <p:extLst>
      <p:ext uri="{BB962C8B-B14F-4D97-AF65-F5344CB8AC3E}">
        <p14:creationId xmlns:p14="http://schemas.microsoft.com/office/powerpoint/2010/main" val="3280846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654B149-BA10-41AF-BC4C-1BDF1F6C6E95}"/>
              </a:ext>
            </a:extLst>
          </p:cNvPr>
          <p:cNvSpPr>
            <a:spLocks noGrp="1"/>
          </p:cNvSpPr>
          <p:nvPr>
            <p:ph type="body" sz="quarter" idx="13"/>
          </p:nvPr>
        </p:nvSpPr>
        <p:spPr>
          <a:xfrm>
            <a:off x="0" y="47030"/>
            <a:ext cx="7065785" cy="501650"/>
          </a:xfrm>
        </p:spPr>
        <p:txBody>
          <a:bodyPr/>
          <a:lstStyle/>
          <a:p>
            <a:r>
              <a:rPr lang="ja-JP" altLang="en-US" sz="2000" b="0" dirty="0">
                <a:solidFill>
                  <a:schemeClr val="tx1"/>
                </a:solidFill>
                <a:latin typeface="メイリオ" panose="020B0604030504040204" pitchFamily="50" charset="-128"/>
                <a:ea typeface="メイリオ" panose="020B0604030504040204" pitchFamily="50" charset="-128"/>
              </a:rPr>
              <a:t>市町村とのパートナーシップの強化</a:t>
            </a:r>
          </a:p>
        </p:txBody>
      </p:sp>
      <p:pic>
        <p:nvPicPr>
          <p:cNvPr id="13" name="図プレースホルダー 12" descr="アイコン が含まれている画像&#10;&#10;AI によって生成されたコンテンツは間違っている可能性があります。">
            <a:extLst>
              <a:ext uri="{FF2B5EF4-FFF2-40B4-BE49-F238E27FC236}">
                <a16:creationId xmlns:a16="http://schemas.microsoft.com/office/drawing/2014/main" id="{2B2756D2-5A3E-15CB-17E2-BF6C1A2627AA}"/>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p:pic>
      <p:pic>
        <p:nvPicPr>
          <p:cNvPr id="8" name="図プレースホルダー 7" descr="アイコン が含まれている画像&#10;&#10;AI によって生成されたコンテンツは間違っている可能性があります。">
            <a:extLst>
              <a:ext uri="{FF2B5EF4-FFF2-40B4-BE49-F238E27FC236}">
                <a16:creationId xmlns:a16="http://schemas.microsoft.com/office/drawing/2014/main" id="{F9DD8AD6-E0D2-3ABC-2195-6819679CB4B5}"/>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211" b="211"/>
          <a:stretch>
            <a:fillRect/>
          </a:stretch>
        </p:blipFill>
        <p:spPr/>
      </p:pic>
      <p:sp>
        <p:nvSpPr>
          <p:cNvPr id="79" name="正方形/長方形 78">
            <a:extLst>
              <a:ext uri="{FF2B5EF4-FFF2-40B4-BE49-F238E27FC236}">
                <a16:creationId xmlns:a16="http://schemas.microsoft.com/office/drawing/2014/main" id="{D41448C8-A95E-4F49-97D8-192D142A16B6}"/>
              </a:ext>
            </a:extLst>
          </p:cNvPr>
          <p:cNvSpPr/>
          <p:nvPr/>
        </p:nvSpPr>
        <p:spPr>
          <a:xfrm>
            <a:off x="273017" y="585938"/>
            <a:ext cx="8597967" cy="216000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kumimoji="1" lang="ja-JP" altLang="en-US"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公民連携の取組みの市町村への拡大</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endParaRPr kumimoji="1" lang="en-US" altLang="ja-JP" sz="400" b="1" dirty="0">
              <a:solidFill>
                <a:schemeClr val="tx1"/>
              </a:solidFill>
              <a:latin typeface="メイリオ" panose="020B0604030504040204" pitchFamily="50" charset="-128"/>
              <a:ea typeface="メイリオ" panose="020B0604030504040204" pitchFamily="50" charset="-128"/>
            </a:endParaRPr>
          </a:p>
          <a:p>
            <a:pPr marL="93663" indent="-93663">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より幅広い社会課題の解決をめざし、公民連携の取組みを住民に近い市町村へ拡大。</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81" name="角丸四角形 23">
            <a:extLst>
              <a:ext uri="{FF2B5EF4-FFF2-40B4-BE49-F238E27FC236}">
                <a16:creationId xmlns:a16="http://schemas.microsoft.com/office/drawing/2014/main" id="{72E55E25-8374-4E47-A0FF-2DBEBC7FA77D}"/>
              </a:ext>
            </a:extLst>
          </p:cNvPr>
          <p:cNvSpPr/>
          <p:nvPr/>
        </p:nvSpPr>
        <p:spPr>
          <a:xfrm>
            <a:off x="454042" y="1089662"/>
            <a:ext cx="8235915" cy="1603882"/>
          </a:xfrm>
          <a:prstGeom prst="rect">
            <a:avLst/>
          </a:prstGeom>
          <a:solidFill>
            <a:schemeClr val="bg1"/>
          </a:solidFill>
          <a:ln w="19050">
            <a:noFill/>
          </a:ln>
        </p:spPr>
        <p:style>
          <a:lnRef idx="2">
            <a:schemeClr val="accent1"/>
          </a:lnRef>
          <a:fillRef idx="1">
            <a:schemeClr val="lt1"/>
          </a:fillRef>
          <a:effectRef idx="0">
            <a:schemeClr val="accent1"/>
          </a:effectRef>
          <a:fontRef idx="minor">
            <a:schemeClr val="dk1"/>
          </a:fontRef>
        </p:style>
        <p:txBody>
          <a:bodyPr lIns="36000" rIns="36000" rtlCol="0" anchor="t" anchorCtr="0"/>
          <a:lstStyle/>
          <a:p>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◆市町村における公民連携推進への支援</a:t>
            </a:r>
            <a:endPar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専任（担当）部署設置に向けた働きかけ（設置市町：</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町（令和７年</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月時点））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市町村から「大阪府公民戦略連携デスク」へ研修生の受け入れ（令和７年度：２名）</a:t>
            </a: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創発ダイアログにおいて、企業等とのつながりを創出し、市町村における公民連携を加速 他</a:t>
            </a: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◆大阪府・市町村公民連携推進協議会における情報の共有と発信</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府内</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市町村の公民連携担当者向けに、対面によるグループワーク形式の研修会を実施</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公民連携</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DB</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（データベース）を活用し、府及び府内</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市町村の公民連携の好事例を発信</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OSAKA KOUMIN Action Platform</a:t>
            </a: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」との連携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インターネットテレビを活用した情報発信（実施市町：４市２町（令和７年</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月時点））</a:t>
            </a: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地域課題とスタートアップ企業等の強みを生かした提案をマッチングするためのピッチイベント「</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GROWTH</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DRIVE</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」を実施（令和７年</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月）他</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2" name="図 81">
            <a:extLst>
              <a:ext uri="{FF2B5EF4-FFF2-40B4-BE49-F238E27FC236}">
                <a16:creationId xmlns:a16="http://schemas.microsoft.com/office/drawing/2014/main" id="{6B98ACD8-CEE7-490A-A1FC-49D47ABFDBE3}"/>
              </a:ext>
            </a:extLst>
          </p:cNvPr>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7456126" y="1191536"/>
            <a:ext cx="1126716" cy="1186498"/>
          </a:xfrm>
          <a:prstGeom prst="rect">
            <a:avLst/>
          </a:prstGeom>
          <a:solidFill>
            <a:schemeClr val="bg1"/>
          </a:solidFill>
        </p:spPr>
      </p:pic>
      <p:graphicFrame>
        <p:nvGraphicFramePr>
          <p:cNvPr id="4" name="表 4">
            <a:extLst>
              <a:ext uri="{FF2B5EF4-FFF2-40B4-BE49-F238E27FC236}">
                <a16:creationId xmlns:a16="http://schemas.microsoft.com/office/drawing/2014/main" id="{C5D823D6-1DAB-4CFB-A822-188EDF49AD73}"/>
              </a:ext>
            </a:extLst>
          </p:cNvPr>
          <p:cNvGraphicFramePr>
            <a:graphicFrameLocks noGrp="1"/>
          </p:cNvGraphicFramePr>
          <p:nvPr>
            <p:extLst>
              <p:ext uri="{D42A27DB-BD31-4B8C-83A1-F6EECF244321}">
                <p14:modId xmlns:p14="http://schemas.microsoft.com/office/powerpoint/2010/main" val="215475443"/>
              </p:ext>
            </p:extLst>
          </p:nvPr>
        </p:nvGraphicFramePr>
        <p:xfrm>
          <a:off x="273600" y="2795310"/>
          <a:ext cx="8596800" cy="3659928"/>
        </p:xfrm>
        <a:graphic>
          <a:graphicData uri="http://schemas.openxmlformats.org/drawingml/2006/table">
            <a:tbl>
              <a:tblPr firstRow="1" bandRow="1">
                <a:tableStyleId>{5C22544A-7EE6-4342-B048-85BDC9FD1C3A}</a:tableStyleId>
              </a:tblPr>
              <a:tblGrid>
                <a:gridCol w="4298400">
                  <a:extLst>
                    <a:ext uri="{9D8B030D-6E8A-4147-A177-3AD203B41FA5}">
                      <a16:colId xmlns:a16="http://schemas.microsoft.com/office/drawing/2014/main" val="4219089937"/>
                    </a:ext>
                  </a:extLst>
                </a:gridCol>
                <a:gridCol w="4298400">
                  <a:extLst>
                    <a:ext uri="{9D8B030D-6E8A-4147-A177-3AD203B41FA5}">
                      <a16:colId xmlns:a16="http://schemas.microsoft.com/office/drawing/2014/main" val="2517771131"/>
                    </a:ext>
                  </a:extLst>
                </a:gridCol>
              </a:tblGrid>
              <a:tr h="275928">
                <a:tc gridSpan="2">
                  <a:txBody>
                    <a:bodyPr/>
                    <a:lstStyle/>
                    <a:p>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DX</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推進に向けた取組み</a:t>
                      </a:r>
                      <a:endParaRPr kumimoji="1" lang="ja-JP" altLang="en-US" dirty="0"/>
                    </a:p>
                  </a:txBody>
                  <a:tcPr>
                    <a:lnL w="12700" cap="flat" cmpd="sng" algn="ctr">
                      <a:solidFill>
                        <a:srgbClr val="CFE0ED"/>
                      </a:solidFill>
                      <a:prstDash val="solid"/>
                      <a:round/>
                      <a:headEnd type="none" w="med" len="med"/>
                      <a:tailEnd type="none" w="med" len="med"/>
                    </a:lnL>
                    <a:lnR w="12700" cap="flat" cmpd="sng" algn="ctr">
                      <a:solidFill>
                        <a:srgbClr val="CFE0ED"/>
                      </a:solidFill>
                      <a:prstDash val="solid"/>
                      <a:round/>
                      <a:headEnd type="none" w="med" len="med"/>
                      <a:tailEnd type="none" w="med" len="med"/>
                    </a:lnR>
                    <a:lnT w="12700" cap="flat" cmpd="sng" algn="ctr">
                      <a:solidFill>
                        <a:srgbClr val="CFE0ED"/>
                      </a:solidFill>
                      <a:prstDash val="solid"/>
                      <a:round/>
                      <a:headEnd type="none" w="med" len="med"/>
                      <a:tailEnd type="none" w="med" len="med"/>
                    </a:lnT>
                    <a:lnB w="12700" cap="flat" cmpd="sng" algn="ctr">
                      <a:solidFill>
                        <a:srgbClr val="CFE0ED"/>
                      </a:solidFill>
                      <a:prstDash val="solid"/>
                      <a:round/>
                      <a:headEnd type="none" w="med" len="med"/>
                      <a:tailEnd type="none" w="med" len="med"/>
                    </a:lnB>
                    <a:solidFill>
                      <a:srgbClr val="CFE0ED"/>
                    </a:solidFill>
                  </a:tcPr>
                </a:tc>
                <a:tc hMerge="1">
                  <a:txBody>
                    <a:bodyPr/>
                    <a:lstStyle/>
                    <a:p>
                      <a:endParaRPr kumimoji="1" lang="ja-JP" altLang="en-US" dirty="0"/>
                    </a:p>
                  </a:txBody>
                  <a:tcPr>
                    <a:lnL w="12700" cap="flat" cmpd="sng" algn="ctr">
                      <a:solidFill>
                        <a:srgbClr val="CFE0ED"/>
                      </a:solidFill>
                      <a:prstDash val="solid"/>
                      <a:round/>
                      <a:headEnd type="none" w="med" len="med"/>
                      <a:tailEnd type="none" w="med" len="med"/>
                    </a:lnL>
                    <a:lnR w="12700" cap="flat" cmpd="sng" algn="ctr">
                      <a:solidFill>
                        <a:srgbClr val="CFE0ED"/>
                      </a:solidFill>
                      <a:prstDash val="solid"/>
                      <a:round/>
                      <a:headEnd type="none" w="med" len="med"/>
                      <a:tailEnd type="none" w="med" len="med"/>
                    </a:lnR>
                    <a:lnT w="12700" cap="flat" cmpd="sng" algn="ctr">
                      <a:solidFill>
                        <a:srgbClr val="CFE0ED"/>
                      </a:solidFill>
                      <a:prstDash val="solid"/>
                      <a:round/>
                      <a:headEnd type="none" w="med" len="med"/>
                      <a:tailEnd type="none" w="med" len="med"/>
                    </a:lnT>
                    <a:lnB w="12700" cap="flat" cmpd="sng" algn="ctr">
                      <a:solidFill>
                        <a:srgbClr val="CFE0ED"/>
                      </a:solidFill>
                      <a:prstDash val="solid"/>
                      <a:round/>
                      <a:headEnd type="none" w="med" len="med"/>
                      <a:tailEnd type="none" w="med" len="med"/>
                    </a:lnB>
                    <a:solidFill>
                      <a:srgbClr val="CFE0ED"/>
                    </a:solidFill>
                  </a:tcPr>
                </a:tc>
                <a:extLst>
                  <a:ext uri="{0D108BD9-81ED-4DB2-BD59-A6C34878D82A}">
                    <a16:rowId xmlns:a16="http://schemas.microsoft.com/office/drawing/2014/main" val="259495413"/>
                  </a:ext>
                </a:extLst>
              </a:tr>
              <a:tr h="3384000">
                <a:tc>
                  <a:txBody>
                    <a:bodyPr/>
                    <a:lstStyle/>
                    <a:p>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◆システム共同調達等の取組</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indent="-87313">
                        <a:buFont typeface="Arial" panose="020B0604020202020204" pitchFamily="34" charset="0"/>
                        <a:buChar cha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市町村のデジタル化を進めるにあたり、業務効率化及び財政負担の軽減をめざし、府と府内市町村で構成する、“</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GovTech</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kumimoji="1" lang="en-US" altLang="ja-JP" sz="14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を中心に、令和３年度よりシステム共同調達等の取組みを推進。</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a:txBody>
                  <a:tcPr>
                    <a:lnL w="12700" cap="flat" cmpd="sng" algn="ctr">
                      <a:solidFill>
                        <a:srgbClr val="CFE0ED"/>
                      </a:solidFill>
                      <a:prstDash val="solid"/>
                      <a:round/>
                      <a:headEnd type="none" w="med" len="med"/>
                      <a:tailEnd type="none" w="med" len="med"/>
                    </a:lnL>
                    <a:lnR w="12700" cap="flat" cmpd="sng" algn="ctr">
                      <a:solidFill>
                        <a:srgbClr val="CFE0ED"/>
                      </a:solidFill>
                      <a:prstDash val="solid"/>
                      <a:round/>
                      <a:headEnd type="none" w="med" len="med"/>
                      <a:tailEnd type="none" w="med" len="med"/>
                    </a:lnR>
                    <a:lnT w="12700" cap="flat" cmpd="sng" algn="ctr">
                      <a:solidFill>
                        <a:srgbClr val="CFE0ED"/>
                      </a:solidFill>
                      <a:prstDash val="solid"/>
                      <a:round/>
                      <a:headEnd type="none" w="med" len="med"/>
                      <a:tailEnd type="none" w="med" len="med"/>
                    </a:lnT>
                    <a:lnB w="12700" cap="flat" cmpd="sng" algn="ctr">
                      <a:solidFill>
                        <a:srgbClr val="CFE0ED"/>
                      </a:solidFill>
                      <a:prstDash val="solid"/>
                      <a:round/>
                      <a:headEnd type="none" w="med" len="med"/>
                      <a:tailEnd type="none" w="med" len="med"/>
                    </a:lnB>
                    <a:solidFill>
                      <a:srgbClr val="CFE0ED"/>
                    </a:solidFill>
                  </a:tcPr>
                </a:tc>
                <a:tc>
                  <a:txBody>
                    <a:bodyPr/>
                    <a:lstStyle/>
                    <a:p>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◆市町村のデジタル力強化への取組</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a:t>
                      </a:r>
                      <a:endPar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令和８年度から、市町村のデジタル力の強化（共同化拡大による知見の共有）に向け、全国に先駆けて、今後大きな課題（費用・労力面）であるシステム標準化の対象となる「基幹業務システム（</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システム）」を中心に共同化の拡大に着手。</a:t>
                      </a:r>
                    </a:p>
                    <a:p>
                      <a:endParaRPr kumimoji="1" lang="ja-JP" altLang="en-US" dirty="0"/>
                    </a:p>
                  </a:txBody>
                  <a:tcPr>
                    <a:lnL w="12700" cap="flat" cmpd="sng" algn="ctr">
                      <a:solidFill>
                        <a:srgbClr val="CFE0ED"/>
                      </a:solidFill>
                      <a:prstDash val="solid"/>
                      <a:round/>
                      <a:headEnd type="none" w="med" len="med"/>
                      <a:tailEnd type="none" w="med" len="med"/>
                    </a:lnL>
                    <a:lnR w="12700" cap="flat" cmpd="sng" algn="ctr">
                      <a:solidFill>
                        <a:srgbClr val="CFE0ED"/>
                      </a:solidFill>
                      <a:prstDash val="solid"/>
                      <a:round/>
                      <a:headEnd type="none" w="med" len="med"/>
                      <a:tailEnd type="none" w="med" len="med"/>
                    </a:lnR>
                    <a:lnT w="12700" cap="flat" cmpd="sng" algn="ctr">
                      <a:solidFill>
                        <a:srgbClr val="CFE0ED"/>
                      </a:solidFill>
                      <a:prstDash val="solid"/>
                      <a:round/>
                      <a:headEnd type="none" w="med" len="med"/>
                      <a:tailEnd type="none" w="med" len="med"/>
                    </a:lnT>
                    <a:lnB w="12700" cap="flat" cmpd="sng" algn="ctr">
                      <a:solidFill>
                        <a:srgbClr val="CFE0ED"/>
                      </a:solidFill>
                      <a:prstDash val="solid"/>
                      <a:round/>
                      <a:headEnd type="none" w="med" len="med"/>
                      <a:tailEnd type="none" w="med" len="med"/>
                    </a:lnB>
                    <a:solidFill>
                      <a:srgbClr val="CFE0ED"/>
                    </a:solidFill>
                  </a:tcPr>
                </a:tc>
                <a:extLst>
                  <a:ext uri="{0D108BD9-81ED-4DB2-BD59-A6C34878D82A}">
                    <a16:rowId xmlns:a16="http://schemas.microsoft.com/office/drawing/2014/main" val="2633816134"/>
                  </a:ext>
                </a:extLst>
              </a:tr>
            </a:tbl>
          </a:graphicData>
        </a:graphic>
      </p:graphicFrame>
      <p:graphicFrame>
        <p:nvGraphicFramePr>
          <p:cNvPr id="44" name="表 11">
            <a:extLst>
              <a:ext uri="{FF2B5EF4-FFF2-40B4-BE49-F238E27FC236}">
                <a16:creationId xmlns:a16="http://schemas.microsoft.com/office/drawing/2014/main" id="{E4B27DBC-7F3A-4339-B956-67E971CDBFDD}"/>
              </a:ext>
            </a:extLst>
          </p:cNvPr>
          <p:cNvGraphicFramePr>
            <a:graphicFrameLocks noGrp="1"/>
          </p:cNvGraphicFramePr>
          <p:nvPr>
            <p:extLst>
              <p:ext uri="{D42A27DB-BD31-4B8C-83A1-F6EECF244321}">
                <p14:modId xmlns:p14="http://schemas.microsoft.com/office/powerpoint/2010/main" val="267213080"/>
              </p:ext>
            </p:extLst>
          </p:nvPr>
        </p:nvGraphicFramePr>
        <p:xfrm>
          <a:off x="402286" y="5123884"/>
          <a:ext cx="4052458" cy="1275840"/>
        </p:xfrm>
        <a:graphic>
          <a:graphicData uri="http://schemas.openxmlformats.org/drawingml/2006/table">
            <a:tbl>
              <a:tblPr>
                <a:tableStyleId>{5C22544A-7EE6-4342-B048-85BDC9FD1C3A}</a:tableStyleId>
              </a:tblPr>
              <a:tblGrid>
                <a:gridCol w="683094">
                  <a:extLst>
                    <a:ext uri="{9D8B030D-6E8A-4147-A177-3AD203B41FA5}">
                      <a16:colId xmlns:a16="http://schemas.microsoft.com/office/drawing/2014/main" val="3461218549"/>
                    </a:ext>
                  </a:extLst>
                </a:gridCol>
                <a:gridCol w="1728000">
                  <a:extLst>
                    <a:ext uri="{9D8B030D-6E8A-4147-A177-3AD203B41FA5}">
                      <a16:colId xmlns:a16="http://schemas.microsoft.com/office/drawing/2014/main" val="165219868"/>
                    </a:ext>
                  </a:extLst>
                </a:gridCol>
                <a:gridCol w="669223">
                  <a:extLst>
                    <a:ext uri="{9D8B030D-6E8A-4147-A177-3AD203B41FA5}">
                      <a16:colId xmlns:a16="http://schemas.microsoft.com/office/drawing/2014/main" val="783501252"/>
                    </a:ext>
                  </a:extLst>
                </a:gridCol>
                <a:gridCol w="217142">
                  <a:extLst>
                    <a:ext uri="{9D8B030D-6E8A-4147-A177-3AD203B41FA5}">
                      <a16:colId xmlns:a16="http://schemas.microsoft.com/office/drawing/2014/main" val="2774073771"/>
                    </a:ext>
                  </a:extLst>
                </a:gridCol>
                <a:gridCol w="754999">
                  <a:extLst>
                    <a:ext uri="{9D8B030D-6E8A-4147-A177-3AD203B41FA5}">
                      <a16:colId xmlns:a16="http://schemas.microsoft.com/office/drawing/2014/main" val="4181960912"/>
                    </a:ext>
                  </a:extLst>
                </a:gridCol>
              </a:tblGrid>
              <a:tr h="82767">
                <a:tc gridSpan="5">
                  <a:txBody>
                    <a:bodyPr/>
                    <a:lstStyle/>
                    <a:p>
                      <a:pPr marL="72000" algn="ctr"/>
                      <a:r>
                        <a:rPr kumimoji="1" lang="ja-JP" altLang="en-US" sz="1000" b="1" dirty="0">
                          <a:solidFill>
                            <a:srgbClr val="006664"/>
                          </a:solidFill>
                          <a:latin typeface="メイリオ" panose="020B0604030504040204" pitchFamily="50" charset="-128"/>
                          <a:ea typeface="メイリオ" panose="020B0604030504040204" pitchFamily="50" charset="-128"/>
                        </a:rPr>
                        <a:t>令和６年度までの取組み実績</a:t>
                      </a:r>
                    </a:p>
                  </a:txBody>
                  <a:tcPr marL="0" marR="0" marT="36000" marB="18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dirty="0">
                        <a:solidFill>
                          <a:schemeClr val="tx1"/>
                        </a:solidFill>
                        <a:latin typeface="メイリオ" panose="020B0604030504040204" pitchFamily="50" charset="-128"/>
                        <a:ea typeface="メイリオ" panose="020B0604030504040204" pitchFamily="50" charset="-128"/>
                      </a:endParaRPr>
                    </a:p>
                  </a:txBody>
                  <a:tcPr marL="0" marR="0" marT="36000" marB="18000">
                    <a:lnL w="12700" cmpd="sng">
                      <a:noFill/>
                    </a:lnL>
                    <a:lnR w="12700" cmpd="sng">
                      <a:noFill/>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marL="0" marR="0" marT="36000" marB="18000">
                    <a:lnL w="12700" cmpd="sng">
                      <a:noFill/>
                    </a:lnL>
                    <a:lnR w="12700" cmpd="sng">
                      <a:noFill/>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marL="0" marR="0" marT="36000" marB="18000">
                    <a:lnL w="12700" cmpd="sng">
                      <a:noFill/>
                    </a:lnL>
                    <a:lnR w="12700" cmpd="sng">
                      <a:noFill/>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marL="0" marR="0" marT="36000" marB="18000">
                    <a:lnL w="12700" cmpd="sng">
                      <a:noFill/>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1111108"/>
                  </a:ext>
                </a:extLst>
              </a:tr>
              <a:tr h="163207">
                <a:tc>
                  <a:txBody>
                    <a:bodyPr/>
                    <a:lstStyle/>
                    <a:p>
                      <a:pPr marL="72000" algn="l"/>
                      <a:r>
                        <a:rPr lang="ja-JP" altLang="en-US" sz="800" dirty="0">
                          <a:solidFill>
                            <a:schemeClr val="tx1"/>
                          </a:solidFill>
                          <a:latin typeface="メイリオ" panose="020B0604030504040204" pitchFamily="50" charset="-128"/>
                          <a:ea typeface="メイリオ" panose="020B0604030504040204" pitchFamily="50" charset="-128"/>
                        </a:rPr>
                        <a:t>令和６年度：</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marL="0" marR="0" marT="36000" marB="18000">
                    <a:lnL w="6350" cap="flat" cmpd="sng" algn="ctr">
                      <a:solidFill>
                        <a:srgbClr val="00666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ja-JP" sz="800" b="1" dirty="0">
                          <a:solidFill>
                            <a:schemeClr val="tx1"/>
                          </a:solidFill>
                          <a:latin typeface="メイリオ" panose="020B0604030504040204" pitchFamily="50" charset="-128"/>
                          <a:ea typeface="メイリオ" panose="020B0604030504040204" pitchFamily="50" charset="-128"/>
                        </a:rPr>
                        <a:t>AI</a:t>
                      </a:r>
                      <a:r>
                        <a:rPr lang="ja-JP" altLang="en-US" sz="800" b="1" dirty="0">
                          <a:solidFill>
                            <a:schemeClr val="tx1"/>
                          </a:solidFill>
                          <a:latin typeface="メイリオ" panose="020B0604030504040204" pitchFamily="50" charset="-128"/>
                          <a:ea typeface="メイリオ" panose="020B0604030504040204" pitchFamily="50" charset="-128"/>
                        </a:rPr>
                        <a:t>音声認識・議事録作成システム</a:t>
                      </a:r>
                      <a:endParaRPr kumimoji="1" lang="ja-JP" altLang="en-US" sz="800" b="1" dirty="0">
                        <a:solidFill>
                          <a:schemeClr val="tx1"/>
                        </a:solidFill>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a:solidFill>
                            <a:schemeClr val="tx1"/>
                          </a:solidFill>
                          <a:latin typeface="メイリオ" panose="020B0604030504040204" pitchFamily="50" charset="-128"/>
                          <a:ea typeface="メイリオ" panose="020B0604030504040204" pitchFamily="50" charset="-128"/>
                        </a:rPr>
                        <a:t>（当初</a:t>
                      </a:r>
                      <a:r>
                        <a:rPr lang="en-US" altLang="ja-JP" sz="800">
                          <a:solidFill>
                            <a:schemeClr val="tx1"/>
                          </a:solidFill>
                          <a:latin typeface="メイリオ" panose="020B0604030504040204" pitchFamily="50" charset="-128"/>
                          <a:ea typeface="メイリオ" panose="020B0604030504040204" pitchFamily="50" charset="-128"/>
                        </a:rPr>
                        <a:t>10</a:t>
                      </a:r>
                      <a:r>
                        <a:rPr lang="ja-JP" altLang="en-US" sz="800">
                          <a:solidFill>
                            <a:schemeClr val="tx1"/>
                          </a:solidFill>
                          <a:latin typeface="メイリオ" panose="020B0604030504040204" pitchFamily="50" charset="-128"/>
                          <a:ea typeface="メイリオ" panose="020B0604030504040204" pitchFamily="50" charset="-128"/>
                        </a:rPr>
                        <a:t>市町</a:t>
                      </a:r>
                      <a:endParaRPr kumimoji="1" lang="ja-JP" altLang="en-US" sz="800">
                        <a:solidFill>
                          <a:schemeClr val="tx1"/>
                        </a:solidFill>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a:solidFill>
                            <a:schemeClr val="tx1"/>
                          </a:solidFill>
                          <a:latin typeface="メイリオ" panose="020B0604030504040204" pitchFamily="50" charset="-128"/>
                          <a:ea typeface="メイリオ" panose="020B0604030504040204" pitchFamily="50" charset="-128"/>
                        </a:rPr>
                        <a:t>⇒</a:t>
                      </a: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現在</a:t>
                      </a:r>
                      <a:r>
                        <a:rPr kumimoji="1" lang="en-US" altLang="ja-JP" sz="800" dirty="0">
                          <a:solidFill>
                            <a:schemeClr val="tx1"/>
                          </a:solidFill>
                          <a:latin typeface="メイリオ" panose="020B0604030504040204" pitchFamily="50" charset="-128"/>
                          <a:ea typeface="メイリオ" panose="020B0604030504040204" pitchFamily="50" charset="-128"/>
                        </a:rPr>
                        <a:t>27</a:t>
                      </a:r>
                      <a:r>
                        <a:rPr kumimoji="1" lang="ja-JP" altLang="en-US" sz="800" dirty="0">
                          <a:solidFill>
                            <a:schemeClr val="tx1"/>
                          </a:solidFill>
                          <a:latin typeface="メイリオ" panose="020B0604030504040204" pitchFamily="50" charset="-128"/>
                          <a:ea typeface="メイリオ" panose="020B0604030504040204" pitchFamily="50" charset="-128"/>
                        </a:rPr>
                        <a:t>市町村）</a:t>
                      </a:r>
                    </a:p>
                  </a:txBody>
                  <a:tcPr marL="0" marR="0" marT="36000" marB="18000">
                    <a:lnL w="1270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593886"/>
                  </a:ext>
                </a:extLst>
              </a:tr>
              <a:tr h="317422">
                <a:tc>
                  <a:txBody>
                    <a:bodyPr/>
                    <a:lstStyle/>
                    <a:p>
                      <a:pPr marL="72000" algn="l"/>
                      <a:r>
                        <a:rPr lang="ja-JP" altLang="en-US" sz="800" dirty="0">
                          <a:solidFill>
                            <a:schemeClr val="tx1"/>
                          </a:solidFill>
                          <a:latin typeface="メイリオ" panose="020B0604030504040204" pitchFamily="50" charset="-128"/>
                          <a:ea typeface="メイリオ" panose="020B0604030504040204" pitchFamily="50" charset="-128"/>
                        </a:rPr>
                        <a:t>令和５年度：</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6350" cap="flat" cmpd="sng" algn="ctr">
                      <a:solidFill>
                        <a:srgbClr val="0066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b="1" dirty="0">
                          <a:solidFill>
                            <a:schemeClr val="tx1"/>
                          </a:solidFill>
                          <a:latin typeface="メイリオ" panose="020B0604030504040204" pitchFamily="50" charset="-128"/>
                          <a:ea typeface="メイリオ" panose="020B0604030504040204" pitchFamily="50" charset="-128"/>
                        </a:rPr>
                        <a:t>電子契約システム</a:t>
                      </a:r>
                      <a:endParaRPr lang="en-US" altLang="ja-JP" sz="800" b="1" dirty="0">
                        <a:solidFill>
                          <a:schemeClr val="tx1"/>
                        </a:solidFill>
                        <a:latin typeface="メイリオ" panose="020B0604030504040204" pitchFamily="50" charset="-128"/>
                        <a:ea typeface="メイリオ" panose="020B0604030504040204" pitchFamily="50" charset="-128"/>
                      </a:endParaRPr>
                    </a:p>
                    <a:p>
                      <a:r>
                        <a:rPr lang="ja-JP" altLang="en-US" sz="800" b="1" dirty="0">
                          <a:solidFill>
                            <a:schemeClr val="tx1"/>
                          </a:solidFill>
                          <a:latin typeface="メイリオ" panose="020B0604030504040204" pitchFamily="50" charset="-128"/>
                          <a:ea typeface="メイリオ" panose="020B0604030504040204" pitchFamily="50" charset="-128"/>
                        </a:rPr>
                        <a:t>大阪版デジタル人材シェアリング事業</a:t>
                      </a:r>
                      <a:endParaRPr lang="en-US" altLang="ja-JP" sz="800" b="1" dirty="0">
                        <a:solidFill>
                          <a:schemeClr val="tx1"/>
                        </a:solidFill>
                        <a:latin typeface="メイリオ" panose="020B0604030504040204" pitchFamily="50" charset="-128"/>
                        <a:ea typeface="メイリオ" panose="020B0604030504040204" pitchFamily="50" charset="-128"/>
                      </a:endParaRPr>
                    </a:p>
                    <a:p>
                      <a:r>
                        <a:rPr lang="ja-JP" altLang="en-US" sz="800" b="1" dirty="0">
                          <a:solidFill>
                            <a:schemeClr val="tx1"/>
                          </a:solidFill>
                          <a:latin typeface="メイリオ" panose="020B0604030504040204" pitchFamily="50" charset="-128"/>
                          <a:ea typeface="メイリオ" panose="020B0604030504040204" pitchFamily="50" charset="-128"/>
                        </a:rPr>
                        <a:t>デジタルサービス導入促進事業</a:t>
                      </a:r>
                      <a:endParaRPr kumimoji="1" lang="ja-JP" altLang="en-US" sz="800" b="1"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dirty="0">
                          <a:solidFill>
                            <a:schemeClr val="tx1"/>
                          </a:solidFill>
                          <a:latin typeface="メイリオ" panose="020B0604030504040204" pitchFamily="50" charset="-128"/>
                          <a:ea typeface="メイリオ" panose="020B0604030504040204" pitchFamily="50" charset="-128"/>
                        </a:rPr>
                        <a:t>（当初</a:t>
                      </a:r>
                      <a:r>
                        <a:rPr lang="en-US" altLang="ja-JP" sz="800" dirty="0">
                          <a:solidFill>
                            <a:schemeClr val="tx1"/>
                          </a:solidFill>
                          <a:latin typeface="メイリオ" panose="020B0604030504040204" pitchFamily="50" charset="-128"/>
                          <a:ea typeface="メイリオ" panose="020B0604030504040204" pitchFamily="50" charset="-128"/>
                        </a:rPr>
                        <a:t>13</a:t>
                      </a:r>
                      <a:r>
                        <a:rPr lang="ja-JP" altLang="en-US" sz="800" dirty="0">
                          <a:solidFill>
                            <a:schemeClr val="tx1"/>
                          </a:solidFill>
                          <a:latin typeface="メイリオ" panose="020B0604030504040204" pitchFamily="50" charset="-128"/>
                          <a:ea typeface="メイリオ" panose="020B0604030504040204" pitchFamily="50" charset="-128"/>
                        </a:rPr>
                        <a:t>市</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（当初</a:t>
                      </a:r>
                      <a:r>
                        <a:rPr lang="en-US" altLang="ja-JP" sz="800" dirty="0">
                          <a:solidFill>
                            <a:schemeClr val="tx1"/>
                          </a:solidFill>
                          <a:latin typeface="メイリオ" panose="020B0604030504040204" pitchFamily="50" charset="-128"/>
                          <a:ea typeface="メイリオ" panose="020B0604030504040204" pitchFamily="50" charset="-128"/>
                        </a:rPr>
                        <a:t>13</a:t>
                      </a:r>
                      <a:r>
                        <a:rPr lang="ja-JP" altLang="en-US" sz="800" dirty="0">
                          <a:solidFill>
                            <a:schemeClr val="tx1"/>
                          </a:solidFill>
                          <a:latin typeface="メイリオ" panose="020B0604030504040204" pitchFamily="50" charset="-128"/>
                          <a:ea typeface="メイリオ" panose="020B0604030504040204" pitchFamily="50" charset="-128"/>
                        </a:rPr>
                        <a:t>市町</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（当初８市町</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dirty="0">
                          <a:solidFill>
                            <a:schemeClr val="tx1"/>
                          </a:solidFill>
                          <a:latin typeface="メイリオ" panose="020B0604030504040204" pitchFamily="50" charset="-128"/>
                          <a:ea typeface="メイリオ" panose="020B0604030504040204" pitchFamily="50" charset="-128"/>
                        </a:rPr>
                        <a:t>現在</a:t>
                      </a:r>
                      <a:r>
                        <a:rPr lang="en-US" altLang="ja-JP" sz="800" dirty="0">
                          <a:solidFill>
                            <a:schemeClr val="tx1"/>
                          </a:solidFill>
                          <a:latin typeface="メイリオ" panose="020B0604030504040204" pitchFamily="50" charset="-128"/>
                          <a:ea typeface="メイリオ" panose="020B0604030504040204" pitchFamily="50" charset="-128"/>
                        </a:rPr>
                        <a:t>28</a:t>
                      </a:r>
                      <a:r>
                        <a:rPr lang="ja-JP" altLang="en-US" sz="800" dirty="0">
                          <a:solidFill>
                            <a:schemeClr val="tx1"/>
                          </a:solidFill>
                          <a:latin typeface="メイリオ" panose="020B0604030504040204" pitchFamily="50" charset="-128"/>
                          <a:ea typeface="メイリオ" panose="020B0604030504040204" pitchFamily="50" charset="-128"/>
                        </a:rPr>
                        <a:t>市町）</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現在</a:t>
                      </a:r>
                      <a:r>
                        <a:rPr lang="en-US" altLang="ja-JP" sz="800" dirty="0">
                          <a:solidFill>
                            <a:schemeClr val="tx1"/>
                          </a:solidFill>
                          <a:latin typeface="メイリオ" panose="020B0604030504040204" pitchFamily="50" charset="-128"/>
                          <a:ea typeface="メイリオ" panose="020B0604030504040204" pitchFamily="50" charset="-128"/>
                        </a:rPr>
                        <a:t>19</a:t>
                      </a:r>
                      <a:r>
                        <a:rPr lang="ja-JP" altLang="en-US" sz="800" dirty="0">
                          <a:solidFill>
                            <a:schemeClr val="tx1"/>
                          </a:solidFill>
                          <a:latin typeface="メイリオ" panose="020B0604030504040204" pitchFamily="50" charset="-128"/>
                          <a:ea typeface="メイリオ" panose="020B0604030504040204" pitchFamily="50" charset="-128"/>
                        </a:rPr>
                        <a:t>市町）</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現在</a:t>
                      </a:r>
                      <a:r>
                        <a:rPr lang="en-US" altLang="ja-JP" sz="800" dirty="0">
                          <a:solidFill>
                            <a:schemeClr val="tx1"/>
                          </a:solidFill>
                          <a:latin typeface="メイリオ" panose="020B0604030504040204" pitchFamily="50" charset="-128"/>
                          <a:ea typeface="メイリオ" panose="020B0604030504040204" pitchFamily="50" charset="-128"/>
                        </a:rPr>
                        <a:t>14</a:t>
                      </a:r>
                      <a:r>
                        <a:rPr lang="ja-JP" altLang="en-US" sz="800" dirty="0">
                          <a:solidFill>
                            <a:schemeClr val="tx1"/>
                          </a:solidFill>
                          <a:latin typeface="メイリオ" panose="020B0604030504040204" pitchFamily="50" charset="-128"/>
                          <a:ea typeface="メイリオ" panose="020B0604030504040204" pitchFamily="50" charset="-128"/>
                        </a:rPr>
                        <a:t>市町）</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4508991"/>
                  </a:ext>
                </a:extLst>
              </a:tr>
              <a:tr h="105807">
                <a:tc>
                  <a:txBody>
                    <a:bodyPr/>
                    <a:lstStyle/>
                    <a:p>
                      <a:pPr marL="72000" algn="l"/>
                      <a:r>
                        <a:rPr lang="ja-JP" altLang="en-US" sz="800" dirty="0">
                          <a:solidFill>
                            <a:schemeClr val="tx1"/>
                          </a:solidFill>
                          <a:latin typeface="メイリオ" panose="020B0604030504040204" pitchFamily="50" charset="-128"/>
                          <a:ea typeface="メイリオ" panose="020B0604030504040204" pitchFamily="50" charset="-128"/>
                        </a:rPr>
                        <a:t>令和４年度：</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6350" cap="flat" cmpd="sng" algn="ctr">
                      <a:solidFill>
                        <a:srgbClr val="0066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b="1" dirty="0">
                          <a:solidFill>
                            <a:schemeClr val="tx1"/>
                          </a:solidFill>
                          <a:latin typeface="メイリオ" panose="020B0604030504040204" pitchFamily="50" charset="-128"/>
                          <a:ea typeface="メイリオ" panose="020B0604030504040204" pitchFamily="50" charset="-128"/>
                        </a:rPr>
                        <a:t>文書管理・電子決裁システム</a:t>
                      </a:r>
                      <a:endParaRPr kumimoji="1" lang="ja-JP" altLang="en-US" sz="800" b="1"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a:solidFill>
                            <a:schemeClr val="tx1"/>
                          </a:solidFill>
                          <a:latin typeface="メイリオ" panose="020B0604030504040204" pitchFamily="50" charset="-128"/>
                          <a:ea typeface="メイリオ" panose="020B0604030504040204" pitchFamily="50" charset="-128"/>
                        </a:rPr>
                        <a:t>（当初３市町</a:t>
                      </a:r>
                      <a:endParaRPr kumimoji="1" lang="ja-JP" altLang="en-US" sz="80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rPr>
                        <a:t>現在７市町）</a:t>
                      </a:r>
                      <a:endParaRPr lang="en-US" altLang="ja-JP" sz="800" dirty="0">
                        <a:solidFill>
                          <a:schemeClr val="tx1"/>
                        </a:solidFill>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3449836"/>
                  </a:ext>
                </a:extLst>
              </a:tr>
              <a:tr h="216971">
                <a:tc>
                  <a:txBody>
                    <a:bodyPr/>
                    <a:lstStyle/>
                    <a:p>
                      <a:pPr marL="72000" algn="l"/>
                      <a:r>
                        <a:rPr lang="ja-JP" altLang="en-US" sz="800" dirty="0">
                          <a:solidFill>
                            <a:schemeClr val="tx1"/>
                          </a:solidFill>
                          <a:latin typeface="メイリオ" panose="020B0604030504040204" pitchFamily="50" charset="-128"/>
                          <a:ea typeface="メイリオ" panose="020B0604030504040204" pitchFamily="50" charset="-128"/>
                        </a:rPr>
                        <a:t>令和３年度：</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6350" cap="flat" cmpd="sng" algn="ctr">
                      <a:solidFill>
                        <a:srgbClr val="0066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b="1" dirty="0">
                          <a:solidFill>
                            <a:schemeClr val="tx1"/>
                          </a:solidFill>
                          <a:latin typeface="メイリオ" panose="020B0604030504040204" pitchFamily="50" charset="-128"/>
                          <a:ea typeface="メイリオ" panose="020B0604030504040204" pitchFamily="50" charset="-128"/>
                        </a:rPr>
                        <a:t>自治体専用チャットツール</a:t>
                      </a:r>
                      <a:endParaRPr lang="en-US" altLang="ja-JP" sz="800" b="1" dirty="0">
                        <a:solidFill>
                          <a:schemeClr val="tx1"/>
                        </a:solidFill>
                        <a:latin typeface="メイリオ" panose="020B0604030504040204" pitchFamily="50" charset="-128"/>
                        <a:ea typeface="メイリオ" panose="020B0604030504040204" pitchFamily="50" charset="-128"/>
                      </a:endParaRPr>
                    </a:p>
                    <a:p>
                      <a:r>
                        <a:rPr lang="ja-JP" altLang="en-US" sz="800" b="1" dirty="0">
                          <a:solidFill>
                            <a:schemeClr val="tx1"/>
                          </a:solidFill>
                          <a:latin typeface="メイリオ" panose="020B0604030504040204" pitchFamily="50" charset="-128"/>
                          <a:ea typeface="メイリオ" panose="020B0604030504040204" pitchFamily="50" charset="-128"/>
                        </a:rPr>
                        <a:t>電子申請システム</a:t>
                      </a:r>
                      <a:endParaRPr kumimoji="1" lang="ja-JP" altLang="en-US" sz="800" b="1"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dirty="0">
                          <a:solidFill>
                            <a:schemeClr val="tx1"/>
                          </a:solidFill>
                          <a:latin typeface="メイリオ" panose="020B0604030504040204" pitchFamily="50" charset="-128"/>
                          <a:ea typeface="メイリオ" panose="020B0604030504040204" pitchFamily="50" charset="-128"/>
                        </a:rPr>
                        <a:t>（当初</a:t>
                      </a:r>
                      <a:r>
                        <a:rPr lang="en-US" altLang="ja-JP" sz="800" dirty="0">
                          <a:solidFill>
                            <a:schemeClr val="tx1"/>
                          </a:solidFill>
                          <a:latin typeface="メイリオ" panose="020B0604030504040204" pitchFamily="50" charset="-128"/>
                          <a:ea typeface="メイリオ" panose="020B0604030504040204" pitchFamily="50" charset="-128"/>
                        </a:rPr>
                        <a:t>22</a:t>
                      </a:r>
                      <a:r>
                        <a:rPr lang="ja-JP" altLang="en-US" sz="800" dirty="0">
                          <a:solidFill>
                            <a:schemeClr val="tx1"/>
                          </a:solidFill>
                          <a:latin typeface="メイリオ" panose="020B0604030504040204" pitchFamily="50" charset="-128"/>
                          <a:ea typeface="メイリオ" panose="020B0604030504040204" pitchFamily="50" charset="-128"/>
                        </a:rPr>
                        <a:t>市町</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（当初</a:t>
                      </a:r>
                      <a:r>
                        <a:rPr lang="en-US" altLang="ja-JP" sz="800" dirty="0">
                          <a:solidFill>
                            <a:schemeClr val="tx1"/>
                          </a:solidFill>
                          <a:latin typeface="メイリオ" panose="020B0604030504040204" pitchFamily="50" charset="-128"/>
                          <a:ea typeface="メイリオ" panose="020B0604030504040204" pitchFamily="50" charset="-128"/>
                        </a:rPr>
                        <a:t>11</a:t>
                      </a:r>
                      <a:r>
                        <a:rPr lang="ja-JP" altLang="en-US" sz="800" dirty="0">
                          <a:solidFill>
                            <a:schemeClr val="tx1"/>
                          </a:solidFill>
                          <a:latin typeface="メイリオ" panose="020B0604030504040204" pitchFamily="50" charset="-128"/>
                          <a:ea typeface="メイリオ" panose="020B0604030504040204" pitchFamily="50" charset="-128"/>
                        </a:rPr>
                        <a:t>市町</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dirty="0">
                          <a:solidFill>
                            <a:schemeClr val="tx1"/>
                          </a:solidFill>
                          <a:latin typeface="メイリオ" panose="020B0604030504040204" pitchFamily="50" charset="-128"/>
                          <a:ea typeface="メイリオ" panose="020B0604030504040204" pitchFamily="50" charset="-128"/>
                        </a:rPr>
                        <a:t>現在</a:t>
                      </a:r>
                      <a:r>
                        <a:rPr lang="en-US" altLang="ja-JP" sz="800" dirty="0">
                          <a:solidFill>
                            <a:schemeClr val="tx1"/>
                          </a:solidFill>
                          <a:latin typeface="メイリオ" panose="020B0604030504040204" pitchFamily="50" charset="-128"/>
                          <a:ea typeface="メイリオ" panose="020B0604030504040204" pitchFamily="50" charset="-128"/>
                        </a:rPr>
                        <a:t>37</a:t>
                      </a:r>
                      <a:r>
                        <a:rPr lang="ja-JP" altLang="en-US" sz="800" dirty="0">
                          <a:solidFill>
                            <a:schemeClr val="tx1"/>
                          </a:solidFill>
                          <a:latin typeface="メイリオ" panose="020B0604030504040204" pitchFamily="50" charset="-128"/>
                          <a:ea typeface="メイリオ" panose="020B0604030504040204" pitchFamily="50" charset="-128"/>
                        </a:rPr>
                        <a:t>市町村）</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現在</a:t>
                      </a:r>
                      <a:r>
                        <a:rPr lang="en-US" altLang="ja-JP" sz="800" dirty="0">
                          <a:solidFill>
                            <a:schemeClr val="tx1"/>
                          </a:solidFill>
                          <a:latin typeface="メイリオ" panose="020B0604030504040204" pitchFamily="50" charset="-128"/>
                          <a:ea typeface="メイリオ" panose="020B0604030504040204" pitchFamily="50" charset="-128"/>
                        </a:rPr>
                        <a:t>39</a:t>
                      </a:r>
                      <a:r>
                        <a:rPr lang="ja-JP" altLang="en-US" sz="800" dirty="0">
                          <a:solidFill>
                            <a:schemeClr val="tx1"/>
                          </a:solidFill>
                          <a:latin typeface="メイリオ" panose="020B0604030504040204" pitchFamily="50" charset="-128"/>
                          <a:ea typeface="メイリオ" panose="020B0604030504040204" pitchFamily="50" charset="-128"/>
                        </a:rPr>
                        <a:t>市町村）</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6379174"/>
                  </a:ext>
                </a:extLst>
              </a:tr>
            </a:tbl>
          </a:graphicData>
        </a:graphic>
      </p:graphicFrame>
      <p:sp>
        <p:nvSpPr>
          <p:cNvPr id="5" name="テキスト ボックス 4">
            <a:extLst>
              <a:ext uri="{FF2B5EF4-FFF2-40B4-BE49-F238E27FC236}">
                <a16:creationId xmlns:a16="http://schemas.microsoft.com/office/drawing/2014/main" id="{C682E466-1478-4E85-8ADD-D606922B10B5}"/>
              </a:ext>
            </a:extLst>
          </p:cNvPr>
          <p:cNvSpPr txBox="1"/>
          <p:nvPr/>
        </p:nvSpPr>
        <p:spPr>
          <a:xfrm>
            <a:off x="4746622" y="5873255"/>
            <a:ext cx="4052458" cy="54372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基幹業務システム</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endParaRPr kumimoji="1" lang="en-US" altLang="ja-JP" sz="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r>
              <a:rPr kumimoji="1" lang="ja-JP" altLang="en-US" sz="7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児童手当、子ども・子育て支援、住民基本台帳、戸籍の附票、印鑑登録、選挙名簿管理、固定資産税、個人住民税、法人住民税、軽自動車税、戸籍、就学、健康管理、児童扶養手当、生活保護、障害者福祉、介護保険、国民健康保険、後期高齢者医療、国民年金</a:t>
            </a:r>
          </a:p>
          <a:p>
            <a:endPar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a:extLst>
              <a:ext uri="{FF2B5EF4-FFF2-40B4-BE49-F238E27FC236}">
                <a16:creationId xmlns:a16="http://schemas.microsoft.com/office/drawing/2014/main" id="{5539206A-3945-470D-81B6-B9EA669B2228}"/>
              </a:ext>
            </a:extLst>
          </p:cNvPr>
          <p:cNvGraphicFramePr>
            <a:graphicFrameLocks noGrp="1"/>
          </p:cNvGraphicFramePr>
          <p:nvPr/>
        </p:nvGraphicFramePr>
        <p:xfrm>
          <a:off x="402286" y="4120414"/>
          <a:ext cx="4052458" cy="961440"/>
        </p:xfrm>
        <a:graphic>
          <a:graphicData uri="http://schemas.openxmlformats.org/drawingml/2006/table">
            <a:tbl>
              <a:tblPr>
                <a:tableStyleId>{5C22544A-7EE6-4342-B048-85BDC9FD1C3A}</a:tableStyleId>
              </a:tblPr>
              <a:tblGrid>
                <a:gridCol w="4052458">
                  <a:extLst>
                    <a:ext uri="{9D8B030D-6E8A-4147-A177-3AD203B41FA5}">
                      <a16:colId xmlns:a16="http://schemas.microsoft.com/office/drawing/2014/main" val="2130283518"/>
                    </a:ext>
                  </a:extLst>
                </a:gridCol>
              </a:tblGrid>
              <a:tr h="82767">
                <a:tc>
                  <a:txBody>
                    <a:bodyPr/>
                    <a:lstStyle/>
                    <a:p>
                      <a:pPr marL="72000" algn="ctr"/>
                      <a:r>
                        <a:rPr kumimoji="1" lang="ja-JP" altLang="en-US" sz="10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令和７年度の実施状況</a:t>
                      </a:r>
                      <a:endParaRPr kumimoji="1" lang="ja-JP" altLang="en-US" sz="1000" dirty="0">
                        <a:solidFill>
                          <a:srgbClr val="006664"/>
                        </a:solidFill>
                        <a:latin typeface="メイリオ" panose="020B0604030504040204" pitchFamily="50" charset="-128"/>
                        <a:ea typeface="メイリオ" panose="020B0604030504040204" pitchFamily="50" charset="-128"/>
                      </a:endParaRPr>
                    </a:p>
                  </a:txBody>
                  <a:tcPr marL="0" marR="0" marT="36000" marB="18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1909115"/>
                  </a:ext>
                </a:extLst>
              </a:tr>
              <a:tr h="82767">
                <a:tc>
                  <a:txBody>
                    <a:bodyPr/>
                    <a:lstStyle/>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RPA</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の共同調達（４市が参加）</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marR="0" lvl="0" indent="-87313"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端末で行う操作（クリック、コピー＆ペースト等）をソフトウェア上のロボットにより自動化するツール。</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marR="0" lvl="0" indent="-87313"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単純かつ反復が必要な作業を自動化し、自治体業務の効率化をめざす。</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72000" marR="36000" marT="36000" marB="18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5968422"/>
                  </a:ext>
                </a:extLst>
              </a:tr>
            </a:tbl>
          </a:graphicData>
        </a:graphic>
      </p:graphicFrame>
      <p:graphicFrame>
        <p:nvGraphicFramePr>
          <p:cNvPr id="45" name="表 5">
            <a:extLst>
              <a:ext uri="{FF2B5EF4-FFF2-40B4-BE49-F238E27FC236}">
                <a16:creationId xmlns:a16="http://schemas.microsoft.com/office/drawing/2014/main" id="{7C6ED5A5-7BC9-4058-80FD-1B6763DB37D9}"/>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大阪市町村スマートシティ推進連絡会議。府と府内全市町村が、情報システムや情報ネットワーク等に関する情報の交換や共有を行うとともに、連携・協働を図ることを目的として設立した任意団体。</a:t>
                      </a:r>
                      <a:r>
                        <a:rPr lang="ja-JP" altLang="en-US" sz="800" dirty="0">
                          <a:solidFill>
                            <a:prstClr val="black"/>
                          </a:solidFill>
                          <a:latin typeface="メイリオ" panose="020B0604030504040204" pitchFamily="50" charset="-128"/>
                          <a:ea typeface="メイリオ" panose="020B0604030504040204" pitchFamily="50" charset="-128"/>
                        </a:rPr>
                        <a:t> </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3" name="スライド番号プレースホルダー 2">
            <a:extLst>
              <a:ext uri="{FF2B5EF4-FFF2-40B4-BE49-F238E27FC236}">
                <a16:creationId xmlns:a16="http://schemas.microsoft.com/office/drawing/2014/main" id="{97383CD6-14F9-4823-9978-B6A0BF0A1CBE}"/>
              </a:ext>
            </a:extLst>
          </p:cNvPr>
          <p:cNvSpPr>
            <a:spLocks noGrp="1"/>
          </p:cNvSpPr>
          <p:nvPr>
            <p:ph type="sldNum" sz="quarter" idx="12"/>
          </p:nvPr>
        </p:nvSpPr>
        <p:spPr/>
        <p:txBody>
          <a:bodyPr/>
          <a:lstStyle/>
          <a:p>
            <a:fld id="{7791D223-6A27-4327-8087-FA06212A7E85}" type="slidenum">
              <a:rPr lang="ja-JP" altLang="en-US" smtClean="0"/>
              <a:pPr/>
              <a:t>20</a:t>
            </a:fld>
            <a:endParaRPr lang="ja-JP" altLang="en-US"/>
          </a:p>
        </p:txBody>
      </p:sp>
      <p:sp>
        <p:nvSpPr>
          <p:cNvPr id="41" name="角丸四角形 2">
            <a:extLst>
              <a:ext uri="{FF2B5EF4-FFF2-40B4-BE49-F238E27FC236}">
                <a16:creationId xmlns:a16="http://schemas.microsoft.com/office/drawing/2014/main" id="{CFF0E700-63F8-4A78-A670-9055896EFBFD}"/>
              </a:ext>
            </a:extLst>
          </p:cNvPr>
          <p:cNvSpPr/>
          <p:nvPr/>
        </p:nvSpPr>
        <p:spPr>
          <a:xfrm>
            <a:off x="4748870" y="4302265"/>
            <a:ext cx="4053600" cy="1512000"/>
          </a:xfrm>
          <a:prstGeom prst="rect">
            <a:avLst/>
          </a:prstGeom>
          <a:solidFill>
            <a:schemeClr val="bg1"/>
          </a:solidFill>
          <a:ln w="19050">
            <a:noFill/>
          </a:ln>
        </p:spPr>
        <p:style>
          <a:lnRef idx="2">
            <a:schemeClr val="accent1"/>
          </a:lnRef>
          <a:fillRef idx="1">
            <a:schemeClr val="lt1"/>
          </a:fillRef>
          <a:effectRef idx="0">
            <a:schemeClr val="accent1"/>
          </a:effectRef>
          <a:fontRef idx="minor">
            <a:schemeClr val="dk1"/>
          </a:fontRef>
        </p:style>
        <p:txBody>
          <a:bodyPr lIns="36000" tIns="54000" rIns="36000"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100" b="1" dirty="0">
                <a:solidFill>
                  <a:prstClr val="black"/>
                </a:solidFill>
                <a:latin typeface="メイリオ" panose="020B0604030504040204" pitchFamily="50" charset="-128"/>
                <a:ea typeface="メイリオ" panose="020B0604030504040204" pitchFamily="50" charset="-128"/>
              </a:rPr>
              <a:t>◆</a:t>
            </a:r>
            <a:r>
              <a:rPr lang="zh-TW" altLang="en-US" sz="1100" b="1" dirty="0">
                <a:solidFill>
                  <a:prstClr val="black"/>
                </a:solidFill>
                <a:latin typeface="メイリオ" panose="020B0604030504040204" pitchFamily="50" charset="-128"/>
                <a:ea typeface="メイリオ" panose="020B0604030504040204" pitchFamily="50" charset="-128"/>
              </a:rPr>
              <a:t>市町村</a:t>
            </a:r>
            <a:r>
              <a:rPr lang="en-US" altLang="ja-JP" sz="1100" b="1" dirty="0">
                <a:solidFill>
                  <a:prstClr val="black"/>
                </a:solidFill>
                <a:latin typeface="メイリオ" panose="020B0604030504040204" pitchFamily="50" charset="-128"/>
                <a:ea typeface="メイリオ" panose="020B0604030504040204" pitchFamily="50" charset="-128"/>
              </a:rPr>
              <a:t>DX</a:t>
            </a:r>
            <a:r>
              <a:rPr lang="zh-TW" altLang="en-US" sz="1100" b="1" dirty="0">
                <a:solidFill>
                  <a:prstClr val="black"/>
                </a:solidFill>
                <a:latin typeface="メイリオ" panose="020B0604030504040204" pitchFamily="50" charset="-128"/>
                <a:ea typeface="メイリオ" panose="020B0604030504040204" pitchFamily="50" charset="-128"/>
              </a:rPr>
              <a:t>推進力強化事業</a:t>
            </a:r>
            <a:endParaRPr lang="en-US" altLang="zh-TW" sz="1100" b="1" dirty="0">
              <a:solidFill>
                <a:prstClr val="black"/>
              </a:solidFill>
              <a:latin typeface="メイリオ" panose="020B0604030504040204" pitchFamily="50" charset="-128"/>
              <a:ea typeface="メイリオ" panose="020B0604030504040204" pitchFamily="50" charset="-128"/>
            </a:endParaRPr>
          </a:p>
          <a:p>
            <a:endParaRPr lang="en-US" altLang="ja-JP" sz="100" dirty="0">
              <a:solidFill>
                <a:prstClr val="black"/>
              </a:solidFill>
              <a:latin typeface="メイリオ" panose="020B0604030504040204" pitchFamily="50" charset="-128"/>
              <a:ea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rPr>
              <a:t>基幹業務システムを中心とした、共同化による効果の</a:t>
            </a:r>
            <a:endParaRPr lang="en-US" altLang="ja-JP" sz="900" dirty="0">
              <a:solidFill>
                <a:prstClr val="black"/>
              </a:solidFill>
              <a:latin typeface="メイリオ" panose="020B0604030504040204" pitchFamily="50" charset="-128"/>
              <a:ea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rPr>
              <a:t>高いシステムの選定や共同化の手法、共同化後の運営</a:t>
            </a:r>
            <a:endParaRPr lang="en-US" altLang="ja-JP" sz="900" dirty="0">
              <a:solidFill>
                <a:prstClr val="black"/>
              </a:solidFill>
              <a:latin typeface="メイリオ" panose="020B0604030504040204" pitchFamily="50" charset="-128"/>
              <a:ea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rPr>
              <a:t>形態等市町村</a:t>
            </a:r>
            <a:r>
              <a:rPr lang="en-US" altLang="ja-JP" sz="900" dirty="0">
                <a:solidFill>
                  <a:prstClr val="black"/>
                </a:solidFill>
                <a:latin typeface="メイリオ" panose="020B0604030504040204" pitchFamily="50" charset="-128"/>
                <a:ea typeface="メイリオ" panose="020B0604030504040204" pitchFamily="50" charset="-128"/>
              </a:rPr>
              <a:t>DX</a:t>
            </a:r>
            <a:r>
              <a:rPr lang="ja-JP" altLang="en-US" sz="900" dirty="0">
                <a:solidFill>
                  <a:prstClr val="black"/>
                </a:solidFill>
                <a:latin typeface="メイリオ" panose="020B0604030504040204" pitchFamily="50" charset="-128"/>
                <a:ea typeface="メイリオ" panose="020B0604030504040204" pitchFamily="50" charset="-128"/>
              </a:rPr>
              <a:t>の底上げを図るための基礎調査を実施。</a:t>
            </a:r>
            <a:endParaRPr lang="en-US" altLang="ja-JP" sz="900" dirty="0">
              <a:solidFill>
                <a:prstClr val="black"/>
              </a:solidFill>
              <a:latin typeface="メイリオ" panose="020B0604030504040204" pitchFamily="50" charset="-128"/>
              <a:ea typeface="メイリオ" panose="020B0604030504040204" pitchFamily="50" charset="-128"/>
            </a:endParaRPr>
          </a:p>
          <a:p>
            <a:br>
              <a:rPr lang="en-US" altLang="ja-JP" sz="200" dirty="0">
                <a:latin typeface="メイリオ" panose="020B0604030504040204" pitchFamily="50" charset="-128"/>
                <a:ea typeface="メイリオ" panose="020B0604030504040204" pitchFamily="50" charset="-128"/>
              </a:rPr>
            </a:br>
            <a:endParaRPr lang="en-US" altLang="ja-JP" sz="200" dirty="0">
              <a:latin typeface="メイリオ" panose="020B0604030504040204" pitchFamily="50" charset="-128"/>
              <a:ea typeface="メイリオ" panose="020B0604030504040204" pitchFamily="50" charset="-128"/>
            </a:endParaRPr>
          </a:p>
          <a:p>
            <a:endParaRPr lang="en-US" altLang="ja-JP" sz="200" dirty="0">
              <a:latin typeface="メイリオ" panose="020B0604030504040204" pitchFamily="50" charset="-128"/>
              <a:ea typeface="メイリオ" panose="020B0604030504040204" pitchFamily="50" charset="-128"/>
            </a:endParaRPr>
          </a:p>
          <a:p>
            <a:endParaRPr lang="en-US" altLang="ja-JP" sz="200" dirty="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スケジュール（</a:t>
            </a:r>
            <a:r>
              <a:rPr kumimoji="1" lang="ja-JP" altLang="en-US" sz="900" dirty="0">
                <a:solidFill>
                  <a:schemeClr val="tx1"/>
                </a:solidFill>
                <a:latin typeface="メイリオ" panose="020B0604030504040204" pitchFamily="50" charset="-128"/>
                <a:ea typeface="メイリオ" panose="020B0604030504040204" pitchFamily="50" charset="-128"/>
              </a:rPr>
              <a:t>予定</a:t>
            </a:r>
            <a:r>
              <a:rPr kumimoji="1" lang="ja-JP" altLang="en-US" sz="900" dirty="0">
                <a:latin typeface="メイリオ" panose="020B0604030504040204" pitchFamily="50" charset="-128"/>
                <a:ea typeface="メイリオ" panose="020B0604030504040204" pitchFamily="50" charset="-128"/>
              </a:rPr>
              <a:t>）</a:t>
            </a:r>
            <a:r>
              <a:rPr kumimoji="1" lang="en-US" altLang="ja-JP" sz="900" dirty="0">
                <a:latin typeface="メイリオ" panose="020B0604030504040204" pitchFamily="50" charset="-128"/>
                <a:ea typeface="メイリオ" panose="020B0604030504040204" pitchFamily="50" charset="-128"/>
              </a:rPr>
              <a:t>】</a:t>
            </a:r>
          </a:p>
          <a:p>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42" name="矢印: 五方向 41">
            <a:extLst>
              <a:ext uri="{FF2B5EF4-FFF2-40B4-BE49-F238E27FC236}">
                <a16:creationId xmlns:a16="http://schemas.microsoft.com/office/drawing/2014/main" id="{E338B2FF-5122-4219-AEF5-BA811607CC0E}"/>
              </a:ext>
            </a:extLst>
          </p:cNvPr>
          <p:cNvSpPr/>
          <p:nvPr/>
        </p:nvSpPr>
        <p:spPr>
          <a:xfrm>
            <a:off x="6470100" y="5374562"/>
            <a:ext cx="619912" cy="371780"/>
          </a:xfrm>
          <a:prstGeom prst="homePlate">
            <a:avLst/>
          </a:prstGeom>
          <a:solidFill>
            <a:schemeClr val="accent5">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dirty="0">
                <a:solidFill>
                  <a:schemeClr val="bg1"/>
                </a:solidFill>
                <a:latin typeface="メイリオ" panose="020B0604030504040204" pitchFamily="50" charset="-128"/>
                <a:ea typeface="メイリオ" panose="020B0604030504040204" pitchFamily="50" charset="-128"/>
              </a:rPr>
              <a:t>運用</a:t>
            </a:r>
            <a:endParaRPr lang="en-US" altLang="ja-JP" sz="900" dirty="0">
              <a:solidFill>
                <a:schemeClr val="bg1"/>
              </a:solidFill>
              <a:latin typeface="メイリオ" panose="020B0604030504040204" pitchFamily="50" charset="-128"/>
              <a:ea typeface="メイリオ" panose="020B0604030504040204" pitchFamily="50" charset="-128"/>
            </a:endParaRPr>
          </a:p>
          <a:p>
            <a:pPr algn="ctr"/>
            <a:r>
              <a:rPr lang="ja-JP" altLang="en-US" sz="900" dirty="0">
                <a:solidFill>
                  <a:schemeClr val="bg1"/>
                </a:solidFill>
                <a:latin typeface="メイリオ" panose="020B0604030504040204" pitchFamily="50" charset="-128"/>
                <a:ea typeface="メイリオ" panose="020B0604030504040204" pitchFamily="50" charset="-128"/>
              </a:rPr>
              <a:t>     開始</a:t>
            </a:r>
            <a:endParaRPr lang="en-US" altLang="ja-JP" sz="900" dirty="0">
              <a:solidFill>
                <a:schemeClr val="bg1"/>
              </a:solidFill>
              <a:latin typeface="メイリオ" panose="020B0604030504040204" pitchFamily="50" charset="-128"/>
              <a:ea typeface="メイリオ" panose="020B0604030504040204" pitchFamily="50" charset="-128"/>
            </a:endParaRPr>
          </a:p>
        </p:txBody>
      </p:sp>
      <p:sp>
        <p:nvSpPr>
          <p:cNvPr id="43" name="矢印: 五方向 42">
            <a:extLst>
              <a:ext uri="{FF2B5EF4-FFF2-40B4-BE49-F238E27FC236}">
                <a16:creationId xmlns:a16="http://schemas.microsoft.com/office/drawing/2014/main" id="{FDDEFA0F-F6C4-45B4-A1D7-0DA1F2347893}"/>
              </a:ext>
            </a:extLst>
          </p:cNvPr>
          <p:cNvSpPr/>
          <p:nvPr/>
        </p:nvSpPr>
        <p:spPr>
          <a:xfrm>
            <a:off x="6088717" y="5374562"/>
            <a:ext cx="619912" cy="371780"/>
          </a:xfrm>
          <a:prstGeom prst="homePlate">
            <a:avLst/>
          </a:prstGeom>
          <a:solidFill>
            <a:schemeClr val="accent5">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dirty="0">
                <a:solidFill>
                  <a:schemeClr val="bg1"/>
                </a:solidFill>
                <a:latin typeface="メイリオ" panose="020B0604030504040204" pitchFamily="50" charset="-128"/>
                <a:ea typeface="メイリオ" panose="020B0604030504040204" pitchFamily="50" charset="-128"/>
              </a:rPr>
              <a:t>移行</a:t>
            </a:r>
            <a:endParaRPr lang="en-US" altLang="ja-JP" sz="900" dirty="0">
              <a:solidFill>
                <a:schemeClr val="bg1"/>
              </a:solidFill>
              <a:latin typeface="メイリオ" panose="020B0604030504040204" pitchFamily="50" charset="-128"/>
              <a:ea typeface="メイリオ" panose="020B0604030504040204" pitchFamily="50" charset="-128"/>
            </a:endParaRPr>
          </a:p>
        </p:txBody>
      </p:sp>
      <p:sp>
        <p:nvSpPr>
          <p:cNvPr id="53" name="矢印: 五方向 52">
            <a:extLst>
              <a:ext uri="{FF2B5EF4-FFF2-40B4-BE49-F238E27FC236}">
                <a16:creationId xmlns:a16="http://schemas.microsoft.com/office/drawing/2014/main" id="{4AB44FE9-D4F8-483A-B150-EE8DB1852006}"/>
              </a:ext>
            </a:extLst>
          </p:cNvPr>
          <p:cNvSpPr/>
          <p:nvPr/>
        </p:nvSpPr>
        <p:spPr>
          <a:xfrm>
            <a:off x="5786056" y="5374562"/>
            <a:ext cx="533383" cy="375798"/>
          </a:xfrm>
          <a:prstGeom prst="homePlate">
            <a:avLst/>
          </a:prstGeom>
          <a:solidFill>
            <a:schemeClr val="accent5">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メイリオ" panose="020B0604030504040204" pitchFamily="50" charset="-128"/>
                <a:ea typeface="メイリオ" panose="020B0604030504040204" pitchFamily="50" charset="-128"/>
              </a:rPr>
              <a:t>     調達</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54" name="矢印: 五方向 53">
            <a:extLst>
              <a:ext uri="{FF2B5EF4-FFF2-40B4-BE49-F238E27FC236}">
                <a16:creationId xmlns:a16="http://schemas.microsoft.com/office/drawing/2014/main" id="{20CBBBC8-F174-4AEA-BE97-941366F44DB7}"/>
              </a:ext>
            </a:extLst>
          </p:cNvPr>
          <p:cNvSpPr/>
          <p:nvPr/>
        </p:nvSpPr>
        <p:spPr>
          <a:xfrm>
            <a:off x="5403592" y="5374562"/>
            <a:ext cx="565199" cy="376063"/>
          </a:xfrm>
          <a:prstGeom prst="homePlate">
            <a:avLst/>
          </a:prstGeom>
          <a:solidFill>
            <a:schemeClr val="accent5">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900" dirty="0">
                <a:solidFill>
                  <a:schemeClr val="tx1"/>
                </a:solidFill>
                <a:latin typeface="メイリオ" panose="020B0604030504040204" pitchFamily="50" charset="-128"/>
                <a:ea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rPr>
              <a:t>実施　　</a:t>
            </a:r>
            <a:endParaRPr lang="en-US" altLang="ja-JP" sz="900" dirty="0">
              <a:solidFill>
                <a:schemeClr val="tx1"/>
              </a:solidFill>
              <a:latin typeface="メイリオ" panose="020B0604030504040204" pitchFamily="50" charset="-128"/>
              <a:ea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rPr>
              <a:t>　  計画</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55" name="矢印: 五方向 54">
            <a:extLst>
              <a:ext uri="{FF2B5EF4-FFF2-40B4-BE49-F238E27FC236}">
                <a16:creationId xmlns:a16="http://schemas.microsoft.com/office/drawing/2014/main" id="{AB9F6BA3-DEA1-4310-9810-B621D6D4D092}"/>
              </a:ext>
            </a:extLst>
          </p:cNvPr>
          <p:cNvSpPr/>
          <p:nvPr/>
        </p:nvSpPr>
        <p:spPr>
          <a:xfrm>
            <a:off x="5031549" y="5374562"/>
            <a:ext cx="584815" cy="376063"/>
          </a:xfrm>
          <a:prstGeom prst="homePlate">
            <a:avLst/>
          </a:prstGeom>
          <a:solidFill>
            <a:schemeClr val="accent5">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メイリオ" panose="020B0604030504040204" pitchFamily="50" charset="-128"/>
                <a:ea typeface="メイリオ" panose="020B0604030504040204" pitchFamily="50" charset="-128"/>
              </a:rPr>
              <a:t>調査</a:t>
            </a:r>
            <a:endParaRPr lang="en-US" altLang="ja-JP" sz="900" dirty="0">
              <a:solidFill>
                <a:schemeClr val="tx1"/>
              </a:solidFill>
              <a:latin typeface="メイリオ" panose="020B0604030504040204" pitchFamily="50" charset="-128"/>
              <a:ea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rPr>
              <a:t>検討</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56" name="テキスト ボックス 72">
            <a:extLst>
              <a:ext uri="{FF2B5EF4-FFF2-40B4-BE49-F238E27FC236}">
                <a16:creationId xmlns:a16="http://schemas.microsoft.com/office/drawing/2014/main" id="{10CCE67A-8C8C-4F34-B220-8E5A943A9007}"/>
              </a:ext>
            </a:extLst>
          </p:cNvPr>
          <p:cNvSpPr txBox="1"/>
          <p:nvPr/>
        </p:nvSpPr>
        <p:spPr>
          <a:xfrm>
            <a:off x="5149786" y="5252114"/>
            <a:ext cx="194982" cy="138499"/>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kumimoji="1" lang="en-US" altLang="ja-JP" sz="900" dirty="0">
                <a:ln w="0"/>
                <a:latin typeface="メイリオ" panose="020B0604030504040204" pitchFamily="50" charset="-128"/>
                <a:ea typeface="メイリオ" panose="020B0604030504040204" pitchFamily="50" charset="-128"/>
              </a:rPr>
              <a:t>R8</a:t>
            </a:r>
          </a:p>
        </p:txBody>
      </p:sp>
      <p:sp>
        <p:nvSpPr>
          <p:cNvPr id="57" name="テキスト ボックス 73">
            <a:extLst>
              <a:ext uri="{FF2B5EF4-FFF2-40B4-BE49-F238E27FC236}">
                <a16:creationId xmlns:a16="http://schemas.microsoft.com/office/drawing/2014/main" id="{1373011A-731F-47E2-A84B-B21BDF253551}"/>
              </a:ext>
            </a:extLst>
          </p:cNvPr>
          <p:cNvSpPr txBox="1"/>
          <p:nvPr/>
        </p:nvSpPr>
        <p:spPr>
          <a:xfrm>
            <a:off x="5463926" y="5252114"/>
            <a:ext cx="194982" cy="138499"/>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kumimoji="1" lang="en-US" altLang="ja-JP" sz="900" dirty="0">
                <a:ln w="0"/>
                <a:latin typeface="メイリオ" panose="020B0604030504040204" pitchFamily="50" charset="-128"/>
                <a:ea typeface="メイリオ" panose="020B0604030504040204" pitchFamily="50" charset="-128"/>
              </a:rPr>
              <a:t>R9</a:t>
            </a:r>
          </a:p>
        </p:txBody>
      </p:sp>
      <p:sp>
        <p:nvSpPr>
          <p:cNvPr id="59" name="テキスト ボックス 74">
            <a:extLst>
              <a:ext uri="{FF2B5EF4-FFF2-40B4-BE49-F238E27FC236}">
                <a16:creationId xmlns:a16="http://schemas.microsoft.com/office/drawing/2014/main" id="{54C25C28-6D99-4859-9A14-F180B0C43C2C}"/>
              </a:ext>
            </a:extLst>
          </p:cNvPr>
          <p:cNvSpPr txBox="1"/>
          <p:nvPr/>
        </p:nvSpPr>
        <p:spPr>
          <a:xfrm>
            <a:off x="5778066" y="5252114"/>
            <a:ext cx="290041" cy="138499"/>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kumimoji="1" lang="en-US" altLang="ja-JP" sz="900" dirty="0">
                <a:ln w="0"/>
                <a:latin typeface="メイリオ" panose="020B0604030504040204" pitchFamily="50" charset="-128"/>
                <a:ea typeface="メイリオ" panose="020B0604030504040204" pitchFamily="50" charset="-128"/>
              </a:rPr>
              <a:t>R10</a:t>
            </a:r>
          </a:p>
        </p:txBody>
      </p:sp>
      <p:sp>
        <p:nvSpPr>
          <p:cNvPr id="64" name="テキスト ボックス 75">
            <a:extLst>
              <a:ext uri="{FF2B5EF4-FFF2-40B4-BE49-F238E27FC236}">
                <a16:creationId xmlns:a16="http://schemas.microsoft.com/office/drawing/2014/main" id="{349D98C7-8445-45B4-8F1C-CB0CB8A3932B}"/>
              </a:ext>
            </a:extLst>
          </p:cNvPr>
          <p:cNvSpPr txBox="1"/>
          <p:nvPr/>
        </p:nvSpPr>
        <p:spPr>
          <a:xfrm>
            <a:off x="6187265" y="5252114"/>
            <a:ext cx="290041" cy="138499"/>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kumimoji="1" lang="en-US" altLang="ja-JP" sz="900" dirty="0">
                <a:ln w="0"/>
                <a:latin typeface="メイリオ" panose="020B0604030504040204" pitchFamily="50" charset="-128"/>
                <a:ea typeface="メイリオ" panose="020B0604030504040204" pitchFamily="50" charset="-128"/>
              </a:rPr>
              <a:t>R11</a:t>
            </a:r>
          </a:p>
        </p:txBody>
      </p:sp>
      <p:sp>
        <p:nvSpPr>
          <p:cNvPr id="67" name="テキスト ボックス 76">
            <a:extLst>
              <a:ext uri="{FF2B5EF4-FFF2-40B4-BE49-F238E27FC236}">
                <a16:creationId xmlns:a16="http://schemas.microsoft.com/office/drawing/2014/main" id="{0FDBCCF7-C908-4C26-A915-D4F3A99BABFA}"/>
              </a:ext>
            </a:extLst>
          </p:cNvPr>
          <p:cNvSpPr txBox="1"/>
          <p:nvPr/>
        </p:nvSpPr>
        <p:spPr>
          <a:xfrm>
            <a:off x="6596463" y="5252114"/>
            <a:ext cx="290041" cy="138499"/>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kumimoji="1" lang="en-US" altLang="ja-JP" sz="900" dirty="0">
                <a:ln w="0"/>
                <a:latin typeface="メイリオ" panose="020B0604030504040204" pitchFamily="50" charset="-128"/>
                <a:ea typeface="メイリオ" panose="020B0604030504040204" pitchFamily="50" charset="-128"/>
              </a:rPr>
              <a:t>R12</a:t>
            </a:r>
          </a:p>
        </p:txBody>
      </p:sp>
      <p:grpSp>
        <p:nvGrpSpPr>
          <p:cNvPr id="78" name="グループ化 77">
            <a:extLst>
              <a:ext uri="{FF2B5EF4-FFF2-40B4-BE49-F238E27FC236}">
                <a16:creationId xmlns:a16="http://schemas.microsoft.com/office/drawing/2014/main" id="{45FBA292-4AC6-427C-A106-8D23A4CF1CB9}"/>
              </a:ext>
            </a:extLst>
          </p:cNvPr>
          <p:cNvGrpSpPr/>
          <p:nvPr/>
        </p:nvGrpSpPr>
        <p:grpSpPr>
          <a:xfrm>
            <a:off x="7690848" y="4355018"/>
            <a:ext cx="1013448" cy="1431055"/>
            <a:chOff x="7615304" y="4341919"/>
            <a:chExt cx="1013448" cy="1431055"/>
          </a:xfrm>
        </p:grpSpPr>
        <p:grpSp>
          <p:nvGrpSpPr>
            <p:cNvPr id="80" name="グループ化 79">
              <a:extLst>
                <a:ext uri="{FF2B5EF4-FFF2-40B4-BE49-F238E27FC236}">
                  <a16:creationId xmlns:a16="http://schemas.microsoft.com/office/drawing/2014/main" id="{C91B2014-8E30-4F43-A00B-C7C1AFFE719D}"/>
                </a:ext>
              </a:extLst>
            </p:cNvPr>
            <p:cNvGrpSpPr/>
            <p:nvPr/>
          </p:nvGrpSpPr>
          <p:grpSpPr>
            <a:xfrm>
              <a:off x="7879821" y="4397507"/>
              <a:ext cx="467833" cy="252092"/>
              <a:chOff x="7562625" y="5065660"/>
              <a:chExt cx="467833" cy="252092"/>
            </a:xfrm>
          </p:grpSpPr>
          <p:sp>
            <p:nvSpPr>
              <p:cNvPr id="96" name="楕円 95">
                <a:extLst>
                  <a:ext uri="{FF2B5EF4-FFF2-40B4-BE49-F238E27FC236}">
                    <a16:creationId xmlns:a16="http://schemas.microsoft.com/office/drawing/2014/main" id="{6FC969BC-9EA3-4719-B211-5EC6EC532BB2}"/>
                  </a:ext>
                </a:extLst>
              </p:cNvPr>
              <p:cNvSpPr/>
              <p:nvPr/>
            </p:nvSpPr>
            <p:spPr>
              <a:xfrm>
                <a:off x="7618446" y="5065660"/>
                <a:ext cx="246287" cy="246287"/>
              </a:xfrm>
              <a:prstGeom prst="ellipse">
                <a:avLst/>
              </a:prstGeom>
              <a:solidFill>
                <a:schemeClr val="accent5">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endParaRPr kumimoji="1" lang="ja-JP" altLang="en-US"/>
              </a:p>
            </p:txBody>
          </p:sp>
          <p:sp>
            <p:nvSpPr>
              <p:cNvPr id="97" name="テキスト ボックス 65">
                <a:extLst>
                  <a:ext uri="{FF2B5EF4-FFF2-40B4-BE49-F238E27FC236}">
                    <a16:creationId xmlns:a16="http://schemas.microsoft.com/office/drawing/2014/main" id="{0D5B97DB-59CD-4F35-A718-52F161A0376F}"/>
                  </a:ext>
                </a:extLst>
              </p:cNvPr>
              <p:cNvSpPr txBox="1"/>
              <p:nvPr/>
            </p:nvSpPr>
            <p:spPr>
              <a:xfrm>
                <a:off x="7562625" y="5086920"/>
                <a:ext cx="467833"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altLang="ja-JP" sz="900" b="1" dirty="0">
                    <a:solidFill>
                      <a:schemeClr val="bg1"/>
                    </a:solidFill>
                    <a:latin typeface="メイリオ" panose="020B0604030504040204" pitchFamily="50" charset="-128"/>
                    <a:ea typeface="メイリオ" panose="020B0604030504040204" pitchFamily="50" charset="-128"/>
                  </a:rPr>
                  <a:t>A</a:t>
                </a:r>
                <a:r>
                  <a:rPr lang="ja-JP" altLang="en-US" sz="900" b="1" dirty="0">
                    <a:solidFill>
                      <a:schemeClr val="bg1"/>
                    </a:solidFill>
                    <a:latin typeface="メイリオ" panose="020B0604030504040204" pitchFamily="50" charset="-128"/>
                    <a:ea typeface="メイリオ" panose="020B0604030504040204" pitchFamily="50" charset="-128"/>
                  </a:rPr>
                  <a:t>市</a:t>
                </a:r>
                <a:endParaRPr kumimoji="1" lang="en-US" altLang="ja-JP" sz="900" b="1" dirty="0">
                  <a:solidFill>
                    <a:schemeClr val="bg1"/>
                  </a:solidFill>
                  <a:latin typeface="メイリオ" panose="020B0604030504040204" pitchFamily="50" charset="-128"/>
                  <a:ea typeface="メイリオ" panose="020B0604030504040204" pitchFamily="50" charset="-128"/>
                </a:endParaRPr>
              </a:p>
            </p:txBody>
          </p:sp>
        </p:grpSp>
        <p:grpSp>
          <p:nvGrpSpPr>
            <p:cNvPr id="83" name="グループ化 82">
              <a:extLst>
                <a:ext uri="{FF2B5EF4-FFF2-40B4-BE49-F238E27FC236}">
                  <a16:creationId xmlns:a16="http://schemas.microsoft.com/office/drawing/2014/main" id="{A0E6A663-35D4-4AFC-A715-30550D56AA85}"/>
                </a:ext>
              </a:extLst>
            </p:cNvPr>
            <p:cNvGrpSpPr/>
            <p:nvPr/>
          </p:nvGrpSpPr>
          <p:grpSpPr>
            <a:xfrm>
              <a:off x="7626301" y="4551351"/>
              <a:ext cx="467833" cy="252092"/>
              <a:chOff x="7913944" y="5065660"/>
              <a:chExt cx="467833" cy="252092"/>
            </a:xfrm>
          </p:grpSpPr>
          <p:sp>
            <p:nvSpPr>
              <p:cNvPr id="94" name="楕円 93">
                <a:extLst>
                  <a:ext uri="{FF2B5EF4-FFF2-40B4-BE49-F238E27FC236}">
                    <a16:creationId xmlns:a16="http://schemas.microsoft.com/office/drawing/2014/main" id="{9B9D566D-D914-4158-AD66-20616FBA2C44}"/>
                  </a:ext>
                </a:extLst>
              </p:cNvPr>
              <p:cNvSpPr/>
              <p:nvPr/>
            </p:nvSpPr>
            <p:spPr>
              <a:xfrm>
                <a:off x="7981761" y="5065660"/>
                <a:ext cx="246287" cy="246287"/>
              </a:xfrm>
              <a:prstGeom prst="ellipse">
                <a:avLst/>
              </a:prstGeom>
              <a:solidFill>
                <a:schemeClr val="accent5">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endParaRPr kumimoji="1" lang="ja-JP" altLang="en-US" dirty="0"/>
              </a:p>
            </p:txBody>
          </p:sp>
          <p:sp>
            <p:nvSpPr>
              <p:cNvPr id="95" name="テキスト ボックス 62">
                <a:extLst>
                  <a:ext uri="{FF2B5EF4-FFF2-40B4-BE49-F238E27FC236}">
                    <a16:creationId xmlns:a16="http://schemas.microsoft.com/office/drawing/2014/main" id="{A1EB6C70-B283-4944-BC49-D221C7059CB9}"/>
                  </a:ext>
                </a:extLst>
              </p:cNvPr>
              <p:cNvSpPr txBox="1"/>
              <p:nvPr/>
            </p:nvSpPr>
            <p:spPr>
              <a:xfrm>
                <a:off x="7913944" y="5086920"/>
                <a:ext cx="467833"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altLang="ja-JP" sz="900" b="1" dirty="0">
                    <a:solidFill>
                      <a:schemeClr val="bg1"/>
                    </a:solidFill>
                    <a:latin typeface="メイリオ" panose="020B0604030504040204" pitchFamily="50" charset="-128"/>
                    <a:ea typeface="メイリオ" panose="020B0604030504040204" pitchFamily="50" charset="-128"/>
                  </a:rPr>
                  <a:t>B</a:t>
                </a:r>
                <a:r>
                  <a:rPr lang="ja-JP" altLang="en-US" sz="900" b="1" dirty="0">
                    <a:solidFill>
                      <a:schemeClr val="bg1"/>
                    </a:solidFill>
                    <a:latin typeface="メイリオ" panose="020B0604030504040204" pitchFamily="50" charset="-128"/>
                    <a:ea typeface="メイリオ" panose="020B0604030504040204" pitchFamily="50" charset="-128"/>
                  </a:rPr>
                  <a:t>町</a:t>
                </a:r>
                <a:endParaRPr kumimoji="1" lang="en-US" altLang="ja-JP" sz="900" b="1" dirty="0">
                  <a:solidFill>
                    <a:schemeClr val="bg1"/>
                  </a:solidFill>
                  <a:latin typeface="メイリオ" panose="020B0604030504040204" pitchFamily="50" charset="-128"/>
                  <a:ea typeface="メイリオ" panose="020B0604030504040204" pitchFamily="50" charset="-128"/>
                </a:endParaRPr>
              </a:p>
            </p:txBody>
          </p:sp>
        </p:grpSp>
        <p:sp>
          <p:nvSpPr>
            <p:cNvPr id="84" name="二等辺三角形 83">
              <a:extLst>
                <a:ext uri="{FF2B5EF4-FFF2-40B4-BE49-F238E27FC236}">
                  <a16:creationId xmlns:a16="http://schemas.microsoft.com/office/drawing/2014/main" id="{4952DF93-77E5-47B0-8FD2-6479D6AF1B12}"/>
                </a:ext>
              </a:extLst>
            </p:cNvPr>
            <p:cNvSpPr/>
            <p:nvPr/>
          </p:nvSpPr>
          <p:spPr>
            <a:xfrm flipV="1">
              <a:off x="7715092" y="4907417"/>
              <a:ext cx="819014" cy="931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endParaRPr kumimoji="1" lang="ja-JP" altLang="en-US"/>
            </a:p>
          </p:txBody>
        </p:sp>
        <p:sp>
          <p:nvSpPr>
            <p:cNvPr id="85" name="四角形: 角を丸くする 84">
              <a:extLst>
                <a:ext uri="{FF2B5EF4-FFF2-40B4-BE49-F238E27FC236}">
                  <a16:creationId xmlns:a16="http://schemas.microsoft.com/office/drawing/2014/main" id="{15E859CE-34F6-4B1B-A0F1-6FFB45C86DF6}"/>
                </a:ext>
              </a:extLst>
            </p:cNvPr>
            <p:cNvSpPr/>
            <p:nvPr/>
          </p:nvSpPr>
          <p:spPr>
            <a:xfrm>
              <a:off x="7617012" y="4341919"/>
              <a:ext cx="967030" cy="504885"/>
            </a:xfrm>
            <a:prstGeom prst="roundRect">
              <a:avLst>
                <a:gd name="adj" fmla="val 10092"/>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endParaRPr kumimoji="1" lang="ja-JP" altLang="en-US"/>
            </a:p>
          </p:txBody>
        </p:sp>
        <p:grpSp>
          <p:nvGrpSpPr>
            <p:cNvPr id="86" name="グループ化 85">
              <a:extLst>
                <a:ext uri="{FF2B5EF4-FFF2-40B4-BE49-F238E27FC236}">
                  <a16:creationId xmlns:a16="http://schemas.microsoft.com/office/drawing/2014/main" id="{EF37D9CB-DF88-4CE1-AFC2-36268D80D9F8}"/>
                </a:ext>
              </a:extLst>
            </p:cNvPr>
            <p:cNvGrpSpPr/>
            <p:nvPr/>
          </p:nvGrpSpPr>
          <p:grpSpPr>
            <a:xfrm>
              <a:off x="8160919" y="4534183"/>
              <a:ext cx="467833" cy="252092"/>
              <a:chOff x="8303965" y="5065660"/>
              <a:chExt cx="467833" cy="252092"/>
            </a:xfrm>
          </p:grpSpPr>
          <p:sp>
            <p:nvSpPr>
              <p:cNvPr id="92" name="楕円 91">
                <a:extLst>
                  <a:ext uri="{FF2B5EF4-FFF2-40B4-BE49-F238E27FC236}">
                    <a16:creationId xmlns:a16="http://schemas.microsoft.com/office/drawing/2014/main" id="{034A7B54-E807-4798-BF0D-E26D09880753}"/>
                  </a:ext>
                </a:extLst>
              </p:cNvPr>
              <p:cNvSpPr/>
              <p:nvPr/>
            </p:nvSpPr>
            <p:spPr>
              <a:xfrm>
                <a:off x="8345076" y="5065660"/>
                <a:ext cx="246287" cy="246287"/>
              </a:xfrm>
              <a:prstGeom prst="ellipse">
                <a:avLst/>
              </a:prstGeom>
              <a:solidFill>
                <a:schemeClr val="accent5">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endParaRPr kumimoji="1" lang="ja-JP" altLang="en-US"/>
              </a:p>
            </p:txBody>
          </p:sp>
          <p:sp>
            <p:nvSpPr>
              <p:cNvPr id="93" name="テキスト ボックス 60">
                <a:extLst>
                  <a:ext uri="{FF2B5EF4-FFF2-40B4-BE49-F238E27FC236}">
                    <a16:creationId xmlns:a16="http://schemas.microsoft.com/office/drawing/2014/main" id="{885B65ED-BCEC-4503-B5B1-9164E8E5B4FD}"/>
                  </a:ext>
                </a:extLst>
              </p:cNvPr>
              <p:cNvSpPr txBox="1"/>
              <p:nvPr/>
            </p:nvSpPr>
            <p:spPr>
              <a:xfrm>
                <a:off x="8303965" y="5086920"/>
                <a:ext cx="467833"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altLang="ja-JP" sz="900" b="1" dirty="0">
                    <a:solidFill>
                      <a:schemeClr val="bg1"/>
                    </a:solidFill>
                    <a:latin typeface="メイリオ" panose="020B0604030504040204" pitchFamily="50" charset="-128"/>
                    <a:ea typeface="メイリオ" panose="020B0604030504040204" pitchFamily="50" charset="-128"/>
                  </a:rPr>
                  <a:t>C</a:t>
                </a:r>
                <a:r>
                  <a:rPr lang="ja-JP" altLang="en-US" sz="900" b="1" dirty="0">
                    <a:solidFill>
                      <a:schemeClr val="bg1"/>
                    </a:solidFill>
                    <a:latin typeface="メイリオ" panose="020B0604030504040204" pitchFamily="50" charset="-128"/>
                    <a:ea typeface="メイリオ" panose="020B0604030504040204" pitchFamily="50" charset="-128"/>
                  </a:rPr>
                  <a:t>町</a:t>
                </a:r>
                <a:endParaRPr kumimoji="1" lang="en-US" altLang="ja-JP" sz="900" b="1" dirty="0">
                  <a:solidFill>
                    <a:schemeClr val="bg1"/>
                  </a:solidFill>
                  <a:latin typeface="メイリオ" panose="020B0604030504040204" pitchFamily="50" charset="-128"/>
                  <a:ea typeface="メイリオ" panose="020B0604030504040204" pitchFamily="50" charset="-128"/>
                </a:endParaRPr>
              </a:p>
            </p:txBody>
          </p:sp>
        </p:grpSp>
        <p:sp>
          <p:nvSpPr>
            <p:cNvPr id="87" name="正方形/長方形 86">
              <a:extLst>
                <a:ext uri="{FF2B5EF4-FFF2-40B4-BE49-F238E27FC236}">
                  <a16:creationId xmlns:a16="http://schemas.microsoft.com/office/drawing/2014/main" id="{36921167-6C8F-4DCC-A941-71AE7972F987}"/>
                </a:ext>
              </a:extLst>
            </p:cNvPr>
            <p:cNvSpPr/>
            <p:nvPr/>
          </p:nvSpPr>
          <p:spPr>
            <a:xfrm>
              <a:off x="7615304" y="5124974"/>
              <a:ext cx="970446" cy="64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8" name="正方形/長方形 87">
              <a:extLst>
                <a:ext uri="{FF2B5EF4-FFF2-40B4-BE49-F238E27FC236}">
                  <a16:creationId xmlns:a16="http://schemas.microsoft.com/office/drawing/2014/main" id="{CD14CCC7-08AB-4887-A187-9A4206FBE353}"/>
                </a:ext>
              </a:extLst>
            </p:cNvPr>
            <p:cNvSpPr/>
            <p:nvPr/>
          </p:nvSpPr>
          <p:spPr>
            <a:xfrm>
              <a:off x="7779329" y="5024693"/>
              <a:ext cx="642397" cy="188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r>
                <a:rPr kumimoji="1" lang="ja-JP" altLang="en-US" sz="900" dirty="0">
                  <a:solidFill>
                    <a:schemeClr val="bg1"/>
                  </a:solidFill>
                  <a:latin typeface="Meiryo UI" panose="020B0604030504040204" pitchFamily="50" charset="-128"/>
                  <a:ea typeface="Meiryo UI" panose="020B0604030504040204" pitchFamily="50" charset="-128"/>
                </a:rPr>
                <a:t>事業者</a:t>
              </a:r>
            </a:p>
          </p:txBody>
        </p:sp>
        <p:sp>
          <p:nvSpPr>
            <p:cNvPr id="90" name="楕円 46">
              <a:extLst>
                <a:ext uri="{FF2B5EF4-FFF2-40B4-BE49-F238E27FC236}">
                  <a16:creationId xmlns:a16="http://schemas.microsoft.com/office/drawing/2014/main" id="{A9FF38C1-087F-4049-BE60-89B3BE2AA639}"/>
                </a:ext>
              </a:extLst>
            </p:cNvPr>
            <p:cNvSpPr/>
            <p:nvPr/>
          </p:nvSpPr>
          <p:spPr>
            <a:xfrm>
              <a:off x="7702646" y="5266198"/>
              <a:ext cx="795762" cy="1800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システム１</a:t>
              </a:r>
              <a:endParaRPr kumimoji="1" lang="ja-JP" altLang="en-US" dirty="0"/>
            </a:p>
          </p:txBody>
        </p:sp>
        <p:sp>
          <p:nvSpPr>
            <p:cNvPr id="91" name="楕円 46">
              <a:extLst>
                <a:ext uri="{FF2B5EF4-FFF2-40B4-BE49-F238E27FC236}">
                  <a16:creationId xmlns:a16="http://schemas.microsoft.com/office/drawing/2014/main" id="{3F2F6DEB-057C-4875-9B31-A5F986D9B335}"/>
                </a:ext>
              </a:extLst>
            </p:cNvPr>
            <p:cNvSpPr/>
            <p:nvPr/>
          </p:nvSpPr>
          <p:spPr>
            <a:xfrm>
              <a:off x="7702646" y="5515315"/>
              <a:ext cx="795762" cy="1800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システム２</a:t>
              </a:r>
              <a:endParaRPr kumimoji="1" lang="ja-JP" altLang="en-US" dirty="0"/>
            </a:p>
          </p:txBody>
        </p:sp>
      </p:grpSp>
    </p:spTree>
    <p:extLst>
      <p:ext uri="{BB962C8B-B14F-4D97-AF65-F5344CB8AC3E}">
        <p14:creationId xmlns:p14="http://schemas.microsoft.com/office/powerpoint/2010/main" val="235438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9EE42BEB-5CD5-41CC-9DDF-BD258F7E896C}"/>
              </a:ext>
            </a:extLst>
          </p:cNvPr>
          <p:cNvSpPr/>
          <p:nvPr/>
        </p:nvSpPr>
        <p:spPr>
          <a:xfrm>
            <a:off x="216413" y="4698312"/>
            <a:ext cx="8711175" cy="2001165"/>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AE135EA2-6BF6-479D-B599-E326005D73A5}"/>
              </a:ext>
            </a:extLst>
          </p:cNvPr>
          <p:cNvSpPr/>
          <p:nvPr/>
        </p:nvSpPr>
        <p:spPr>
          <a:xfrm>
            <a:off x="216412" y="1637371"/>
            <a:ext cx="8711175" cy="291600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F5EAB6A7-AA6B-4172-A4A8-43FBEF051795}"/>
              </a:ext>
            </a:extLst>
          </p:cNvPr>
          <p:cNvGrpSpPr/>
          <p:nvPr/>
        </p:nvGrpSpPr>
        <p:grpSpPr>
          <a:xfrm>
            <a:off x="864346" y="1058647"/>
            <a:ext cx="7273060" cy="468000"/>
            <a:chOff x="460657" y="1479437"/>
            <a:chExt cx="7273060" cy="509524"/>
          </a:xfrm>
        </p:grpSpPr>
        <p:sp>
          <p:nvSpPr>
            <p:cNvPr id="9" name="角丸四角形 8"/>
            <p:cNvSpPr/>
            <p:nvPr/>
          </p:nvSpPr>
          <p:spPr>
            <a:xfrm>
              <a:off x="460657" y="1496727"/>
              <a:ext cx="1847502" cy="492104"/>
            </a:xfrm>
            <a:prstGeom prst="roundRect">
              <a:avLst/>
            </a:prstGeom>
            <a:solidFill>
              <a:srgbClr val="1F497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サウンディング</a:t>
              </a:r>
              <a:endParaRPr kumimoji="1" lang="en-US" altLang="ja-JP" sz="1200" b="1">
                <a:solidFill>
                  <a:schemeClr val="bg1"/>
                </a:solidFill>
                <a:latin typeface="メイリオ" panose="020B0604030504040204" pitchFamily="50" charset="-128"/>
                <a:ea typeface="メイリオ" panose="020B0604030504040204" pitchFamily="50" charset="-128"/>
              </a:endParaRPr>
            </a:p>
          </p:txBody>
        </p:sp>
        <p:sp>
          <p:nvSpPr>
            <p:cNvPr id="57" name="角丸四角形 56"/>
            <p:cNvSpPr/>
            <p:nvPr/>
          </p:nvSpPr>
          <p:spPr>
            <a:xfrm>
              <a:off x="3163233" y="1488147"/>
              <a:ext cx="1847502" cy="492104"/>
            </a:xfrm>
            <a:prstGeom prst="roundRect">
              <a:avLst/>
            </a:prstGeom>
            <a:solidFill>
              <a:srgbClr val="E0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gn="ctr"/>
              <a:r>
                <a:rPr kumimoji="1" lang="ja-JP" altLang="en-US" sz="1200" b="1">
                  <a:solidFill>
                    <a:schemeClr val="tx1"/>
                  </a:solidFill>
                  <a:latin typeface="メイリオ" panose="020B0604030504040204" pitchFamily="50" charset="-128"/>
                  <a:ea typeface="メイリオ" panose="020B0604030504040204" pitchFamily="50" charset="-128"/>
                </a:rPr>
                <a:t>施策検討</a:t>
              </a:r>
            </a:p>
          </p:txBody>
        </p:sp>
        <p:sp>
          <p:nvSpPr>
            <p:cNvPr id="58" name="角丸四角形 57"/>
            <p:cNvSpPr/>
            <p:nvPr/>
          </p:nvSpPr>
          <p:spPr>
            <a:xfrm>
              <a:off x="5886215" y="1488147"/>
              <a:ext cx="1847502" cy="492104"/>
            </a:xfrm>
            <a:prstGeom prst="roundRect">
              <a:avLst/>
            </a:prstGeom>
            <a:solidFill>
              <a:srgbClr val="E0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gn="ctr"/>
              <a:r>
                <a:rPr kumimoji="1" lang="ja-JP" altLang="en-US" sz="1200" b="1">
                  <a:solidFill>
                    <a:schemeClr val="tx1"/>
                  </a:solidFill>
                  <a:latin typeface="メイリオ" panose="020B0604030504040204" pitchFamily="50" charset="-128"/>
                  <a:ea typeface="メイリオ" panose="020B0604030504040204" pitchFamily="50" charset="-128"/>
                </a:rPr>
                <a:t>事業実施</a:t>
              </a:r>
            </a:p>
          </p:txBody>
        </p:sp>
        <p:sp>
          <p:nvSpPr>
            <p:cNvPr id="10" name="右矢印 9"/>
            <p:cNvSpPr/>
            <p:nvPr/>
          </p:nvSpPr>
          <p:spPr>
            <a:xfrm>
              <a:off x="2524190" y="1479437"/>
              <a:ext cx="402606" cy="509524"/>
            </a:xfrm>
            <a:prstGeom prst="rightArrow">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65" name="右矢印 64"/>
            <p:cNvSpPr/>
            <p:nvPr/>
          </p:nvSpPr>
          <p:spPr>
            <a:xfrm>
              <a:off x="5247172" y="1479437"/>
              <a:ext cx="402606" cy="509524"/>
            </a:xfrm>
            <a:prstGeom prst="rightArrow">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grpSp>
      <p:sp>
        <p:nvSpPr>
          <p:cNvPr id="66" name="角丸四角形 65"/>
          <p:cNvSpPr/>
          <p:nvPr/>
        </p:nvSpPr>
        <p:spPr>
          <a:xfrm>
            <a:off x="244800" y="2374597"/>
            <a:ext cx="1500826" cy="391164"/>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基本的な流れ＞</a:t>
            </a:r>
            <a:endParaRPr kumimoji="1" lang="ja-JP" altLang="en-US" sz="10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正方形/長方形 60"/>
          <p:cNvSpPr/>
          <p:nvPr/>
        </p:nvSpPr>
        <p:spPr>
          <a:xfrm>
            <a:off x="7362310" y="3257551"/>
            <a:ext cx="1342684" cy="3919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t"/>
          <a:lstStyle/>
          <a:p>
            <a:pPr algn="ctr"/>
            <a:r>
              <a:rPr kumimoji="1" lang="ja-JP" altLang="en-US" sz="700">
                <a:solidFill>
                  <a:schemeClr val="tx1"/>
                </a:solidFill>
                <a:latin typeface="メイリオ" panose="020B0604030504040204" pitchFamily="50" charset="-128"/>
                <a:ea typeface="メイリオ" panose="020B0604030504040204" pitchFamily="50" charset="-128"/>
              </a:rPr>
              <a:t>対話等で把握したアイデアを踏まえ</a:t>
            </a:r>
            <a:r>
              <a:rPr lang="ja-JP" altLang="en-US" sz="700">
                <a:solidFill>
                  <a:schemeClr val="tx1"/>
                </a:solidFill>
                <a:latin typeface="メイリオ" panose="020B0604030504040204" pitchFamily="50" charset="-128"/>
                <a:ea typeface="メイリオ" panose="020B0604030504040204" pitchFamily="50" charset="-128"/>
              </a:rPr>
              <a:t>施策検討</a:t>
            </a:r>
            <a:endParaRPr kumimoji="1" lang="ja-JP" altLang="en-US" sz="700">
              <a:solidFill>
                <a:schemeClr val="tx1"/>
              </a:solidFill>
              <a:latin typeface="メイリオ" panose="020B0604030504040204" pitchFamily="50" charset="-128"/>
              <a:ea typeface="メイリオ" panose="020B0604030504040204" pitchFamily="50" charset="-128"/>
            </a:endParaRPr>
          </a:p>
        </p:txBody>
      </p:sp>
      <p:sp>
        <p:nvSpPr>
          <p:cNvPr id="49" name="山形 48"/>
          <p:cNvSpPr/>
          <p:nvPr/>
        </p:nvSpPr>
        <p:spPr>
          <a:xfrm>
            <a:off x="5894906" y="2663335"/>
            <a:ext cx="1423518" cy="714424"/>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90488" algn="ctr"/>
            <a:r>
              <a:rPr kumimoji="1" lang="ja-JP" altLang="en-US" sz="1050">
                <a:solidFill>
                  <a:schemeClr val="bg1"/>
                </a:solidFill>
                <a:latin typeface="メイリオ" panose="020B0604030504040204" pitchFamily="50" charset="-128"/>
                <a:ea typeface="メイリオ" panose="020B0604030504040204" pitchFamily="50" charset="-128"/>
              </a:rPr>
              <a:t>結果</a:t>
            </a:r>
            <a:endParaRPr kumimoji="1" lang="en-US" altLang="ja-JP" sz="1050">
              <a:solidFill>
                <a:schemeClr val="bg1"/>
              </a:solidFill>
              <a:latin typeface="メイリオ" panose="020B0604030504040204" pitchFamily="50" charset="-128"/>
              <a:ea typeface="メイリオ" panose="020B0604030504040204" pitchFamily="50" charset="-128"/>
            </a:endParaRPr>
          </a:p>
          <a:p>
            <a:pPr marL="90488" algn="ctr"/>
            <a:r>
              <a:rPr kumimoji="1" lang="ja-JP" altLang="en-US" sz="1050">
                <a:solidFill>
                  <a:schemeClr val="bg1"/>
                </a:solidFill>
                <a:latin typeface="メイリオ" panose="020B0604030504040204" pitchFamily="50" charset="-128"/>
                <a:ea typeface="メイリオ" panose="020B0604030504040204" pitchFamily="50" charset="-128"/>
              </a:rPr>
              <a:t>公表</a:t>
            </a:r>
            <a:endParaRPr kumimoji="1" lang="en-US" altLang="ja-JP" sz="1050">
              <a:solidFill>
                <a:schemeClr val="bg1"/>
              </a:solidFill>
              <a:latin typeface="メイリオ" panose="020B0604030504040204" pitchFamily="50" charset="-128"/>
              <a:ea typeface="メイリオ" panose="020B0604030504040204" pitchFamily="50" charset="-128"/>
            </a:endParaRPr>
          </a:p>
        </p:txBody>
      </p:sp>
      <p:sp>
        <p:nvSpPr>
          <p:cNvPr id="50" name="ホームベース 49"/>
          <p:cNvSpPr/>
          <p:nvPr/>
        </p:nvSpPr>
        <p:spPr>
          <a:xfrm>
            <a:off x="341530" y="2663335"/>
            <a:ext cx="1224000" cy="714424"/>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050">
                <a:solidFill>
                  <a:schemeClr val="bg1"/>
                </a:solidFill>
                <a:latin typeface="メイリオ" panose="020B0604030504040204" pitchFamily="50" charset="-128"/>
                <a:ea typeface="メイリオ" panose="020B0604030504040204" pitchFamily="50" charset="-128"/>
              </a:rPr>
              <a:t>実施</a:t>
            </a:r>
            <a:endParaRPr kumimoji="1" lang="en-US" altLang="ja-JP" sz="1050">
              <a:solidFill>
                <a:schemeClr val="bg1"/>
              </a:solidFill>
              <a:latin typeface="メイリオ" panose="020B0604030504040204" pitchFamily="50" charset="-128"/>
              <a:ea typeface="メイリオ" panose="020B0604030504040204" pitchFamily="50" charset="-128"/>
            </a:endParaRPr>
          </a:p>
          <a:p>
            <a:pPr algn="ctr"/>
            <a:r>
              <a:rPr kumimoji="1" lang="ja-JP" altLang="en-US" sz="1050">
                <a:solidFill>
                  <a:schemeClr val="bg1"/>
                </a:solidFill>
                <a:latin typeface="メイリオ" panose="020B0604030504040204" pitchFamily="50" charset="-128"/>
                <a:ea typeface="メイリオ" panose="020B0604030504040204" pitchFamily="50" charset="-128"/>
              </a:rPr>
              <a:t>準備</a:t>
            </a:r>
            <a:endParaRPr kumimoji="1" lang="en-US" altLang="ja-JP" sz="1050">
              <a:solidFill>
                <a:schemeClr val="bg1"/>
              </a:solidFill>
              <a:latin typeface="メイリオ" panose="020B0604030504040204" pitchFamily="50" charset="-128"/>
              <a:ea typeface="メイリオ" panose="020B0604030504040204" pitchFamily="50" charset="-128"/>
            </a:endParaRPr>
          </a:p>
        </p:txBody>
      </p:sp>
      <p:sp>
        <p:nvSpPr>
          <p:cNvPr id="51" name="山形 50"/>
          <p:cNvSpPr/>
          <p:nvPr/>
        </p:nvSpPr>
        <p:spPr>
          <a:xfrm>
            <a:off x="1208290" y="2663335"/>
            <a:ext cx="1404000" cy="714424"/>
          </a:xfrm>
          <a:prstGeom prst="chevron">
            <a:avLst>
              <a:gd name="adj" fmla="val 4830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90488"/>
            <a:r>
              <a:rPr kumimoji="1" lang="ja-JP" altLang="en-US" sz="1050">
                <a:solidFill>
                  <a:schemeClr val="bg1"/>
                </a:solidFill>
                <a:latin typeface="メイリオ" panose="020B0604030504040204" pitchFamily="50" charset="-128"/>
                <a:ea typeface="メイリオ" panose="020B0604030504040204" pitchFamily="50" charset="-128"/>
              </a:rPr>
              <a:t>実施</a:t>
            </a:r>
            <a:endParaRPr kumimoji="1" lang="en-US" altLang="ja-JP" sz="1050">
              <a:solidFill>
                <a:schemeClr val="bg1"/>
              </a:solidFill>
              <a:latin typeface="メイリオ" panose="020B0604030504040204" pitchFamily="50" charset="-128"/>
              <a:ea typeface="メイリオ" panose="020B0604030504040204" pitchFamily="50" charset="-128"/>
            </a:endParaRPr>
          </a:p>
          <a:p>
            <a:pPr marL="90488"/>
            <a:r>
              <a:rPr kumimoji="1" lang="ja-JP" altLang="en-US" sz="1050">
                <a:solidFill>
                  <a:schemeClr val="bg1"/>
                </a:solidFill>
                <a:latin typeface="メイリオ" panose="020B0604030504040204" pitchFamily="50" charset="-128"/>
                <a:ea typeface="メイリオ" panose="020B0604030504040204" pitchFamily="50" charset="-128"/>
              </a:rPr>
              <a:t>公表</a:t>
            </a:r>
          </a:p>
        </p:txBody>
      </p:sp>
      <p:sp>
        <p:nvSpPr>
          <p:cNvPr id="52" name="山形 51"/>
          <p:cNvSpPr/>
          <p:nvPr/>
        </p:nvSpPr>
        <p:spPr>
          <a:xfrm>
            <a:off x="2252526" y="2663335"/>
            <a:ext cx="1404000" cy="714424"/>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90488" algn="ctr"/>
            <a:r>
              <a:rPr kumimoji="1" lang="ja-JP" altLang="en-US" sz="1050">
                <a:solidFill>
                  <a:schemeClr val="bg1"/>
                </a:solidFill>
                <a:latin typeface="メイリオ" panose="020B0604030504040204" pitchFamily="50" charset="-128"/>
                <a:ea typeface="メイリオ" panose="020B0604030504040204" pitchFamily="50" charset="-128"/>
              </a:rPr>
              <a:t>事前</a:t>
            </a:r>
            <a:endParaRPr kumimoji="1" lang="en-US" altLang="ja-JP" sz="1050">
              <a:solidFill>
                <a:schemeClr val="bg1"/>
              </a:solidFill>
              <a:latin typeface="メイリオ" panose="020B0604030504040204" pitchFamily="50" charset="-128"/>
              <a:ea typeface="メイリオ" panose="020B0604030504040204" pitchFamily="50" charset="-128"/>
            </a:endParaRPr>
          </a:p>
          <a:p>
            <a:pPr marL="90488" algn="ctr"/>
            <a:r>
              <a:rPr kumimoji="1" lang="ja-JP" altLang="en-US" sz="1050">
                <a:solidFill>
                  <a:schemeClr val="bg1"/>
                </a:solidFill>
                <a:latin typeface="メイリオ" panose="020B0604030504040204" pitchFamily="50" charset="-128"/>
                <a:ea typeface="メイリオ" panose="020B0604030504040204" pitchFamily="50" charset="-128"/>
              </a:rPr>
              <a:t>説明</a:t>
            </a:r>
          </a:p>
        </p:txBody>
      </p:sp>
      <p:sp>
        <p:nvSpPr>
          <p:cNvPr id="53" name="山形 52"/>
          <p:cNvSpPr/>
          <p:nvPr/>
        </p:nvSpPr>
        <p:spPr>
          <a:xfrm>
            <a:off x="3299074" y="2663335"/>
            <a:ext cx="2952000" cy="714424"/>
          </a:xfrm>
          <a:prstGeom prst="chevron">
            <a:avLst>
              <a:gd name="adj" fmla="val 46601"/>
            </a:avLst>
          </a:prstGeom>
          <a:solidFill>
            <a:srgbClr val="1F497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600" b="1">
                <a:solidFill>
                  <a:schemeClr val="bg1"/>
                </a:solidFill>
                <a:latin typeface="メイリオ" panose="020B0604030504040204" pitchFamily="50" charset="-128"/>
                <a:ea typeface="メイリオ" panose="020B0604030504040204" pitchFamily="50" charset="-128"/>
              </a:rPr>
              <a:t>対話</a:t>
            </a:r>
            <a:endParaRPr kumimoji="1" lang="en-US" altLang="ja-JP" sz="1050" b="1">
              <a:solidFill>
                <a:schemeClr val="bg1"/>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8662A825-6657-4384-BEC4-CB71D37E8CCC}"/>
              </a:ext>
            </a:extLst>
          </p:cNvPr>
          <p:cNvSpPr>
            <a:spLocks noGrp="1"/>
          </p:cNvSpPr>
          <p:nvPr>
            <p:ph type="body" sz="quarter" idx="13"/>
          </p:nvPr>
        </p:nvSpPr>
        <p:spPr>
          <a:xfrm>
            <a:off x="0" y="47030"/>
            <a:ext cx="7065785" cy="501650"/>
          </a:xfrm>
        </p:spPr>
        <p:txBody>
          <a:bodyPr/>
          <a:lstStyle/>
          <a:p>
            <a:r>
              <a:rPr lang="ja-JP" altLang="en-US" sz="2000" b="0" dirty="0">
                <a:solidFill>
                  <a:schemeClr val="tx1"/>
                </a:solidFill>
              </a:rPr>
              <a:t>民間事業者との「知」の交流に向けた機会の創出　　　　　　　　　 　　</a:t>
            </a:r>
            <a:endParaRPr lang="ja-JP" altLang="en-US" b="0" dirty="0"/>
          </a:p>
        </p:txBody>
      </p:sp>
      <p:sp>
        <p:nvSpPr>
          <p:cNvPr id="8" name="テキスト プレースホルダー 7">
            <a:extLst>
              <a:ext uri="{FF2B5EF4-FFF2-40B4-BE49-F238E27FC236}">
                <a16:creationId xmlns:a16="http://schemas.microsoft.com/office/drawing/2014/main" id="{1592F452-671E-4182-9138-B73616755A36}"/>
              </a:ext>
            </a:extLst>
          </p:cNvPr>
          <p:cNvSpPr>
            <a:spLocks noGrp="1"/>
          </p:cNvSpPr>
          <p:nvPr>
            <p:ph type="body" sz="quarter" idx="18"/>
          </p:nvPr>
        </p:nvSpPr>
        <p:spPr>
          <a:xfrm>
            <a:off x="130968" y="547200"/>
            <a:ext cx="8882063" cy="946150"/>
          </a:xfrm>
        </p:spPr>
        <p:txBody>
          <a:bodyPr/>
          <a:lstStyle/>
          <a:p>
            <a:r>
              <a:rPr lang="ja-JP" altLang="en-US" sz="1200" dirty="0">
                <a:solidFill>
                  <a:prstClr val="black"/>
                </a:solidFill>
                <a:cs typeface="メイリオ" panose="020B0604030504040204" pitchFamily="50" charset="-128"/>
              </a:rPr>
              <a:t>府では、施策等の検討にあたり、企業</a:t>
            </a:r>
            <a:r>
              <a:rPr lang="ja-JP" altLang="en-US" dirty="0">
                <a:solidFill>
                  <a:prstClr val="black"/>
                </a:solidFill>
                <a:cs typeface="メイリオ" panose="020B0604030504040204" pitchFamily="50" charset="-128"/>
              </a:rPr>
              <a:t>や団体</a:t>
            </a:r>
            <a:r>
              <a:rPr lang="ja-JP" altLang="en-US" sz="1200" dirty="0">
                <a:solidFill>
                  <a:prstClr val="black"/>
                </a:solidFill>
                <a:cs typeface="メイリオ" panose="020B0604030504040204" pitchFamily="50" charset="-128"/>
              </a:rPr>
              <a:t>との「知」の交流により、より最適な課題解決方法を見出すため、民間事業者へのサウンディングの実施</a:t>
            </a:r>
            <a:r>
              <a:rPr lang="ja-JP" altLang="en-US" dirty="0">
                <a:solidFill>
                  <a:prstClr val="black"/>
                </a:solidFill>
                <a:cs typeface="メイリオ" panose="020B0604030504040204" pitchFamily="50" charset="-128"/>
              </a:rPr>
              <a:t>を推進</a:t>
            </a:r>
            <a:r>
              <a:rPr lang="ja-JP" altLang="en-US" sz="1200" dirty="0">
                <a:solidFill>
                  <a:prstClr val="black"/>
                </a:solidFill>
                <a:cs typeface="メイリオ" panose="020B0604030504040204" pitchFamily="50" charset="-128"/>
              </a:rPr>
              <a:t>。</a:t>
            </a:r>
            <a:endParaRPr lang="ja-JP" altLang="en-US" dirty="0"/>
          </a:p>
        </p:txBody>
      </p:sp>
      <p:sp>
        <p:nvSpPr>
          <p:cNvPr id="67" name="角丸四角形 65">
            <a:extLst>
              <a:ext uri="{FF2B5EF4-FFF2-40B4-BE49-F238E27FC236}">
                <a16:creationId xmlns:a16="http://schemas.microsoft.com/office/drawing/2014/main" id="{42C1B251-0D44-4223-A79E-405BE398075B}"/>
              </a:ext>
            </a:extLst>
          </p:cNvPr>
          <p:cNvSpPr/>
          <p:nvPr/>
        </p:nvSpPr>
        <p:spPr>
          <a:xfrm>
            <a:off x="244800" y="5579437"/>
            <a:ext cx="1500826" cy="391164"/>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＜基本的な流れ＞</a:t>
            </a:r>
            <a:endParaRPr kumimoji="1" lang="ja-JP" altLang="en-US" sz="10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1B27A389-DE36-450C-8E3B-4C8DB3C2838C}"/>
              </a:ext>
            </a:extLst>
          </p:cNvPr>
          <p:cNvSpPr txBox="1"/>
          <p:nvPr/>
        </p:nvSpPr>
        <p:spPr>
          <a:xfrm>
            <a:off x="180000" y="1682906"/>
            <a:ext cx="8775975" cy="826706"/>
          </a:xfrm>
          <a:prstGeom prst="rect">
            <a:avLst/>
          </a:prstGeom>
          <a:noFill/>
          <a:ln>
            <a:noFill/>
          </a:ln>
        </p:spPr>
        <p:txBody>
          <a:bodyPr wrap="square" rtlCol="0">
            <a:noAutofit/>
          </a:bodyPr>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■サウンディング型市場調査</a:t>
            </a:r>
          </a:p>
          <a:p>
            <a:pPr marL="171450" indent="-79375">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企業や団体との「個別対話」により、幅広く提案・意見を求める市場調査。</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行政のアイデアが不足していたり、市場ニーズとの乖離が危惧されるような場合に、「公平性」と「透明性」を担保しつつ、企業等からアイデアを広く募る手法。</a:t>
            </a:r>
          </a:p>
        </p:txBody>
      </p:sp>
      <p:sp>
        <p:nvSpPr>
          <p:cNvPr id="43" name="テキスト ボックス 42">
            <a:extLst>
              <a:ext uri="{FF2B5EF4-FFF2-40B4-BE49-F238E27FC236}">
                <a16:creationId xmlns:a16="http://schemas.microsoft.com/office/drawing/2014/main" id="{5E67AA09-EEEF-485B-B1C7-DA6354FC36E5}"/>
              </a:ext>
            </a:extLst>
          </p:cNvPr>
          <p:cNvSpPr txBox="1"/>
          <p:nvPr/>
        </p:nvSpPr>
        <p:spPr>
          <a:xfrm>
            <a:off x="180000" y="4728321"/>
            <a:ext cx="8486220" cy="1004322"/>
          </a:xfrm>
          <a:prstGeom prst="rect">
            <a:avLst/>
          </a:prstGeom>
          <a:noFill/>
          <a:ln>
            <a:noFill/>
          </a:ln>
        </p:spPr>
        <p:txBody>
          <a:bodyPr wrap="square" rtlCol="0">
            <a:noAutofit/>
          </a:body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トライアル・サウンディング</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検討対象となる公共施設等を企業や団体に暫定的に使用してもらい、企業や団体の提案事業を試験的に実施する機会を提供するもの。</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トライアル・サウンディングを通じて、公共施設等の活用にかかる課題や活用方策を確認でき、今後の活用方針の検討に活かすことが可能。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山形 48">
            <a:extLst>
              <a:ext uri="{FF2B5EF4-FFF2-40B4-BE49-F238E27FC236}">
                <a16:creationId xmlns:a16="http://schemas.microsoft.com/office/drawing/2014/main" id="{88B35AA8-9A64-47CC-8251-CF7C5973035D}"/>
              </a:ext>
            </a:extLst>
          </p:cNvPr>
          <p:cNvSpPr/>
          <p:nvPr/>
        </p:nvSpPr>
        <p:spPr>
          <a:xfrm>
            <a:off x="6073493" y="5855680"/>
            <a:ext cx="1152000" cy="659232"/>
          </a:xfrm>
          <a:prstGeom prst="chevron">
            <a:avLst>
              <a:gd name="adj" fmla="val 48300"/>
            </a:avLst>
          </a:prstGeom>
          <a:solidFill>
            <a:srgbClr val="4BACC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r>
              <a:rPr lang="ja-JP" altLang="en-US" sz="1050">
                <a:solidFill>
                  <a:schemeClr val="bg1"/>
                </a:solidFill>
                <a:latin typeface="メイリオ" panose="020B0604030504040204" pitchFamily="50" charset="-128"/>
                <a:ea typeface="メイリオ" panose="020B0604030504040204" pitchFamily="50" charset="-128"/>
              </a:rPr>
              <a:t>結果</a:t>
            </a:r>
            <a:endParaRPr lang="en-US" altLang="ja-JP" sz="1050">
              <a:solidFill>
                <a:schemeClr val="bg1"/>
              </a:solidFill>
              <a:latin typeface="メイリオ" panose="020B0604030504040204" pitchFamily="50" charset="-128"/>
              <a:ea typeface="メイリオ" panose="020B0604030504040204" pitchFamily="50" charset="-128"/>
            </a:endParaRPr>
          </a:p>
          <a:p>
            <a:pPr marL="90488"/>
            <a:r>
              <a:rPr lang="ja-JP" altLang="en-US" sz="1050">
                <a:solidFill>
                  <a:schemeClr val="bg1"/>
                </a:solidFill>
                <a:latin typeface="メイリオ" panose="020B0604030504040204" pitchFamily="50" charset="-128"/>
                <a:ea typeface="メイリオ" panose="020B0604030504040204" pitchFamily="50" charset="-128"/>
              </a:rPr>
              <a:t>公表</a:t>
            </a:r>
            <a:endParaRPr lang="en-US" altLang="ja-JP" sz="1050">
              <a:solidFill>
                <a:schemeClr val="bg1"/>
              </a:solidFill>
              <a:latin typeface="メイリオ" panose="020B0604030504040204" pitchFamily="50" charset="-128"/>
              <a:ea typeface="メイリオ" panose="020B0604030504040204" pitchFamily="50" charset="-128"/>
            </a:endParaRPr>
          </a:p>
        </p:txBody>
      </p:sp>
      <p:sp>
        <p:nvSpPr>
          <p:cNvPr id="97" name="ホームベース 49">
            <a:extLst>
              <a:ext uri="{FF2B5EF4-FFF2-40B4-BE49-F238E27FC236}">
                <a16:creationId xmlns:a16="http://schemas.microsoft.com/office/drawing/2014/main" id="{5233334F-F3CB-4FFD-AA67-E476B7727BB8}"/>
              </a:ext>
            </a:extLst>
          </p:cNvPr>
          <p:cNvSpPr/>
          <p:nvPr/>
        </p:nvSpPr>
        <p:spPr>
          <a:xfrm>
            <a:off x="341530" y="5855680"/>
            <a:ext cx="1080000" cy="659232"/>
          </a:xfrm>
          <a:prstGeom prst="homePlate">
            <a:avLst>
              <a:gd name="adj" fmla="val 47452"/>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実施</a:t>
            </a:r>
            <a:endParaRPr kumimoji="1" lang="en-US" altLang="ja-JP" sz="1050" dirty="0">
              <a:solidFill>
                <a:schemeClr val="bg1"/>
              </a:solidFill>
              <a:latin typeface="メイリオ" panose="020B0604030504040204" pitchFamily="50" charset="-128"/>
              <a:ea typeface="メイリオ" panose="020B0604030504040204" pitchFamily="50" charset="-128"/>
            </a:endParaRPr>
          </a:p>
          <a:p>
            <a:pPr algn="ctr"/>
            <a:r>
              <a:rPr kumimoji="1" lang="ja-JP" altLang="en-US" sz="1050" dirty="0">
                <a:solidFill>
                  <a:schemeClr val="bg1"/>
                </a:solidFill>
                <a:latin typeface="メイリオ" panose="020B0604030504040204" pitchFamily="50" charset="-128"/>
                <a:ea typeface="メイリオ" panose="020B0604030504040204" pitchFamily="50" charset="-128"/>
              </a:rPr>
              <a:t>準備</a:t>
            </a:r>
            <a:endParaRPr kumimoji="1" lang="en-US" altLang="ja-JP" sz="1050" dirty="0">
              <a:solidFill>
                <a:schemeClr val="bg1"/>
              </a:solidFill>
              <a:latin typeface="メイリオ" panose="020B0604030504040204" pitchFamily="50" charset="-128"/>
              <a:ea typeface="メイリオ" panose="020B0604030504040204" pitchFamily="50" charset="-128"/>
            </a:endParaRPr>
          </a:p>
        </p:txBody>
      </p:sp>
      <p:sp>
        <p:nvSpPr>
          <p:cNvPr id="98" name="山形 50">
            <a:extLst>
              <a:ext uri="{FF2B5EF4-FFF2-40B4-BE49-F238E27FC236}">
                <a16:creationId xmlns:a16="http://schemas.microsoft.com/office/drawing/2014/main" id="{30486344-9094-40F9-A4D4-6A3D641BB594}"/>
              </a:ext>
            </a:extLst>
          </p:cNvPr>
          <p:cNvSpPr/>
          <p:nvPr/>
        </p:nvSpPr>
        <p:spPr>
          <a:xfrm>
            <a:off x="1079740" y="5855680"/>
            <a:ext cx="1224000" cy="659232"/>
          </a:xfrm>
          <a:prstGeom prst="chevron">
            <a:avLst>
              <a:gd name="adj" fmla="val 48300"/>
            </a:avLst>
          </a:prstGeom>
          <a:solidFill>
            <a:srgbClr val="4BACC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r>
              <a:rPr kumimoji="1" lang="ja-JP" altLang="en-US" sz="1050">
                <a:solidFill>
                  <a:schemeClr val="bg1"/>
                </a:solidFill>
                <a:latin typeface="メイリオ" panose="020B0604030504040204" pitchFamily="50" charset="-128"/>
                <a:ea typeface="メイリオ" panose="020B0604030504040204" pitchFamily="50" charset="-128"/>
              </a:rPr>
              <a:t>実施</a:t>
            </a:r>
            <a:endParaRPr kumimoji="1" lang="en-US" altLang="ja-JP" sz="1050">
              <a:solidFill>
                <a:schemeClr val="bg1"/>
              </a:solidFill>
              <a:latin typeface="メイリオ" panose="020B0604030504040204" pitchFamily="50" charset="-128"/>
              <a:ea typeface="メイリオ" panose="020B0604030504040204" pitchFamily="50" charset="-128"/>
            </a:endParaRPr>
          </a:p>
          <a:p>
            <a:pPr marL="90488"/>
            <a:r>
              <a:rPr kumimoji="1" lang="ja-JP" altLang="en-US" sz="1050">
                <a:solidFill>
                  <a:schemeClr val="bg1"/>
                </a:solidFill>
                <a:latin typeface="メイリオ" panose="020B0604030504040204" pitchFamily="50" charset="-128"/>
                <a:ea typeface="メイリオ" panose="020B0604030504040204" pitchFamily="50" charset="-128"/>
              </a:rPr>
              <a:t>公表</a:t>
            </a:r>
            <a:endParaRPr kumimoji="1" lang="en-US" altLang="ja-JP" sz="1050">
              <a:solidFill>
                <a:schemeClr val="bg1"/>
              </a:solidFill>
              <a:latin typeface="メイリオ" panose="020B0604030504040204" pitchFamily="50" charset="-128"/>
              <a:ea typeface="メイリオ" panose="020B0604030504040204" pitchFamily="50" charset="-128"/>
            </a:endParaRPr>
          </a:p>
        </p:txBody>
      </p:sp>
      <p:sp>
        <p:nvSpPr>
          <p:cNvPr id="99" name="山形 51">
            <a:extLst>
              <a:ext uri="{FF2B5EF4-FFF2-40B4-BE49-F238E27FC236}">
                <a16:creationId xmlns:a16="http://schemas.microsoft.com/office/drawing/2014/main" id="{60BE2CE1-9729-4C4A-8DD1-C2B4E242E10B}"/>
              </a:ext>
            </a:extLst>
          </p:cNvPr>
          <p:cNvSpPr/>
          <p:nvPr/>
        </p:nvSpPr>
        <p:spPr>
          <a:xfrm>
            <a:off x="1953546" y="5855680"/>
            <a:ext cx="1224000" cy="659232"/>
          </a:xfrm>
          <a:prstGeom prst="chevron">
            <a:avLst>
              <a:gd name="adj" fmla="val 48300"/>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lgn="ctr"/>
            <a:r>
              <a:rPr kumimoji="1" lang="ja-JP" altLang="en-US" sz="1050">
                <a:solidFill>
                  <a:schemeClr val="bg1"/>
                </a:solidFill>
                <a:latin typeface="メイリオ" panose="020B0604030504040204" pitchFamily="50" charset="-128"/>
                <a:ea typeface="メイリオ" panose="020B0604030504040204" pitchFamily="50" charset="-128"/>
              </a:rPr>
              <a:t>事前</a:t>
            </a:r>
            <a:endParaRPr kumimoji="1" lang="en-US" altLang="ja-JP" sz="1050">
              <a:solidFill>
                <a:schemeClr val="bg1"/>
              </a:solidFill>
              <a:latin typeface="メイリオ" panose="020B0604030504040204" pitchFamily="50" charset="-128"/>
              <a:ea typeface="メイリオ" panose="020B0604030504040204" pitchFamily="50" charset="-128"/>
            </a:endParaRPr>
          </a:p>
          <a:p>
            <a:pPr marL="90488" algn="ctr"/>
            <a:r>
              <a:rPr kumimoji="1" lang="ja-JP" altLang="en-US" sz="1050">
                <a:solidFill>
                  <a:schemeClr val="bg1"/>
                </a:solidFill>
                <a:latin typeface="メイリオ" panose="020B0604030504040204" pitchFamily="50" charset="-128"/>
                <a:ea typeface="メイリオ" panose="020B0604030504040204" pitchFamily="50" charset="-128"/>
              </a:rPr>
              <a:t>説明</a:t>
            </a:r>
            <a:endParaRPr kumimoji="1" lang="en-US" altLang="ja-JP" sz="1050">
              <a:solidFill>
                <a:schemeClr val="bg1"/>
              </a:solidFill>
              <a:latin typeface="メイリオ" panose="020B0604030504040204" pitchFamily="50" charset="-128"/>
              <a:ea typeface="メイリオ" panose="020B0604030504040204" pitchFamily="50" charset="-128"/>
            </a:endParaRPr>
          </a:p>
        </p:txBody>
      </p:sp>
      <p:sp>
        <p:nvSpPr>
          <p:cNvPr id="100" name="山形 52">
            <a:extLst>
              <a:ext uri="{FF2B5EF4-FFF2-40B4-BE49-F238E27FC236}">
                <a16:creationId xmlns:a16="http://schemas.microsoft.com/office/drawing/2014/main" id="{F8E8AFE1-67A2-4E06-AEB2-F3BAE18484CD}"/>
              </a:ext>
            </a:extLst>
          </p:cNvPr>
          <p:cNvSpPr/>
          <p:nvPr/>
        </p:nvSpPr>
        <p:spPr>
          <a:xfrm>
            <a:off x="2833133" y="5855680"/>
            <a:ext cx="1476000" cy="659232"/>
          </a:xfrm>
          <a:prstGeom prst="chevron">
            <a:avLst>
              <a:gd name="adj" fmla="val 46601"/>
            </a:avLst>
          </a:prstGeom>
          <a:solidFill>
            <a:srgbClr val="4BACC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lgn="ctr"/>
            <a:r>
              <a:rPr lang="ja-JP" altLang="en-US" sz="1050" dirty="0">
                <a:solidFill>
                  <a:schemeClr val="bg1"/>
                </a:solidFill>
                <a:latin typeface="メイリオ" panose="020B0604030504040204" pitchFamily="50" charset="-128"/>
                <a:ea typeface="メイリオ" panose="020B0604030504040204" pitchFamily="50" charset="-128"/>
              </a:rPr>
              <a:t>提案</a:t>
            </a:r>
            <a:endParaRPr lang="en-US" altLang="ja-JP" sz="1050" dirty="0">
              <a:solidFill>
                <a:schemeClr val="bg1"/>
              </a:solidFill>
              <a:latin typeface="メイリオ" panose="020B0604030504040204" pitchFamily="50" charset="-128"/>
              <a:ea typeface="メイリオ" panose="020B0604030504040204" pitchFamily="50" charset="-128"/>
            </a:endParaRPr>
          </a:p>
          <a:p>
            <a:pPr marL="90488" algn="ctr"/>
            <a:r>
              <a:rPr lang="ja-JP" altLang="en-US" sz="1050" dirty="0">
                <a:solidFill>
                  <a:schemeClr val="bg1"/>
                </a:solidFill>
                <a:latin typeface="メイリオ" panose="020B0604030504040204" pitchFamily="50" charset="-128"/>
                <a:ea typeface="メイリオ" panose="020B0604030504040204" pitchFamily="50" charset="-128"/>
              </a:rPr>
              <a:t>審査</a:t>
            </a:r>
            <a:endParaRPr kumimoji="1" lang="en-US" altLang="ja-JP" sz="1050" dirty="0">
              <a:solidFill>
                <a:schemeClr val="bg1"/>
              </a:solidFill>
              <a:latin typeface="メイリオ" panose="020B0604030504040204" pitchFamily="50" charset="-128"/>
              <a:ea typeface="メイリオ" panose="020B0604030504040204" pitchFamily="50" charset="-128"/>
            </a:endParaRPr>
          </a:p>
        </p:txBody>
      </p:sp>
      <p:sp>
        <p:nvSpPr>
          <p:cNvPr id="138" name="山形 51">
            <a:extLst>
              <a:ext uri="{FF2B5EF4-FFF2-40B4-BE49-F238E27FC236}">
                <a16:creationId xmlns:a16="http://schemas.microsoft.com/office/drawing/2014/main" id="{6250E3B7-1188-4231-BC55-7E3DC67F57F9}"/>
              </a:ext>
            </a:extLst>
          </p:cNvPr>
          <p:cNvSpPr/>
          <p:nvPr/>
        </p:nvSpPr>
        <p:spPr>
          <a:xfrm>
            <a:off x="3950094" y="5855680"/>
            <a:ext cx="2448000" cy="659232"/>
          </a:xfrm>
          <a:prstGeom prst="chevron">
            <a:avLst>
              <a:gd name="adj" fmla="val 48300"/>
            </a:avLst>
          </a:prstGeom>
          <a:solidFill>
            <a:srgbClr val="1F497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トライアル・</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400" b="1" dirty="0">
                <a:solidFill>
                  <a:schemeClr val="bg1"/>
                </a:solidFill>
                <a:latin typeface="メイリオ" panose="020B0604030504040204" pitchFamily="50" charset="-128"/>
                <a:ea typeface="メイリオ" panose="020B0604030504040204" pitchFamily="50" charset="-128"/>
              </a:rPr>
              <a:t>サウンディング</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64" name="フローチャート: 代替処理 63">
            <a:extLst>
              <a:ext uri="{FF2B5EF4-FFF2-40B4-BE49-F238E27FC236}">
                <a16:creationId xmlns:a16="http://schemas.microsoft.com/office/drawing/2014/main" id="{6C307974-6DDC-46E6-9C2C-FE10AA934710}"/>
              </a:ext>
            </a:extLst>
          </p:cNvPr>
          <p:cNvSpPr/>
          <p:nvPr/>
        </p:nvSpPr>
        <p:spPr>
          <a:xfrm>
            <a:off x="7310420" y="5904275"/>
            <a:ext cx="1254660" cy="504301"/>
          </a:xfrm>
          <a:prstGeom prst="flowChartAlternateProcess">
            <a:avLst/>
          </a:prstGeom>
          <a:noFill/>
          <a:ln w="285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kumimoji="1" lang="ja-JP" altLang="en-US" b="1">
                <a:solidFill>
                  <a:srgbClr val="1F497D"/>
                </a:solidFill>
                <a:latin typeface="メイリオ" panose="020B0604030504040204" pitchFamily="50" charset="-128"/>
                <a:ea typeface="メイリオ" panose="020B0604030504040204" pitchFamily="50" charset="-128"/>
              </a:rPr>
              <a:t>施策</a:t>
            </a:r>
            <a:r>
              <a:rPr lang="ja-JP" altLang="en-US" b="1">
                <a:solidFill>
                  <a:srgbClr val="1F497D"/>
                </a:solidFill>
                <a:latin typeface="メイリオ" panose="020B0604030504040204" pitchFamily="50" charset="-128"/>
                <a:ea typeface="メイリオ" panose="020B0604030504040204" pitchFamily="50" charset="-128"/>
              </a:rPr>
              <a:t>検討</a:t>
            </a:r>
            <a:endParaRPr kumimoji="1" lang="ja-JP" altLang="en-US" b="1">
              <a:solidFill>
                <a:srgbClr val="1F497D"/>
              </a:solidFill>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C5C31157-BB23-4CFB-BE9A-ADC3C6248F1C}"/>
              </a:ext>
            </a:extLst>
          </p:cNvPr>
          <p:cNvSpPr/>
          <p:nvPr/>
        </p:nvSpPr>
        <p:spPr>
          <a:xfrm>
            <a:off x="7272300" y="6434532"/>
            <a:ext cx="1394036" cy="2798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t"/>
          <a:lstStyle/>
          <a:p>
            <a:pPr algn="ctr"/>
            <a:r>
              <a:rPr lang="ja-JP" altLang="en-US" sz="700">
                <a:solidFill>
                  <a:schemeClr val="tx1"/>
                </a:solidFill>
                <a:latin typeface="メイリオ" panose="020B0604030504040204" pitchFamily="50" charset="-128"/>
                <a:ea typeface="メイリオ" panose="020B0604030504040204" pitchFamily="50" charset="-128"/>
              </a:rPr>
              <a:t>トライアル・サウンディングの結果を踏</a:t>
            </a:r>
            <a:r>
              <a:rPr kumimoji="1" lang="ja-JP" altLang="en-US" sz="700">
                <a:solidFill>
                  <a:schemeClr val="tx1"/>
                </a:solidFill>
                <a:latin typeface="メイリオ" panose="020B0604030504040204" pitchFamily="50" charset="-128"/>
                <a:ea typeface="メイリオ" panose="020B0604030504040204" pitchFamily="50" charset="-128"/>
              </a:rPr>
              <a:t>まえ</a:t>
            </a:r>
            <a:r>
              <a:rPr lang="ja-JP" altLang="en-US" sz="700">
                <a:solidFill>
                  <a:schemeClr val="tx1"/>
                </a:solidFill>
                <a:latin typeface="メイリオ" panose="020B0604030504040204" pitchFamily="50" charset="-128"/>
                <a:ea typeface="メイリオ" panose="020B0604030504040204" pitchFamily="50" charset="-128"/>
              </a:rPr>
              <a:t>施策検討</a:t>
            </a:r>
            <a:endParaRPr kumimoji="1" lang="ja-JP" altLang="en-US" sz="700">
              <a:solidFill>
                <a:schemeClr val="tx1"/>
              </a:solidFill>
              <a:latin typeface="メイリオ" panose="020B0604030504040204" pitchFamily="50" charset="-128"/>
              <a:ea typeface="メイリオ" panose="020B0604030504040204" pitchFamily="50" charset="-128"/>
            </a:endParaRPr>
          </a:p>
        </p:txBody>
      </p:sp>
      <p:sp>
        <p:nvSpPr>
          <p:cNvPr id="40" name="フローチャート: 代替処理 39">
            <a:extLst>
              <a:ext uri="{FF2B5EF4-FFF2-40B4-BE49-F238E27FC236}">
                <a16:creationId xmlns:a16="http://schemas.microsoft.com/office/drawing/2014/main" id="{E7221507-90CB-4E6C-A96D-83EE2A1B76DA}"/>
              </a:ext>
            </a:extLst>
          </p:cNvPr>
          <p:cNvSpPr/>
          <p:nvPr/>
        </p:nvSpPr>
        <p:spPr>
          <a:xfrm>
            <a:off x="7367790" y="2753250"/>
            <a:ext cx="1254660" cy="504301"/>
          </a:xfrm>
          <a:prstGeom prst="flowChartAlternateProcess">
            <a:avLst/>
          </a:prstGeom>
          <a:noFill/>
          <a:ln w="285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kumimoji="1" lang="ja-JP" altLang="en-US" b="1">
                <a:solidFill>
                  <a:srgbClr val="1F497D"/>
                </a:solidFill>
                <a:latin typeface="メイリオ" panose="020B0604030504040204" pitchFamily="50" charset="-128"/>
                <a:ea typeface="メイリオ" panose="020B0604030504040204" pitchFamily="50" charset="-128"/>
              </a:rPr>
              <a:t>施策</a:t>
            </a:r>
            <a:r>
              <a:rPr lang="ja-JP" altLang="en-US" b="1">
                <a:solidFill>
                  <a:srgbClr val="1F497D"/>
                </a:solidFill>
                <a:latin typeface="メイリオ" panose="020B0604030504040204" pitchFamily="50" charset="-128"/>
                <a:ea typeface="メイリオ" panose="020B0604030504040204" pitchFamily="50" charset="-128"/>
              </a:rPr>
              <a:t>検討</a:t>
            </a:r>
            <a:endParaRPr kumimoji="1" lang="ja-JP" altLang="en-US" b="1">
              <a:solidFill>
                <a:srgbClr val="1F497D"/>
              </a:solidFill>
              <a:latin typeface="メイリオ" panose="020B0604030504040204" pitchFamily="50" charset="-128"/>
              <a:ea typeface="メイリオ" panose="020B0604030504040204" pitchFamily="50" charset="-128"/>
            </a:endParaRPr>
          </a:p>
        </p:txBody>
      </p:sp>
      <p:pic>
        <p:nvPicPr>
          <p:cNvPr id="17" name="図プレースホルダー 16" descr="アイコン が含まれている画像&#10;&#10;AI によって生成されたコンテンツは間違っている可能性があります。">
            <a:extLst>
              <a:ext uri="{FF2B5EF4-FFF2-40B4-BE49-F238E27FC236}">
                <a16:creationId xmlns:a16="http://schemas.microsoft.com/office/drawing/2014/main" id="{68637B33-E83C-EA54-B038-8259C1855123}"/>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sp>
        <p:nvSpPr>
          <p:cNvPr id="37" name="テキスト ボックス 36">
            <a:extLst>
              <a:ext uri="{FF2B5EF4-FFF2-40B4-BE49-F238E27FC236}">
                <a16:creationId xmlns:a16="http://schemas.microsoft.com/office/drawing/2014/main" id="{1481267C-070F-40F4-B159-0685A4D6E44F}"/>
              </a:ext>
            </a:extLst>
          </p:cNvPr>
          <p:cNvSpPr txBox="1"/>
          <p:nvPr/>
        </p:nvSpPr>
        <p:spPr>
          <a:xfrm>
            <a:off x="293165" y="3529182"/>
            <a:ext cx="8557670" cy="937235"/>
          </a:xfrm>
          <a:prstGeom prst="rect">
            <a:avLst/>
          </a:prstGeom>
          <a:solidFill>
            <a:schemeClr val="bg1"/>
          </a:solidFill>
          <a:ln>
            <a:solidFill>
              <a:schemeClr val="tx1"/>
            </a:solidFill>
          </a:ln>
        </p:spPr>
        <p:txBody>
          <a:bodyPr wrap="square" lIns="72000" rIns="72000" rtlCol="0" anchor="ctr">
            <a:noAutofit/>
          </a:bodyPr>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事例：大阪公立大学工業高等専門学校キャンパス移転後の跡地活用に関するサウンディング型市場調査</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大阪公立大学工業高等専門学校（寝屋川市）について、令和９年３月に大阪公立大学中百舌鳥キャンパスへの移転を予定。</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キャンパス移転後の跡地活用に向けた検討に活用することを目的に、土地活用の可能性、民間事業者の参画意向、市場性の有無等について、民間事業者から提案・意見をいただいた。</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＜提案概要＞対象地についての用途・提案範囲・売却手法・スケジュール・交通手段　等</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20299266-8652-4A75-B349-077EEA4634D4}"/>
              </a:ext>
            </a:extLst>
          </p:cNvPr>
          <p:cNvSpPr>
            <a:spLocks noGrp="1"/>
          </p:cNvSpPr>
          <p:nvPr>
            <p:ph type="sldNum" sz="quarter" idx="12"/>
          </p:nvPr>
        </p:nvSpPr>
        <p:spPr/>
        <p:txBody>
          <a:bodyPr/>
          <a:lstStyle/>
          <a:p>
            <a:fld id="{7791D223-6A27-4327-8087-FA06212A7E85}" type="slidenum">
              <a:rPr lang="ja-JP" altLang="en-US" smtClean="0"/>
              <a:pPr/>
              <a:t>21</a:t>
            </a:fld>
            <a:endParaRPr lang="ja-JP" altLang="en-US"/>
          </a:p>
        </p:txBody>
      </p:sp>
    </p:spTree>
    <p:extLst>
      <p:ext uri="{BB962C8B-B14F-4D97-AF65-F5344CB8AC3E}">
        <p14:creationId xmlns:p14="http://schemas.microsoft.com/office/powerpoint/2010/main" val="23919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78B8ADF-029C-4E31-8887-492C338427CC}"/>
              </a:ext>
            </a:extLst>
          </p:cNvPr>
          <p:cNvSpPr>
            <a:spLocks noGrp="1"/>
          </p:cNvSpPr>
          <p:nvPr>
            <p:ph type="body" sz="quarter" idx="13"/>
          </p:nvPr>
        </p:nvSpPr>
        <p:spPr>
          <a:xfrm>
            <a:off x="0" y="47030"/>
            <a:ext cx="7245806" cy="501650"/>
          </a:xfrm>
        </p:spPr>
        <p:txBody>
          <a:bodyPr/>
          <a:lstStyle/>
          <a:p>
            <a:r>
              <a:rPr lang="ja-JP" altLang="en-US" sz="2000" b="0" dirty="0">
                <a:solidFill>
                  <a:schemeClr val="tx1"/>
                </a:solidFill>
              </a:rPr>
              <a:t>民間事業者との「知」の交流に向けた機会の創出</a:t>
            </a:r>
            <a:r>
              <a:rPr lang="ja-JP" altLang="en-US" b="0" dirty="0">
                <a:solidFill>
                  <a:schemeClr val="tx1"/>
                </a:solidFill>
              </a:rPr>
              <a:t>（つづき）</a:t>
            </a:r>
            <a:endParaRPr lang="en-US" altLang="ja-JP" b="0" dirty="0">
              <a:solidFill>
                <a:schemeClr val="tx1"/>
              </a:solidFill>
              <a:latin typeface="メイリオ" panose="020B0604030504040204" pitchFamily="50" charset="-128"/>
              <a:ea typeface="メイリオ" panose="020B0604030504040204" pitchFamily="50" charset="-128"/>
            </a:endParaRPr>
          </a:p>
        </p:txBody>
      </p:sp>
      <p:pic>
        <p:nvPicPr>
          <p:cNvPr id="11" name="図プレースホルダー 10" descr="アイコン が含まれている画像&#10;&#10;AI によって生成されたコンテンツは間違っている可能性があります。">
            <a:extLst>
              <a:ext uri="{FF2B5EF4-FFF2-40B4-BE49-F238E27FC236}">
                <a16:creationId xmlns:a16="http://schemas.microsoft.com/office/drawing/2014/main" id="{D9CC1258-0298-71E8-C70A-4D8EE970518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p:pic>
      <p:sp>
        <p:nvSpPr>
          <p:cNvPr id="45" name="テキスト プレースホルダー 79">
            <a:extLst>
              <a:ext uri="{FF2B5EF4-FFF2-40B4-BE49-F238E27FC236}">
                <a16:creationId xmlns:a16="http://schemas.microsoft.com/office/drawing/2014/main" id="{1D526DD6-F61A-434A-82F3-8391348C9F74}"/>
              </a:ext>
            </a:extLst>
          </p:cNvPr>
          <p:cNvSpPr txBox="1">
            <a:spLocks noGrp="1"/>
          </p:cNvSpPr>
          <p:nvPr>
            <p:ph type="body" sz="quarter" idx="18"/>
          </p:nvPr>
        </p:nvSpPr>
        <p:spPr>
          <a:xfrm>
            <a:off x="130969" y="548680"/>
            <a:ext cx="8882062" cy="216000"/>
          </a:xfrm>
          <a:prstGeom prst="rect">
            <a:avLst/>
          </a:prstGeom>
          <a:noFill/>
          <a:ln>
            <a:noFill/>
          </a:ln>
        </p:spPr>
        <p:txBody>
          <a:bodyPr wrap="square" rtlCol="0">
            <a:noAutofit/>
          </a:bodyPr>
          <a:lstStyle/>
          <a:p>
            <a:pPr marL="90488" indent="-90488">
              <a:buFont typeface="Arial" panose="020B0604020202020204" pitchFamily="34" charset="0"/>
              <a:buChar char="•"/>
            </a:pPr>
            <a:r>
              <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rPr>
              <a:t>府では、企業等に対して実証実験のフィールドを提供する等、企業等との共創を推進。</a:t>
            </a:r>
          </a:p>
        </p:txBody>
      </p:sp>
      <p:sp>
        <p:nvSpPr>
          <p:cNvPr id="48" name="正方形/長方形 47">
            <a:extLst>
              <a:ext uri="{FF2B5EF4-FFF2-40B4-BE49-F238E27FC236}">
                <a16:creationId xmlns:a16="http://schemas.microsoft.com/office/drawing/2014/main" id="{F1ABC85C-6BA5-4C0D-8895-976306618CC6}"/>
              </a:ext>
            </a:extLst>
          </p:cNvPr>
          <p:cNvSpPr/>
          <p:nvPr/>
        </p:nvSpPr>
        <p:spPr>
          <a:xfrm>
            <a:off x="216412" y="3383995"/>
            <a:ext cx="8711175" cy="342000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kumimoji="1" lang="ja-JP" altLang="en-US" sz="1200" b="1" dirty="0">
                <a:solidFill>
                  <a:schemeClr val="tx1"/>
                </a:solidFill>
                <a:latin typeface="メイリオ" panose="020B0604030504040204" pitchFamily="50" charset="-128"/>
                <a:ea typeface="メイリオ" panose="020B0604030504040204" pitchFamily="50" charset="-128"/>
              </a:rPr>
              <a:t>■新技術活用の推進をめざした</a:t>
            </a:r>
            <a:r>
              <a:rPr lang="ja-JP" altLang="en-US" sz="1200" b="1" dirty="0">
                <a:solidFill>
                  <a:schemeClr val="tx1"/>
                </a:solidFill>
                <a:latin typeface="メイリオ" panose="020B0604030504040204" pitchFamily="50" charset="-128"/>
                <a:ea typeface="メイリオ" panose="020B0604030504040204" pitchFamily="50" charset="-128"/>
              </a:rPr>
              <a:t>企業等への実証フィールドの提供</a:t>
            </a:r>
            <a:endParaRPr lang="en-US" altLang="ja-JP" sz="1050" b="1" dirty="0">
              <a:solidFill>
                <a:schemeClr val="tx1"/>
              </a:solidFill>
              <a:latin typeface="メイリオ" panose="020B0604030504040204" pitchFamily="50" charset="-128"/>
              <a:ea typeface="メイリオ" panose="020B0604030504040204" pitchFamily="50" charset="-128"/>
            </a:endParaRPr>
          </a:p>
          <a:p>
            <a:pPr marL="85725" indent="-85725">
              <a:lnSpc>
                <a:spcPts val="1600"/>
              </a:lnSpc>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府では、道路、河川、公園、下水道、港湾・海岸等の整備及び維持管理や防災等の業務について、業務の効率化・省力化、工事の担</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い手不足解消、府民サービスの向上を目的に新技術の活用を推進。</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a:extLst>
              <a:ext uri="{FF2B5EF4-FFF2-40B4-BE49-F238E27FC236}">
                <a16:creationId xmlns:a16="http://schemas.microsoft.com/office/drawing/2014/main" id="{2F5A2F04-E123-4AD1-AC4F-AECD5B02BA98}"/>
              </a:ext>
            </a:extLst>
          </p:cNvPr>
          <p:cNvSpPr/>
          <p:nvPr/>
        </p:nvSpPr>
        <p:spPr>
          <a:xfrm>
            <a:off x="360623" y="4006223"/>
            <a:ext cx="8422754" cy="1447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lnSpc>
                <a:spcPts val="1600"/>
              </a:lnSpc>
            </a:pP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新技術導入までの検討フロー例</a:t>
            </a:r>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sp>
        <p:nvSpPr>
          <p:cNvPr id="51" name="ホームベース 49">
            <a:extLst>
              <a:ext uri="{FF2B5EF4-FFF2-40B4-BE49-F238E27FC236}">
                <a16:creationId xmlns:a16="http://schemas.microsoft.com/office/drawing/2014/main" id="{1F562E3A-D973-4F46-805C-33E979225ABD}"/>
              </a:ext>
            </a:extLst>
          </p:cNvPr>
          <p:cNvSpPr/>
          <p:nvPr/>
        </p:nvSpPr>
        <p:spPr>
          <a:xfrm>
            <a:off x="521550" y="4224827"/>
            <a:ext cx="1800000" cy="360000"/>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新技術の応募等</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52" name="山形 50">
            <a:extLst>
              <a:ext uri="{FF2B5EF4-FFF2-40B4-BE49-F238E27FC236}">
                <a16:creationId xmlns:a16="http://schemas.microsoft.com/office/drawing/2014/main" id="{B17ACF84-8551-48D7-B0A3-E1DA7764D0A5}"/>
              </a:ext>
            </a:extLst>
          </p:cNvPr>
          <p:cNvSpPr/>
          <p:nvPr/>
        </p:nvSpPr>
        <p:spPr>
          <a:xfrm>
            <a:off x="2096775" y="4224827"/>
            <a:ext cx="1800000" cy="360000"/>
          </a:xfrm>
          <a:prstGeom prst="chevron">
            <a:avLst>
              <a:gd name="adj" fmla="val 48300"/>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lgn="ctr"/>
            <a:r>
              <a:rPr lang="ja-JP" altLang="en-US" sz="1100" b="1">
                <a:solidFill>
                  <a:schemeClr val="bg1"/>
                </a:solidFill>
                <a:latin typeface="BIZ UDPゴシック" panose="020B0400000000000000" pitchFamily="50" charset="-128"/>
                <a:ea typeface="BIZ UDPゴシック" panose="020B0400000000000000" pitchFamily="50" charset="-128"/>
              </a:rPr>
              <a:t>協議・調整</a:t>
            </a:r>
            <a:endParaRPr kumimoji="1" lang="en-US" altLang="ja-JP" sz="1100" b="1">
              <a:solidFill>
                <a:schemeClr val="bg1"/>
              </a:solidFill>
              <a:latin typeface="BIZ UDPゴシック" panose="020B0400000000000000" pitchFamily="50" charset="-128"/>
              <a:ea typeface="BIZ UDPゴシック" panose="020B0400000000000000" pitchFamily="50" charset="-128"/>
            </a:endParaRPr>
          </a:p>
        </p:txBody>
      </p:sp>
      <p:sp>
        <p:nvSpPr>
          <p:cNvPr id="53" name="山形 51">
            <a:extLst>
              <a:ext uri="{FF2B5EF4-FFF2-40B4-BE49-F238E27FC236}">
                <a16:creationId xmlns:a16="http://schemas.microsoft.com/office/drawing/2014/main" id="{CB958219-E70D-44A3-80CF-BBAE6362E7F0}"/>
              </a:ext>
            </a:extLst>
          </p:cNvPr>
          <p:cNvSpPr/>
          <p:nvPr/>
        </p:nvSpPr>
        <p:spPr>
          <a:xfrm>
            <a:off x="3672000" y="4224827"/>
            <a:ext cx="1800000" cy="360000"/>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フィールドの提供・</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marL="90488" algn="ctr"/>
            <a:r>
              <a:rPr lang="ja-JP" altLang="en-US" sz="1100" b="1" dirty="0">
                <a:solidFill>
                  <a:schemeClr val="bg1"/>
                </a:solidFill>
                <a:latin typeface="BIZ UDPゴシック" panose="020B0400000000000000" pitchFamily="50" charset="-128"/>
                <a:ea typeface="BIZ UDPゴシック" panose="020B0400000000000000" pitchFamily="50" charset="-128"/>
              </a:rPr>
              <a:t>実証実験</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58" name="山形 52">
            <a:extLst>
              <a:ext uri="{FF2B5EF4-FFF2-40B4-BE49-F238E27FC236}">
                <a16:creationId xmlns:a16="http://schemas.microsoft.com/office/drawing/2014/main" id="{6D746F9C-D9D1-4623-A9B7-FEC390B81DC7}"/>
              </a:ext>
            </a:extLst>
          </p:cNvPr>
          <p:cNvSpPr/>
          <p:nvPr/>
        </p:nvSpPr>
        <p:spPr>
          <a:xfrm>
            <a:off x="5337483" y="4280724"/>
            <a:ext cx="1656000" cy="258919"/>
          </a:xfrm>
          <a:prstGeom prst="chevron">
            <a:avLst>
              <a:gd name="adj" fmla="val 31886"/>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lgn="ctr"/>
            <a:r>
              <a:rPr lang="ja-JP" altLang="en-US" sz="800" b="1" dirty="0">
                <a:solidFill>
                  <a:schemeClr val="bg1"/>
                </a:solidFill>
                <a:latin typeface="BIZ UDPゴシック" panose="020B0400000000000000" pitchFamily="50" charset="-128"/>
                <a:ea typeface="BIZ UDPゴシック" panose="020B0400000000000000" pitchFamily="50" charset="-128"/>
              </a:rPr>
              <a:t>効果検証・有効性の確認</a:t>
            </a:r>
            <a:endParaRPr lang="en-US" altLang="ja-JP" sz="800" b="1" dirty="0">
              <a:solidFill>
                <a:schemeClr val="bg1"/>
              </a:solidFill>
              <a:latin typeface="BIZ UDPゴシック" panose="020B0400000000000000" pitchFamily="50" charset="-128"/>
              <a:ea typeface="BIZ UDPゴシック" panose="020B0400000000000000" pitchFamily="50" charset="-128"/>
            </a:endParaRPr>
          </a:p>
        </p:txBody>
      </p:sp>
      <p:sp>
        <p:nvSpPr>
          <p:cNvPr id="59" name="山形 51">
            <a:extLst>
              <a:ext uri="{FF2B5EF4-FFF2-40B4-BE49-F238E27FC236}">
                <a16:creationId xmlns:a16="http://schemas.microsoft.com/office/drawing/2014/main" id="{6A3743DC-A31F-4037-BDB5-241154713EE8}"/>
              </a:ext>
            </a:extLst>
          </p:cNvPr>
          <p:cNvSpPr/>
          <p:nvPr/>
        </p:nvSpPr>
        <p:spPr>
          <a:xfrm>
            <a:off x="6902812" y="4280724"/>
            <a:ext cx="1614362" cy="258920"/>
          </a:xfrm>
          <a:prstGeom prst="chevron">
            <a:avLst>
              <a:gd name="adj" fmla="val 33585"/>
            </a:avLst>
          </a:prstGeom>
          <a:solidFill>
            <a:srgbClr val="4BACC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r>
              <a:rPr lang="ja-JP" altLang="en-US" sz="900" b="1" dirty="0">
                <a:solidFill>
                  <a:schemeClr val="bg1"/>
                </a:solidFill>
                <a:latin typeface="BIZ UDPゴシック" panose="020B0400000000000000" pitchFamily="50" charset="-128"/>
                <a:ea typeface="BIZ UDPゴシック" panose="020B0400000000000000" pitchFamily="50" charset="-128"/>
              </a:rPr>
              <a:t>新技術の導入</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71A03B5C-E894-45BA-A26D-31349AC15084}"/>
              </a:ext>
            </a:extLst>
          </p:cNvPr>
          <p:cNvSpPr txBox="1"/>
          <p:nvPr/>
        </p:nvSpPr>
        <p:spPr>
          <a:xfrm>
            <a:off x="535201" y="4610228"/>
            <a:ext cx="1512000" cy="792000"/>
          </a:xfrm>
          <a:prstGeom prst="rect">
            <a:avLst/>
          </a:prstGeom>
          <a:noFill/>
          <a:ln w="6350">
            <a:solidFill>
              <a:srgbClr val="1F497D"/>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インフラ施設の維持管理等における府の課題や求める技術に対して応募</a:t>
            </a:r>
          </a:p>
        </p:txBody>
      </p:sp>
      <p:sp>
        <p:nvSpPr>
          <p:cNvPr id="62" name="テキスト ボックス 61">
            <a:extLst>
              <a:ext uri="{FF2B5EF4-FFF2-40B4-BE49-F238E27FC236}">
                <a16:creationId xmlns:a16="http://schemas.microsoft.com/office/drawing/2014/main" id="{74F3DF67-E8D1-45C3-9106-DF5CF84DE800}"/>
              </a:ext>
            </a:extLst>
          </p:cNvPr>
          <p:cNvSpPr txBox="1"/>
          <p:nvPr/>
        </p:nvSpPr>
        <p:spPr>
          <a:xfrm>
            <a:off x="2146236" y="4610228"/>
            <a:ext cx="1512000" cy="792000"/>
          </a:xfrm>
          <a:prstGeom prst="rect">
            <a:avLst/>
          </a:prstGeom>
          <a:noFill/>
          <a:ln w="6350">
            <a:solidFill>
              <a:srgbClr val="1F497D"/>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kumimoji="1"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応募された新技術と関係所管課の抱える課題とのマッチングを行い、府から実証実験のフィールド提供や、一部区間での試行による実用性の確認等について調整</a:t>
            </a:r>
          </a:p>
        </p:txBody>
      </p:sp>
      <p:sp>
        <p:nvSpPr>
          <p:cNvPr id="63" name="テキスト ボックス 62">
            <a:extLst>
              <a:ext uri="{FF2B5EF4-FFF2-40B4-BE49-F238E27FC236}">
                <a16:creationId xmlns:a16="http://schemas.microsoft.com/office/drawing/2014/main" id="{91DC108D-0205-4664-A020-2CC482CBFC6E}"/>
              </a:ext>
            </a:extLst>
          </p:cNvPr>
          <p:cNvSpPr txBox="1"/>
          <p:nvPr/>
        </p:nvSpPr>
        <p:spPr>
          <a:xfrm>
            <a:off x="3757271" y="4610228"/>
            <a:ext cx="1512000" cy="792000"/>
          </a:xfrm>
          <a:prstGeom prst="rect">
            <a:avLst/>
          </a:prstGeom>
          <a:noFill/>
          <a:ln w="6350">
            <a:solidFill>
              <a:srgbClr val="1F497D"/>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kumimoji="1"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協議・調整した結果に基づき、フィールドの提供・実証実験を実施</a:t>
            </a:r>
          </a:p>
        </p:txBody>
      </p:sp>
      <p:sp>
        <p:nvSpPr>
          <p:cNvPr id="65" name="テキスト ボックス 64">
            <a:extLst>
              <a:ext uri="{FF2B5EF4-FFF2-40B4-BE49-F238E27FC236}">
                <a16:creationId xmlns:a16="http://schemas.microsoft.com/office/drawing/2014/main" id="{3DCF8748-702F-4FB3-A443-F8AB71363C54}"/>
              </a:ext>
            </a:extLst>
          </p:cNvPr>
          <p:cNvSpPr txBox="1"/>
          <p:nvPr/>
        </p:nvSpPr>
        <p:spPr>
          <a:xfrm>
            <a:off x="5368306" y="4610228"/>
            <a:ext cx="1512000" cy="792000"/>
          </a:xfrm>
          <a:prstGeom prst="rect">
            <a:avLst/>
          </a:prstGeom>
          <a:noFill/>
          <a:ln w="6350">
            <a:solidFill>
              <a:srgbClr val="1F497D"/>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kumimoji="1"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新技術を導入した場合に得られるメリット（導入効果、性能、コスト、施工性、維持管理性、適用条件等）を総合的に判断し、採用の可否を決定</a:t>
            </a:r>
          </a:p>
        </p:txBody>
      </p:sp>
      <p:sp>
        <p:nvSpPr>
          <p:cNvPr id="66" name="テキスト ボックス 65">
            <a:extLst>
              <a:ext uri="{FF2B5EF4-FFF2-40B4-BE49-F238E27FC236}">
                <a16:creationId xmlns:a16="http://schemas.microsoft.com/office/drawing/2014/main" id="{FA5AD6E1-01F9-4628-B874-3323DA0252FC}"/>
              </a:ext>
            </a:extLst>
          </p:cNvPr>
          <p:cNvSpPr txBox="1"/>
          <p:nvPr/>
        </p:nvSpPr>
        <p:spPr>
          <a:xfrm>
            <a:off x="6979339" y="4610228"/>
            <a:ext cx="1512000" cy="792000"/>
          </a:xfrm>
          <a:prstGeom prst="rect">
            <a:avLst/>
          </a:prstGeom>
          <a:noFill/>
          <a:ln w="6350">
            <a:solidFill>
              <a:srgbClr val="1F497D"/>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採用された新技術は公共事業で活用</a:t>
            </a:r>
          </a:p>
        </p:txBody>
      </p:sp>
      <p:graphicFrame>
        <p:nvGraphicFramePr>
          <p:cNvPr id="68" name="表 26">
            <a:extLst>
              <a:ext uri="{FF2B5EF4-FFF2-40B4-BE49-F238E27FC236}">
                <a16:creationId xmlns:a16="http://schemas.microsoft.com/office/drawing/2014/main" id="{42C41537-54D9-44E4-88C7-CF8BFDC632CA}"/>
              </a:ext>
            </a:extLst>
          </p:cNvPr>
          <p:cNvGraphicFramePr>
            <a:graphicFrameLocks noGrp="1"/>
          </p:cNvGraphicFramePr>
          <p:nvPr/>
        </p:nvGraphicFramePr>
        <p:xfrm>
          <a:off x="341529" y="5437208"/>
          <a:ext cx="8441144" cy="1259999"/>
        </p:xfrm>
        <a:graphic>
          <a:graphicData uri="http://schemas.openxmlformats.org/drawingml/2006/table">
            <a:tbl>
              <a:tblPr>
                <a:tableStyleId>{5C22544A-7EE6-4342-B048-85BDC9FD1C3A}</a:tableStyleId>
              </a:tblPr>
              <a:tblGrid>
                <a:gridCol w="2110286">
                  <a:extLst>
                    <a:ext uri="{9D8B030D-6E8A-4147-A177-3AD203B41FA5}">
                      <a16:colId xmlns:a16="http://schemas.microsoft.com/office/drawing/2014/main" val="125526551"/>
                    </a:ext>
                  </a:extLst>
                </a:gridCol>
                <a:gridCol w="2110286">
                  <a:extLst>
                    <a:ext uri="{9D8B030D-6E8A-4147-A177-3AD203B41FA5}">
                      <a16:colId xmlns:a16="http://schemas.microsoft.com/office/drawing/2014/main" val="2053030058"/>
                    </a:ext>
                  </a:extLst>
                </a:gridCol>
                <a:gridCol w="2110286">
                  <a:extLst>
                    <a:ext uri="{9D8B030D-6E8A-4147-A177-3AD203B41FA5}">
                      <a16:colId xmlns:a16="http://schemas.microsoft.com/office/drawing/2014/main" val="2893187382"/>
                    </a:ext>
                  </a:extLst>
                </a:gridCol>
                <a:gridCol w="2110286">
                  <a:extLst>
                    <a:ext uri="{9D8B030D-6E8A-4147-A177-3AD203B41FA5}">
                      <a16:colId xmlns:a16="http://schemas.microsoft.com/office/drawing/2014/main" val="4074223572"/>
                    </a:ext>
                  </a:extLst>
                </a:gridCol>
              </a:tblGrid>
              <a:tr h="231601">
                <a:tc gridSpan="4">
                  <a:txBody>
                    <a:bodyPr/>
                    <a:lstStyle/>
                    <a:p>
                      <a:pPr algn="l"/>
                      <a:r>
                        <a:rPr kumimoji="1" lang="ja-JP" altLang="en-US" sz="1100" b="1" dirty="0">
                          <a:solidFill>
                            <a:schemeClr val="tx1"/>
                          </a:solidFill>
                          <a:latin typeface="メイリオ" panose="020B0604030504040204" pitchFamily="50" charset="-128"/>
                          <a:ea typeface="メイリオ" panose="020B0604030504040204" pitchFamily="50" charset="-128"/>
                        </a:rPr>
                        <a:t>フィールドの提供事例</a:t>
                      </a:r>
                    </a:p>
                  </a:txBody>
                  <a:tcPr marL="36000" marR="3600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74497763"/>
                  </a:ext>
                </a:extLst>
              </a:tr>
              <a:tr h="231601">
                <a:tc gridSpan="2">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スカム発生後対策の試行実施</a:t>
                      </a:r>
                    </a:p>
                  </a:txBody>
                  <a:tcPr marL="36000" marR="36000" marT="0" marB="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kumimoji="1" lang="ja-JP" altLang="en-US">
                        <a:latin typeface="メイリオ" panose="020B0604030504040204" pitchFamily="50" charset="-128"/>
                        <a:ea typeface="メイリオ" panose="020B0604030504040204" pitchFamily="50" charset="-128"/>
                      </a:endParaRPr>
                    </a:p>
                  </a:txBody>
                  <a:tcP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gridSpan="2">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水上ドローンによる桟橋下部の損傷度調査</a:t>
                      </a:r>
                    </a:p>
                  </a:txBody>
                  <a:tcPr marL="36000" marR="36000" marT="0" marB="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kumimoji="1" lang="ja-JP" altLang="en-US">
                        <a:latin typeface="メイリオ" panose="020B0604030504040204" pitchFamily="50" charset="-128"/>
                        <a:ea typeface="メイリオ" panose="020B0604030504040204" pitchFamily="50" charset="-128"/>
                      </a:endParaRPr>
                    </a:p>
                  </a:txBody>
                  <a:tcP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436487503"/>
                  </a:ext>
                </a:extLst>
              </a:tr>
              <a:tr h="796797">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36000" marR="36000" marT="36000" marB="0">
                    <a:lnL w="6350" cap="flat" cmpd="sng" algn="ctr">
                      <a:solidFill>
                        <a:srgbClr val="006664"/>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河川における悪臭の原因となるスカム発生時に、迅速な破砕のためのツールの実証実験を実施中。</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en-US" altLang="ja-JP" sz="900" dirty="0">
                          <a:solidFill>
                            <a:schemeClr val="tx1"/>
                          </a:solidFill>
                          <a:latin typeface="メイリオ" panose="020B0604030504040204" pitchFamily="50" charset="-128"/>
                          <a:ea typeface="メイリオ" panose="020B0604030504040204" pitchFamily="50" charset="-128"/>
                        </a:rPr>
                        <a:t>(</a:t>
                      </a:r>
                      <a:r>
                        <a:rPr kumimoji="1" lang="ja-JP" altLang="en-US" sz="900" dirty="0">
                          <a:solidFill>
                            <a:schemeClr val="tx1"/>
                          </a:solidFill>
                          <a:latin typeface="メイリオ" panose="020B0604030504040204" pitchFamily="50" charset="-128"/>
                          <a:ea typeface="メイリオ" panose="020B0604030504040204" pitchFamily="50" charset="-128"/>
                        </a:rPr>
                        <a:t>提供フィールド：河川）</a:t>
                      </a:r>
                      <a:endParaRPr kumimoji="1" lang="en-US" altLang="ja-JP" sz="900" dirty="0">
                        <a:solidFill>
                          <a:schemeClr val="tx1"/>
                        </a:solidFill>
                        <a:latin typeface="メイリオ" panose="020B0604030504040204" pitchFamily="50" charset="-128"/>
                        <a:ea typeface="メイリオ" panose="020B0604030504040204" pitchFamily="50" charset="-128"/>
                      </a:endParaRPr>
                    </a:p>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36000" marR="36000" marT="36000" marB="0">
                    <a:lnL w="635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36000" marR="36000" marT="36000" marB="0">
                    <a:lnL w="6350" cap="flat" cmpd="sng" algn="ctr">
                      <a:solidFill>
                        <a:srgbClr val="006664"/>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港湾・海岸施設の維持管理において、施設点検の効率化・省力化を図るため、水上ドローンを用いた損傷度調査を実施し、運用上の課題を確認中。</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（提供フィールド：港湾・海岸施設）</a:t>
                      </a:r>
                    </a:p>
                  </a:txBody>
                  <a:tcPr marL="36000" marR="36000" marT="36000" marB="0">
                    <a:lnL w="635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275271206"/>
                  </a:ext>
                </a:extLst>
              </a:tr>
            </a:tbl>
          </a:graphicData>
        </a:graphic>
      </p:graphicFrame>
      <p:pic>
        <p:nvPicPr>
          <p:cNvPr id="69" name="図 68">
            <a:extLst>
              <a:ext uri="{FF2B5EF4-FFF2-40B4-BE49-F238E27FC236}">
                <a16:creationId xmlns:a16="http://schemas.microsoft.com/office/drawing/2014/main" id="{2371D9A1-196A-440F-8BB5-DD8E93208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70" y="5904039"/>
            <a:ext cx="1608359" cy="753488"/>
          </a:xfrm>
          <a:prstGeom prst="rect">
            <a:avLst/>
          </a:prstGeom>
        </p:spPr>
      </p:pic>
      <p:pic>
        <p:nvPicPr>
          <p:cNvPr id="70" name="図 69">
            <a:extLst>
              <a:ext uri="{FF2B5EF4-FFF2-40B4-BE49-F238E27FC236}">
                <a16:creationId xmlns:a16="http://schemas.microsoft.com/office/drawing/2014/main" id="{8A40CC13-8790-4AE1-8142-E28EA8E5DD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7073" y="5920900"/>
            <a:ext cx="1407979" cy="726410"/>
          </a:xfrm>
          <a:prstGeom prst="rect">
            <a:avLst/>
          </a:prstGeom>
        </p:spPr>
      </p:pic>
      <p:sp>
        <p:nvSpPr>
          <p:cNvPr id="43" name="正方形/長方形 42">
            <a:extLst>
              <a:ext uri="{FF2B5EF4-FFF2-40B4-BE49-F238E27FC236}">
                <a16:creationId xmlns:a16="http://schemas.microsoft.com/office/drawing/2014/main" id="{F47E1073-2651-449B-B27C-319FEEFA49A9}"/>
              </a:ext>
            </a:extLst>
          </p:cNvPr>
          <p:cNvSpPr/>
          <p:nvPr/>
        </p:nvSpPr>
        <p:spPr>
          <a:xfrm>
            <a:off x="216413" y="782172"/>
            <a:ext cx="8711175" cy="256128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kumimoji="1" lang="ja-JP" altLang="en-US"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実証事業推進チーム大阪による企業等への実証フィールドの提供</a:t>
            </a:r>
            <a:endParaRPr lang="en-US" altLang="ja-JP" sz="1200" b="1" dirty="0">
              <a:solidFill>
                <a:schemeClr val="tx1"/>
              </a:solidFill>
              <a:latin typeface="メイリオ" panose="020B0604030504040204" pitchFamily="50" charset="-128"/>
              <a:ea typeface="メイリオ" panose="020B0604030504040204" pitchFamily="50" charset="-128"/>
            </a:endParaRPr>
          </a:p>
          <a:p>
            <a:pPr marL="85725" indent="-85725">
              <a:lnSpc>
                <a:spcPts val="16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「実証事業推進チーム大阪」が実証実験を支援。</a:t>
            </a:r>
          </a:p>
          <a:p>
            <a:pPr marL="85725" indent="-85725">
              <a:lnSpc>
                <a:spcPts val="1600"/>
              </a:lnSpc>
              <a:buFont typeface="Arial" panose="020B0604020202020204" pitchFamily="34" charset="0"/>
              <a:buChar cha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200" b="1" baseline="300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、ロボットテクノロジー等先端技術を活用した革新的ビジネスの大阪での社会実装に向けた取組み。</a:t>
            </a:r>
          </a:p>
        </p:txBody>
      </p:sp>
      <p:sp>
        <p:nvSpPr>
          <p:cNvPr id="46" name="テキスト ボックス 45">
            <a:extLst>
              <a:ext uri="{FF2B5EF4-FFF2-40B4-BE49-F238E27FC236}">
                <a16:creationId xmlns:a16="http://schemas.microsoft.com/office/drawing/2014/main" id="{D4278000-BA11-4948-82CC-C81A6B45B2CB}"/>
              </a:ext>
            </a:extLst>
          </p:cNvPr>
          <p:cNvSpPr txBox="1"/>
          <p:nvPr/>
        </p:nvSpPr>
        <p:spPr>
          <a:xfrm>
            <a:off x="360623" y="1412242"/>
            <a:ext cx="8422052" cy="186153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endParaRPr kumimoji="1"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20">
            <a:extLst>
              <a:ext uri="{FF2B5EF4-FFF2-40B4-BE49-F238E27FC236}">
                <a16:creationId xmlns:a16="http://schemas.microsoft.com/office/drawing/2014/main" id="{55DE2A04-B88E-4ECD-B2E8-A545EBE8FA35}"/>
              </a:ext>
            </a:extLst>
          </p:cNvPr>
          <p:cNvSpPr/>
          <p:nvPr/>
        </p:nvSpPr>
        <p:spPr>
          <a:xfrm>
            <a:off x="549086" y="1575993"/>
            <a:ext cx="1828929" cy="384102"/>
          </a:xfrm>
          <a:prstGeom prst="roundRect">
            <a:avLst>
              <a:gd name="adj" fmla="val 10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実証実験の実施主体</a:t>
            </a:r>
          </a:p>
        </p:txBody>
      </p:sp>
      <p:sp>
        <p:nvSpPr>
          <p:cNvPr id="54" name="角丸四角形 21">
            <a:extLst>
              <a:ext uri="{FF2B5EF4-FFF2-40B4-BE49-F238E27FC236}">
                <a16:creationId xmlns:a16="http://schemas.microsoft.com/office/drawing/2014/main" id="{D3C8C09E-2512-4E04-9BB7-67577B33ED63}"/>
              </a:ext>
            </a:extLst>
          </p:cNvPr>
          <p:cNvSpPr/>
          <p:nvPr/>
        </p:nvSpPr>
        <p:spPr>
          <a:xfrm>
            <a:off x="2746115" y="2063584"/>
            <a:ext cx="1854566" cy="742539"/>
          </a:xfrm>
          <a:prstGeom prst="roundRect">
            <a:avLst>
              <a:gd name="adj" fmla="val 7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500"/>
              </a:lnSpc>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大阪商工会議所で構成</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100"/>
              </a:lnSpc>
              <a:spcBef>
                <a:spcPts val="400"/>
              </a:spcBef>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（窓口：大阪商工会議所）</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a:extLst>
              <a:ext uri="{FF2B5EF4-FFF2-40B4-BE49-F238E27FC236}">
                <a16:creationId xmlns:a16="http://schemas.microsoft.com/office/drawing/2014/main" id="{BC34A7E3-43D9-4D6E-A2AB-8D8C58360CA6}"/>
              </a:ext>
            </a:extLst>
          </p:cNvPr>
          <p:cNvSpPr/>
          <p:nvPr/>
        </p:nvSpPr>
        <p:spPr>
          <a:xfrm>
            <a:off x="2584756" y="1639055"/>
            <a:ext cx="1397864" cy="230832"/>
          </a:xfrm>
          <a:prstGeom prst="rect">
            <a:avLst/>
          </a:prstGeom>
        </p:spPr>
        <p:txBody>
          <a:bodyPr wrap="square">
            <a:spAutoFit/>
          </a:bodyPr>
          <a:lstStyle/>
          <a:p>
            <a:pPr marL="88900" indent="-88900"/>
            <a:r>
              <a:rPr lang="ja-JP" altLang="en-US" sz="900">
                <a:latin typeface="メイリオ" panose="020B0604030504040204" pitchFamily="50" charset="-128"/>
                <a:ea typeface="メイリオ" panose="020B0604030504040204" pitchFamily="50" charset="-128"/>
                <a:cs typeface="メイリオ" panose="020B0604030504040204" pitchFamily="50" charset="-128"/>
              </a:rPr>
              <a:t>実証フィールド希望</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角丸四角形 23">
            <a:extLst>
              <a:ext uri="{FF2B5EF4-FFF2-40B4-BE49-F238E27FC236}">
                <a16:creationId xmlns:a16="http://schemas.microsoft.com/office/drawing/2014/main" id="{FC17CD9C-7648-4F9A-BC3D-E032ECBFEE7B}"/>
              </a:ext>
            </a:extLst>
          </p:cNvPr>
          <p:cNvSpPr/>
          <p:nvPr/>
        </p:nvSpPr>
        <p:spPr>
          <a:xfrm>
            <a:off x="547725" y="2552400"/>
            <a:ext cx="1831650" cy="660042"/>
          </a:xfrm>
          <a:prstGeom prst="roundRect">
            <a:avLst>
              <a:gd name="adj" fmla="val 54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大阪府、大阪市、大阪商工会議所の会員企業等の</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関連施設</a:t>
            </a:r>
          </a:p>
        </p:txBody>
      </p:sp>
      <p:sp>
        <p:nvSpPr>
          <p:cNvPr id="57" name="正方形/長方形 56">
            <a:extLst>
              <a:ext uri="{FF2B5EF4-FFF2-40B4-BE49-F238E27FC236}">
                <a16:creationId xmlns:a16="http://schemas.microsoft.com/office/drawing/2014/main" id="{CF4FE757-8179-4D1F-BE3C-E3466C150A28}"/>
              </a:ext>
            </a:extLst>
          </p:cNvPr>
          <p:cNvSpPr/>
          <p:nvPr/>
        </p:nvSpPr>
        <p:spPr>
          <a:xfrm>
            <a:off x="453402" y="2068462"/>
            <a:ext cx="716253" cy="369332"/>
          </a:xfrm>
          <a:prstGeom prst="rect">
            <a:avLst/>
          </a:prstGeom>
        </p:spPr>
        <p:txBody>
          <a:bodyPr wrap="square">
            <a:spAutoFit/>
          </a:bodyPr>
          <a:lstStyle/>
          <a:p>
            <a:pPr marL="88900" indent="-88900"/>
            <a:r>
              <a:rPr lang="ja-JP" altLang="en-US" sz="900">
                <a:latin typeface="メイリオ" panose="020B0604030504040204" pitchFamily="50" charset="-128"/>
                <a:ea typeface="メイリオ" panose="020B0604030504040204" pitchFamily="50" charset="-128"/>
                <a:cs typeface="メイリオ" panose="020B0604030504040204" pitchFamily="50" charset="-128"/>
              </a:rPr>
              <a:t>必要な</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ja-JP" altLang="en-US" sz="900">
                <a:latin typeface="メイリオ" panose="020B0604030504040204" pitchFamily="50" charset="-128"/>
                <a:ea typeface="メイリオ" panose="020B0604030504040204" pitchFamily="50" charset="-128"/>
                <a:cs typeface="メイリオ" panose="020B0604030504040204" pitchFamily="50" charset="-128"/>
              </a:rPr>
              <a:t>費用負担</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2A08B929-9222-43C9-AD58-D692237F9789}"/>
              </a:ext>
            </a:extLst>
          </p:cNvPr>
          <p:cNvSpPr txBox="1"/>
          <p:nvPr/>
        </p:nvSpPr>
        <p:spPr>
          <a:xfrm>
            <a:off x="1406062" y="2063584"/>
            <a:ext cx="1027549" cy="342584"/>
          </a:xfrm>
          <a:prstGeom prst="rect">
            <a:avLst/>
          </a:prstGeom>
          <a:noFill/>
          <a:ln>
            <a:noFill/>
          </a:ln>
        </p:spPr>
        <p:txBody>
          <a:bodyPr wrap="none" rtlCol="0">
            <a:noAutofit/>
          </a:bodyPr>
          <a:lstStyle/>
          <a:p>
            <a:pPr algn="ctr"/>
            <a:r>
              <a:rPr lang="ja-JP" altLang="en-US" sz="900">
                <a:latin typeface="メイリオ" panose="020B0604030504040204" pitchFamily="50" charset="-128"/>
                <a:ea typeface="メイリオ" panose="020B0604030504040204" pitchFamily="50" charset="-128"/>
                <a:cs typeface="メイリオ" panose="020B0604030504040204" pitchFamily="50" charset="-128"/>
              </a:rPr>
              <a:t>フィールド</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a:latin typeface="メイリオ" panose="020B0604030504040204" pitchFamily="50" charset="-128"/>
                <a:ea typeface="メイリオ" panose="020B0604030504040204" pitchFamily="50" charset="-128"/>
                <a:cs typeface="メイリオ" panose="020B0604030504040204" pitchFamily="50" charset="-128"/>
              </a:rPr>
              <a:t>提供</a:t>
            </a:r>
          </a:p>
        </p:txBody>
      </p:sp>
      <p:sp>
        <p:nvSpPr>
          <p:cNvPr id="64" name="右矢印 15">
            <a:extLst>
              <a:ext uri="{FF2B5EF4-FFF2-40B4-BE49-F238E27FC236}">
                <a16:creationId xmlns:a16="http://schemas.microsoft.com/office/drawing/2014/main" id="{36855C76-6A42-48E6-BA28-9255C8ACB9CA}"/>
              </a:ext>
            </a:extLst>
          </p:cNvPr>
          <p:cNvSpPr/>
          <p:nvPr/>
        </p:nvSpPr>
        <p:spPr>
          <a:xfrm rot="5400000" flipV="1">
            <a:off x="1039235" y="2119211"/>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a:p>
        </p:txBody>
      </p:sp>
      <p:sp>
        <p:nvSpPr>
          <p:cNvPr id="67" name="右矢印 17">
            <a:extLst>
              <a:ext uri="{FF2B5EF4-FFF2-40B4-BE49-F238E27FC236}">
                <a16:creationId xmlns:a16="http://schemas.microsoft.com/office/drawing/2014/main" id="{3B6B1E87-9741-4975-AD99-F27A7B4317C8}"/>
              </a:ext>
            </a:extLst>
          </p:cNvPr>
          <p:cNvSpPr/>
          <p:nvPr/>
        </p:nvSpPr>
        <p:spPr>
          <a:xfrm rot="16200000" flipV="1">
            <a:off x="1306152" y="2102756"/>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a:p>
        </p:txBody>
      </p:sp>
      <p:sp>
        <p:nvSpPr>
          <p:cNvPr id="72" name="右矢印 19">
            <a:extLst>
              <a:ext uri="{FF2B5EF4-FFF2-40B4-BE49-F238E27FC236}">
                <a16:creationId xmlns:a16="http://schemas.microsoft.com/office/drawing/2014/main" id="{AD4347A9-A8FF-4834-9BBA-4D86EBE75A42}"/>
              </a:ext>
            </a:extLst>
          </p:cNvPr>
          <p:cNvSpPr/>
          <p:nvPr/>
        </p:nvSpPr>
        <p:spPr>
          <a:xfrm rot="8083862" flipV="1">
            <a:off x="2433829" y="2780061"/>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a:p>
        </p:txBody>
      </p:sp>
      <p:sp>
        <p:nvSpPr>
          <p:cNvPr id="73" name="正方形/長方形 72">
            <a:extLst>
              <a:ext uri="{FF2B5EF4-FFF2-40B4-BE49-F238E27FC236}">
                <a16:creationId xmlns:a16="http://schemas.microsoft.com/office/drawing/2014/main" id="{E0E47413-B1F8-418C-8C6A-6F2C967523B2}"/>
              </a:ext>
            </a:extLst>
          </p:cNvPr>
          <p:cNvSpPr/>
          <p:nvPr/>
        </p:nvSpPr>
        <p:spPr>
          <a:xfrm>
            <a:off x="2823402" y="1924655"/>
            <a:ext cx="1699993" cy="261610"/>
          </a:xfrm>
          <a:prstGeom prst="rect">
            <a:avLst/>
          </a:prstGeom>
          <a:solidFill>
            <a:schemeClr val="bg1"/>
          </a:solidFill>
          <a:ln>
            <a:solidFill>
              <a:schemeClr val="bg1">
                <a:alpha val="0"/>
              </a:schemeClr>
            </a:solidFill>
          </a:ln>
        </p:spPr>
        <p:txBody>
          <a:bodyPr wrap="square">
            <a:spAutoFit/>
          </a:bodyPr>
          <a:lstStyle/>
          <a:p>
            <a:pPr algn="ctr"/>
            <a:r>
              <a:rPr lang="ja-JP" altLang="en-US" sz="1050" b="1">
                <a:latin typeface="メイリオ" panose="020B0604030504040204" pitchFamily="50" charset="-128"/>
                <a:ea typeface="メイリオ" panose="020B0604030504040204" pitchFamily="50" charset="-128"/>
                <a:cs typeface="メイリオ" panose="020B0604030504040204" pitchFamily="50" charset="-128"/>
              </a:rPr>
              <a:t>実証事業推進チーム大阪</a:t>
            </a:r>
          </a:p>
        </p:txBody>
      </p:sp>
      <p:sp>
        <p:nvSpPr>
          <p:cNvPr id="74" name="正方形/長方形 73">
            <a:extLst>
              <a:ext uri="{FF2B5EF4-FFF2-40B4-BE49-F238E27FC236}">
                <a16:creationId xmlns:a16="http://schemas.microsoft.com/office/drawing/2014/main" id="{2064FF39-9EFE-46FC-8012-11D91F222342}"/>
              </a:ext>
            </a:extLst>
          </p:cNvPr>
          <p:cNvSpPr/>
          <p:nvPr/>
        </p:nvSpPr>
        <p:spPr>
          <a:xfrm>
            <a:off x="1090955" y="1465659"/>
            <a:ext cx="745190" cy="261610"/>
          </a:xfrm>
          <a:prstGeom prst="rect">
            <a:avLst/>
          </a:prstGeom>
          <a:solidFill>
            <a:schemeClr val="bg1"/>
          </a:solidFill>
          <a:ln>
            <a:solidFill>
              <a:schemeClr val="bg1">
                <a:alpha val="0"/>
              </a:schemeClr>
            </a:solidFill>
          </a:ln>
        </p:spPr>
        <p:txBody>
          <a:bodyPr wrap="square">
            <a:spAutoFit/>
          </a:bodyPr>
          <a:lstStyle/>
          <a:p>
            <a:pPr algn="ctr"/>
            <a:r>
              <a:rPr lang="ja-JP" altLang="en-US" sz="1050" b="1">
                <a:latin typeface="メイリオ" panose="020B0604030504040204" pitchFamily="50" charset="-128"/>
                <a:ea typeface="メイリオ" panose="020B0604030504040204" pitchFamily="50" charset="-128"/>
                <a:cs typeface="メイリオ" panose="020B0604030504040204" pitchFamily="50" charset="-128"/>
              </a:rPr>
              <a:t>事業者</a:t>
            </a:r>
          </a:p>
        </p:txBody>
      </p:sp>
      <p:sp>
        <p:nvSpPr>
          <p:cNvPr id="75" name="正方形/長方形 74">
            <a:extLst>
              <a:ext uri="{FF2B5EF4-FFF2-40B4-BE49-F238E27FC236}">
                <a16:creationId xmlns:a16="http://schemas.microsoft.com/office/drawing/2014/main" id="{B44B5468-881D-4EC3-B5D5-C6061C65FD92}"/>
              </a:ext>
            </a:extLst>
          </p:cNvPr>
          <p:cNvSpPr/>
          <p:nvPr/>
        </p:nvSpPr>
        <p:spPr>
          <a:xfrm>
            <a:off x="851615" y="2431088"/>
            <a:ext cx="1228785" cy="246221"/>
          </a:xfrm>
          <a:prstGeom prst="rect">
            <a:avLst/>
          </a:prstGeom>
          <a:solidFill>
            <a:schemeClr val="bg1"/>
          </a:solidFill>
          <a:ln>
            <a:solidFill>
              <a:schemeClr val="bg1">
                <a:alpha val="0"/>
              </a:schemeClr>
            </a:solidFill>
          </a:ln>
        </p:spPr>
        <p:txBody>
          <a:bodyPr wrap="square">
            <a:spAutoFit/>
          </a:bodyPr>
          <a:lstStyle/>
          <a:p>
            <a:pPr algn="ctr"/>
            <a:r>
              <a:rPr lang="ja-JP" altLang="en-US" sz="1000" b="1">
                <a:latin typeface="メイリオ" panose="020B0604030504040204" pitchFamily="50" charset="-128"/>
                <a:ea typeface="メイリオ" panose="020B0604030504040204" pitchFamily="50" charset="-128"/>
                <a:cs typeface="メイリオ" panose="020B0604030504040204" pitchFamily="50" charset="-128"/>
              </a:rPr>
              <a:t>フィールド管理者</a:t>
            </a:r>
          </a:p>
        </p:txBody>
      </p:sp>
      <p:sp>
        <p:nvSpPr>
          <p:cNvPr id="76" name="右矢印 19">
            <a:extLst>
              <a:ext uri="{FF2B5EF4-FFF2-40B4-BE49-F238E27FC236}">
                <a16:creationId xmlns:a16="http://schemas.microsoft.com/office/drawing/2014/main" id="{3FF64999-7829-4D82-A3E5-7C64AB8CD152}"/>
              </a:ext>
            </a:extLst>
          </p:cNvPr>
          <p:cNvSpPr/>
          <p:nvPr/>
        </p:nvSpPr>
        <p:spPr>
          <a:xfrm rot="13516138" flipH="1" flipV="1">
            <a:off x="2453045" y="1844075"/>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a:p>
        </p:txBody>
      </p:sp>
      <p:sp>
        <p:nvSpPr>
          <p:cNvPr id="77" name="テキスト ボックス 76">
            <a:extLst>
              <a:ext uri="{FF2B5EF4-FFF2-40B4-BE49-F238E27FC236}">
                <a16:creationId xmlns:a16="http://schemas.microsoft.com/office/drawing/2014/main" id="{46DA24AF-8520-4F3B-B73F-03124E3B739F}"/>
              </a:ext>
            </a:extLst>
          </p:cNvPr>
          <p:cNvSpPr txBox="1"/>
          <p:nvPr/>
        </p:nvSpPr>
        <p:spPr>
          <a:xfrm>
            <a:off x="4754893" y="1485925"/>
            <a:ext cx="1569009" cy="1726518"/>
          </a:xfrm>
          <a:prstGeom prst="rect">
            <a:avLst/>
          </a:prstGeom>
          <a:noFill/>
          <a:ln w="9525">
            <a:solidFill>
              <a:srgbClr val="1F497D"/>
            </a:solidFill>
          </a:ln>
        </p:spPr>
        <p:style>
          <a:lnRef idx="2">
            <a:schemeClr val="accent1"/>
          </a:lnRef>
          <a:fillRef idx="1">
            <a:schemeClr val="lt1"/>
          </a:fillRef>
          <a:effectRef idx="0">
            <a:schemeClr val="accent1"/>
          </a:effectRef>
          <a:fontRef idx="minor">
            <a:schemeClr val="dk1"/>
          </a:fontRef>
        </p:style>
        <p:txBody>
          <a:bodyPr wrap="square" lIns="72000" rtlCol="0">
            <a:noAutofit/>
          </a:bodyPr>
          <a:lstStyle/>
          <a:p>
            <a:pPr>
              <a:lnSpc>
                <a:spcPts val="1200"/>
              </a:lnSpc>
            </a:pPr>
            <a:r>
              <a:rPr kumimoji="1"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対象分野</a:t>
            </a:r>
            <a:r>
              <a:rPr kumimoji="1"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1200"/>
              </a:lnSpc>
            </a:pP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①先進的なまちづくり</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kumimoji="1"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IoT</a:t>
            </a:r>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ロボットテクノロジー</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③自動運転</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④ドローン</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⑤</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（人工知能）</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⑥ヘルスケア</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⑦オープンデータ、</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ビッグデータ</a:t>
            </a:r>
            <a:endParaRPr kumimoji="1"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a:extLst>
              <a:ext uri="{FF2B5EF4-FFF2-40B4-BE49-F238E27FC236}">
                <a16:creationId xmlns:a16="http://schemas.microsoft.com/office/drawing/2014/main" id="{07700615-B640-4682-A446-3CCD6C771B98}"/>
              </a:ext>
            </a:extLst>
          </p:cNvPr>
          <p:cNvSpPr txBox="1"/>
          <p:nvPr/>
        </p:nvSpPr>
        <p:spPr>
          <a:xfrm>
            <a:off x="6385052" y="1485924"/>
            <a:ext cx="2305546" cy="1726518"/>
          </a:xfrm>
          <a:prstGeom prst="rect">
            <a:avLst/>
          </a:prstGeom>
          <a:noFill/>
          <a:ln w="9525">
            <a:solidFill>
              <a:srgbClr val="1F497D"/>
            </a:solidFill>
          </a:ln>
        </p:spPr>
        <p:style>
          <a:lnRef idx="2">
            <a:schemeClr val="accent1"/>
          </a:lnRef>
          <a:fillRef idx="1">
            <a:schemeClr val="lt1"/>
          </a:fillRef>
          <a:effectRef idx="0">
            <a:schemeClr val="accent1"/>
          </a:effectRef>
          <a:fontRef idx="minor">
            <a:schemeClr val="dk1"/>
          </a:fontRef>
        </p:style>
        <p:txBody>
          <a:bodyPr wrap="square" lIns="72000" rtlCol="0">
            <a:noAutofit/>
          </a:bodyPr>
          <a:lstStyle/>
          <a:p>
            <a:pPr>
              <a:lnSpc>
                <a:spcPts val="1200"/>
              </a:lnSpc>
            </a:pPr>
            <a:r>
              <a:rPr kumimoji="1"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支援の内容</a:t>
            </a:r>
            <a:r>
              <a:rPr kumimoji="1"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1200"/>
              </a:lnSpc>
            </a:pP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①大阪府・大阪市の関連施設における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実証フィールドの提供</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②企業間連携による民間企業保有施設</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における実証フィールドの提供</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③民間企業による実証実験を支援する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サービスの提供</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・リスクアセスメントサービスや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保険商品</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5G</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の技術検証環境の提供</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④アドバイザーによる助言</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endPar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endPar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a:extLst>
              <a:ext uri="{FF2B5EF4-FFF2-40B4-BE49-F238E27FC236}">
                <a16:creationId xmlns:a16="http://schemas.microsoft.com/office/drawing/2014/main" id="{76AE1C64-DE7B-4A11-A48C-F4C31F25767F}"/>
              </a:ext>
            </a:extLst>
          </p:cNvPr>
          <p:cNvSpPr/>
          <p:nvPr/>
        </p:nvSpPr>
        <p:spPr>
          <a:xfrm>
            <a:off x="2730131" y="2908748"/>
            <a:ext cx="1569008" cy="230832"/>
          </a:xfrm>
          <a:prstGeom prst="rect">
            <a:avLst/>
          </a:prstGeom>
        </p:spPr>
        <p:txBody>
          <a:bodyPr wrap="square">
            <a:spAutoFit/>
          </a:bodyPr>
          <a:lstStyle/>
          <a:p>
            <a:pPr marL="88900" indent="-88900"/>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フィールド調査事前協議</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52C7180B-C9DE-48E1-822F-1A2549C73F32}"/>
              </a:ext>
            </a:extLst>
          </p:cNvPr>
          <p:cNvSpPr>
            <a:spLocks noGrp="1"/>
          </p:cNvSpPr>
          <p:nvPr>
            <p:ph type="sldNum" sz="quarter" idx="12"/>
          </p:nvPr>
        </p:nvSpPr>
        <p:spPr/>
        <p:txBody>
          <a:bodyPr/>
          <a:lstStyle/>
          <a:p>
            <a:fld id="{7791D223-6A27-4327-8087-FA06212A7E85}" type="slidenum">
              <a:rPr lang="ja-JP" altLang="en-US" smtClean="0"/>
              <a:pPr/>
              <a:t>22</a:t>
            </a:fld>
            <a:endParaRPr lang="ja-JP" altLang="en-US"/>
          </a:p>
        </p:txBody>
      </p:sp>
    </p:spTree>
    <p:extLst>
      <p:ext uri="{BB962C8B-B14F-4D97-AF65-F5344CB8AC3E}">
        <p14:creationId xmlns:p14="http://schemas.microsoft.com/office/powerpoint/2010/main" val="38980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490536B-7C02-494A-8755-3B0C71E7892B}"/>
              </a:ext>
            </a:extLst>
          </p:cNvPr>
          <p:cNvSpPr txBox="1"/>
          <p:nvPr/>
        </p:nvSpPr>
        <p:spPr>
          <a:xfrm>
            <a:off x="589058" y="1351472"/>
            <a:ext cx="7965885" cy="278332"/>
          </a:xfrm>
          <a:prstGeom prst="rect">
            <a:avLst/>
          </a:prstGeom>
          <a:solidFill>
            <a:schemeClr val="bg1"/>
          </a:solidFill>
        </p:spPr>
        <p:txBody>
          <a:bodyPr wrap="square" lIns="0" tIns="72000" rIns="0" bIns="36000" rtlCol="0">
            <a:spAutoFit/>
          </a:bodyPr>
          <a:lstStyle/>
          <a:p>
            <a:pPr algn="ctr"/>
            <a:r>
              <a:rPr kumimoji="1" lang="ja-JP" altLang="en-US" sz="1100" b="1" dirty="0">
                <a:latin typeface="メイリオ" panose="020B0604030504040204" pitchFamily="50" charset="-128"/>
                <a:ea typeface="メイリオ" panose="020B0604030504040204" pitchFamily="50" charset="-128"/>
              </a:rPr>
              <a:t>令和７年度対象事業</a:t>
            </a:r>
            <a:r>
              <a:rPr lang="ja-JP" altLang="en-US"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「イノベーション創出基金事業」や「大阪教育ゆめ基金事業」 等、</a:t>
            </a:r>
            <a:r>
              <a:rPr lang="en-US" altLang="ja-JP" sz="1100" b="1" dirty="0">
                <a:latin typeface="メイリオ" panose="020B0604030504040204" pitchFamily="50" charset="-128"/>
                <a:ea typeface="メイリオ" panose="020B0604030504040204" pitchFamily="50" charset="-128"/>
              </a:rPr>
              <a:t>20</a:t>
            </a:r>
            <a:r>
              <a:rPr kumimoji="1" lang="ja-JP" altLang="en-US" sz="1100" b="1" dirty="0">
                <a:latin typeface="メイリオ" panose="020B0604030504040204" pitchFamily="50" charset="-128"/>
                <a:ea typeface="メイリオ" panose="020B0604030504040204" pitchFamily="50" charset="-128"/>
              </a:rPr>
              <a:t>事業（令和８年１月時点） </a:t>
            </a:r>
          </a:p>
        </p:txBody>
      </p:sp>
      <p:sp>
        <p:nvSpPr>
          <p:cNvPr id="30" name="正方形/長方形 29">
            <a:extLst>
              <a:ext uri="{FF2B5EF4-FFF2-40B4-BE49-F238E27FC236}">
                <a16:creationId xmlns:a16="http://schemas.microsoft.com/office/drawing/2014/main" id="{635F25E5-60B5-400A-A837-46144DFE15DA}"/>
              </a:ext>
            </a:extLst>
          </p:cNvPr>
          <p:cNvSpPr/>
          <p:nvPr/>
        </p:nvSpPr>
        <p:spPr>
          <a:xfrm>
            <a:off x="246760" y="818710"/>
            <a:ext cx="8650481" cy="5895655"/>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endParaRPr kumimoji="1" lang="en-US" altLang="ja-JP" sz="200" b="1" dirty="0">
              <a:solidFill>
                <a:schemeClr val="tx1"/>
              </a:solidFill>
              <a:latin typeface="メイリオ" panose="020B0604030504040204" pitchFamily="50" charset="-128"/>
              <a:ea typeface="メイリオ" panose="020B0604030504040204" pitchFamily="50" charset="-128"/>
            </a:endParaRPr>
          </a:p>
          <a:p>
            <a:pPr algn="ctr"/>
            <a:r>
              <a:rPr lang="ja-JP" altLang="en-US" sz="1400" b="1" dirty="0">
                <a:solidFill>
                  <a:schemeClr val="tx1"/>
                </a:solidFill>
                <a:latin typeface="メイリオ" panose="020B0604030504040204" pitchFamily="50" charset="-128"/>
                <a:ea typeface="メイリオ" panose="020B0604030504040204" pitchFamily="50" charset="-128"/>
              </a:rPr>
              <a:t>寄附金を活用する</a:t>
            </a:r>
            <a:r>
              <a:rPr kumimoji="1" lang="ja-JP" altLang="en-US" sz="1400" b="1" dirty="0">
                <a:solidFill>
                  <a:schemeClr val="tx1"/>
                </a:solidFill>
                <a:latin typeface="メイリオ" panose="020B0604030504040204" pitchFamily="50" charset="-128"/>
                <a:ea typeface="メイリオ" panose="020B0604030504040204" pitchFamily="50" charset="-128"/>
              </a:rPr>
              <a:t>事業例</a:t>
            </a:r>
            <a:endParaRPr lang="en-US" altLang="ja-JP" sz="1400" b="1" dirty="0">
              <a:solidFill>
                <a:schemeClr val="tx1"/>
              </a:solidFill>
              <a:latin typeface="メイリオ" panose="020B0604030504040204" pitchFamily="50" charset="-128"/>
              <a:ea typeface="メイリオ" panose="020B0604030504040204" pitchFamily="50" charset="-128"/>
            </a:endParaRPr>
          </a:p>
          <a:p>
            <a:r>
              <a:rPr kumimoji="1" lang="ja-JP" altLang="en-US" sz="1200" b="1" dirty="0">
                <a:solidFill>
                  <a:schemeClr val="tx1"/>
                </a:solidFill>
                <a:latin typeface="メイリオ" panose="020B0604030504040204" pitchFamily="50" charset="-128"/>
                <a:ea typeface="メイリオ" panose="020B0604030504040204" pitchFamily="50" charset="-128"/>
              </a:rPr>
              <a:t>イノベーション創出基金事業</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endParaRPr kumimoji="1" lang="ja-JP" altLang="en-US" sz="600" b="1" dirty="0">
              <a:solidFill>
                <a:schemeClr val="tx1"/>
              </a:solidFill>
              <a:latin typeface="メイリオ" panose="020B0604030504040204" pitchFamily="50" charset="-128"/>
              <a:ea typeface="メイリオ" panose="020B0604030504040204" pitchFamily="50" charset="-128"/>
            </a:endParaRPr>
          </a:p>
          <a:p>
            <a:pPr marL="171450" indent="-79375">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万博で披露された新技術やサービス、それに続く新たな技術シーズを社会実装し、スタートアップ等の</a:t>
            </a:r>
            <a:endParaRPr lang="en-US" altLang="ja-JP" sz="1200" dirty="0">
              <a:solidFill>
                <a:schemeClr val="tx1"/>
              </a:solidFill>
              <a:latin typeface="メイリオ" panose="020B0604030504040204" pitchFamily="50" charset="-128"/>
              <a:ea typeface="メイリオ" panose="020B0604030504040204" pitchFamily="50" charset="-128"/>
            </a:endParaRPr>
          </a:p>
          <a:p>
            <a:pPr marL="92075"/>
            <a:r>
              <a:rPr lang="ja-JP" altLang="en-US" sz="1200" dirty="0">
                <a:solidFill>
                  <a:schemeClr val="tx1"/>
                </a:solidFill>
                <a:latin typeface="メイリオ" panose="020B0604030504040204" pitchFamily="50" charset="-128"/>
                <a:ea typeface="メイリオ" panose="020B0604030504040204" pitchFamily="50" charset="-128"/>
              </a:rPr>
              <a:t>  事業者による新たなイノベーションの創出を支援する取組みを実施。</a:t>
            </a:r>
            <a:endParaRPr lang="en-US" altLang="ja-JP" sz="1200" dirty="0">
              <a:solidFill>
                <a:schemeClr val="tx1"/>
              </a:solidFill>
              <a:latin typeface="メイリオ" panose="020B0604030504040204" pitchFamily="50" charset="-128"/>
              <a:ea typeface="メイリオ" panose="020B0604030504040204" pitchFamily="50" charset="-128"/>
            </a:endParaRPr>
          </a:p>
          <a:p>
            <a:pPr marL="92075"/>
            <a:endParaRPr lang="en-US" altLang="ja-JP" sz="600" dirty="0">
              <a:solidFill>
                <a:schemeClr val="tx1"/>
              </a:solidFill>
              <a:latin typeface="メイリオ" panose="020B0604030504040204" pitchFamily="50" charset="-128"/>
              <a:ea typeface="メイリオ" panose="020B0604030504040204" pitchFamily="50" charset="-128"/>
            </a:endParaRPr>
          </a:p>
          <a:p>
            <a:pPr marL="92075"/>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令和７年度の実績</a:t>
            </a:r>
            <a:r>
              <a:rPr lang="en-US" altLang="ja-JP" sz="1100" dirty="0">
                <a:solidFill>
                  <a:schemeClr val="tx1"/>
                </a:solidFill>
                <a:latin typeface="メイリオ" panose="020B0604030504040204" pitchFamily="50" charset="-128"/>
                <a:ea typeface="メイリオ" panose="020B0604030504040204" pitchFamily="50" charset="-128"/>
              </a:rPr>
              <a:t>】</a:t>
            </a:r>
          </a:p>
          <a:p>
            <a:pPr marL="171450" indent="-79375">
              <a:buFont typeface="Arial" panose="020B0604020202020204" pitchFamily="34" charset="0"/>
              <a:buChar char="•"/>
            </a:pPr>
            <a:endParaRPr lang="en-US" altLang="ja-JP" sz="1100" dirty="0">
              <a:solidFill>
                <a:schemeClr val="tx1"/>
              </a:solidFill>
              <a:latin typeface="メイリオ" panose="020B0604030504040204" pitchFamily="50" charset="-128"/>
              <a:ea typeface="メイリオ" panose="020B0604030504040204" pitchFamily="50" charset="-128"/>
            </a:endParaRPr>
          </a:p>
          <a:p>
            <a:pPr marL="92075" indent="-92075">
              <a:buFont typeface="Arial" panose="020B0604020202020204" pitchFamily="34" charset="0"/>
              <a:buChar char="•"/>
            </a:pP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33E70020-9293-4DD2-9533-5DB8CB632C65}"/>
              </a:ext>
            </a:extLst>
          </p:cNvPr>
          <p:cNvSpPr>
            <a:spLocks noGrp="1"/>
          </p:cNvSpPr>
          <p:nvPr>
            <p:ph type="body" sz="quarter" idx="13"/>
          </p:nvPr>
        </p:nvSpPr>
        <p:spPr>
          <a:xfrm>
            <a:off x="0" y="47030"/>
            <a:ext cx="7336800" cy="501650"/>
          </a:xfrm>
        </p:spPr>
        <p:txBody>
          <a:bodyPr/>
          <a:lstStyle/>
          <a:p>
            <a:r>
              <a:rPr lang="ja-JP" altLang="en-US" sz="1800" b="0" dirty="0">
                <a:solidFill>
                  <a:schemeClr val="tx1"/>
                </a:solidFill>
                <a:latin typeface="メイリオ" panose="020B0604030504040204" pitchFamily="50" charset="-128"/>
                <a:ea typeface="メイリオ" panose="020B0604030504040204" pitchFamily="50" charset="-128"/>
              </a:rPr>
              <a:t>企業版ふるさと納税（地方創生応援税制）を活用した地方創生の推進 </a:t>
            </a:r>
            <a:endParaRPr lang="en-US" altLang="ja-JP" sz="1800" b="0" dirty="0">
              <a:solidFill>
                <a:schemeClr val="tx1"/>
              </a:solidFill>
              <a:latin typeface="メイリオ" panose="020B0604030504040204" pitchFamily="50" charset="-128"/>
              <a:ea typeface="メイリオ" panose="020B0604030504040204" pitchFamily="50" charset="-128"/>
            </a:endParaRPr>
          </a:p>
        </p:txBody>
      </p:sp>
      <p:pic>
        <p:nvPicPr>
          <p:cNvPr id="27" name="図プレースホルダー 14">
            <a:extLst>
              <a:ext uri="{FF2B5EF4-FFF2-40B4-BE49-F238E27FC236}">
                <a16:creationId xmlns:a16="http://schemas.microsoft.com/office/drawing/2014/main" id="{CCAF6041-240F-419E-B829-86080848E0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950717" y="31582"/>
            <a:ext cx="468000" cy="468000"/>
          </a:xfrm>
          <a:prstGeom prst="rect">
            <a:avLst/>
          </a:prstGeom>
        </p:spPr>
      </p:pic>
      <p:sp>
        <p:nvSpPr>
          <p:cNvPr id="37" name="正方形/長方形 36">
            <a:extLst>
              <a:ext uri="{FF2B5EF4-FFF2-40B4-BE49-F238E27FC236}">
                <a16:creationId xmlns:a16="http://schemas.microsoft.com/office/drawing/2014/main" id="{E1C50E30-EC90-4708-8782-DE97DD4832EE}"/>
              </a:ext>
            </a:extLst>
          </p:cNvPr>
          <p:cNvSpPr/>
          <p:nvPr/>
        </p:nvSpPr>
        <p:spPr>
          <a:xfrm>
            <a:off x="422946" y="5325433"/>
            <a:ext cx="8298103" cy="1310811"/>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参考</a:t>
            </a:r>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企業版ふるさと納税制度の概要</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cxnSp>
        <p:nvCxnSpPr>
          <p:cNvPr id="49" name="直線矢印コネクタ 48"/>
          <p:cNvCxnSpPr>
            <a:cxnSpLocks/>
          </p:cNvCxnSpPr>
          <p:nvPr/>
        </p:nvCxnSpPr>
        <p:spPr>
          <a:xfrm flipV="1">
            <a:off x="5972479" y="5972695"/>
            <a:ext cx="648000" cy="36000"/>
          </a:xfrm>
          <a:prstGeom prst="straightConnector1">
            <a:avLst/>
          </a:prstGeom>
          <a:ln w="73025">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pic>
        <p:nvPicPr>
          <p:cNvPr id="50" name="図 49"/>
          <p:cNvPicPr>
            <a:picLocks noChangeAspect="1"/>
          </p:cNvPicPr>
          <p:nvPr/>
        </p:nvPicPr>
        <p:blipFill>
          <a:blip r:embed="rId4">
            <a:clrChange>
              <a:clrFrom>
                <a:srgbClr val="FFFFFF"/>
              </a:clrFrom>
              <a:clrTo>
                <a:srgbClr val="FFFFFF">
                  <a:alpha val="0"/>
                </a:srgbClr>
              </a:clrTo>
            </a:clrChange>
          </a:blip>
          <a:stretch>
            <a:fillRect/>
          </a:stretch>
        </p:blipFill>
        <p:spPr>
          <a:xfrm>
            <a:off x="5538049" y="5388864"/>
            <a:ext cx="511953" cy="537766"/>
          </a:xfrm>
          <a:prstGeom prst="rect">
            <a:avLst/>
          </a:prstGeom>
        </p:spPr>
      </p:pic>
      <p:pic>
        <p:nvPicPr>
          <p:cNvPr id="51" name="図 50"/>
          <p:cNvPicPr>
            <a:picLocks noChangeAspect="1"/>
          </p:cNvPicPr>
          <p:nvPr/>
        </p:nvPicPr>
        <p:blipFill>
          <a:blip r:embed="rId5">
            <a:clrChange>
              <a:clrFrom>
                <a:srgbClr val="FFFFFF"/>
              </a:clrFrom>
              <a:clrTo>
                <a:srgbClr val="FFFFFF">
                  <a:alpha val="0"/>
                </a:srgbClr>
              </a:clrTo>
            </a:clrChange>
          </a:blip>
          <a:stretch>
            <a:fillRect/>
          </a:stretch>
        </p:blipFill>
        <p:spPr>
          <a:xfrm>
            <a:off x="6630712" y="5565951"/>
            <a:ext cx="507341" cy="721911"/>
          </a:xfrm>
          <a:prstGeom prst="rect">
            <a:avLst/>
          </a:prstGeom>
        </p:spPr>
      </p:pic>
      <p:pic>
        <p:nvPicPr>
          <p:cNvPr id="52" name="図 51"/>
          <p:cNvPicPr>
            <a:picLocks noChangeAspect="1"/>
          </p:cNvPicPr>
          <p:nvPr/>
        </p:nvPicPr>
        <p:blipFill>
          <a:blip r:embed="rId6">
            <a:clrChange>
              <a:clrFrom>
                <a:srgbClr val="FFFFFF"/>
              </a:clrFrom>
              <a:clrTo>
                <a:srgbClr val="FFFFFF">
                  <a:alpha val="0"/>
                </a:srgbClr>
              </a:clrTo>
            </a:clrChange>
          </a:blip>
          <a:stretch>
            <a:fillRect/>
          </a:stretch>
        </p:blipFill>
        <p:spPr>
          <a:xfrm>
            <a:off x="5338049" y="6010371"/>
            <a:ext cx="938296" cy="510954"/>
          </a:xfrm>
          <a:prstGeom prst="rect">
            <a:avLst/>
          </a:prstGeom>
        </p:spPr>
      </p:pic>
      <p:pic>
        <p:nvPicPr>
          <p:cNvPr id="53" name="図 52"/>
          <p:cNvPicPr>
            <a:picLocks noChangeAspect="1"/>
          </p:cNvPicPr>
          <p:nvPr/>
        </p:nvPicPr>
        <p:blipFill>
          <a:blip r:embed="rId7">
            <a:clrChange>
              <a:clrFrom>
                <a:srgbClr val="FFFFFF"/>
              </a:clrFrom>
              <a:clrTo>
                <a:srgbClr val="FFFFFF">
                  <a:alpha val="0"/>
                </a:srgbClr>
              </a:clrTo>
            </a:clrChange>
          </a:blip>
          <a:stretch>
            <a:fillRect/>
          </a:stretch>
        </p:blipFill>
        <p:spPr>
          <a:xfrm>
            <a:off x="7609664" y="5667992"/>
            <a:ext cx="697751" cy="613175"/>
          </a:xfrm>
          <a:prstGeom prst="rect">
            <a:avLst/>
          </a:prstGeom>
        </p:spPr>
      </p:pic>
      <p:pic>
        <p:nvPicPr>
          <p:cNvPr id="54" name="図 53"/>
          <p:cNvPicPr>
            <a:picLocks noChangeAspect="1"/>
          </p:cNvPicPr>
          <p:nvPr/>
        </p:nvPicPr>
        <p:blipFill>
          <a:blip r:embed="rId8">
            <a:clrChange>
              <a:clrFrom>
                <a:srgbClr val="FFFFFF"/>
              </a:clrFrom>
              <a:clrTo>
                <a:srgbClr val="FFFFFF">
                  <a:alpha val="0"/>
                </a:srgbClr>
              </a:clrTo>
            </a:clrChange>
          </a:blip>
          <a:stretch>
            <a:fillRect/>
          </a:stretch>
        </p:blipFill>
        <p:spPr>
          <a:xfrm flipH="1">
            <a:off x="7271569" y="5517510"/>
            <a:ext cx="230271" cy="329169"/>
          </a:xfrm>
          <a:prstGeom prst="rect">
            <a:avLst/>
          </a:prstGeom>
        </p:spPr>
      </p:pic>
      <p:pic>
        <p:nvPicPr>
          <p:cNvPr id="55" name="図 54"/>
          <p:cNvPicPr>
            <a:picLocks noChangeAspect="1"/>
          </p:cNvPicPr>
          <p:nvPr/>
        </p:nvPicPr>
        <p:blipFill>
          <a:blip r:embed="rId9"/>
          <a:stretch>
            <a:fillRect/>
          </a:stretch>
        </p:blipFill>
        <p:spPr>
          <a:xfrm>
            <a:off x="6035414" y="5828423"/>
            <a:ext cx="297506" cy="268376"/>
          </a:xfrm>
          <a:prstGeom prst="rect">
            <a:avLst/>
          </a:prstGeom>
          <a:ln w="31750">
            <a:solidFill>
              <a:schemeClr val="dk1">
                <a:shade val="95000"/>
                <a:satMod val="105000"/>
              </a:schemeClr>
            </a:solidFill>
          </a:ln>
        </p:spPr>
      </p:pic>
      <p:sp>
        <p:nvSpPr>
          <p:cNvPr id="56" name="正方形/長方形 55"/>
          <p:cNvSpPr/>
          <p:nvPr/>
        </p:nvSpPr>
        <p:spPr>
          <a:xfrm>
            <a:off x="7217560" y="6085048"/>
            <a:ext cx="381406" cy="200055"/>
          </a:xfrm>
          <a:prstGeom prst="rect">
            <a:avLst/>
          </a:prstGeom>
        </p:spPr>
        <p:txBody>
          <a:bodyPr wrap="square">
            <a:spAutoFit/>
          </a:bodyPr>
          <a:lstStyle/>
          <a:p>
            <a:r>
              <a:rPr lang="ja-JP" altLang="en-US" sz="700" b="1">
                <a:latin typeface="HG丸ｺﾞｼｯｸM-PRO" panose="020F0600000000000000" pitchFamily="50" charset="-128"/>
                <a:ea typeface="HG丸ｺﾞｼｯｸM-PRO" panose="020F0600000000000000" pitchFamily="50" charset="-128"/>
                <a:cs typeface="Meiryo UI" panose="020B0604030504040204" pitchFamily="50" charset="-128"/>
              </a:rPr>
              <a:t>寄附</a:t>
            </a:r>
            <a:endParaRPr lang="ja-JP" altLang="en-US" sz="700" b="1">
              <a:latin typeface="HG丸ｺﾞｼｯｸM-PRO" panose="020F0600000000000000" pitchFamily="50" charset="-128"/>
              <a:ea typeface="HG丸ｺﾞｼｯｸM-PRO" panose="020F0600000000000000" pitchFamily="50" charset="-128"/>
            </a:endParaRPr>
          </a:p>
        </p:txBody>
      </p:sp>
      <p:sp>
        <p:nvSpPr>
          <p:cNvPr id="57" name="タイトル 16"/>
          <p:cNvSpPr txBox="1">
            <a:spLocks/>
          </p:cNvSpPr>
          <p:nvPr/>
        </p:nvSpPr>
        <p:spPr>
          <a:xfrm>
            <a:off x="6570607" y="6386310"/>
            <a:ext cx="1440160" cy="184573"/>
          </a:xfrm>
          <a:prstGeom prst="rect">
            <a:avLst/>
          </a:prstGeom>
          <a:noFill/>
          <a:ln w="9525" cap="flat" cmpd="sng" algn="ctr">
            <a:noFill/>
            <a:prstDash val="solid"/>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00"/>
              </a:lnSpc>
              <a:spcBef>
                <a:spcPct val="0"/>
              </a:spcBef>
              <a:spcAft>
                <a:spcPts val="0"/>
              </a:spcAft>
              <a:buClrTx/>
              <a:buSzTx/>
              <a:buFontTx/>
              <a:buNone/>
              <a:tabLst/>
              <a:defRPr/>
            </a:pPr>
            <a:r>
              <a:rPr lang="ja-JP" altLang="en-US" sz="600">
                <a:latin typeface="メイリオ" panose="020B0604030504040204" pitchFamily="50" charset="-128"/>
                <a:ea typeface="メイリオ" panose="020B0604030504040204" pitchFamily="50" charset="-128"/>
                <a:cs typeface="Meiryo UI" panose="020B0604030504040204" pitchFamily="50" charset="-128"/>
              </a:rPr>
              <a:t>寄附金額：１回あたり</a:t>
            </a:r>
            <a:r>
              <a:rPr lang="en-US" altLang="ja-JP" sz="600">
                <a:latin typeface="メイリオ" panose="020B0604030504040204" pitchFamily="50" charset="-128"/>
                <a:ea typeface="メイリオ" panose="020B0604030504040204" pitchFamily="50" charset="-128"/>
                <a:cs typeface="Meiryo UI" panose="020B0604030504040204" pitchFamily="50" charset="-128"/>
              </a:rPr>
              <a:t>10</a:t>
            </a:r>
            <a:r>
              <a:rPr lang="ja-JP" altLang="en-US" sz="600">
                <a:latin typeface="メイリオ" panose="020B0604030504040204" pitchFamily="50" charset="-128"/>
                <a:ea typeface="メイリオ" panose="020B0604030504040204" pitchFamily="50" charset="-128"/>
                <a:cs typeface="Meiryo UI" panose="020B0604030504040204" pitchFamily="50" charset="-128"/>
              </a:rPr>
              <a:t>万円以上</a:t>
            </a:r>
          </a:p>
        </p:txBody>
      </p:sp>
      <p:cxnSp>
        <p:nvCxnSpPr>
          <p:cNvPr id="58" name="直線矢印コネクタ 57"/>
          <p:cNvCxnSpPr/>
          <p:nvPr/>
        </p:nvCxnSpPr>
        <p:spPr>
          <a:xfrm flipV="1">
            <a:off x="7168153" y="5975681"/>
            <a:ext cx="403685" cy="6283"/>
          </a:xfrm>
          <a:prstGeom prst="straightConnector1">
            <a:avLst/>
          </a:prstGeom>
          <a:ln w="73025">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59" name="タイトル 16"/>
          <p:cNvSpPr txBox="1">
            <a:spLocks/>
          </p:cNvSpPr>
          <p:nvPr/>
        </p:nvSpPr>
        <p:spPr>
          <a:xfrm>
            <a:off x="6530665" y="6328698"/>
            <a:ext cx="1755195" cy="147622"/>
          </a:xfrm>
          <a:prstGeom prst="rect">
            <a:avLst/>
          </a:prstGeom>
          <a:noFill/>
          <a:ln w="9525" cap="flat" cmpd="sng" algn="ctr">
            <a:noFill/>
            <a:prstDash val="solid"/>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ja-JP" altLang="en-US" sz="1400" b="1" i="0" u="none" strike="noStrike" kern="1200" cap="none" spc="-150" normalizeH="0" baseline="0" noProof="0" dirty="0">
                <a:ln>
                  <a:noFill/>
                </a:ln>
                <a:solidFill>
                  <a:srgbClr val="FF0066"/>
                </a:solidFill>
                <a:uLnTx/>
                <a:uFillTx/>
                <a:latin typeface="メイリオ" panose="020B0604030504040204" pitchFamily="50" charset="-128"/>
                <a:ea typeface="メイリオ" panose="020B0604030504040204" pitchFamily="50" charset="-128"/>
                <a:cs typeface="Meiryo UI" panose="020B0604030504040204" pitchFamily="50" charset="-128"/>
              </a:rPr>
              <a:t> </a:t>
            </a:r>
            <a:r>
              <a:rPr lang="ja-JP" altLang="en-US" sz="600" dirty="0">
                <a:latin typeface="メイリオ" panose="020B0604030504040204" pitchFamily="50" charset="-128"/>
                <a:ea typeface="メイリオ" panose="020B0604030504040204" pitchFamily="50" charset="-128"/>
                <a:cs typeface="Meiryo UI" panose="020B0604030504040204" pitchFamily="50" charset="-128"/>
              </a:rPr>
              <a:t>対象企業：大阪府域外に本社が所在する企業</a:t>
            </a:r>
          </a:p>
        </p:txBody>
      </p:sp>
      <p:sp>
        <p:nvSpPr>
          <p:cNvPr id="24" name="正方形/長方形 23">
            <a:extLst>
              <a:ext uri="{FF2B5EF4-FFF2-40B4-BE49-F238E27FC236}">
                <a16:creationId xmlns:a16="http://schemas.microsoft.com/office/drawing/2014/main" id="{28022643-27D4-4E3E-A672-0087F3BF1F30}"/>
              </a:ext>
            </a:extLst>
          </p:cNvPr>
          <p:cNvSpPr/>
          <p:nvPr/>
        </p:nvSpPr>
        <p:spPr>
          <a:xfrm>
            <a:off x="504775" y="5634245"/>
            <a:ext cx="4645898" cy="938719"/>
          </a:xfrm>
          <a:prstGeom prst="rect">
            <a:avLst/>
          </a:prstGeom>
          <a:noFill/>
          <a:ln w="9525" cmpd="sng">
            <a:noFill/>
          </a:ln>
        </p:spPr>
        <p:style>
          <a:lnRef idx="2">
            <a:schemeClr val="accent6"/>
          </a:lnRef>
          <a:fillRef idx="1">
            <a:schemeClr val="lt1"/>
          </a:fillRef>
          <a:effectRef idx="0">
            <a:schemeClr val="accent6"/>
          </a:effectRef>
          <a:fontRef idx="minor">
            <a:schemeClr val="dk1"/>
          </a:fontRef>
        </p:style>
        <p:txBody>
          <a:bodyPr wrap="square">
            <a:spAutoFit/>
          </a:bodyPr>
          <a:lstStyle/>
          <a:p>
            <a:pPr marL="85725" indent="-85725">
              <a:spcBef>
                <a:spcPts val="600"/>
              </a:spcBef>
              <a:buFont typeface="Arial" panose="020B0604020202020204" pitchFamily="34" charset="0"/>
              <a:buChar char="•"/>
            </a:pPr>
            <a:r>
              <a:rPr lang="ja-JP" altLang="en-US" sz="1000" dirty="0">
                <a:solidFill>
                  <a:schemeClr val="tx1"/>
                </a:solidFill>
                <a:latin typeface="メイリオ" panose="020B0604030504040204" pitchFamily="50" charset="-128"/>
                <a:ea typeface="メイリオ" panose="020B0604030504040204" pitchFamily="50" charset="-128"/>
              </a:rPr>
              <a:t>地方公共団体の地方創生の推進に向けた事業（国が認定したものに限る）に対して、企業が寄附を行った場合に、法人関係税から税額控除する仕組み。</a:t>
            </a:r>
            <a:endParaRPr lang="en-US" altLang="ja-JP" sz="1000" dirty="0">
              <a:solidFill>
                <a:schemeClr val="tx1"/>
              </a:solidFill>
              <a:latin typeface="メイリオ" panose="020B0604030504040204" pitchFamily="50" charset="-128"/>
              <a:ea typeface="メイリオ" panose="020B0604030504040204" pitchFamily="50" charset="-128"/>
            </a:endParaRPr>
          </a:p>
          <a:p>
            <a:pPr marL="85725" indent="-85725">
              <a:spcBef>
                <a:spcPts val="600"/>
              </a:spcBef>
              <a:buFont typeface="Arial" panose="020B0604020202020204" pitchFamily="34" charset="0"/>
              <a:buChar char="•"/>
            </a:pPr>
            <a:r>
              <a:rPr lang="ja-JP" altLang="en-US" sz="1000" dirty="0">
                <a:solidFill>
                  <a:schemeClr val="tx1"/>
                </a:solidFill>
                <a:latin typeface="メイリオ" panose="020B0604030504040204" pitchFamily="50" charset="-128"/>
                <a:ea typeface="メイリオ" panose="020B0604030504040204" pitchFamily="50" charset="-128"/>
              </a:rPr>
              <a:t>損金算入による軽減効果（寄附額の約３割）と税額控除（寄附額の最大６割）により、 最大で寄附額の約９割が軽減、実質的な企業の負担が約１割まで圧縮。</a:t>
            </a: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8" name="表 17">
            <a:extLst>
              <a:ext uri="{FF2B5EF4-FFF2-40B4-BE49-F238E27FC236}">
                <a16:creationId xmlns:a16="http://schemas.microsoft.com/office/drawing/2014/main" id="{FE129A4A-9034-461A-9164-706C84C6FF73}"/>
              </a:ext>
            </a:extLst>
          </p:cNvPr>
          <p:cNvGraphicFramePr>
            <a:graphicFrameLocks noGrp="1"/>
          </p:cNvGraphicFramePr>
          <p:nvPr>
            <p:extLst>
              <p:ext uri="{D42A27DB-BD31-4B8C-83A1-F6EECF244321}">
                <p14:modId xmlns:p14="http://schemas.microsoft.com/office/powerpoint/2010/main" val="1149481789"/>
              </p:ext>
            </p:extLst>
          </p:nvPr>
        </p:nvGraphicFramePr>
        <p:xfrm>
          <a:off x="422947" y="1994183"/>
          <a:ext cx="8298103" cy="3243484"/>
        </p:xfrm>
        <a:graphic>
          <a:graphicData uri="http://schemas.openxmlformats.org/drawingml/2006/table">
            <a:tbl>
              <a:tblPr firstRow="1">
                <a:tableStyleId>{5C22544A-7EE6-4342-B048-85BDC9FD1C3A}</a:tableStyleId>
              </a:tblPr>
              <a:tblGrid>
                <a:gridCol w="326237">
                  <a:extLst>
                    <a:ext uri="{9D8B030D-6E8A-4147-A177-3AD203B41FA5}">
                      <a16:colId xmlns:a16="http://schemas.microsoft.com/office/drawing/2014/main" val="3730679756"/>
                    </a:ext>
                  </a:extLst>
                </a:gridCol>
                <a:gridCol w="3433478">
                  <a:extLst>
                    <a:ext uri="{9D8B030D-6E8A-4147-A177-3AD203B41FA5}">
                      <a16:colId xmlns:a16="http://schemas.microsoft.com/office/drawing/2014/main" val="3674654942"/>
                    </a:ext>
                  </a:extLst>
                </a:gridCol>
                <a:gridCol w="4538388">
                  <a:extLst>
                    <a:ext uri="{9D8B030D-6E8A-4147-A177-3AD203B41FA5}">
                      <a16:colId xmlns:a16="http://schemas.microsoft.com/office/drawing/2014/main" val="2780150194"/>
                    </a:ext>
                  </a:extLst>
                </a:gridCol>
              </a:tblGrid>
              <a:tr h="301003">
                <a:tc>
                  <a:txBody>
                    <a:bodyPr/>
                    <a:lstStyle/>
                    <a:p>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rgbClr val="006664"/>
                    </a:solidFill>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主なプロジェクト</a:t>
                      </a:r>
                    </a:p>
                  </a:txBody>
                  <a:tcPr marT="36000" marB="36000" anchor="b">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rgbClr val="006664"/>
                    </a:solidFill>
                  </a:tcPr>
                </a:tc>
                <a:tc>
                  <a:txBody>
                    <a:bodyPr/>
                    <a:lstStyle/>
                    <a:p>
                      <a:pPr algn="ct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概要</a:t>
                      </a:r>
                      <a:endParaRPr kumimoji="1" lang="ja-JP" altLang="en-US" sz="800" dirty="0">
                        <a:solidFill>
                          <a:schemeClr val="bg1"/>
                        </a:solidFill>
                        <a:latin typeface="メイリオ" panose="020B0604030504040204" pitchFamily="50" charset="-128"/>
                        <a:ea typeface="メイリオ" panose="020B0604030504040204" pitchFamily="50" charset="-128"/>
                      </a:endParaRPr>
                    </a:p>
                  </a:txBody>
                  <a:tcPr marT="36000" marB="36000" anchor="b">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rgbClr val="006664"/>
                    </a:solidFill>
                  </a:tcPr>
                </a:tc>
                <a:extLst>
                  <a:ext uri="{0D108BD9-81ED-4DB2-BD59-A6C34878D82A}">
                    <a16:rowId xmlns:a16="http://schemas.microsoft.com/office/drawing/2014/main" val="3117738510"/>
                  </a:ext>
                </a:extLst>
              </a:tr>
              <a:tr h="547024">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１</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新技術社会実装支援補助金</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革新的な技術やサービスを早期に社会実装していくためには、様々な企業との協業や研究開発、資金調達が必要となることから、企画力、ネットワーク、フィールド等のノウハウを有する支援機関を公募し、社会実装に向けた取組みに対して補助する。</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1434383641"/>
                  </a:ext>
                </a:extLst>
              </a:tr>
              <a:tr h="515737">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２</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カーボンニュートラル技術ビジネス化推進事業</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全国初のカーボンニュートラル技術の実装化支援等を行う拠点機能を整備し、府内企業によるカーボンニュートラル技術のビジネス化を着実に推進。</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7462135"/>
                  </a:ext>
                </a:extLst>
              </a:tr>
              <a:tr h="501676">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３</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100" dirty="0">
                          <a:solidFill>
                            <a:schemeClr val="tx1"/>
                          </a:solidFill>
                          <a:latin typeface="メイリオ"/>
                          <a:ea typeface="メイリオ"/>
                        </a:rPr>
                        <a:t>先端技術等に特化したスタートアップ育成支援</a:t>
                      </a:r>
                      <a:r>
                        <a:rPr lang="ja-JP" altLang="en-US" sz="1100" dirty="0">
                          <a:solidFill>
                            <a:schemeClr val="tx1"/>
                          </a:solidFill>
                          <a:latin typeface="メイリオ"/>
                          <a:ea typeface="メイリオ"/>
                        </a:rPr>
                        <a:t>事業</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将来事業化が期待される技術シーズの幅広い開拓と</a:t>
                      </a:r>
                      <a:r>
                        <a:rPr lang="ja-JP" altLang="en-US" sz="1000" dirty="0">
                          <a:solidFill>
                            <a:schemeClr val="tx1"/>
                          </a:solidFill>
                          <a:latin typeface="メイリオ"/>
                          <a:ea typeface="メイリオ"/>
                        </a:rPr>
                        <a:t>、</a:t>
                      </a:r>
                      <a:r>
                        <a:rPr kumimoji="1" lang="ja-JP" altLang="en-US" sz="1000" dirty="0">
                          <a:solidFill>
                            <a:schemeClr val="tx1"/>
                          </a:solidFill>
                          <a:latin typeface="メイリオ"/>
                          <a:ea typeface="メイリオ"/>
                        </a:rPr>
                        <a:t>ディープテックスタートアップと大手企業との協業等によるプロジェクト創出に取り組む。</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076902719"/>
                  </a:ext>
                </a:extLst>
              </a:tr>
              <a:tr h="547024">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４</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100" spc="-50" baseline="0" dirty="0">
                          <a:solidFill>
                            <a:schemeClr val="tx1"/>
                          </a:solidFill>
                          <a:latin typeface="メイリオ" panose="020B0604030504040204" pitchFamily="50" charset="-128"/>
                          <a:ea typeface="メイリオ" panose="020B0604030504040204" pitchFamily="50" charset="-128"/>
                        </a:rPr>
                        <a:t>ものづくり中小企業とスタートアップの協業促進事業</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pPr marL="0" lvl="0" indent="0" algn="l">
                        <a:lnSpc>
                          <a:spcPct val="100000"/>
                        </a:lnSpc>
                        <a:buNone/>
                      </a:pPr>
                      <a:r>
                        <a:rPr lang="ja-JP" sz="1000" b="0" i="0" u="none" strike="noStrike" baseline="0" noProof="0" dirty="0">
                          <a:solidFill>
                            <a:schemeClr val="tx1"/>
                          </a:solidFill>
                          <a:latin typeface="メイリオ"/>
                          <a:ea typeface="メイリオ"/>
                        </a:rPr>
                        <a:t>もの</a:t>
                      </a:r>
                      <a:r>
                        <a:rPr lang="ja-JP" altLang="en-US" sz="1000" b="0" i="0" u="none" strike="noStrike" baseline="0" noProof="0" dirty="0">
                          <a:solidFill>
                            <a:schemeClr val="tx1"/>
                          </a:solidFill>
                          <a:latin typeface="メイリオ"/>
                          <a:ea typeface="メイリオ"/>
                        </a:rPr>
                        <a:t>づ</a:t>
                      </a:r>
                      <a:r>
                        <a:rPr lang="ja-JP" sz="1000" b="0" i="0" u="none" strike="noStrike" baseline="0" noProof="0" dirty="0">
                          <a:solidFill>
                            <a:schemeClr val="tx1"/>
                          </a:solidFill>
                          <a:latin typeface="メイリオ"/>
                          <a:ea typeface="メイリオ"/>
                        </a:rPr>
                        <a:t>くり中小企業とスタートアップと</a:t>
                      </a:r>
                      <a:r>
                        <a:rPr kumimoji="1" lang="ja-JP" sz="1000" b="0" i="0" u="none" strike="noStrike" baseline="0" noProof="0" dirty="0">
                          <a:solidFill>
                            <a:schemeClr val="tx1"/>
                          </a:solidFill>
                          <a:latin typeface="メイリオ"/>
                          <a:ea typeface="メイリオ"/>
                        </a:rPr>
                        <a:t>の協業を促進するため、</a:t>
                      </a:r>
                      <a:r>
                        <a:rPr lang="ja-JP" sz="1000" b="0" i="0" u="none" strike="noStrike" baseline="0" noProof="0" dirty="0">
                          <a:solidFill>
                            <a:schemeClr val="tx1"/>
                          </a:solidFill>
                          <a:latin typeface="メイリオ"/>
                          <a:ea typeface="メイリオ"/>
                        </a:rPr>
                        <a:t>両者の相互理解を深め、交流するための</a:t>
                      </a:r>
                      <a:r>
                        <a:rPr kumimoji="1" lang="ja-JP" sz="1000" b="0" i="0" u="none" strike="noStrike" baseline="0" noProof="0" dirty="0">
                          <a:solidFill>
                            <a:schemeClr val="tx1"/>
                          </a:solidFill>
                          <a:latin typeface="メイリオ"/>
                          <a:ea typeface="メイリオ"/>
                        </a:rPr>
                        <a:t>セミナー等</a:t>
                      </a:r>
                      <a:r>
                        <a:rPr lang="ja-JP" sz="1000" b="0" i="0" u="none" strike="noStrike" baseline="0" noProof="0" dirty="0">
                          <a:solidFill>
                            <a:schemeClr val="tx1"/>
                          </a:solidFill>
                          <a:latin typeface="メイリオ"/>
                          <a:ea typeface="メイリオ"/>
                        </a:rPr>
                        <a:t>の</a:t>
                      </a:r>
                      <a:r>
                        <a:rPr kumimoji="1" lang="ja-JP" sz="1000" b="0" i="0" u="none" strike="noStrike" baseline="0" noProof="0" dirty="0">
                          <a:solidFill>
                            <a:schemeClr val="tx1"/>
                          </a:solidFill>
                          <a:latin typeface="メイリオ"/>
                          <a:ea typeface="メイリオ"/>
                        </a:rPr>
                        <a:t>開催、協業に向けたマッチングや</a:t>
                      </a:r>
                      <a:r>
                        <a:rPr lang="ja-JP" sz="1000" b="0" i="0" u="none" strike="noStrike" baseline="0" noProof="0" dirty="0">
                          <a:solidFill>
                            <a:schemeClr val="tx1"/>
                          </a:solidFill>
                          <a:latin typeface="メイリオ"/>
                          <a:ea typeface="メイリオ"/>
                        </a:rPr>
                        <a:t>案件の</a:t>
                      </a:r>
                      <a:r>
                        <a:rPr kumimoji="1" lang="ja-JP" sz="1000" b="0" i="0" u="none" strike="noStrike" baseline="0" noProof="0" dirty="0">
                          <a:solidFill>
                            <a:schemeClr val="tx1"/>
                          </a:solidFill>
                          <a:latin typeface="メイリオ"/>
                          <a:ea typeface="メイリオ"/>
                        </a:rPr>
                        <a:t>フォローアップ、</a:t>
                      </a:r>
                      <a:r>
                        <a:rPr lang="ja-JP" sz="1000" b="0" i="0" u="none" strike="noStrike" baseline="0" noProof="0" dirty="0">
                          <a:solidFill>
                            <a:schemeClr val="tx1"/>
                          </a:solidFill>
                          <a:latin typeface="メイリオ"/>
                          <a:ea typeface="メイリオ"/>
                        </a:rPr>
                        <a:t>専用</a:t>
                      </a:r>
                      <a:r>
                        <a:rPr kumimoji="1" lang="ja-JP" sz="1000" b="0" i="0" u="none" strike="noStrike" baseline="0" noProof="0" dirty="0">
                          <a:solidFill>
                            <a:schemeClr val="tx1"/>
                          </a:solidFill>
                          <a:latin typeface="メイリオ"/>
                          <a:ea typeface="メイリオ"/>
                        </a:rPr>
                        <a:t>ホームページ等で</a:t>
                      </a:r>
                      <a:r>
                        <a:rPr lang="ja-JP" sz="1000" b="0" i="0" u="none" strike="noStrike" baseline="0" noProof="0" dirty="0">
                          <a:solidFill>
                            <a:schemeClr val="tx1"/>
                          </a:solidFill>
                          <a:latin typeface="メイリオ"/>
                          <a:ea typeface="メイリオ"/>
                        </a:rPr>
                        <a:t>取組</a:t>
                      </a:r>
                      <a:r>
                        <a:rPr lang="ja-JP" altLang="en-US" sz="1000" b="0" i="0" u="none" strike="noStrike" baseline="0" noProof="0" dirty="0">
                          <a:solidFill>
                            <a:schemeClr val="tx1"/>
                          </a:solidFill>
                          <a:latin typeface="メイリオ"/>
                          <a:ea typeface="メイリオ"/>
                        </a:rPr>
                        <a:t>み</a:t>
                      </a:r>
                      <a:r>
                        <a:rPr lang="ja-JP" sz="1000" b="0" i="0" u="none" strike="noStrike" baseline="0" noProof="0" dirty="0">
                          <a:solidFill>
                            <a:schemeClr val="tx1"/>
                          </a:solidFill>
                          <a:latin typeface="メイリオ"/>
                          <a:ea typeface="メイリオ"/>
                        </a:rPr>
                        <a:t>内容や事例等</a:t>
                      </a:r>
                      <a:r>
                        <a:rPr kumimoji="1" lang="ja-JP" sz="1000" b="0" i="0" u="none" strike="noStrike" baseline="0" noProof="0" dirty="0">
                          <a:solidFill>
                            <a:schemeClr val="tx1"/>
                          </a:solidFill>
                          <a:latin typeface="メイリオ"/>
                          <a:ea typeface="メイリオ"/>
                        </a:rPr>
                        <a:t>の</a:t>
                      </a:r>
                      <a:r>
                        <a:rPr lang="ja-JP" sz="1000" b="0" i="0" u="none" strike="noStrike" baseline="0" noProof="0" dirty="0">
                          <a:solidFill>
                            <a:schemeClr val="tx1"/>
                          </a:solidFill>
                          <a:latin typeface="メイリオ"/>
                          <a:ea typeface="メイリオ"/>
                        </a:rPr>
                        <a:t>効果的な</a:t>
                      </a:r>
                      <a:r>
                        <a:rPr kumimoji="1" lang="ja-JP" sz="1000" b="0" i="0" u="none" strike="noStrike" baseline="0" noProof="0" dirty="0">
                          <a:solidFill>
                            <a:schemeClr val="tx1"/>
                          </a:solidFill>
                          <a:latin typeface="メイリオ"/>
                          <a:ea typeface="メイリオ"/>
                        </a:rPr>
                        <a:t>情報発信に取り組む。</a:t>
                      </a:r>
                      <a:endParaRPr lang="ja-JP" sz="2400" b="0" i="0" u="none" strike="noStrike" baseline="0" noProof="0" dirty="0">
                        <a:solidFill>
                          <a:schemeClr val="tx1"/>
                        </a:solidFill>
                        <a:latin typeface="メイリオ"/>
                        <a:ea typeface="メイリオ"/>
                      </a:endParaRP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1181584758"/>
                  </a:ext>
                </a:extLst>
              </a:tr>
              <a:tr h="561868">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５</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雇用促進に資する新サービス等開発支援事業</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女性や障がい者、高齢者等多様な人材が能力を最大限に発揮し、さらに活躍していくための新たな技術やサービス（職域拡大や労働環境の改善、労働負荷の軽減等）の開発事業者の支援に取り組む。</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480074137"/>
                  </a:ext>
                </a:extLst>
              </a:tr>
            </a:tbl>
          </a:graphicData>
        </a:graphic>
      </p:graphicFrame>
      <p:pic>
        <p:nvPicPr>
          <p:cNvPr id="29" name="図 28">
            <a:extLst>
              <a:ext uri="{FF2B5EF4-FFF2-40B4-BE49-F238E27FC236}">
                <a16:creationId xmlns:a16="http://schemas.microsoft.com/office/drawing/2014/main" id="{9E2F8FB9-F7EC-4647-B8C0-B568FE393528}"/>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1231" y="1002153"/>
            <a:ext cx="1156952" cy="930190"/>
          </a:xfrm>
          <a:prstGeom prst="rect">
            <a:avLst/>
          </a:prstGeom>
        </p:spPr>
      </p:pic>
      <p:sp>
        <p:nvSpPr>
          <p:cNvPr id="3" name="スライド番号プレースホルダー 2">
            <a:extLst>
              <a:ext uri="{FF2B5EF4-FFF2-40B4-BE49-F238E27FC236}">
                <a16:creationId xmlns:a16="http://schemas.microsoft.com/office/drawing/2014/main" id="{F1DC3E6E-5570-4F15-B494-66E61F497402}"/>
              </a:ext>
            </a:extLst>
          </p:cNvPr>
          <p:cNvSpPr>
            <a:spLocks noGrp="1"/>
          </p:cNvSpPr>
          <p:nvPr>
            <p:ph type="sldNum" sz="quarter" idx="12"/>
          </p:nvPr>
        </p:nvSpPr>
        <p:spPr>
          <a:xfrm>
            <a:off x="7002270" y="6439250"/>
            <a:ext cx="2133600" cy="365125"/>
          </a:xfrm>
        </p:spPr>
        <p:txBody>
          <a:bodyPr/>
          <a:lstStyle/>
          <a:p>
            <a:fld id="{7791D223-6A27-4327-8087-FA06212A7E85}" type="slidenum">
              <a:rPr lang="ja-JP" altLang="en-US" smtClean="0"/>
              <a:pPr/>
              <a:t>23</a:t>
            </a:fld>
            <a:endParaRPr lang="ja-JP" altLang="en-US"/>
          </a:p>
        </p:txBody>
      </p:sp>
      <p:sp>
        <p:nvSpPr>
          <p:cNvPr id="22" name="テキスト プレースホルダー 79">
            <a:extLst>
              <a:ext uri="{FF2B5EF4-FFF2-40B4-BE49-F238E27FC236}">
                <a16:creationId xmlns:a16="http://schemas.microsoft.com/office/drawing/2014/main" id="{B39DF33B-DAF3-4B1F-AE6C-AD946FAF4219}"/>
              </a:ext>
            </a:extLst>
          </p:cNvPr>
          <p:cNvSpPr txBox="1">
            <a:spLocks noGrp="1"/>
          </p:cNvSpPr>
          <p:nvPr>
            <p:ph type="body" sz="quarter" idx="18"/>
          </p:nvPr>
        </p:nvSpPr>
        <p:spPr>
          <a:xfrm>
            <a:off x="130969" y="548680"/>
            <a:ext cx="8882062" cy="216000"/>
          </a:xfrm>
          <a:prstGeom prst="rect">
            <a:avLst/>
          </a:prstGeom>
          <a:noFill/>
          <a:ln>
            <a:noFill/>
          </a:ln>
        </p:spPr>
        <p:txBody>
          <a:bodyPr wrap="square" rtlCol="0">
            <a:noAutofit/>
          </a:bodyPr>
          <a:lstStyle/>
          <a:p>
            <a:pPr marL="90488" indent="-90488">
              <a:buFont typeface="Arial" panose="020B0604020202020204" pitchFamily="34" charset="0"/>
              <a:buChar char="•"/>
            </a:pPr>
            <a:r>
              <a:rPr lang="ja-JP" altLang="en-US" spc="-20" dirty="0">
                <a:cs typeface="メイリオ" panose="020B0604030504040204" pitchFamily="50" charset="-128"/>
              </a:rPr>
              <a:t>企業版ふるさと納税制度による寄附金を活用し、府における地方創生の取組みをさらに推進。</a:t>
            </a:r>
            <a:endPar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46867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正方形/長方形 72">
            <a:extLst>
              <a:ext uri="{FF2B5EF4-FFF2-40B4-BE49-F238E27FC236}">
                <a16:creationId xmlns:a16="http://schemas.microsoft.com/office/drawing/2014/main" id="{EFB59214-78FE-4117-B737-8F11FCDFF714}"/>
              </a:ext>
            </a:extLst>
          </p:cNvPr>
          <p:cNvSpPr/>
          <p:nvPr/>
        </p:nvSpPr>
        <p:spPr>
          <a:xfrm>
            <a:off x="130969" y="1285802"/>
            <a:ext cx="8882063" cy="5144443"/>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algn="ctr"/>
            <a:r>
              <a:rPr lang="ja-JP" altLang="en-US" sz="1400" b="1" dirty="0">
                <a:solidFill>
                  <a:schemeClr val="tx1"/>
                </a:solidFill>
                <a:latin typeface="メイリオ" panose="020B0604030504040204" pitchFamily="50" charset="-128"/>
                <a:ea typeface="メイリオ" panose="020B0604030504040204" pitchFamily="50" charset="-128"/>
              </a:rPr>
              <a:t>取組みの概要</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graphicFrame>
        <p:nvGraphicFramePr>
          <p:cNvPr id="78" name="表 77">
            <a:extLst>
              <a:ext uri="{FF2B5EF4-FFF2-40B4-BE49-F238E27FC236}">
                <a16:creationId xmlns:a16="http://schemas.microsoft.com/office/drawing/2014/main" id="{8D9F4748-D8B6-4360-AAC4-15B712B34E75}"/>
              </a:ext>
            </a:extLst>
          </p:cNvPr>
          <p:cNvGraphicFramePr>
            <a:graphicFrameLocks noGrp="1"/>
          </p:cNvGraphicFramePr>
          <p:nvPr/>
        </p:nvGraphicFramePr>
        <p:xfrm>
          <a:off x="5210869" y="4388555"/>
          <a:ext cx="3692389" cy="2003883"/>
        </p:xfrm>
        <a:graphic>
          <a:graphicData uri="http://schemas.openxmlformats.org/drawingml/2006/table">
            <a:tbl>
              <a:tblPr firstRow="1" bandRow="1">
                <a:tableStyleId>{5C22544A-7EE6-4342-B048-85BDC9FD1C3A}</a:tableStyleId>
              </a:tblPr>
              <a:tblGrid>
                <a:gridCol w="3692389">
                  <a:extLst>
                    <a:ext uri="{9D8B030D-6E8A-4147-A177-3AD203B41FA5}">
                      <a16:colId xmlns:a16="http://schemas.microsoft.com/office/drawing/2014/main" val="1898385711"/>
                    </a:ext>
                  </a:extLst>
                </a:gridCol>
              </a:tblGrid>
              <a:tr h="288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情報発信</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650680"/>
                  </a:ext>
                </a:extLst>
              </a:tr>
              <a:tr h="17158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anose="020B0604030504040204" pitchFamily="50" charset="-128"/>
                          <a:ea typeface="メイリオ" panose="020B0604030504040204" pitchFamily="50" charset="-128"/>
                        </a:rPr>
                        <a:t>ウェブサイト情報での会員の取組み紹介等、大阪のスマートシティ推進に関する幅広い情報発信。</a:t>
                      </a:r>
                      <a:endParaRPr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endParaRPr lang="en-US" altLang="ja-JP" sz="1050" dirty="0">
                        <a:solidFill>
                          <a:prstClr val="black"/>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42865"/>
                  </a:ext>
                </a:extLst>
              </a:tr>
            </a:tbl>
          </a:graphicData>
        </a:graphic>
      </p:graphicFrame>
      <p:graphicFrame>
        <p:nvGraphicFramePr>
          <p:cNvPr id="71" name="表 70">
            <a:extLst>
              <a:ext uri="{FF2B5EF4-FFF2-40B4-BE49-F238E27FC236}">
                <a16:creationId xmlns:a16="http://schemas.microsoft.com/office/drawing/2014/main" id="{22451755-3413-404E-8ABC-22B153F171C1}"/>
              </a:ext>
            </a:extLst>
          </p:cNvPr>
          <p:cNvGraphicFramePr>
            <a:graphicFrameLocks noGrp="1"/>
          </p:cNvGraphicFramePr>
          <p:nvPr/>
        </p:nvGraphicFramePr>
        <p:xfrm>
          <a:off x="206515" y="3985534"/>
          <a:ext cx="4889600" cy="2225449"/>
        </p:xfrm>
        <a:graphic>
          <a:graphicData uri="http://schemas.openxmlformats.org/drawingml/2006/table">
            <a:tbl>
              <a:tblPr firstRow="1" bandRow="1">
                <a:tableStyleId>{5C22544A-7EE6-4342-B048-85BDC9FD1C3A}</a:tableStyleId>
              </a:tblPr>
              <a:tblGrid>
                <a:gridCol w="4889600">
                  <a:extLst>
                    <a:ext uri="{9D8B030D-6E8A-4147-A177-3AD203B41FA5}">
                      <a16:colId xmlns:a16="http://schemas.microsoft.com/office/drawing/2014/main" val="1898385711"/>
                    </a:ext>
                  </a:extLst>
                </a:gridCol>
              </a:tblGrid>
              <a:tr h="288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OSPF </a:t>
                      </a: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プロジェクトの推進</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650680"/>
                  </a:ext>
                </a:extLst>
              </a:tr>
              <a:tr h="1844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latin typeface="メイリオ" panose="020B0604030504040204" pitchFamily="50" charset="-128"/>
                          <a:ea typeface="メイリオ" panose="020B0604030504040204" pitchFamily="50" charset="-128"/>
                        </a:rPr>
                        <a:t>各分野の課題解決に向けた</a:t>
                      </a:r>
                      <a:r>
                        <a:rPr lang="en-US" altLang="ja-JP" sz="1050" dirty="0">
                          <a:latin typeface="メイリオ" panose="020B0604030504040204" pitchFamily="50" charset="-128"/>
                          <a:ea typeface="メイリオ" panose="020B0604030504040204" pitchFamily="50" charset="-128"/>
                        </a:rPr>
                        <a:t>n</a:t>
                      </a:r>
                      <a:r>
                        <a:rPr lang="ja-JP" altLang="en-US" sz="1050" dirty="0">
                          <a:latin typeface="メイリオ" panose="020B0604030504040204" pitchFamily="50" charset="-128"/>
                          <a:ea typeface="メイリオ" panose="020B0604030504040204" pitchFamily="50" charset="-128"/>
                        </a:rPr>
                        <a:t>対</a:t>
                      </a:r>
                      <a:r>
                        <a:rPr lang="en-US" altLang="ja-JP" sz="1050" dirty="0">
                          <a:latin typeface="メイリオ" panose="020B0604030504040204" pitchFamily="50" charset="-128"/>
                          <a:ea typeface="メイリオ" panose="020B0604030504040204" pitchFamily="50" charset="-128"/>
                        </a:rPr>
                        <a:t>n</a:t>
                      </a:r>
                      <a:r>
                        <a:rPr lang="ja-JP" altLang="en-US" sz="1050" dirty="0">
                          <a:latin typeface="メイリオ" panose="020B0604030504040204" pitchFamily="50" charset="-128"/>
                          <a:ea typeface="メイリオ" panose="020B0604030504040204" pitchFamily="50" charset="-128"/>
                        </a:rPr>
                        <a:t>（複数企業対複数市町村）のサービスビジネスモデルを実証・実装する。横断的なテーマについては相互に連携</a:t>
                      </a:r>
                      <a:r>
                        <a:rPr lang="ja-JP" altLang="en-US" sz="788" dirty="0">
                          <a:latin typeface="メイリオ" panose="020B0604030504040204" pitchFamily="50" charset="-128"/>
                          <a:ea typeface="メイリオ" panose="020B0604030504040204" pitchFamily="50" charset="-128"/>
                        </a:rPr>
                        <a:t>。</a:t>
                      </a: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128588" marR="0" lvl="0" indent="-128588" algn="l" defTabSz="278606" rtl="0" eaLnBrk="1" fontAlgn="auto" latinLnBrk="0" hangingPunct="1">
                        <a:lnSpc>
                          <a:spcPts val="500"/>
                        </a:lnSpc>
                        <a:spcBef>
                          <a:spcPts val="0"/>
                        </a:spcBef>
                        <a:spcAft>
                          <a:spcPts val="0"/>
                        </a:spcAft>
                        <a:buClrTx/>
                        <a:buSzTx/>
                        <a:buFont typeface="Wingdings" panose="05000000000000000000" pitchFamily="2" charset="2"/>
                        <a:buChar char="Ø"/>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「スマートヘルスシティ」「高齢者にやさしいまちづくり」等８分野でプロジェクトを推進中</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28588" marR="0" lvl="0" indent="-128588" algn="l" defTabSz="278606" rtl="0" eaLnBrk="1" fontAlgn="auto" latinLnBrk="0" hangingPunct="1">
                        <a:lnSpc>
                          <a:spcPts val="500"/>
                        </a:lnSpc>
                        <a:spcBef>
                          <a:spcPts val="450"/>
                        </a:spcBef>
                        <a:spcAft>
                          <a:spcPts val="0"/>
                        </a:spcAft>
                        <a:buClrTx/>
                        <a:buSzTx/>
                        <a:buFont typeface="Wingdings" panose="05000000000000000000" pitchFamily="2" charset="2"/>
                        <a:buChar char="Ø"/>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大企業とスタートアップベンチャー企業等の連携によるプロジェクトを展開</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42865"/>
                  </a:ext>
                </a:extLst>
              </a:tr>
            </a:tbl>
          </a:graphicData>
        </a:graphic>
      </p:graphicFrame>
      <p:sp>
        <p:nvSpPr>
          <p:cNvPr id="92" name="正方形/長方形 91">
            <a:extLst>
              <a:ext uri="{FF2B5EF4-FFF2-40B4-BE49-F238E27FC236}">
                <a16:creationId xmlns:a16="http://schemas.microsoft.com/office/drawing/2014/main" id="{0104E3BB-4031-4752-9F35-28B1A55F2D6B}"/>
              </a:ext>
            </a:extLst>
          </p:cNvPr>
          <p:cNvSpPr/>
          <p:nvPr/>
        </p:nvSpPr>
        <p:spPr>
          <a:xfrm>
            <a:off x="296525" y="4807340"/>
            <a:ext cx="791203" cy="1010789"/>
          </a:xfrm>
          <a:prstGeom prst="rect">
            <a:avLst/>
          </a:prstGeom>
          <a:gradFill>
            <a:gsLst>
              <a:gs pos="0">
                <a:schemeClr val="accent5">
                  <a:lumMod val="75000"/>
                </a:schemeClr>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algn="ctr" defTabSz="685783">
              <a:defRPr/>
            </a:pPr>
            <a:r>
              <a:rPr lang="ja-JP" altLang="en-US" sz="900" b="1" dirty="0">
                <a:solidFill>
                  <a:prstClr val="white"/>
                </a:solidFill>
                <a:latin typeface="メイリオ" panose="020B0604030504040204" pitchFamily="50" charset="-128"/>
                <a:ea typeface="メイリオ" panose="020B0604030504040204" pitchFamily="50" charset="-128"/>
              </a:rPr>
              <a:t>プロジェクト</a:t>
            </a:r>
            <a:endParaRPr lang="en-US" altLang="ja-JP" sz="900" b="1" dirty="0">
              <a:solidFill>
                <a:prstClr val="white"/>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white"/>
                </a:solidFill>
                <a:latin typeface="メイリオ" panose="020B0604030504040204" pitchFamily="50" charset="-128"/>
                <a:ea typeface="メイリオ" panose="020B0604030504040204" pitchFamily="50" charset="-128"/>
              </a:rPr>
              <a:t>分野</a:t>
            </a:r>
          </a:p>
        </p:txBody>
      </p:sp>
      <p:sp>
        <p:nvSpPr>
          <p:cNvPr id="93" name="角丸四角形 21">
            <a:extLst>
              <a:ext uri="{FF2B5EF4-FFF2-40B4-BE49-F238E27FC236}">
                <a16:creationId xmlns:a16="http://schemas.microsoft.com/office/drawing/2014/main" id="{51514FA2-7517-4D6C-ACA1-A8F9664CDA03}"/>
              </a:ext>
            </a:extLst>
          </p:cNvPr>
          <p:cNvSpPr/>
          <p:nvPr/>
        </p:nvSpPr>
        <p:spPr>
          <a:xfrm>
            <a:off x="1119114" y="4875355"/>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b" anchorCtr="1"/>
          <a:lstStyle/>
          <a:p>
            <a:pPr algn="ctr" defTabSz="685783">
              <a:defRPr/>
            </a:pPr>
            <a:endParaRPr lang="en-US" altLang="ja-JP" sz="11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スマート</a:t>
            </a:r>
            <a:endParaRPr lang="en-US" altLang="ja-JP" sz="9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ヘルスシティ</a:t>
            </a:r>
            <a:endParaRPr lang="en-US" altLang="ja-JP" sz="900" b="1">
              <a:solidFill>
                <a:prstClr val="black"/>
              </a:solidFill>
              <a:latin typeface="メイリオ" panose="020B0604030504040204" pitchFamily="50" charset="-128"/>
              <a:ea typeface="メイリオ" panose="020B0604030504040204" pitchFamily="50" charset="-128"/>
            </a:endParaRPr>
          </a:p>
        </p:txBody>
      </p:sp>
      <p:sp>
        <p:nvSpPr>
          <p:cNvPr id="94" name="角丸四角形 14">
            <a:extLst>
              <a:ext uri="{FF2B5EF4-FFF2-40B4-BE49-F238E27FC236}">
                <a16:creationId xmlns:a16="http://schemas.microsoft.com/office/drawing/2014/main" id="{90D2C257-42D4-4C0F-ADEA-49B4619B75BE}"/>
              </a:ext>
            </a:extLst>
          </p:cNvPr>
          <p:cNvSpPr/>
          <p:nvPr/>
        </p:nvSpPr>
        <p:spPr>
          <a:xfrm>
            <a:off x="2112642" y="4875355"/>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825" b="1">
                <a:solidFill>
                  <a:prstClr val="black"/>
                </a:solidFill>
                <a:latin typeface="メイリオ" panose="020B0604030504040204" pitchFamily="50" charset="-128"/>
                <a:ea typeface="メイリオ" panose="020B0604030504040204" pitchFamily="50" charset="-128"/>
              </a:rPr>
              <a:t>高齢者にやさしい</a:t>
            </a:r>
            <a:endParaRPr lang="en-US" altLang="ja-JP" sz="825"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825" b="1">
                <a:solidFill>
                  <a:prstClr val="black"/>
                </a:solidFill>
                <a:latin typeface="メイリオ" panose="020B0604030504040204" pitchFamily="50" charset="-128"/>
                <a:ea typeface="メイリオ" panose="020B0604030504040204" pitchFamily="50" charset="-128"/>
              </a:rPr>
              <a:t>まちづくり</a:t>
            </a:r>
            <a:endParaRPr lang="en-US" altLang="ja-JP" sz="825" b="1">
              <a:solidFill>
                <a:prstClr val="black"/>
              </a:solidFill>
              <a:latin typeface="メイリオ" panose="020B0604030504040204" pitchFamily="50" charset="-128"/>
              <a:ea typeface="メイリオ" panose="020B0604030504040204" pitchFamily="50" charset="-128"/>
            </a:endParaRPr>
          </a:p>
        </p:txBody>
      </p:sp>
      <p:sp>
        <p:nvSpPr>
          <p:cNvPr id="95" name="角丸四角形 18">
            <a:extLst>
              <a:ext uri="{FF2B5EF4-FFF2-40B4-BE49-F238E27FC236}">
                <a16:creationId xmlns:a16="http://schemas.microsoft.com/office/drawing/2014/main" id="{9FCA0C9C-E9E2-47C9-847F-E6676574E0CC}"/>
              </a:ext>
            </a:extLst>
          </p:cNvPr>
          <p:cNvSpPr/>
          <p:nvPr/>
        </p:nvSpPr>
        <p:spPr>
          <a:xfrm>
            <a:off x="3106169" y="4875355"/>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子育てしやすい</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まちづくり</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6" name="角丸四角形 24">
            <a:extLst>
              <a:ext uri="{FF2B5EF4-FFF2-40B4-BE49-F238E27FC236}">
                <a16:creationId xmlns:a16="http://schemas.microsoft.com/office/drawing/2014/main" id="{547862C8-D5CF-426C-B11A-E853996FA438}"/>
              </a:ext>
            </a:extLst>
          </p:cNvPr>
          <p:cNvSpPr/>
          <p:nvPr/>
        </p:nvSpPr>
        <p:spPr>
          <a:xfrm>
            <a:off x="4099697" y="4875355"/>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endParaRPr lang="en-US" altLang="ja-JP" sz="9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移動がスムーズな</a:t>
            </a:r>
            <a:endParaRPr lang="en-US" altLang="ja-JP" sz="9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まちづくり</a:t>
            </a:r>
            <a:endParaRPr lang="en-US" altLang="ja-JP" sz="900" b="1">
              <a:solidFill>
                <a:prstClr val="black"/>
              </a:solidFill>
              <a:latin typeface="メイリオ" panose="020B0604030504040204" pitchFamily="50" charset="-128"/>
              <a:ea typeface="メイリオ" panose="020B0604030504040204" pitchFamily="50" charset="-128"/>
            </a:endParaRPr>
          </a:p>
        </p:txBody>
      </p:sp>
      <p:sp>
        <p:nvSpPr>
          <p:cNvPr id="97" name="角丸四角形 20">
            <a:extLst>
              <a:ext uri="{FF2B5EF4-FFF2-40B4-BE49-F238E27FC236}">
                <a16:creationId xmlns:a16="http://schemas.microsoft.com/office/drawing/2014/main" id="{6F6C287C-2F8A-474B-BCA9-0A10200D5A9E}"/>
              </a:ext>
            </a:extLst>
          </p:cNvPr>
          <p:cNvSpPr/>
          <p:nvPr/>
        </p:nvSpPr>
        <p:spPr>
          <a:xfrm>
            <a:off x="1119114" y="5384612"/>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インバウンド・</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観光のまちづくり</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8" name="角丸四角形 32">
            <a:extLst>
              <a:ext uri="{FF2B5EF4-FFF2-40B4-BE49-F238E27FC236}">
                <a16:creationId xmlns:a16="http://schemas.microsoft.com/office/drawing/2014/main" id="{30398480-BE44-46A2-9ABB-1A8E71080C93}"/>
              </a:ext>
            </a:extLst>
          </p:cNvPr>
          <p:cNvSpPr/>
          <p:nvPr/>
        </p:nvSpPr>
        <p:spPr>
          <a:xfrm>
            <a:off x="2112642" y="5384612"/>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大阪ものづくり</a:t>
            </a:r>
            <a:endParaRPr lang="en-US" altLang="ja-JP" sz="9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２</a:t>
            </a:r>
            <a:r>
              <a:rPr lang="en-US" altLang="ja-JP" sz="900" b="1">
                <a:solidFill>
                  <a:prstClr val="black"/>
                </a:solidFill>
                <a:latin typeface="メイリオ" panose="020B0604030504040204" pitchFamily="50" charset="-128"/>
                <a:ea typeface="メイリオ" panose="020B0604030504040204" pitchFamily="50" charset="-128"/>
              </a:rPr>
              <a:t>.</a:t>
            </a:r>
            <a:r>
              <a:rPr lang="ja-JP" altLang="en-US" sz="900" b="1">
                <a:solidFill>
                  <a:prstClr val="black"/>
                </a:solidFill>
                <a:latin typeface="メイリオ" panose="020B0604030504040204" pitchFamily="50" charset="-128"/>
                <a:ea typeface="メイリオ" panose="020B0604030504040204" pitchFamily="50" charset="-128"/>
              </a:rPr>
              <a:t>０</a:t>
            </a:r>
            <a:endParaRPr lang="en-US" altLang="ja-JP" sz="900" b="1">
              <a:solidFill>
                <a:prstClr val="black"/>
              </a:solidFill>
              <a:latin typeface="メイリオ" panose="020B0604030504040204" pitchFamily="50" charset="-128"/>
              <a:ea typeface="メイリオ" panose="020B0604030504040204" pitchFamily="50" charset="-128"/>
            </a:endParaRPr>
          </a:p>
        </p:txBody>
      </p:sp>
      <p:sp>
        <p:nvSpPr>
          <p:cNvPr id="99" name="角丸四角形 30">
            <a:extLst>
              <a:ext uri="{FF2B5EF4-FFF2-40B4-BE49-F238E27FC236}">
                <a16:creationId xmlns:a16="http://schemas.microsoft.com/office/drawing/2014/main" id="{5B5A3E53-3CB0-4047-9659-2B22ACD3B5F2}"/>
              </a:ext>
            </a:extLst>
          </p:cNvPr>
          <p:cNvSpPr/>
          <p:nvPr/>
        </p:nvSpPr>
        <p:spPr>
          <a:xfrm>
            <a:off x="4099697" y="5384612"/>
            <a:ext cx="948471" cy="415887"/>
          </a:xfrm>
          <a:prstGeom prst="roundRect">
            <a:avLst>
              <a:gd name="adj" fmla="val 0"/>
            </a:avLst>
          </a:prstGeom>
          <a:solidFill>
            <a:schemeClr val="bg1"/>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データ利活用</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100" name="角丸四角形 30">
            <a:extLst>
              <a:ext uri="{FF2B5EF4-FFF2-40B4-BE49-F238E27FC236}">
                <a16:creationId xmlns:a16="http://schemas.microsoft.com/office/drawing/2014/main" id="{8729DC05-ECE2-45BE-B718-0B4C9006DBC9}"/>
              </a:ext>
            </a:extLst>
          </p:cNvPr>
          <p:cNvSpPr/>
          <p:nvPr/>
        </p:nvSpPr>
        <p:spPr>
          <a:xfrm>
            <a:off x="3106169" y="5384612"/>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安全・安心な</a:t>
            </a:r>
            <a:endParaRPr lang="en-US" altLang="ja-JP" sz="9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まちづくり</a:t>
            </a:r>
            <a:endParaRPr lang="en-US" altLang="ja-JP" sz="900" b="1">
              <a:solidFill>
                <a:prstClr val="black"/>
              </a:solidFill>
              <a:latin typeface="メイリオ" panose="020B0604030504040204" pitchFamily="50" charset="-128"/>
              <a:ea typeface="メイリオ" panose="020B0604030504040204" pitchFamily="50" charset="-128"/>
            </a:endParaRPr>
          </a:p>
        </p:txBody>
      </p:sp>
      <p:grpSp>
        <p:nvGrpSpPr>
          <p:cNvPr id="101" name="グループ化 100">
            <a:extLst>
              <a:ext uri="{FF2B5EF4-FFF2-40B4-BE49-F238E27FC236}">
                <a16:creationId xmlns:a16="http://schemas.microsoft.com/office/drawing/2014/main" id="{ECF36C81-6591-4F96-AAB2-8C47D4DC3604}"/>
              </a:ext>
            </a:extLst>
          </p:cNvPr>
          <p:cNvGrpSpPr/>
          <p:nvPr/>
        </p:nvGrpSpPr>
        <p:grpSpPr>
          <a:xfrm>
            <a:off x="1125010" y="4736886"/>
            <a:ext cx="185500" cy="199649"/>
            <a:chOff x="616146" y="4976368"/>
            <a:chExt cx="253469" cy="253469"/>
          </a:xfrm>
        </p:grpSpPr>
        <p:sp>
          <p:nvSpPr>
            <p:cNvPr id="117" name="角丸四角形 49">
              <a:extLst>
                <a:ext uri="{FF2B5EF4-FFF2-40B4-BE49-F238E27FC236}">
                  <a16:creationId xmlns:a16="http://schemas.microsoft.com/office/drawing/2014/main" id="{53B814D9-6588-402B-BA7B-55EA7E8CF12C}"/>
                </a:ext>
              </a:extLst>
            </p:cNvPr>
            <p:cNvSpPr/>
            <p:nvPr/>
          </p:nvSpPr>
          <p:spPr>
            <a:xfrm>
              <a:off x="616146" y="4976368"/>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8" name="図 117">
              <a:extLst>
                <a:ext uri="{FF2B5EF4-FFF2-40B4-BE49-F238E27FC236}">
                  <a16:creationId xmlns:a16="http://schemas.microsoft.com/office/drawing/2014/main" id="{670A98FC-1A5B-4C50-8CAE-50DE9FAD3EEA}"/>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661366" y="5023028"/>
              <a:ext cx="163028" cy="163028"/>
            </a:xfrm>
            <a:prstGeom prst="rect">
              <a:avLst/>
            </a:prstGeom>
          </p:spPr>
        </p:pic>
      </p:grpSp>
      <p:grpSp>
        <p:nvGrpSpPr>
          <p:cNvPr id="102" name="グループ化 101">
            <a:extLst>
              <a:ext uri="{FF2B5EF4-FFF2-40B4-BE49-F238E27FC236}">
                <a16:creationId xmlns:a16="http://schemas.microsoft.com/office/drawing/2014/main" id="{B31681C1-8981-4B06-B314-F4EF54E8DF93}"/>
              </a:ext>
            </a:extLst>
          </p:cNvPr>
          <p:cNvGrpSpPr/>
          <p:nvPr/>
        </p:nvGrpSpPr>
        <p:grpSpPr>
          <a:xfrm>
            <a:off x="2122845" y="4735653"/>
            <a:ext cx="185501" cy="199649"/>
            <a:chOff x="3328606" y="4239660"/>
            <a:chExt cx="253471" cy="253468"/>
          </a:xfrm>
        </p:grpSpPr>
        <p:sp>
          <p:nvSpPr>
            <p:cNvPr id="115" name="角丸四角形 47">
              <a:extLst>
                <a:ext uri="{FF2B5EF4-FFF2-40B4-BE49-F238E27FC236}">
                  <a16:creationId xmlns:a16="http://schemas.microsoft.com/office/drawing/2014/main" id="{07E98E97-7A53-4446-B938-1680A788C579}"/>
                </a:ext>
              </a:extLst>
            </p:cNvPr>
            <p:cNvSpPr/>
            <p:nvPr/>
          </p:nvSpPr>
          <p:spPr>
            <a:xfrm>
              <a:off x="3328606" y="4239660"/>
              <a:ext cx="253471" cy="25346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6" name="図 115">
              <a:extLst>
                <a:ext uri="{FF2B5EF4-FFF2-40B4-BE49-F238E27FC236}">
                  <a16:creationId xmlns:a16="http://schemas.microsoft.com/office/drawing/2014/main" id="{33ACFC1F-482D-4D99-A5B6-A908650929E3}"/>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3351018" y="4257233"/>
              <a:ext cx="208647" cy="208648"/>
            </a:xfrm>
            <a:prstGeom prst="rect">
              <a:avLst/>
            </a:prstGeom>
          </p:spPr>
        </p:pic>
      </p:grpSp>
      <p:grpSp>
        <p:nvGrpSpPr>
          <p:cNvPr id="103" name="グループ化 102">
            <a:extLst>
              <a:ext uri="{FF2B5EF4-FFF2-40B4-BE49-F238E27FC236}">
                <a16:creationId xmlns:a16="http://schemas.microsoft.com/office/drawing/2014/main" id="{FE295D99-AEC7-45BB-ADE0-0D7DA4A6E2E3}"/>
              </a:ext>
            </a:extLst>
          </p:cNvPr>
          <p:cNvGrpSpPr/>
          <p:nvPr/>
        </p:nvGrpSpPr>
        <p:grpSpPr>
          <a:xfrm>
            <a:off x="3120725" y="4735653"/>
            <a:ext cx="185500" cy="199649"/>
            <a:chOff x="5570543" y="4219606"/>
            <a:chExt cx="253469" cy="253469"/>
          </a:xfrm>
        </p:grpSpPr>
        <p:sp>
          <p:nvSpPr>
            <p:cNvPr id="113" name="角丸四角形 45">
              <a:extLst>
                <a:ext uri="{FF2B5EF4-FFF2-40B4-BE49-F238E27FC236}">
                  <a16:creationId xmlns:a16="http://schemas.microsoft.com/office/drawing/2014/main" id="{26B9CFC0-70BC-4B5F-8AAD-DD880CCAA01D}"/>
                </a:ext>
              </a:extLst>
            </p:cNvPr>
            <p:cNvSpPr/>
            <p:nvPr/>
          </p:nvSpPr>
          <p:spPr>
            <a:xfrm>
              <a:off x="5570543" y="4219606"/>
              <a:ext cx="253469" cy="25346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4" name="図 113">
              <a:extLst>
                <a:ext uri="{FF2B5EF4-FFF2-40B4-BE49-F238E27FC236}">
                  <a16:creationId xmlns:a16="http://schemas.microsoft.com/office/drawing/2014/main" id="{3601C744-B011-4372-80DD-BB8AE8195829}"/>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5602115" y="4237134"/>
              <a:ext cx="199205" cy="199205"/>
            </a:xfrm>
            <a:prstGeom prst="rect">
              <a:avLst/>
            </a:prstGeom>
          </p:spPr>
        </p:pic>
      </p:grpSp>
      <p:grpSp>
        <p:nvGrpSpPr>
          <p:cNvPr id="104" name="グループ化 103">
            <a:extLst>
              <a:ext uri="{FF2B5EF4-FFF2-40B4-BE49-F238E27FC236}">
                <a16:creationId xmlns:a16="http://schemas.microsoft.com/office/drawing/2014/main" id="{AC179BDB-8211-4C8E-BF95-1840CC599035}"/>
              </a:ext>
            </a:extLst>
          </p:cNvPr>
          <p:cNvGrpSpPr/>
          <p:nvPr/>
        </p:nvGrpSpPr>
        <p:grpSpPr>
          <a:xfrm>
            <a:off x="4103049" y="4731031"/>
            <a:ext cx="185500" cy="199649"/>
            <a:chOff x="7721020" y="4889797"/>
            <a:chExt cx="253469" cy="253469"/>
          </a:xfrm>
        </p:grpSpPr>
        <p:sp>
          <p:nvSpPr>
            <p:cNvPr id="111" name="角丸四角形 43">
              <a:extLst>
                <a:ext uri="{FF2B5EF4-FFF2-40B4-BE49-F238E27FC236}">
                  <a16:creationId xmlns:a16="http://schemas.microsoft.com/office/drawing/2014/main" id="{8214D5DA-78C4-43C8-ABE4-2611D6796BD4}"/>
                </a:ext>
              </a:extLst>
            </p:cNvPr>
            <p:cNvSpPr/>
            <p:nvPr/>
          </p:nvSpPr>
          <p:spPr>
            <a:xfrm>
              <a:off x="7721020" y="4889797"/>
              <a:ext cx="253469" cy="25346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2" name="図 111">
              <a:extLst>
                <a:ext uri="{FF2B5EF4-FFF2-40B4-BE49-F238E27FC236}">
                  <a16:creationId xmlns:a16="http://schemas.microsoft.com/office/drawing/2014/main" id="{5B8B9D9E-8466-4C07-834D-DEEFE5890F92}"/>
                </a:ext>
              </a:extLst>
            </p:cNvPr>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7757074" y="4922547"/>
              <a:ext cx="181417" cy="181416"/>
            </a:xfrm>
            <a:prstGeom prst="rect">
              <a:avLst/>
            </a:prstGeom>
          </p:spPr>
        </p:pic>
      </p:grpSp>
      <p:grpSp>
        <p:nvGrpSpPr>
          <p:cNvPr id="105" name="グループ化 104">
            <a:extLst>
              <a:ext uri="{FF2B5EF4-FFF2-40B4-BE49-F238E27FC236}">
                <a16:creationId xmlns:a16="http://schemas.microsoft.com/office/drawing/2014/main" id="{E460DCC1-4782-4ED1-A12D-E422808A21DB}"/>
              </a:ext>
            </a:extLst>
          </p:cNvPr>
          <p:cNvGrpSpPr/>
          <p:nvPr/>
        </p:nvGrpSpPr>
        <p:grpSpPr>
          <a:xfrm>
            <a:off x="1127253" y="5276696"/>
            <a:ext cx="185500" cy="199649"/>
            <a:chOff x="954420" y="6234792"/>
            <a:chExt cx="253469" cy="253470"/>
          </a:xfrm>
        </p:grpSpPr>
        <p:sp>
          <p:nvSpPr>
            <p:cNvPr id="109" name="角丸四角形 41">
              <a:extLst>
                <a:ext uri="{FF2B5EF4-FFF2-40B4-BE49-F238E27FC236}">
                  <a16:creationId xmlns:a16="http://schemas.microsoft.com/office/drawing/2014/main" id="{F9C7BE04-F748-446C-92DA-293ACFD70ECF}"/>
                </a:ext>
              </a:extLst>
            </p:cNvPr>
            <p:cNvSpPr/>
            <p:nvPr/>
          </p:nvSpPr>
          <p:spPr>
            <a:xfrm>
              <a:off x="954420" y="6234792"/>
              <a:ext cx="253469" cy="253470"/>
            </a:xfrm>
            <a:prstGeom prst="roundRect">
              <a:avLst>
                <a:gd name="adj" fmla="val 5000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0" name="図 109">
              <a:extLst>
                <a:ext uri="{FF2B5EF4-FFF2-40B4-BE49-F238E27FC236}">
                  <a16:creationId xmlns:a16="http://schemas.microsoft.com/office/drawing/2014/main" id="{74320CA8-849D-4E30-AA90-8C4A90ADA299}"/>
                </a:ext>
              </a:extLst>
            </p:cNvPr>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989376" y="6266211"/>
              <a:ext cx="188185" cy="188184"/>
            </a:xfrm>
            <a:prstGeom prst="rect">
              <a:avLst/>
            </a:prstGeom>
          </p:spPr>
        </p:pic>
      </p:grpSp>
      <p:grpSp>
        <p:nvGrpSpPr>
          <p:cNvPr id="106" name="グループ化 105">
            <a:extLst>
              <a:ext uri="{FF2B5EF4-FFF2-40B4-BE49-F238E27FC236}">
                <a16:creationId xmlns:a16="http://schemas.microsoft.com/office/drawing/2014/main" id="{F35FACF3-F811-4C7A-B199-DEEC64FADFAE}"/>
              </a:ext>
            </a:extLst>
          </p:cNvPr>
          <p:cNvGrpSpPr/>
          <p:nvPr/>
        </p:nvGrpSpPr>
        <p:grpSpPr>
          <a:xfrm>
            <a:off x="2122845" y="5276696"/>
            <a:ext cx="185500" cy="199649"/>
            <a:chOff x="3310903" y="6430038"/>
            <a:chExt cx="253469" cy="253469"/>
          </a:xfrm>
        </p:grpSpPr>
        <p:sp>
          <p:nvSpPr>
            <p:cNvPr id="107" name="角丸四角形 39">
              <a:extLst>
                <a:ext uri="{FF2B5EF4-FFF2-40B4-BE49-F238E27FC236}">
                  <a16:creationId xmlns:a16="http://schemas.microsoft.com/office/drawing/2014/main" id="{6757275E-32EB-449E-BE6D-AE19C8D18455}"/>
                </a:ext>
              </a:extLst>
            </p:cNvPr>
            <p:cNvSpPr/>
            <p:nvPr/>
          </p:nvSpPr>
          <p:spPr>
            <a:xfrm>
              <a:off x="3310903" y="6430038"/>
              <a:ext cx="253469" cy="25346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08" name="図 107">
              <a:extLst>
                <a:ext uri="{FF2B5EF4-FFF2-40B4-BE49-F238E27FC236}">
                  <a16:creationId xmlns:a16="http://schemas.microsoft.com/office/drawing/2014/main" id="{216B909C-2C8A-4816-8601-9E8257A1302B}"/>
                </a:ext>
              </a:extLst>
            </p:cNvPr>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3361235" y="6475953"/>
              <a:ext cx="152806" cy="152806"/>
            </a:xfrm>
            <a:prstGeom prst="rect">
              <a:avLst/>
            </a:prstGeom>
          </p:spPr>
        </p:pic>
      </p:grpSp>
      <p:grpSp>
        <p:nvGrpSpPr>
          <p:cNvPr id="10" name="グループ化 9">
            <a:extLst>
              <a:ext uri="{FF2B5EF4-FFF2-40B4-BE49-F238E27FC236}">
                <a16:creationId xmlns:a16="http://schemas.microsoft.com/office/drawing/2014/main" id="{8166F0D3-FAE4-4225-AD00-5E299B485C9C}"/>
              </a:ext>
            </a:extLst>
          </p:cNvPr>
          <p:cNvGrpSpPr/>
          <p:nvPr/>
        </p:nvGrpSpPr>
        <p:grpSpPr>
          <a:xfrm>
            <a:off x="4076945" y="5276696"/>
            <a:ext cx="190103" cy="199649"/>
            <a:chOff x="4076945" y="5484661"/>
            <a:chExt cx="190103" cy="199649"/>
          </a:xfrm>
        </p:grpSpPr>
        <p:sp>
          <p:nvSpPr>
            <p:cNvPr id="120" name="角丸四角形 52">
              <a:extLst>
                <a:ext uri="{FF2B5EF4-FFF2-40B4-BE49-F238E27FC236}">
                  <a16:creationId xmlns:a16="http://schemas.microsoft.com/office/drawing/2014/main" id="{65F0808D-83BF-47E0-89E6-287BA058B207}"/>
                </a:ext>
              </a:extLst>
            </p:cNvPr>
            <p:cNvSpPr/>
            <p:nvPr/>
          </p:nvSpPr>
          <p:spPr>
            <a:xfrm>
              <a:off x="4076945" y="5484661"/>
              <a:ext cx="190103" cy="19964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21" name="図 120">
              <a:extLst>
                <a:ext uri="{FF2B5EF4-FFF2-40B4-BE49-F238E27FC236}">
                  <a16:creationId xmlns:a16="http://schemas.microsoft.com/office/drawing/2014/main" id="{07599714-0E7A-462D-BFC7-79C229EBDD7B}"/>
                </a:ext>
              </a:extLst>
            </p:cNvPr>
            <p:cNvPicPr>
              <a:picLocks noChangeAspect="1"/>
            </p:cNvPicPr>
            <p:nvPr/>
          </p:nvPicPr>
          <p:blipFill>
            <a:blip r:embed="rId9" cstate="screen">
              <a:biLevel thresh="25000"/>
              <a:extLst>
                <a:ext uri="{28A0092B-C50C-407E-A947-70E740481C1C}">
                  <a14:useLocalDpi xmlns:a14="http://schemas.microsoft.com/office/drawing/2010/main"/>
                </a:ext>
              </a:extLst>
            </a:blip>
            <a:stretch>
              <a:fillRect/>
            </a:stretch>
          </p:blipFill>
          <p:spPr>
            <a:xfrm>
              <a:off x="4102599" y="5497141"/>
              <a:ext cx="143116" cy="150303"/>
            </a:xfrm>
            <a:prstGeom prst="rect">
              <a:avLst/>
            </a:prstGeom>
          </p:spPr>
        </p:pic>
      </p:grpSp>
      <p:grpSp>
        <p:nvGrpSpPr>
          <p:cNvPr id="4" name="グループ化 3">
            <a:extLst>
              <a:ext uri="{FF2B5EF4-FFF2-40B4-BE49-F238E27FC236}">
                <a16:creationId xmlns:a16="http://schemas.microsoft.com/office/drawing/2014/main" id="{9A8CA5A6-61C2-4EEF-A669-D4C3C11376D1}"/>
              </a:ext>
            </a:extLst>
          </p:cNvPr>
          <p:cNvGrpSpPr/>
          <p:nvPr/>
        </p:nvGrpSpPr>
        <p:grpSpPr>
          <a:xfrm>
            <a:off x="3086835" y="5276696"/>
            <a:ext cx="190102" cy="213854"/>
            <a:chOff x="3086835" y="5456997"/>
            <a:chExt cx="190102" cy="213854"/>
          </a:xfrm>
        </p:grpSpPr>
        <p:sp>
          <p:nvSpPr>
            <p:cNvPr id="123" name="角丸四角形 55">
              <a:extLst>
                <a:ext uri="{FF2B5EF4-FFF2-40B4-BE49-F238E27FC236}">
                  <a16:creationId xmlns:a16="http://schemas.microsoft.com/office/drawing/2014/main" id="{42B61D6A-8C92-43E0-935E-AFA4F7B287F0}"/>
                </a:ext>
              </a:extLst>
            </p:cNvPr>
            <p:cNvSpPr/>
            <p:nvPr/>
          </p:nvSpPr>
          <p:spPr>
            <a:xfrm>
              <a:off x="3086835" y="5456997"/>
              <a:ext cx="190102" cy="21385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24" name="図 123">
              <a:extLst>
                <a:ext uri="{FF2B5EF4-FFF2-40B4-BE49-F238E27FC236}">
                  <a16:creationId xmlns:a16="http://schemas.microsoft.com/office/drawing/2014/main" id="{195635CC-EF82-4031-8CA2-4395D59C9B5D}"/>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3115130" y="5492510"/>
              <a:ext cx="136856" cy="153956"/>
            </a:xfrm>
            <a:prstGeom prst="rect">
              <a:avLst/>
            </a:prstGeom>
          </p:spPr>
        </p:pic>
      </p:grpSp>
      <p:graphicFrame>
        <p:nvGraphicFramePr>
          <p:cNvPr id="8" name="表 7">
            <a:extLst>
              <a:ext uri="{FF2B5EF4-FFF2-40B4-BE49-F238E27FC236}">
                <a16:creationId xmlns:a16="http://schemas.microsoft.com/office/drawing/2014/main" id="{07124B80-249C-4AE1-8161-D7792E88FEC1}"/>
              </a:ext>
            </a:extLst>
          </p:cNvPr>
          <p:cNvGraphicFramePr>
            <a:graphicFrameLocks noGrp="1"/>
          </p:cNvGraphicFramePr>
          <p:nvPr/>
        </p:nvGraphicFramePr>
        <p:xfrm>
          <a:off x="206515" y="1621382"/>
          <a:ext cx="4889600" cy="2211533"/>
        </p:xfrm>
        <a:graphic>
          <a:graphicData uri="http://schemas.openxmlformats.org/drawingml/2006/table">
            <a:tbl>
              <a:tblPr firstRow="1" bandRow="1">
                <a:tableStyleId>{5C22544A-7EE6-4342-B048-85BDC9FD1C3A}</a:tableStyleId>
              </a:tblPr>
              <a:tblGrid>
                <a:gridCol w="4889600">
                  <a:extLst>
                    <a:ext uri="{9D8B030D-6E8A-4147-A177-3AD203B41FA5}">
                      <a16:colId xmlns:a16="http://schemas.microsoft.com/office/drawing/2014/main" val="1898385711"/>
                    </a:ext>
                  </a:extLst>
                </a:gridCol>
              </a:tblGrid>
              <a:tr h="288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市町村課題の見える化推進</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650680"/>
                  </a:ext>
                </a:extLst>
              </a:tr>
              <a:tr h="1923533">
                <a:tc>
                  <a:txBody>
                    <a:bodyPr/>
                    <a:lstStyle/>
                    <a:p>
                      <a:pPr defTabSz="685800">
                        <a:defRPr/>
                      </a:pPr>
                      <a:r>
                        <a:rPr lang="ja-JP" altLang="en-US" sz="1050" dirty="0">
                          <a:solidFill>
                            <a:prstClr val="black"/>
                          </a:solidFill>
                          <a:latin typeface="メイリオ" panose="020B0604030504040204" pitchFamily="50" charset="-128"/>
                          <a:ea typeface="メイリオ" panose="020B0604030504040204" pitchFamily="50" charset="-128"/>
                        </a:rPr>
                        <a:t>会員限定ウェブサイト上で課題見える化シートを公開。</a:t>
                      </a:r>
                      <a:endParaRPr lang="en-US" altLang="ja-JP" sz="105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42865"/>
                  </a:ext>
                </a:extLst>
              </a:tr>
            </a:tbl>
          </a:graphicData>
        </a:graphic>
      </p:graphicFrame>
      <p:graphicFrame>
        <p:nvGraphicFramePr>
          <p:cNvPr id="77" name="表 76">
            <a:extLst>
              <a:ext uri="{FF2B5EF4-FFF2-40B4-BE49-F238E27FC236}">
                <a16:creationId xmlns:a16="http://schemas.microsoft.com/office/drawing/2014/main" id="{7384482D-9BE1-4471-83D2-9C31EB79EC52}"/>
              </a:ext>
            </a:extLst>
          </p:cNvPr>
          <p:cNvGraphicFramePr>
            <a:graphicFrameLocks noGrp="1"/>
          </p:cNvGraphicFramePr>
          <p:nvPr/>
        </p:nvGraphicFramePr>
        <p:xfrm>
          <a:off x="5206504" y="1621383"/>
          <a:ext cx="3692389" cy="2614311"/>
        </p:xfrm>
        <a:graphic>
          <a:graphicData uri="http://schemas.openxmlformats.org/drawingml/2006/table">
            <a:tbl>
              <a:tblPr firstRow="1" bandRow="1">
                <a:tableStyleId>{5C22544A-7EE6-4342-B048-85BDC9FD1C3A}</a:tableStyleId>
              </a:tblPr>
              <a:tblGrid>
                <a:gridCol w="3692389">
                  <a:extLst>
                    <a:ext uri="{9D8B030D-6E8A-4147-A177-3AD203B41FA5}">
                      <a16:colId xmlns:a16="http://schemas.microsoft.com/office/drawing/2014/main" val="1898385711"/>
                    </a:ext>
                  </a:extLst>
                </a:gridCol>
              </a:tblGrid>
              <a:tr h="288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スタートアップベンチャー支援事業</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650680"/>
                  </a:ext>
                </a:extLst>
              </a:tr>
              <a:tr h="23263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anose="020B0604030504040204" pitchFamily="50" charset="-128"/>
                          <a:ea typeface="メイリオ" panose="020B0604030504040204" pitchFamily="50" charset="-128"/>
                        </a:rPr>
                        <a:t>ベンチャーキャピタル等と連携し、ピッチイベントの開催や市町村での実証を支援。</a:t>
                      </a:r>
                      <a:endParaRPr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endParaRPr lang="en-US" altLang="ja-JP" sz="1050" dirty="0">
                        <a:solidFill>
                          <a:prstClr val="black"/>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42865"/>
                  </a:ext>
                </a:extLst>
              </a:tr>
            </a:tbl>
          </a:graphicData>
        </a:graphic>
      </p:graphicFrame>
      <p:pic>
        <p:nvPicPr>
          <p:cNvPr id="136" name="図 135">
            <a:extLst>
              <a:ext uri="{FF2B5EF4-FFF2-40B4-BE49-F238E27FC236}">
                <a16:creationId xmlns:a16="http://schemas.microsoft.com/office/drawing/2014/main" id="{32B12440-45A2-46EE-A6A5-4710FEA489C5}"/>
              </a:ext>
            </a:extLst>
          </p:cNvPr>
          <p:cNvPicPr>
            <a:picLocks noChangeAspect="1"/>
          </p:cNvPicPr>
          <p:nvPr/>
        </p:nvPicPr>
        <p:blipFill rotWithShape="1">
          <a:blip r:embed="rId11"/>
          <a:srcRect l="4147" t="1" r="29141" b="2084"/>
          <a:stretch/>
        </p:blipFill>
        <p:spPr>
          <a:xfrm>
            <a:off x="5307394" y="2385927"/>
            <a:ext cx="1343043" cy="838313"/>
          </a:xfrm>
          <a:prstGeom prst="rect">
            <a:avLst/>
          </a:prstGeom>
        </p:spPr>
      </p:pic>
      <p:sp>
        <p:nvSpPr>
          <p:cNvPr id="138" name="テキスト ボックス 137">
            <a:extLst>
              <a:ext uri="{FF2B5EF4-FFF2-40B4-BE49-F238E27FC236}">
                <a16:creationId xmlns:a16="http://schemas.microsoft.com/office/drawing/2014/main" id="{A0060127-A5A6-4011-A110-A6DF90480094}"/>
              </a:ext>
            </a:extLst>
          </p:cNvPr>
          <p:cNvSpPr txBox="1"/>
          <p:nvPr/>
        </p:nvSpPr>
        <p:spPr>
          <a:xfrm>
            <a:off x="5247075" y="3119362"/>
            <a:ext cx="1475796" cy="661720"/>
          </a:xfrm>
          <a:prstGeom prst="rect">
            <a:avLst/>
          </a:prstGeom>
          <a:noFill/>
        </p:spPr>
        <p:txBody>
          <a:bodyPr wrap="square" rtlCol="0">
            <a:spAutoFit/>
          </a:bodyPr>
          <a:lstStyle/>
          <a:p>
            <a:pPr>
              <a:defRPr/>
            </a:pPr>
            <a:r>
              <a:rPr lang="ja-JP" altLang="en-US" sz="900" b="1" dirty="0">
                <a:ln w="0"/>
                <a:latin typeface="メイリオ" panose="020B0604030504040204" pitchFamily="50" charset="-128"/>
                <a:ea typeface="メイリオ" panose="020B0604030504040204" pitchFamily="50" charset="-128"/>
              </a:rPr>
              <a:t>令和</a:t>
            </a:r>
            <a:r>
              <a:rPr lang="en-US" altLang="ja-JP" sz="900" b="1" dirty="0">
                <a:ln w="0"/>
                <a:latin typeface="メイリオ" panose="020B0604030504040204" pitchFamily="50" charset="-128"/>
                <a:ea typeface="メイリオ" panose="020B0604030504040204" pitchFamily="50" charset="-128"/>
              </a:rPr>
              <a:t>7</a:t>
            </a:r>
            <a:r>
              <a:rPr lang="ja-JP" altLang="en-US" sz="900" b="1" dirty="0">
                <a:ln w="0"/>
                <a:latin typeface="メイリオ" panose="020B0604030504040204" pitchFamily="50" charset="-128"/>
                <a:ea typeface="メイリオ" panose="020B0604030504040204" pitchFamily="50" charset="-128"/>
              </a:rPr>
              <a:t>年度実績</a:t>
            </a:r>
            <a:endParaRPr lang="en-US" altLang="ja-JP" sz="900" b="1" dirty="0">
              <a:ln w="0"/>
              <a:latin typeface="メイリオ" panose="020B0604030504040204" pitchFamily="50" charset="-128"/>
              <a:ea typeface="メイリオ" panose="020B0604030504040204" pitchFamily="50" charset="-128"/>
            </a:endParaRPr>
          </a:p>
          <a:p>
            <a:pPr algn="ctr">
              <a:defRPr/>
            </a:pPr>
            <a:r>
              <a:rPr lang="ja-JP" altLang="en-US" sz="1050" b="1" dirty="0">
                <a:ln w="0"/>
                <a:latin typeface="メイリオ" panose="020B0604030504040204" pitchFamily="50" charset="-128"/>
                <a:ea typeface="メイリオ" panose="020B0604030504040204" pitchFamily="50" charset="-128"/>
              </a:rPr>
              <a:t>登壇企業 </a:t>
            </a:r>
            <a:r>
              <a:rPr lang="en-US" altLang="ja-JP" sz="1600" b="1" dirty="0">
                <a:ln w="0"/>
                <a:latin typeface="メイリオ" panose="020B0604030504040204" pitchFamily="50" charset="-128"/>
                <a:ea typeface="メイリオ" panose="020B0604030504040204" pitchFamily="50" charset="-128"/>
              </a:rPr>
              <a:t>8</a:t>
            </a:r>
            <a:r>
              <a:rPr lang="ja-JP" altLang="en-US" sz="1400" b="1" dirty="0">
                <a:ln w="0"/>
                <a:latin typeface="メイリオ" panose="020B0604030504040204" pitchFamily="50" charset="-128"/>
                <a:ea typeface="メイリオ" panose="020B0604030504040204" pitchFamily="50" charset="-128"/>
              </a:rPr>
              <a:t>社 </a:t>
            </a:r>
            <a:endParaRPr lang="en-US" altLang="ja-JP" sz="1400" b="1" dirty="0">
              <a:ln w="0"/>
              <a:latin typeface="メイリオ" panose="020B0604030504040204" pitchFamily="50" charset="-128"/>
              <a:ea typeface="メイリオ" panose="020B0604030504040204" pitchFamily="50" charset="-128"/>
            </a:endParaRPr>
          </a:p>
          <a:p>
            <a:pPr algn="ctr">
              <a:defRPr/>
            </a:pPr>
            <a:r>
              <a:rPr lang="ja-JP" altLang="en-US" sz="1200" b="1" dirty="0">
                <a:ln w="0"/>
                <a:latin typeface="メイリオ" panose="020B0604030504040204" pitchFamily="50" charset="-128"/>
                <a:ea typeface="メイリオ" panose="020B0604030504040204" pitchFamily="50" charset="-128"/>
              </a:rPr>
              <a:t>／</a:t>
            </a:r>
            <a:r>
              <a:rPr lang="ja-JP" altLang="en-US" sz="800" b="1" dirty="0">
                <a:ln w="0"/>
                <a:latin typeface="メイリオ" panose="020B0604030504040204" pitchFamily="50" charset="-128"/>
                <a:ea typeface="メイリオ" panose="020B0604030504040204" pitchFamily="50" charset="-128"/>
              </a:rPr>
              <a:t>応募企業 </a:t>
            </a:r>
            <a:r>
              <a:rPr lang="en-US" altLang="ja-JP" sz="1200" b="1" dirty="0">
                <a:ln w="0"/>
                <a:latin typeface="メイリオ" panose="020B0604030504040204" pitchFamily="50" charset="-128"/>
                <a:ea typeface="メイリオ" panose="020B0604030504040204" pitchFamily="50" charset="-128"/>
              </a:rPr>
              <a:t>14</a:t>
            </a:r>
            <a:r>
              <a:rPr lang="ja-JP" altLang="en-US" sz="1200" b="1" dirty="0">
                <a:ln w="0"/>
                <a:latin typeface="メイリオ" panose="020B0604030504040204" pitchFamily="50" charset="-128"/>
                <a:ea typeface="メイリオ" panose="020B0604030504040204" pitchFamily="50" charset="-128"/>
              </a:rPr>
              <a:t>社</a:t>
            </a:r>
          </a:p>
        </p:txBody>
      </p:sp>
      <p:sp>
        <p:nvSpPr>
          <p:cNvPr id="139" name="正方形/長方形 138">
            <a:extLst>
              <a:ext uri="{FF2B5EF4-FFF2-40B4-BE49-F238E27FC236}">
                <a16:creationId xmlns:a16="http://schemas.microsoft.com/office/drawing/2014/main" id="{47D2213C-5816-4DA7-90FD-4A88A5D2034B}"/>
              </a:ext>
            </a:extLst>
          </p:cNvPr>
          <p:cNvSpPr/>
          <p:nvPr/>
        </p:nvSpPr>
        <p:spPr>
          <a:xfrm>
            <a:off x="5632836" y="4018280"/>
            <a:ext cx="1331357" cy="207749"/>
          </a:xfrm>
          <a:prstGeom prst="rect">
            <a:avLst/>
          </a:prstGeom>
        </p:spPr>
        <p:txBody>
          <a:bodyPr wrap="square">
            <a:spAutoFit/>
          </a:bodyPr>
          <a:lstStyle/>
          <a:p>
            <a:pPr defTabSz="685800"/>
            <a:r>
              <a:rPr lang="ja-JP" altLang="en-US" sz="750" dirty="0">
                <a:latin typeface="メイリオ" panose="020B0604030504040204" pitchFamily="50" charset="-128"/>
                <a:ea typeface="メイリオ" panose="020B0604030504040204" pitchFamily="50" charset="-128"/>
              </a:rPr>
              <a:t>令和７年</a:t>
            </a:r>
            <a:r>
              <a:rPr lang="en-US" altLang="ja-JP" sz="750" dirty="0">
                <a:latin typeface="メイリオ" panose="020B0604030504040204" pitchFamily="50" charset="-128"/>
                <a:ea typeface="メイリオ" panose="020B0604030504040204" pitchFamily="50" charset="-128"/>
              </a:rPr>
              <a:t>11</a:t>
            </a:r>
            <a:r>
              <a:rPr lang="ja-JP" altLang="en-US" sz="750" dirty="0">
                <a:latin typeface="メイリオ" panose="020B0604030504040204" pitchFamily="50" charset="-128"/>
                <a:ea typeface="メイリオ" panose="020B0604030504040204" pitchFamily="50" charset="-128"/>
              </a:rPr>
              <a:t>月</a:t>
            </a:r>
            <a:r>
              <a:rPr lang="en-US" altLang="ja-JP" sz="750" dirty="0">
                <a:latin typeface="メイリオ" panose="020B0604030504040204" pitchFamily="50" charset="-128"/>
                <a:ea typeface="メイリオ" panose="020B0604030504040204" pitchFamily="50" charset="-128"/>
              </a:rPr>
              <a:t>20</a:t>
            </a:r>
            <a:r>
              <a:rPr lang="ja-JP" altLang="en-US" sz="750" dirty="0">
                <a:latin typeface="メイリオ" panose="020B0604030504040204" pitchFamily="50" charset="-128"/>
                <a:ea typeface="メイリオ" panose="020B0604030504040204" pitchFamily="50" charset="-128"/>
              </a:rPr>
              <a:t>日開催▶</a:t>
            </a:r>
            <a:r>
              <a:rPr lang="ja-JP" altLang="en-US" sz="750" dirty="0">
                <a:solidFill>
                  <a:srgbClr val="0070C0"/>
                </a:solidFill>
                <a:highlight>
                  <a:srgbClr val="FFFF00"/>
                </a:highlight>
                <a:latin typeface="メイリオ" panose="020B0604030504040204" pitchFamily="50" charset="-128"/>
                <a:ea typeface="メイリオ" panose="020B0604030504040204" pitchFamily="50" charset="-128"/>
              </a:rPr>
              <a:t> </a:t>
            </a:r>
          </a:p>
        </p:txBody>
      </p:sp>
      <p:pic>
        <p:nvPicPr>
          <p:cNvPr id="140" name="図 139">
            <a:extLst>
              <a:ext uri="{FF2B5EF4-FFF2-40B4-BE49-F238E27FC236}">
                <a16:creationId xmlns:a16="http://schemas.microsoft.com/office/drawing/2014/main" id="{39DC036A-7045-4DF8-82FD-DEC0E42A3E6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7075" y="5186237"/>
            <a:ext cx="1790605" cy="1087470"/>
          </a:xfrm>
          <a:prstGeom prst="rect">
            <a:avLst/>
          </a:prstGeom>
          <a:ln w="3175">
            <a:solidFill>
              <a:schemeClr val="tx1"/>
            </a:solidFill>
          </a:ln>
        </p:spPr>
      </p:pic>
      <p:sp>
        <p:nvSpPr>
          <p:cNvPr id="2" name="テキスト プレースホルダー 1">
            <a:extLst>
              <a:ext uri="{FF2B5EF4-FFF2-40B4-BE49-F238E27FC236}">
                <a16:creationId xmlns:a16="http://schemas.microsoft.com/office/drawing/2014/main" id="{9F6E1C0C-06FF-4B53-971F-C1A7BBAC8B43}"/>
              </a:ext>
            </a:extLst>
          </p:cNvPr>
          <p:cNvSpPr>
            <a:spLocks noGrp="1"/>
          </p:cNvSpPr>
          <p:nvPr>
            <p:ph type="body" sz="quarter" idx="13"/>
          </p:nvPr>
        </p:nvSpPr>
        <p:spPr>
          <a:xfrm>
            <a:off x="0" y="47030"/>
            <a:ext cx="7425826" cy="501650"/>
          </a:xfrm>
        </p:spPr>
        <p:txBody>
          <a:bodyPr/>
          <a:lstStyle/>
          <a:p>
            <a:r>
              <a:rPr lang="ja-JP" altLang="en-US" sz="1780" b="0" dirty="0">
                <a:solidFill>
                  <a:schemeClr val="tx1"/>
                </a:solidFill>
                <a:latin typeface="メイリオ" panose="020B0604030504040204" pitchFamily="50" charset="-128"/>
                <a:ea typeface="メイリオ" panose="020B0604030504040204" pitchFamily="50" charset="-128"/>
              </a:rPr>
              <a:t>スマートシティ分野における公民連携による課題解決の仕組みづくり</a:t>
            </a:r>
            <a:endParaRPr lang="ja-JP" altLang="en-US" sz="1780" b="0" dirty="0"/>
          </a:p>
        </p:txBody>
      </p:sp>
      <p:pic>
        <p:nvPicPr>
          <p:cNvPr id="12" name="図プレースホルダー 11" descr="アイコン が含まれている画像&#10;&#10;AI によって生成されたコンテンツは間違っている可能性があります。">
            <a:extLst>
              <a:ext uri="{FF2B5EF4-FFF2-40B4-BE49-F238E27FC236}">
                <a16:creationId xmlns:a16="http://schemas.microsoft.com/office/drawing/2014/main" id="{47417353-0C1B-2763-2A9D-011A643032F8}"/>
              </a:ext>
            </a:extLst>
          </p:cNvPr>
          <p:cNvPicPr>
            <a:picLocks noGrp="1" noChangeAspect="1"/>
          </p:cNvPicPr>
          <p:nvPr>
            <p:ph type="pic" sz="quarter" idx="15"/>
          </p:nvPr>
        </p:nvPicPr>
        <p:blipFill>
          <a:blip r:embed="rId13" cstate="print">
            <a:extLst>
              <a:ext uri="{28A0092B-C50C-407E-A947-70E740481C1C}">
                <a14:useLocalDpi xmlns:a14="http://schemas.microsoft.com/office/drawing/2010/main" val="0"/>
              </a:ext>
            </a:extLst>
          </a:blip>
          <a:srcRect/>
          <a:stretch>
            <a:fillRect/>
          </a:stretch>
        </p:blipFill>
        <p:spPr/>
      </p:pic>
      <p:sp>
        <p:nvSpPr>
          <p:cNvPr id="7" name="テキスト プレースホルダー 6">
            <a:extLst>
              <a:ext uri="{FF2B5EF4-FFF2-40B4-BE49-F238E27FC236}">
                <a16:creationId xmlns:a16="http://schemas.microsoft.com/office/drawing/2014/main" id="{BF7C42C0-5FF7-4E2E-B70E-21658D495BF1}"/>
              </a:ext>
            </a:extLst>
          </p:cNvPr>
          <p:cNvSpPr>
            <a:spLocks noGrp="1"/>
          </p:cNvSpPr>
          <p:nvPr>
            <p:ph type="body" sz="quarter" idx="18"/>
          </p:nvPr>
        </p:nvSpPr>
        <p:spPr>
          <a:xfrm>
            <a:off x="130969" y="547200"/>
            <a:ext cx="8882063" cy="675385"/>
          </a:xfrm>
        </p:spPr>
        <p:txBody>
          <a:bodyPr/>
          <a:lstStyle/>
          <a:p>
            <a:pPr marL="88900" indent="-88900">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スマートシティ実現に向けて、府内</a:t>
            </a:r>
            <a:r>
              <a:rPr lang="en-US" altLang="ja-JP" sz="1200" dirty="0">
                <a:latin typeface="メイリオ" panose="020B0604030504040204" pitchFamily="50" charset="-128"/>
                <a:ea typeface="メイリオ" panose="020B0604030504040204" pitchFamily="50" charset="-128"/>
              </a:rPr>
              <a:t>43</a:t>
            </a:r>
            <a:r>
              <a:rPr lang="ja-JP" altLang="en-US" sz="1200" dirty="0">
                <a:latin typeface="メイリオ" panose="020B0604030504040204" pitchFamily="50" charset="-128"/>
                <a:ea typeface="メイリオ" panose="020B0604030504040204" pitchFamily="50" charset="-128"/>
              </a:rPr>
              <a:t>市町村・企業・大学・シビックテック</a:t>
            </a:r>
            <a:r>
              <a:rPr lang="ja-JP" altLang="en-US" sz="1200" baseline="30000" dirty="0">
                <a:latin typeface="メイリオ" panose="020B0604030504040204" pitchFamily="50" charset="-128"/>
                <a:ea typeface="メイリオ" panose="020B0604030504040204" pitchFamily="50" charset="-128"/>
              </a:rPr>
              <a:t>*</a:t>
            </a:r>
            <a:r>
              <a:rPr lang="en-US" altLang="ja-JP" sz="1200" baseline="300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等と連携し、デジタル技術を活用することで地域社会課題を解決していく公民連携プラットフォームとして大阪スマートシティパートナーズフォーラム（</a:t>
            </a:r>
            <a:r>
              <a:rPr lang="en-US" altLang="ja-JP" sz="1200" dirty="0">
                <a:latin typeface="メイリオ" panose="020B0604030504040204" pitchFamily="50" charset="-128"/>
                <a:ea typeface="メイリオ" panose="020B0604030504040204" pitchFamily="50" charset="-128"/>
              </a:rPr>
              <a:t>OSPF</a:t>
            </a:r>
            <a:r>
              <a:rPr lang="ja-JP" altLang="en-US" sz="1200" dirty="0">
                <a:latin typeface="メイリオ" panose="020B0604030504040204" pitchFamily="50" charset="-128"/>
                <a:ea typeface="メイリオ" panose="020B0604030504040204" pitchFamily="50" charset="-128"/>
              </a:rPr>
              <a:t>）を設立。</a:t>
            </a:r>
            <a:endParaRPr lang="en-US" altLang="ja-JP" sz="1200" dirty="0">
              <a:latin typeface="メイリオ" panose="020B0604030504040204" pitchFamily="50" charset="-128"/>
              <a:ea typeface="メイリオ" panose="020B0604030504040204" pitchFamily="50" charset="-128"/>
            </a:endParaRPr>
          </a:p>
          <a:p>
            <a:pPr marL="88900" indent="-88900">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令和</a:t>
            </a:r>
            <a:r>
              <a:rPr lang="ja-JP" altLang="en-US" dirty="0"/>
              <a:t>７</a:t>
            </a:r>
            <a:r>
              <a:rPr lang="ja-JP" altLang="en-US" sz="1200" dirty="0">
                <a:latin typeface="メイリオ" panose="020B0604030504040204" pitchFamily="50" charset="-128"/>
                <a:ea typeface="メイリオ" panose="020B0604030504040204" pitchFamily="50" charset="-128"/>
              </a:rPr>
              <a:t>年３月末時点で</a:t>
            </a:r>
            <a:r>
              <a:rPr lang="en-US" altLang="ja-JP" sz="1200" dirty="0">
                <a:latin typeface="メイリオ" panose="020B0604030504040204" pitchFamily="50" charset="-128"/>
                <a:ea typeface="メイリオ" panose="020B0604030504040204" pitchFamily="50" charset="-128"/>
              </a:rPr>
              <a:t>407</a:t>
            </a:r>
            <a:r>
              <a:rPr lang="ja-JP" altLang="en-US" sz="1200" dirty="0">
                <a:latin typeface="メイリオ" panose="020B0604030504040204" pitchFamily="50" charset="-128"/>
                <a:ea typeface="メイリオ" panose="020B0604030504040204" pitchFamily="50" charset="-128"/>
              </a:rPr>
              <a:t>企業・団体が参画（自治体では全国最大規模）。</a:t>
            </a:r>
            <a:endParaRPr lang="ja-JP" altLang="en-US" dirty="0"/>
          </a:p>
        </p:txBody>
      </p:sp>
      <p:pic>
        <p:nvPicPr>
          <p:cNvPr id="5" name="図 4">
            <a:extLst>
              <a:ext uri="{FF2B5EF4-FFF2-40B4-BE49-F238E27FC236}">
                <a16:creationId xmlns:a16="http://schemas.microsoft.com/office/drawing/2014/main" id="{3AEB9766-A16B-494C-8047-19F82B4F5EE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33260" y="2643784"/>
            <a:ext cx="2014140" cy="1537107"/>
          </a:xfrm>
          <a:prstGeom prst="rect">
            <a:avLst/>
          </a:prstGeom>
        </p:spPr>
      </p:pic>
      <p:pic>
        <p:nvPicPr>
          <p:cNvPr id="6" name="図 5">
            <a:extLst>
              <a:ext uri="{FF2B5EF4-FFF2-40B4-BE49-F238E27FC236}">
                <a16:creationId xmlns:a16="http://schemas.microsoft.com/office/drawing/2014/main" id="{1506EC5D-9D0E-4073-BFB5-C65A058EEA0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73886" y="5052276"/>
            <a:ext cx="1643743" cy="1222087"/>
          </a:xfrm>
          <a:prstGeom prst="rect">
            <a:avLst/>
          </a:prstGeom>
        </p:spPr>
      </p:pic>
      <p:pic>
        <p:nvPicPr>
          <p:cNvPr id="9" name="図 8">
            <a:extLst>
              <a:ext uri="{FF2B5EF4-FFF2-40B4-BE49-F238E27FC236}">
                <a16:creationId xmlns:a16="http://schemas.microsoft.com/office/drawing/2014/main" id="{8A3E663B-8F5B-4717-8FE3-211D1124078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6812" y="2314152"/>
            <a:ext cx="2419792" cy="1365859"/>
          </a:xfrm>
          <a:prstGeom prst="rect">
            <a:avLst/>
          </a:prstGeom>
        </p:spPr>
      </p:pic>
      <p:graphicFrame>
        <p:nvGraphicFramePr>
          <p:cNvPr id="57" name="表 5">
            <a:extLst>
              <a:ext uri="{FF2B5EF4-FFF2-40B4-BE49-F238E27FC236}">
                <a16:creationId xmlns:a16="http://schemas.microsoft.com/office/drawing/2014/main" id="{3A3009BE-F674-4916-B57A-1345BFD587CC}"/>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地域が抱える課題について</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を活用し、市民・企業・技術者等が連携参加して解決していく仕組み。</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メイリオ" panose="020B0604030504040204" pitchFamily="50" charset="-128"/>
                          <a:ea typeface="メイリオ" panose="020B0604030504040204" pitchFamily="50" charset="-128"/>
                        </a:rPr>
                        <a:t> </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3" name="スライド番号プレースホルダー 2">
            <a:extLst>
              <a:ext uri="{FF2B5EF4-FFF2-40B4-BE49-F238E27FC236}">
                <a16:creationId xmlns:a16="http://schemas.microsoft.com/office/drawing/2014/main" id="{39C6BF71-C0CF-4F4F-A9F5-24CD5ED67A56}"/>
              </a:ext>
            </a:extLst>
          </p:cNvPr>
          <p:cNvSpPr>
            <a:spLocks noGrp="1"/>
          </p:cNvSpPr>
          <p:nvPr>
            <p:ph type="sldNum" sz="quarter" idx="12"/>
          </p:nvPr>
        </p:nvSpPr>
        <p:spPr/>
        <p:txBody>
          <a:bodyPr/>
          <a:lstStyle/>
          <a:p>
            <a:fld id="{7791D223-6A27-4327-8087-FA06212A7E85}" type="slidenum">
              <a:rPr lang="ja-JP" altLang="en-US" smtClean="0"/>
              <a:pPr/>
              <a:t>24</a:t>
            </a:fld>
            <a:endParaRPr lang="ja-JP" altLang="en-US"/>
          </a:p>
        </p:txBody>
      </p:sp>
      <p:pic>
        <p:nvPicPr>
          <p:cNvPr id="53" name="図 52">
            <a:extLst>
              <a:ext uri="{FF2B5EF4-FFF2-40B4-BE49-F238E27FC236}">
                <a16:creationId xmlns:a16="http://schemas.microsoft.com/office/drawing/2014/main" id="{19F7FB0D-1089-4100-B3F1-C578524226B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57175" y="2314429"/>
            <a:ext cx="2298123" cy="1300909"/>
          </a:xfrm>
          <a:prstGeom prst="rect">
            <a:avLst/>
          </a:prstGeom>
        </p:spPr>
      </p:pic>
    </p:spTree>
    <p:extLst>
      <p:ext uri="{BB962C8B-B14F-4D97-AF65-F5344CB8AC3E}">
        <p14:creationId xmlns:p14="http://schemas.microsoft.com/office/powerpoint/2010/main" val="1427292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4354C84-7368-4490-A159-16D7F1C4937B}"/>
              </a:ext>
            </a:extLst>
          </p:cNvPr>
          <p:cNvSpPr>
            <a:spLocks noGrp="1"/>
          </p:cNvSpPr>
          <p:nvPr>
            <p:ph type="body" sz="quarter" idx="13"/>
          </p:nvPr>
        </p:nvSpPr>
        <p:spPr>
          <a:xfrm>
            <a:off x="0" y="47030"/>
            <a:ext cx="7065785" cy="501650"/>
          </a:xfrm>
        </p:spPr>
        <p:txBody>
          <a:bodyPr/>
          <a:lstStyle/>
          <a:p>
            <a:r>
              <a:rPr lang="ja-JP" altLang="en-US" sz="2000" b="0" dirty="0">
                <a:latin typeface="メイリオ" panose="020B0604030504040204" pitchFamily="50" charset="-128"/>
                <a:ea typeface="メイリオ" panose="020B0604030504040204" pitchFamily="50" charset="-128"/>
              </a:rPr>
              <a:t>府営公園</a:t>
            </a:r>
            <a:r>
              <a:rPr lang="ja-JP" altLang="en-US" sz="2000" b="0" dirty="0">
                <a:solidFill>
                  <a:schemeClr val="tx1"/>
                </a:solidFill>
                <a:latin typeface="メイリオ" panose="020B0604030504040204" pitchFamily="50" charset="-128"/>
                <a:ea typeface="メイリオ" panose="020B0604030504040204" pitchFamily="50" charset="-128"/>
              </a:rPr>
              <a:t>における民間活力の導入　　　　　　　　　　　　　　　　　　</a:t>
            </a:r>
            <a:endParaRPr lang="ja-JP" altLang="en-US" b="0" dirty="0"/>
          </a:p>
        </p:txBody>
      </p:sp>
      <p:graphicFrame>
        <p:nvGraphicFramePr>
          <p:cNvPr id="2" name="表 5">
            <a:extLst>
              <a:ext uri="{FF2B5EF4-FFF2-40B4-BE49-F238E27FC236}">
                <a16:creationId xmlns:a16="http://schemas.microsoft.com/office/drawing/2014/main" id="{F7153C85-A691-430B-91CB-AE09AE01693C}"/>
              </a:ext>
            </a:extLst>
          </p:cNvPr>
          <p:cNvGraphicFramePr>
            <a:graphicFrameLocks noGrp="1"/>
          </p:cNvGraphicFramePr>
          <p:nvPr>
            <p:extLst>
              <p:ext uri="{D42A27DB-BD31-4B8C-83A1-F6EECF244321}">
                <p14:modId xmlns:p14="http://schemas.microsoft.com/office/powerpoint/2010/main" val="1825544607"/>
              </p:ext>
            </p:extLst>
          </p:nvPr>
        </p:nvGraphicFramePr>
        <p:xfrm>
          <a:off x="116505" y="2285516"/>
          <a:ext cx="8877642" cy="4454657"/>
        </p:xfrm>
        <a:graphic>
          <a:graphicData uri="http://schemas.openxmlformats.org/drawingml/2006/table">
            <a:tbl>
              <a:tblPr firstRow="1" bandRow="1">
                <a:tableStyleId>{5C22544A-7EE6-4342-B048-85BDC9FD1C3A}</a:tableStyleId>
              </a:tblPr>
              <a:tblGrid>
                <a:gridCol w="233949">
                  <a:extLst>
                    <a:ext uri="{9D8B030D-6E8A-4147-A177-3AD203B41FA5}">
                      <a16:colId xmlns:a16="http://schemas.microsoft.com/office/drawing/2014/main" val="952692152"/>
                    </a:ext>
                  </a:extLst>
                </a:gridCol>
                <a:gridCol w="2881231">
                  <a:extLst>
                    <a:ext uri="{9D8B030D-6E8A-4147-A177-3AD203B41FA5}">
                      <a16:colId xmlns:a16="http://schemas.microsoft.com/office/drawing/2014/main" val="3704233388"/>
                    </a:ext>
                  </a:extLst>
                </a:gridCol>
                <a:gridCol w="2881231">
                  <a:extLst>
                    <a:ext uri="{9D8B030D-6E8A-4147-A177-3AD203B41FA5}">
                      <a16:colId xmlns:a16="http://schemas.microsoft.com/office/drawing/2014/main" val="448794349"/>
                    </a:ext>
                  </a:extLst>
                </a:gridCol>
                <a:gridCol w="2881231">
                  <a:extLst>
                    <a:ext uri="{9D8B030D-6E8A-4147-A177-3AD203B41FA5}">
                      <a16:colId xmlns:a16="http://schemas.microsoft.com/office/drawing/2014/main" val="3238155273"/>
                    </a:ext>
                  </a:extLst>
                </a:gridCol>
              </a:tblGrid>
              <a:tr h="5005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txBody>
                  <a:tcPr marL="36000" marR="36000" marT="0" marB="0" anchor="ctr">
                    <a:solidFill>
                      <a:srgbClr val="0066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PMO</a:t>
                      </a:r>
                      <a:r>
                        <a:rPr kumimoji="1" lang="ja-JP" altLang="en-US"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型指定管理</a:t>
                      </a:r>
                      <a:endParaRPr kumimoji="1" lang="en-US" altLang="ja-JP"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（施設整備を伴う指定管理者制度）</a:t>
                      </a:r>
                      <a:endParaRPr kumimoji="1" lang="ja-JP" alt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txBody>
                  <a:tcPr>
                    <a:solidFill>
                      <a:srgbClr val="0066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Park-PFI</a:t>
                      </a:r>
                      <a:r>
                        <a:rPr kumimoji="1" lang="ja-JP" altLang="en-US"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型施設整備</a:t>
                      </a:r>
                      <a:endParaRPr kumimoji="1" lang="en-US" altLang="ja-JP"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（公募設置管理許可制度）</a:t>
                      </a:r>
                      <a:endParaRPr kumimoji="1" lang="ja-JP" altLang="en-US" sz="1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txBody>
                  <a:tcPr>
                    <a:solidFill>
                      <a:srgbClr val="006664"/>
                    </a:solidFill>
                  </a:tcPr>
                </a:tc>
                <a:tc>
                  <a:txBody>
                    <a:bodyPr/>
                    <a:lstStyle/>
                    <a:p>
                      <a:pPr algn="ctr">
                        <a:lnSpc>
                          <a:spcPct val="100000"/>
                        </a:lnSpc>
                      </a:pPr>
                      <a:r>
                        <a:rPr kumimoji="1" lang="en-US" altLang="ja-JP" sz="1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PFI</a:t>
                      </a:r>
                      <a:r>
                        <a:rPr kumimoji="1" lang="ja-JP" altLang="en-US" sz="1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事業</a:t>
                      </a:r>
                      <a:endParaRPr kumimoji="1" lang="en-US" altLang="ja-JP" sz="1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ct val="100000"/>
                        </a:lnSpc>
                      </a:pPr>
                      <a:r>
                        <a:rPr kumimoji="1" lang="ja-JP" altLang="en-US" sz="1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（民間資金等活用事業）</a:t>
                      </a:r>
                    </a:p>
                  </a:txBody>
                  <a:tcPr>
                    <a:solidFill>
                      <a:srgbClr val="006664"/>
                    </a:solidFill>
                  </a:tcPr>
                </a:tc>
                <a:extLst>
                  <a:ext uri="{0D108BD9-81ED-4DB2-BD59-A6C34878D82A}">
                    <a16:rowId xmlns:a16="http://schemas.microsoft.com/office/drawing/2014/main" val="3847190583"/>
                  </a:ext>
                </a:extLst>
              </a:tr>
              <a:tr h="1066297">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1" u="none" strike="noStrike" kern="1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概要</a:t>
                      </a:r>
                      <a:endParaRPr kumimoji="1" lang="en-US" altLang="ja-JP" sz="1050" b="1" u="none" strike="noStrike" kern="1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a:txBody>
                  <a:tcPr marL="36000" marR="36000" marT="0" marB="0" anchor="ctr">
                    <a:solidFill>
                      <a:srgbClr val="006664"/>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公園の維持管理を行う指定管理者が、</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収益</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施設等の</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設置及び管理</a:t>
                      </a:r>
                      <a:r>
                        <a:rPr kumimoji="1" lang="ja-JP" altLang="ja-JP" sz="1050" b="0" u="sng"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（ハード事業）</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とイベントの企画立案</a:t>
                      </a:r>
                      <a:r>
                        <a:rPr kumimoji="1" lang="ja-JP" altLang="ja-JP" sz="1050" b="0" u="sng"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（ソフト事業）</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を一体的に</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実施。</a:t>
                      </a: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ハード面とソフト面の事業を戦略的に展開することにより、利用者サービスの向上</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等</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、公園全体の魅力を高め、周辺地域の活性化に期待。</a:t>
                      </a: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txBody>
                  <a:tcPr marB="0">
                    <a:lnB w="6350" cap="flat" cmpd="sng" algn="ctr">
                      <a:solidFill>
                        <a:srgbClr val="E0E8F0"/>
                      </a:solidFill>
                      <a:prstDash val="solid"/>
                      <a:round/>
                      <a:headEnd type="none" w="med" len="med"/>
                      <a:tailEnd type="none" w="med" len="med"/>
                    </a:lnB>
                    <a:solidFill>
                      <a:srgbClr val="E0E8F0"/>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事業者が公園内に収益施設等の設置及び管理</a:t>
                      </a:r>
                      <a:r>
                        <a:rPr kumimoji="1" lang="ja-JP" altLang="en-US" sz="1050" b="0" u="sng"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（ハード事業）</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と、当該施設周辺の園路や広場等、公園</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施設の</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機能充実のための整備</a:t>
                      </a:r>
                      <a:r>
                        <a:rPr kumimoji="1" lang="ja-JP" altLang="en-US" sz="1050" b="0" u="sng"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（ハード事業）</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を併せて実施</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（整備エリア外の公園の維持管理及びイベント企画立案等の運営については別途、指定管理者が行う。）</a:t>
                      </a: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txBody>
                  <a:tcPr marB="0">
                    <a:lnB w="6350" cap="flat" cmpd="sng" algn="ctr">
                      <a:solidFill>
                        <a:srgbClr val="E0E8F0"/>
                      </a:solidFill>
                      <a:prstDash val="solid"/>
                      <a:round/>
                      <a:headEnd type="none" w="med" len="med"/>
                      <a:tailEnd type="none" w="med" len="med"/>
                    </a:lnB>
                    <a:solidFill>
                      <a:srgbClr val="E0E8F0"/>
                    </a:solidFill>
                  </a:tcPr>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公共施設等の建設、維持管理、運営等を民間の資金、経営能力及び技術的能力を活用して行う手法。</a:t>
                      </a: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久宝寺緑地の場合は、老朽化したプールの再整備に加え、公園全体の管理運営は</a:t>
                      </a:r>
                      <a:r>
                        <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PFI</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事業者が指定管理者として行い、さらに魅力向上事業も実施。</a:t>
                      </a:r>
                    </a:p>
                  </a:txBody>
                  <a:tcPr marB="0">
                    <a:lnB w="6350" cap="flat" cmpd="sng" algn="ctr">
                      <a:solidFill>
                        <a:srgbClr val="E0E8F0"/>
                      </a:solidFill>
                      <a:prstDash val="solid"/>
                      <a:round/>
                      <a:headEnd type="none" w="med" len="med"/>
                      <a:tailEnd type="none" w="med" len="med"/>
                    </a:lnB>
                    <a:solidFill>
                      <a:srgbClr val="E0E8F0"/>
                    </a:solidFill>
                  </a:tcPr>
                </a:tc>
                <a:extLst>
                  <a:ext uri="{0D108BD9-81ED-4DB2-BD59-A6C34878D82A}">
                    <a16:rowId xmlns:a16="http://schemas.microsoft.com/office/drawing/2014/main" val="2902857424"/>
                  </a:ext>
                </a:extLst>
              </a:tr>
              <a:tr h="299762">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b="1" u="none" strike="noStrike" kern="100" cap="none" spc="0" normalizeH="0" baseline="0" noProof="0">
                        <a:ln>
                          <a:noFill/>
                        </a:ln>
                        <a:solidFill>
                          <a:prstClr val="black"/>
                        </a:solidFill>
                        <a:effectLst/>
                        <a:uLnTx/>
                        <a:uFillTx/>
                      </a:endParaRPr>
                    </a:p>
                  </a:txBody>
                  <a:tcPr marL="36000" marR="36000" marT="0" marB="0" anchor="ct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導入公園</a:t>
                      </a:r>
                      <a:r>
                        <a:rPr kumimoji="1" lang="en-US"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服部緑地、浜寺公園、二色の浜公園</a:t>
                      </a:r>
                      <a:endParaRPr kumimoji="1" lang="en-US"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txBody>
                  <a:tcPr>
                    <a:lnT w="6350" cap="flat" cmpd="sng" algn="ctr">
                      <a:solidFill>
                        <a:srgbClr val="E0E8F0"/>
                      </a:solidFill>
                      <a:prstDash val="solid"/>
                      <a:round/>
                      <a:headEnd type="none" w="med" len="med"/>
                      <a:tailEnd type="none" w="med" len="med"/>
                    </a:lnT>
                    <a:solidFill>
                      <a:srgbClr val="E0E8F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導入公園</a:t>
                      </a:r>
                      <a:r>
                        <a:rPr kumimoji="1" lang="en-US"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住吉公園、りんくう公園（中地区）</a:t>
                      </a:r>
                    </a:p>
                  </a:txBody>
                  <a:tcPr>
                    <a:lnT w="6350" cap="flat" cmpd="sng" algn="ctr">
                      <a:solidFill>
                        <a:srgbClr val="E0E8F0"/>
                      </a:solidFill>
                      <a:prstDash val="solid"/>
                      <a:round/>
                      <a:headEnd type="none" w="med" len="med"/>
                      <a:tailEnd type="none" w="med" len="med"/>
                    </a:lnT>
                    <a:solidFill>
                      <a:srgbClr val="E0E8F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導入公園</a:t>
                      </a:r>
                      <a:r>
                        <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久宝寺緑地</a:t>
                      </a:r>
                      <a:endParaRPr kumimoji="1" lang="ja-JP"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txBody>
                  <a:tcPr>
                    <a:lnT w="6350" cap="flat" cmpd="sng" algn="ctr">
                      <a:solidFill>
                        <a:srgbClr val="E0E8F0"/>
                      </a:solidFill>
                      <a:prstDash val="solid"/>
                      <a:round/>
                      <a:headEnd type="none" w="med" len="med"/>
                      <a:tailEnd type="none" w="med" len="med"/>
                    </a:lnT>
                    <a:solidFill>
                      <a:srgbClr val="E0E8F0"/>
                    </a:solidFill>
                  </a:tcPr>
                </a:tc>
                <a:extLst>
                  <a:ext uri="{0D108BD9-81ED-4DB2-BD59-A6C34878D82A}">
                    <a16:rowId xmlns:a16="http://schemas.microsoft.com/office/drawing/2014/main" val="2179286772"/>
                  </a:ext>
                </a:extLst>
              </a:tr>
              <a:tr h="223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1" u="none" strike="noStrike" kern="1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具体例</a:t>
                      </a:r>
                      <a:endParaRPr kumimoji="1" lang="en-US" altLang="ja-JP" sz="1050" b="1" u="none" strike="noStrike" kern="1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a:txBody>
                  <a:tcPr marL="36000" marR="36000" marT="0" marB="0" anchor="ctr">
                    <a:solidFill>
                      <a:srgbClr val="00666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服部緑地</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txBody>
                  <a:tcPr>
                    <a:solidFill>
                      <a:srgbClr val="E0E8F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りんくう公園（中地区）</a:t>
                      </a:r>
                      <a:r>
                        <a:rPr kumimoji="1" lang="en-US" altLang="ja-JP"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050" b="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txBody>
                  <a:tcPr>
                    <a:solidFill>
                      <a:srgbClr val="E0E8F0"/>
                    </a:solidFill>
                  </a:tcPr>
                </a:tc>
                <a:tc>
                  <a:txBody>
                    <a:bodyPr/>
                    <a:lstStyle/>
                    <a:p>
                      <a:pPr marL="0" indent="0">
                        <a:lnSpc>
                          <a:spcPct val="100000"/>
                        </a:lnSpc>
                        <a:buFont typeface="Arial" panose="020B0604020202020204" pitchFamily="34" charset="0"/>
                        <a:buNone/>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久宝寺緑地</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endParaRPr>
                    </a:p>
                  </a:txBody>
                  <a:tcPr>
                    <a:solidFill>
                      <a:srgbClr val="E0E8F0"/>
                    </a:solidFill>
                  </a:tcPr>
                </a:tc>
                <a:extLst>
                  <a:ext uri="{0D108BD9-81ED-4DB2-BD59-A6C34878D82A}">
                    <a16:rowId xmlns:a16="http://schemas.microsoft.com/office/drawing/2014/main" val="2818071984"/>
                  </a:ext>
                </a:extLst>
              </a:tr>
            </a:tbl>
          </a:graphicData>
        </a:graphic>
      </p:graphicFrame>
      <p:sp>
        <p:nvSpPr>
          <p:cNvPr id="66" name="右矢印 65"/>
          <p:cNvSpPr/>
          <p:nvPr/>
        </p:nvSpPr>
        <p:spPr>
          <a:xfrm>
            <a:off x="3114640" y="1618505"/>
            <a:ext cx="497920" cy="381622"/>
          </a:xfrm>
          <a:prstGeom prst="rightArrow">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67" name="右矢印 66"/>
          <p:cNvSpPr/>
          <p:nvPr/>
        </p:nvSpPr>
        <p:spPr>
          <a:xfrm>
            <a:off x="6096614" y="1655557"/>
            <a:ext cx="497920" cy="381622"/>
          </a:xfrm>
          <a:prstGeom prst="rightArrow">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BEAA5EBE-414E-4CB7-90EC-5FDEB6E306AE}"/>
              </a:ext>
            </a:extLst>
          </p:cNvPr>
          <p:cNvSpPr/>
          <p:nvPr/>
        </p:nvSpPr>
        <p:spPr>
          <a:xfrm>
            <a:off x="291109" y="1512770"/>
            <a:ext cx="2736173" cy="667197"/>
          </a:xfrm>
          <a:prstGeom prst="roundRect">
            <a:avLst/>
          </a:prstGeom>
          <a:solidFill>
            <a:srgbClr val="E0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288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各公園の魅力向上に資する事業提案を求める</a:t>
            </a:r>
            <a:endParaRPr kumimoji="1" lang="en-US"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（コンセプト、事業内容、事業手法　等）</a:t>
            </a:r>
          </a:p>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13" name="角丸四角形 54">
            <a:extLst>
              <a:ext uri="{FF2B5EF4-FFF2-40B4-BE49-F238E27FC236}">
                <a16:creationId xmlns:a16="http://schemas.microsoft.com/office/drawing/2014/main" id="{71D1DB59-DBB3-40ED-80A2-FBC35D41C095}"/>
              </a:ext>
            </a:extLst>
          </p:cNvPr>
          <p:cNvSpPr/>
          <p:nvPr/>
        </p:nvSpPr>
        <p:spPr>
          <a:xfrm>
            <a:off x="290969" y="1429868"/>
            <a:ext cx="2401347" cy="288000"/>
          </a:xfrm>
          <a:prstGeom prst="roundRect">
            <a:avLst/>
          </a:prstGeom>
          <a:solidFill>
            <a:srgbClr val="1F497D"/>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b="1">
                <a:solidFill>
                  <a:schemeClr val="bg1"/>
                </a:solidFill>
                <a:latin typeface="メイリオ" panose="020B0604030504040204" pitchFamily="50" charset="-128"/>
                <a:ea typeface="メイリオ" panose="020B0604030504040204" pitchFamily="50" charset="-128"/>
              </a:rPr>
              <a:t>サウンディング型市場調査</a:t>
            </a:r>
          </a:p>
        </p:txBody>
      </p:sp>
      <p:sp>
        <p:nvSpPr>
          <p:cNvPr id="15" name="四角形: 角を丸くする 14">
            <a:extLst>
              <a:ext uri="{FF2B5EF4-FFF2-40B4-BE49-F238E27FC236}">
                <a16:creationId xmlns:a16="http://schemas.microsoft.com/office/drawing/2014/main" id="{42C05CE1-AB53-4D75-9ADE-F7CBB0B35925}"/>
              </a:ext>
            </a:extLst>
          </p:cNvPr>
          <p:cNvSpPr/>
          <p:nvPr/>
        </p:nvSpPr>
        <p:spPr>
          <a:xfrm>
            <a:off x="3685199" y="1512770"/>
            <a:ext cx="2340000" cy="667197"/>
          </a:xfrm>
          <a:prstGeom prst="roundRect">
            <a:avLst/>
          </a:prstGeom>
          <a:solidFill>
            <a:srgbClr val="E0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288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・新たな管理運営制度導入の可否</a:t>
            </a:r>
            <a:endParaRPr kumimoji="1" lang="en-US"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・事業者（指定管理者）公募の要件等</a:t>
            </a:r>
            <a:endParaRPr kumimoji="1" lang="en-US"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55" name="角丸四角形 54"/>
          <p:cNvSpPr/>
          <p:nvPr/>
        </p:nvSpPr>
        <p:spPr>
          <a:xfrm>
            <a:off x="3685200" y="1429868"/>
            <a:ext cx="1656000" cy="288000"/>
          </a:xfrm>
          <a:prstGeom prst="roundRect">
            <a:avLst/>
          </a:prstGeom>
          <a:solidFill>
            <a:srgbClr val="1F497D"/>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b="1">
                <a:solidFill>
                  <a:schemeClr val="bg1"/>
                </a:solidFill>
                <a:latin typeface="メイリオ" panose="020B0604030504040204" pitchFamily="50" charset="-128"/>
                <a:ea typeface="メイリオ" panose="020B0604030504040204" pitchFamily="50" charset="-128"/>
              </a:rPr>
              <a:t>施策検討</a:t>
            </a:r>
          </a:p>
        </p:txBody>
      </p:sp>
      <p:sp>
        <p:nvSpPr>
          <p:cNvPr id="16" name="四角形: 角を丸くする 15">
            <a:extLst>
              <a:ext uri="{FF2B5EF4-FFF2-40B4-BE49-F238E27FC236}">
                <a16:creationId xmlns:a16="http://schemas.microsoft.com/office/drawing/2014/main" id="{902FE4D6-4828-4738-A9A4-2108B4656899}"/>
              </a:ext>
            </a:extLst>
          </p:cNvPr>
          <p:cNvSpPr/>
          <p:nvPr/>
        </p:nvSpPr>
        <p:spPr>
          <a:xfrm>
            <a:off x="6636674" y="1530546"/>
            <a:ext cx="2191134" cy="667197"/>
          </a:xfrm>
          <a:prstGeom prst="roundRect">
            <a:avLst/>
          </a:prstGeom>
          <a:solidFill>
            <a:srgbClr val="E0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288000" r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新たな管理運営手法・公募要件での事業者選定</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6" name="角丸四角形 55"/>
          <p:cNvSpPr/>
          <p:nvPr/>
        </p:nvSpPr>
        <p:spPr>
          <a:xfrm>
            <a:off x="6645141" y="1429868"/>
            <a:ext cx="1654814" cy="288000"/>
          </a:xfrm>
          <a:prstGeom prst="roundRect">
            <a:avLst/>
          </a:prstGeom>
          <a:solidFill>
            <a:srgbClr val="1F497D"/>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400" b="1">
                <a:solidFill>
                  <a:schemeClr val="bg1"/>
                </a:solidFill>
                <a:latin typeface="メイリオ" panose="020B0604030504040204" pitchFamily="50" charset="-128"/>
                <a:ea typeface="メイリオ" panose="020B0604030504040204" pitchFamily="50" charset="-128"/>
              </a:rPr>
              <a:t>事業実施</a:t>
            </a:r>
            <a:endParaRPr kumimoji="1" lang="ja-JP" altLang="en-US" sz="1400" b="1">
              <a:solidFill>
                <a:schemeClr val="bg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4F53CDD2-0EBF-4B44-8136-0FBB38A7E387}"/>
              </a:ext>
            </a:extLst>
          </p:cNvPr>
          <p:cNvSpPr/>
          <p:nvPr/>
        </p:nvSpPr>
        <p:spPr>
          <a:xfrm>
            <a:off x="6148973" y="4710417"/>
            <a:ext cx="1512000" cy="180000"/>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老朽化したプールの再整備</a:t>
            </a: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C39E843B-7FB8-45D8-9F1D-531F4DE4001A}"/>
              </a:ext>
            </a:extLst>
          </p:cNvPr>
          <p:cNvSpPr/>
          <p:nvPr/>
        </p:nvSpPr>
        <p:spPr>
          <a:xfrm>
            <a:off x="6148973" y="5026865"/>
            <a:ext cx="1512000" cy="180000"/>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公園全体の管理運営</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186619DC-B87F-4053-BCEF-5DCC58DDB1BC}"/>
              </a:ext>
            </a:extLst>
          </p:cNvPr>
          <p:cNvSpPr/>
          <p:nvPr/>
        </p:nvSpPr>
        <p:spPr>
          <a:xfrm>
            <a:off x="6148973" y="5343313"/>
            <a:ext cx="1512000" cy="327065"/>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魅力向上事業</a:t>
            </a:r>
            <a:b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（収益施設等の設置＆管理）</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加算記号 21">
            <a:extLst>
              <a:ext uri="{FF2B5EF4-FFF2-40B4-BE49-F238E27FC236}">
                <a16:creationId xmlns:a16="http://schemas.microsoft.com/office/drawing/2014/main" id="{DF812AA7-9DA5-4C06-A82D-F8EBB4076F12}"/>
              </a:ext>
            </a:extLst>
          </p:cNvPr>
          <p:cNvSpPr/>
          <p:nvPr/>
        </p:nvSpPr>
        <p:spPr>
          <a:xfrm>
            <a:off x="6832973" y="4886641"/>
            <a:ext cx="144000" cy="144000"/>
          </a:xfrm>
          <a:prstGeom prst="mathPlus">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58" name="加算記号 57">
            <a:extLst>
              <a:ext uri="{FF2B5EF4-FFF2-40B4-BE49-F238E27FC236}">
                <a16:creationId xmlns:a16="http://schemas.microsoft.com/office/drawing/2014/main" id="{0A029253-914D-4A8D-A7AC-76F65B098AD1}"/>
              </a:ext>
            </a:extLst>
          </p:cNvPr>
          <p:cNvSpPr/>
          <p:nvPr/>
        </p:nvSpPr>
        <p:spPr>
          <a:xfrm>
            <a:off x="6832973" y="5203089"/>
            <a:ext cx="144000" cy="144000"/>
          </a:xfrm>
          <a:prstGeom prst="mathPlus">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23" name="二等辺三角形 22">
            <a:extLst>
              <a:ext uri="{FF2B5EF4-FFF2-40B4-BE49-F238E27FC236}">
                <a16:creationId xmlns:a16="http://schemas.microsoft.com/office/drawing/2014/main" id="{CFCF7421-8548-4FF8-A561-B1277F0E3F95}"/>
              </a:ext>
            </a:extLst>
          </p:cNvPr>
          <p:cNvSpPr/>
          <p:nvPr/>
        </p:nvSpPr>
        <p:spPr>
          <a:xfrm rot="5400000">
            <a:off x="7385471" y="5132711"/>
            <a:ext cx="767860" cy="126757"/>
          </a:xfrm>
          <a:prstGeom prst="triangle">
            <a:avLst>
              <a:gd name="adj" fmla="val 50000"/>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DD1312CF-14C8-45E2-91A6-4DBE3F257C4B}"/>
              </a:ext>
            </a:extLst>
          </p:cNvPr>
          <p:cNvSpPr txBox="1"/>
          <p:nvPr/>
        </p:nvSpPr>
        <p:spPr>
          <a:xfrm>
            <a:off x="7874214" y="4758862"/>
            <a:ext cx="1080261" cy="90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nSpc>
                <a:spcPts val="1300"/>
              </a:lnSpc>
            </a:pP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民間のノウハウを最大限に活用したサービス提供や管理運営の効率化を進め、</a:t>
            </a:r>
            <a:r>
              <a:rPr lang="ja-JP" altLang="en-US"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rPr>
              <a:t>公園全体に賑わい創出！</a:t>
            </a:r>
            <a:endParaRPr kumimoji="1" lang="en-US" altLang="ja-JP"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a:extLst>
              <a:ext uri="{FF2B5EF4-FFF2-40B4-BE49-F238E27FC236}">
                <a16:creationId xmlns:a16="http://schemas.microsoft.com/office/drawing/2014/main" id="{0A46F40C-D612-4C4C-B50A-2FA9C10F3CB6}"/>
              </a:ext>
            </a:extLst>
          </p:cNvPr>
          <p:cNvSpPr/>
          <p:nvPr/>
        </p:nvSpPr>
        <p:spPr>
          <a:xfrm>
            <a:off x="3249436" y="4755422"/>
            <a:ext cx="1404000" cy="180000"/>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spcBef>
                <a:spcPts val="0"/>
              </a:spcBef>
              <a:spcAft>
                <a:spcPts val="0"/>
              </a:spcAft>
              <a:buClrTx/>
              <a:buSzTx/>
              <a:buFontTx/>
              <a:buNone/>
              <a:tabLst/>
              <a:defRPr/>
            </a:pP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収益</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施設等の設置管理</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a:extLst>
              <a:ext uri="{FF2B5EF4-FFF2-40B4-BE49-F238E27FC236}">
                <a16:creationId xmlns:a16="http://schemas.microsoft.com/office/drawing/2014/main" id="{9AE60776-175E-41A0-81E4-875275263771}"/>
              </a:ext>
            </a:extLst>
          </p:cNvPr>
          <p:cNvSpPr/>
          <p:nvPr/>
        </p:nvSpPr>
        <p:spPr>
          <a:xfrm>
            <a:off x="3249436" y="5104189"/>
            <a:ext cx="1404000" cy="327065"/>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園路や広場を含めた</a:t>
            </a:r>
            <a:b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中地区の一体整備</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加算記号 69">
            <a:extLst>
              <a:ext uri="{FF2B5EF4-FFF2-40B4-BE49-F238E27FC236}">
                <a16:creationId xmlns:a16="http://schemas.microsoft.com/office/drawing/2014/main" id="{C1FB2E26-1940-4ECD-84C6-71079C33B098}"/>
              </a:ext>
            </a:extLst>
          </p:cNvPr>
          <p:cNvSpPr/>
          <p:nvPr/>
        </p:nvSpPr>
        <p:spPr>
          <a:xfrm>
            <a:off x="3879436" y="4947806"/>
            <a:ext cx="144000" cy="144000"/>
          </a:xfrm>
          <a:prstGeom prst="mathPlus">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74" name="二等辺三角形 73">
            <a:extLst>
              <a:ext uri="{FF2B5EF4-FFF2-40B4-BE49-F238E27FC236}">
                <a16:creationId xmlns:a16="http://schemas.microsoft.com/office/drawing/2014/main" id="{FE113ACB-111A-498A-8C10-2830428FA31A}"/>
              </a:ext>
            </a:extLst>
          </p:cNvPr>
          <p:cNvSpPr/>
          <p:nvPr/>
        </p:nvSpPr>
        <p:spPr>
          <a:xfrm rot="5400000">
            <a:off x="4385329" y="5030969"/>
            <a:ext cx="767860" cy="126757"/>
          </a:xfrm>
          <a:prstGeom prst="triangle">
            <a:avLst>
              <a:gd name="adj" fmla="val 50000"/>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46C491BF-71B6-4B3B-8BE3-E6041C82B20D}"/>
              </a:ext>
            </a:extLst>
          </p:cNvPr>
          <p:cNvSpPr txBox="1"/>
          <p:nvPr/>
        </p:nvSpPr>
        <p:spPr>
          <a:xfrm>
            <a:off x="4840896" y="4806347"/>
            <a:ext cx="1261497" cy="576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oAutofit/>
          </a:bodyPr>
          <a:lstStyle/>
          <a:p>
            <a:pPr>
              <a:lnSpc>
                <a:spcPts val="1300"/>
              </a:lnSpc>
            </a:pPr>
            <a:r>
              <a:rPr kumimoji="1"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収益施設の設置や指定管理者と連携したイベント実施等による</a:t>
            </a:r>
            <a:r>
              <a:rPr kumimoji="1" lang="ja-JP" altLang="en-US"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rPr>
              <a:t>公園の魅力向上！</a:t>
            </a:r>
            <a:endParaRPr kumimoji="1" lang="en-US" altLang="ja-JP"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a:extLst>
              <a:ext uri="{FF2B5EF4-FFF2-40B4-BE49-F238E27FC236}">
                <a16:creationId xmlns:a16="http://schemas.microsoft.com/office/drawing/2014/main" id="{B8A1A56A-B34B-4F39-9C1E-6C9B14D82643}"/>
              </a:ext>
            </a:extLst>
          </p:cNvPr>
          <p:cNvSpPr/>
          <p:nvPr/>
        </p:nvSpPr>
        <p:spPr>
          <a:xfrm>
            <a:off x="383229" y="5709067"/>
            <a:ext cx="2778690" cy="972000"/>
          </a:xfrm>
          <a:prstGeom prst="rect">
            <a:avLst/>
          </a:prstGeom>
          <a:ln>
            <a:no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3" name="正方形/長方形 82">
            <a:extLst>
              <a:ext uri="{FF2B5EF4-FFF2-40B4-BE49-F238E27FC236}">
                <a16:creationId xmlns:a16="http://schemas.microsoft.com/office/drawing/2014/main" id="{7EDEA627-0105-4086-A831-DC48A36445DA}"/>
              </a:ext>
            </a:extLst>
          </p:cNvPr>
          <p:cNvSpPr/>
          <p:nvPr/>
        </p:nvSpPr>
        <p:spPr>
          <a:xfrm>
            <a:off x="385419" y="4710417"/>
            <a:ext cx="1440000" cy="180000"/>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収益施設等の</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7" name="正方形/長方形 86">
            <a:extLst>
              <a:ext uri="{FF2B5EF4-FFF2-40B4-BE49-F238E27FC236}">
                <a16:creationId xmlns:a16="http://schemas.microsoft.com/office/drawing/2014/main" id="{4E01001C-ABB1-4A50-B964-13DE0F4392FA}"/>
              </a:ext>
            </a:extLst>
          </p:cNvPr>
          <p:cNvSpPr/>
          <p:nvPr/>
        </p:nvSpPr>
        <p:spPr>
          <a:xfrm>
            <a:off x="385419" y="5026865"/>
            <a:ext cx="1440000" cy="180000"/>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公園の管理運営</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9" name="加算記号 88">
            <a:extLst>
              <a:ext uri="{FF2B5EF4-FFF2-40B4-BE49-F238E27FC236}">
                <a16:creationId xmlns:a16="http://schemas.microsoft.com/office/drawing/2014/main" id="{A0F85E35-C8E3-46B3-8905-805F4930ECEC}"/>
              </a:ext>
            </a:extLst>
          </p:cNvPr>
          <p:cNvSpPr/>
          <p:nvPr/>
        </p:nvSpPr>
        <p:spPr>
          <a:xfrm>
            <a:off x="1033419" y="4886641"/>
            <a:ext cx="144000" cy="144000"/>
          </a:xfrm>
          <a:prstGeom prst="mathPlus">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91" name="二等辺三角形 90">
            <a:extLst>
              <a:ext uri="{FF2B5EF4-FFF2-40B4-BE49-F238E27FC236}">
                <a16:creationId xmlns:a16="http://schemas.microsoft.com/office/drawing/2014/main" id="{C2490552-2FB1-4C72-A028-1A81B976B6CA}"/>
              </a:ext>
            </a:extLst>
          </p:cNvPr>
          <p:cNvSpPr/>
          <p:nvPr/>
        </p:nvSpPr>
        <p:spPr>
          <a:xfrm rot="5400000">
            <a:off x="1579826" y="5118203"/>
            <a:ext cx="767860" cy="126757"/>
          </a:xfrm>
          <a:prstGeom prst="triangle">
            <a:avLst>
              <a:gd name="adj" fmla="val 50000"/>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93" name="正方形/長方形 92">
            <a:extLst>
              <a:ext uri="{FF2B5EF4-FFF2-40B4-BE49-F238E27FC236}">
                <a16:creationId xmlns:a16="http://schemas.microsoft.com/office/drawing/2014/main" id="{C4F38E26-6882-4EEC-9ABF-46DAAED6617D}"/>
              </a:ext>
            </a:extLst>
          </p:cNvPr>
          <p:cNvSpPr/>
          <p:nvPr/>
        </p:nvSpPr>
        <p:spPr>
          <a:xfrm>
            <a:off x="385419" y="5343313"/>
            <a:ext cx="1440000" cy="327065"/>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イベント等の企画・立案</a:t>
            </a:r>
            <a:b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（ソフト事業の充実）</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加算記号 89">
            <a:extLst>
              <a:ext uri="{FF2B5EF4-FFF2-40B4-BE49-F238E27FC236}">
                <a16:creationId xmlns:a16="http://schemas.microsoft.com/office/drawing/2014/main" id="{18186430-3D70-4BAB-BB80-16DA53A1F56A}"/>
              </a:ext>
            </a:extLst>
          </p:cNvPr>
          <p:cNvSpPr/>
          <p:nvPr/>
        </p:nvSpPr>
        <p:spPr>
          <a:xfrm>
            <a:off x="1033419" y="5203089"/>
            <a:ext cx="144000" cy="144000"/>
          </a:xfrm>
          <a:prstGeom prst="mathPlus">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F532F09B-B661-4839-AE85-C3B30B89D0FF}"/>
              </a:ext>
            </a:extLst>
          </p:cNvPr>
          <p:cNvSpPr txBox="1"/>
          <p:nvPr/>
        </p:nvSpPr>
        <p:spPr>
          <a:xfrm>
            <a:off x="1943855" y="4812142"/>
            <a:ext cx="1301532" cy="7282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tIns="0" bIns="0" rtlCol="0">
            <a:noAutofit/>
          </a:bodyPr>
          <a:lstStyle/>
          <a:p>
            <a:pPr>
              <a:lnSpc>
                <a:spcPts val="1300"/>
              </a:lnSpc>
            </a:pP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指定管理者が一体的・</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戦略的に行うことにより</a:t>
            </a:r>
            <a:r>
              <a:rPr lang="ja-JP" altLang="en-US"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rPr>
              <a:t>公園全体の包括的なマネジメントを実現！</a:t>
            </a:r>
            <a:endParaRPr kumimoji="1" lang="en-US" altLang="ja-JP"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テキスト プレースホルダー 79">
            <a:extLst>
              <a:ext uri="{FF2B5EF4-FFF2-40B4-BE49-F238E27FC236}">
                <a16:creationId xmlns:a16="http://schemas.microsoft.com/office/drawing/2014/main" id="{B868F1D1-AD2D-4973-9965-C2E60C308211}"/>
              </a:ext>
            </a:extLst>
          </p:cNvPr>
          <p:cNvSpPr txBox="1">
            <a:spLocks noGrp="1"/>
          </p:cNvSpPr>
          <p:nvPr>
            <p:ph type="body" sz="quarter" idx="18"/>
          </p:nvPr>
        </p:nvSpPr>
        <p:spPr>
          <a:xfrm>
            <a:off x="130969" y="547200"/>
            <a:ext cx="8882062" cy="946150"/>
          </a:xfrm>
          <a:prstGeom prst="rect">
            <a:avLst/>
          </a:prstGeom>
          <a:noFill/>
          <a:ln>
            <a:noFill/>
          </a:ln>
        </p:spPr>
        <p:txBody>
          <a:bodyPr wrap="square" rtlCol="0">
            <a:noAutofit/>
          </a:bodyPr>
          <a:lstStyle/>
          <a:p>
            <a:pPr marL="90488" indent="-90488">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府営公園においては、民間活力の積極的な活用により、</a:t>
            </a:r>
            <a:r>
              <a:rPr lang="ja-JP" altLang="en-US" sz="1200" dirty="0">
                <a:solidFill>
                  <a:schemeClr val="tx1"/>
                </a:solidFill>
                <a:latin typeface="メイリオ" panose="020B0604030504040204" pitchFamily="50" charset="-128"/>
                <a:ea typeface="メイリオ" panose="020B0604030504040204" pitchFamily="50" charset="-128"/>
              </a:rPr>
              <a:t>さらなる公園の魅力づくりや府民サービスの向上、周辺地域の活性化をめざしている。</a:t>
            </a:r>
            <a:endParaRPr lang="en-US" altLang="ja-JP" sz="1200" dirty="0">
              <a:solidFill>
                <a:schemeClr val="tx1"/>
              </a:solidFill>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民間活力活用については、新たな視点での公園の活性化に向けた可能性を探るため、「サウンディング型市場調査」を実施し、その結果を踏まえ、各公園の特性等に応じた魅力向上につながる新たな管理運営制度の導入・拡充等を検討している。</a:t>
            </a:r>
            <a:endPar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正方形/長方形 96">
            <a:extLst>
              <a:ext uri="{FF2B5EF4-FFF2-40B4-BE49-F238E27FC236}">
                <a16:creationId xmlns:a16="http://schemas.microsoft.com/office/drawing/2014/main" id="{6D348252-B2B8-4A33-9F93-0E9CDC2FB925}"/>
              </a:ext>
            </a:extLst>
          </p:cNvPr>
          <p:cNvSpPr/>
          <p:nvPr/>
        </p:nvSpPr>
        <p:spPr>
          <a:xfrm>
            <a:off x="6148973" y="5709067"/>
            <a:ext cx="2778690" cy="972000"/>
          </a:xfrm>
          <a:prstGeom prst="rect">
            <a:avLst/>
          </a:prstGeom>
          <a:ln>
            <a:no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98" name="正方形/長方形 97">
            <a:extLst>
              <a:ext uri="{FF2B5EF4-FFF2-40B4-BE49-F238E27FC236}">
                <a16:creationId xmlns:a16="http://schemas.microsoft.com/office/drawing/2014/main" id="{0C3D139F-5B86-4463-846F-9BC577F658AC}"/>
              </a:ext>
            </a:extLst>
          </p:cNvPr>
          <p:cNvSpPr/>
          <p:nvPr/>
        </p:nvSpPr>
        <p:spPr>
          <a:xfrm>
            <a:off x="3266101" y="5709067"/>
            <a:ext cx="2778690" cy="972000"/>
          </a:xfrm>
          <a:prstGeom prst="rect">
            <a:avLst/>
          </a:prstGeom>
          <a:ln>
            <a:no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14" name="図プレースホルダー 13" descr="アイコン が含まれている画像&#10;&#10;AI によって生成されたコンテンツは間違っている可能性があります。">
            <a:extLst>
              <a:ext uri="{FF2B5EF4-FFF2-40B4-BE49-F238E27FC236}">
                <a16:creationId xmlns:a16="http://schemas.microsoft.com/office/drawing/2014/main" id="{653AA693-E648-1B37-0773-E56D114A432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p:pic>
      <p:pic>
        <p:nvPicPr>
          <p:cNvPr id="11" name="図プレースホルダー 10" descr="テキスト&#10;&#10;AI によって生成されたコンテンツは間違っている可能性があります。">
            <a:extLst>
              <a:ext uri="{FF2B5EF4-FFF2-40B4-BE49-F238E27FC236}">
                <a16:creationId xmlns:a16="http://schemas.microsoft.com/office/drawing/2014/main" id="{34818962-EFC9-97C3-C2EB-74B2E6C9865D}"/>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p:pic>
      <p:pic>
        <p:nvPicPr>
          <p:cNvPr id="39" name="図 38">
            <a:extLst>
              <a:ext uri="{FF2B5EF4-FFF2-40B4-BE49-F238E27FC236}">
                <a16:creationId xmlns:a16="http://schemas.microsoft.com/office/drawing/2014/main" id="{C2E1F662-DADF-4231-810A-2C3DFE0E2A54}"/>
              </a:ext>
            </a:extLst>
          </p:cNvPr>
          <p:cNvPicPr>
            <a:picLocks/>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rcRect l="7527"/>
          <a:stretch/>
        </p:blipFill>
        <p:spPr>
          <a:xfrm>
            <a:off x="418828" y="5743093"/>
            <a:ext cx="1589257" cy="768647"/>
          </a:xfrm>
          <a:prstGeom prst="rect">
            <a:avLst/>
          </a:prstGeom>
        </p:spPr>
      </p:pic>
      <p:pic>
        <p:nvPicPr>
          <p:cNvPr id="41" name="図 40" descr="草の上にいる人々&#10;&#10;中程度の精度で自動的に生成された説明">
            <a:extLst>
              <a:ext uri="{FF2B5EF4-FFF2-40B4-BE49-F238E27FC236}">
                <a16:creationId xmlns:a16="http://schemas.microsoft.com/office/drawing/2014/main" id="{35DEA6AA-7E26-9FBE-A96D-CEAD1E0BF051}"/>
              </a:ext>
            </a:extLst>
          </p:cNvPr>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081685" y="5756063"/>
            <a:ext cx="1003476" cy="752681"/>
          </a:xfrm>
          <a:prstGeom prst="rect">
            <a:avLst/>
          </a:prstGeom>
        </p:spPr>
      </p:pic>
      <p:sp>
        <p:nvSpPr>
          <p:cNvPr id="4" name="テキスト ボックス 3">
            <a:extLst>
              <a:ext uri="{FF2B5EF4-FFF2-40B4-BE49-F238E27FC236}">
                <a16:creationId xmlns:a16="http://schemas.microsoft.com/office/drawing/2014/main" id="{7BAE5947-D7D8-425F-896D-E39C1B261135}"/>
              </a:ext>
            </a:extLst>
          </p:cNvPr>
          <p:cNvSpPr txBox="1"/>
          <p:nvPr/>
        </p:nvSpPr>
        <p:spPr>
          <a:xfrm>
            <a:off x="730673" y="6481271"/>
            <a:ext cx="123586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収益施設の設置</a:t>
            </a:r>
          </a:p>
        </p:txBody>
      </p:sp>
      <p:sp>
        <p:nvSpPr>
          <p:cNvPr id="43" name="テキスト ボックス 42">
            <a:extLst>
              <a:ext uri="{FF2B5EF4-FFF2-40B4-BE49-F238E27FC236}">
                <a16:creationId xmlns:a16="http://schemas.microsoft.com/office/drawing/2014/main" id="{6AAD2DE3-849E-40E4-A385-377B1CF7C538}"/>
              </a:ext>
            </a:extLst>
          </p:cNvPr>
          <p:cNvSpPr txBox="1"/>
          <p:nvPr/>
        </p:nvSpPr>
        <p:spPr>
          <a:xfrm>
            <a:off x="2091173" y="6481271"/>
            <a:ext cx="123586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ソフト事業の充実</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BB62F5A0-831F-4773-B81C-96E07D1200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775" b="10775"/>
          <a:stretch/>
        </p:blipFill>
        <p:spPr>
          <a:xfrm>
            <a:off x="7706022" y="5755430"/>
            <a:ext cx="1083123" cy="722082"/>
          </a:xfrm>
          <a:prstGeom prst="rect">
            <a:avLst/>
          </a:prstGeom>
        </p:spPr>
      </p:pic>
      <p:sp>
        <p:nvSpPr>
          <p:cNvPr id="45" name="テキスト ボックス 44">
            <a:extLst>
              <a:ext uri="{FF2B5EF4-FFF2-40B4-BE49-F238E27FC236}">
                <a16:creationId xmlns:a16="http://schemas.microsoft.com/office/drawing/2014/main" id="{292D7F87-84FC-454E-ADBB-FBC4B0D68B8F}"/>
              </a:ext>
            </a:extLst>
          </p:cNvPr>
          <p:cNvSpPr txBox="1"/>
          <p:nvPr/>
        </p:nvSpPr>
        <p:spPr>
          <a:xfrm>
            <a:off x="7770402" y="6448615"/>
            <a:ext cx="123586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収益施設の設置</a:t>
            </a:r>
          </a:p>
        </p:txBody>
      </p:sp>
      <p:pic>
        <p:nvPicPr>
          <p:cNvPr id="46" name="図 45">
            <a:extLst>
              <a:ext uri="{FF2B5EF4-FFF2-40B4-BE49-F238E27FC236}">
                <a16:creationId xmlns:a16="http://schemas.microsoft.com/office/drawing/2014/main" id="{6E5DBDB5-493E-4508-B73D-AF58584E834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23" t="19605" r="5737" b="9712"/>
          <a:stretch/>
        </p:blipFill>
        <p:spPr>
          <a:xfrm>
            <a:off x="3810863" y="5752493"/>
            <a:ext cx="1689167" cy="770400"/>
          </a:xfrm>
          <a:prstGeom prst="rect">
            <a:avLst/>
          </a:prstGeom>
        </p:spPr>
      </p:pic>
      <p:pic>
        <p:nvPicPr>
          <p:cNvPr id="47" name="図 46">
            <a:extLst>
              <a:ext uri="{FF2B5EF4-FFF2-40B4-BE49-F238E27FC236}">
                <a16:creationId xmlns:a16="http://schemas.microsoft.com/office/drawing/2014/main" id="{BC73B906-D5B0-4CCE-A0DF-40AF7541587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8197" b="19506"/>
          <a:stretch/>
        </p:blipFill>
        <p:spPr>
          <a:xfrm>
            <a:off x="6175989" y="5752084"/>
            <a:ext cx="1463550" cy="731864"/>
          </a:xfrm>
          <a:prstGeom prst="rect">
            <a:avLst/>
          </a:prstGeom>
        </p:spPr>
      </p:pic>
      <p:sp>
        <p:nvSpPr>
          <p:cNvPr id="49" name="テキスト ボックス 48">
            <a:extLst>
              <a:ext uri="{FF2B5EF4-FFF2-40B4-BE49-F238E27FC236}">
                <a16:creationId xmlns:a16="http://schemas.microsoft.com/office/drawing/2014/main" id="{C68F467A-6C4A-46B2-B211-A411A50A1B06}"/>
              </a:ext>
            </a:extLst>
          </p:cNvPr>
          <p:cNvSpPr txBox="1"/>
          <p:nvPr/>
        </p:nvSpPr>
        <p:spPr>
          <a:xfrm>
            <a:off x="6316008" y="6448615"/>
            <a:ext cx="1257233"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プール再整備イメージ</a:t>
            </a:r>
          </a:p>
        </p:txBody>
      </p:sp>
      <p:sp>
        <p:nvSpPr>
          <p:cNvPr id="50" name="テキスト ボックス 49">
            <a:extLst>
              <a:ext uri="{FF2B5EF4-FFF2-40B4-BE49-F238E27FC236}">
                <a16:creationId xmlns:a16="http://schemas.microsoft.com/office/drawing/2014/main" id="{4C510073-BC5E-4B13-8CD7-B5660A94CC5B}"/>
              </a:ext>
            </a:extLst>
          </p:cNvPr>
          <p:cNvSpPr txBox="1"/>
          <p:nvPr/>
        </p:nvSpPr>
        <p:spPr>
          <a:xfrm>
            <a:off x="3604974" y="6481271"/>
            <a:ext cx="213360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レストラン、アート・ビジネス施設イメージ</a:t>
            </a:r>
          </a:p>
          <a:p>
            <a:endParaRPr kumimoji="1"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EA45D124-7022-461A-9964-B896BD7E540A}"/>
              </a:ext>
            </a:extLst>
          </p:cNvPr>
          <p:cNvSpPr>
            <a:spLocks noGrp="1"/>
          </p:cNvSpPr>
          <p:nvPr>
            <p:ph type="sldNum" sz="quarter" idx="12"/>
          </p:nvPr>
        </p:nvSpPr>
        <p:spPr/>
        <p:txBody>
          <a:bodyPr/>
          <a:lstStyle/>
          <a:p>
            <a:fld id="{7791D223-6A27-4327-8087-FA06212A7E85}" type="slidenum">
              <a:rPr lang="ja-JP" altLang="en-US" smtClean="0"/>
              <a:pPr/>
              <a:t>25</a:t>
            </a:fld>
            <a:endParaRPr lang="ja-JP" altLang="en-US"/>
          </a:p>
        </p:txBody>
      </p:sp>
    </p:spTree>
    <p:extLst>
      <p:ext uri="{BB962C8B-B14F-4D97-AF65-F5344CB8AC3E}">
        <p14:creationId xmlns:p14="http://schemas.microsoft.com/office/powerpoint/2010/main" val="376474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30F3FA7-72F0-4E97-9CCF-4C159BF0A99C}"/>
              </a:ext>
            </a:extLst>
          </p:cNvPr>
          <p:cNvSpPr/>
          <p:nvPr/>
        </p:nvSpPr>
        <p:spPr>
          <a:xfrm>
            <a:off x="273017" y="587434"/>
            <a:ext cx="8597967" cy="5321813"/>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lang="ja-JP" altLang="en-US" sz="1200" b="1" dirty="0">
                <a:solidFill>
                  <a:prstClr val="black"/>
                </a:solidFill>
                <a:latin typeface="メイリオ" panose="020B0604030504040204" pitchFamily="50" charset="-128"/>
                <a:ea typeface="メイリオ" panose="020B0604030504040204" pitchFamily="50" charset="-128"/>
              </a:rPr>
              <a:t>■「大阪教育ゆめ基金」への寄附</a:t>
            </a:r>
            <a:endParaRPr lang="en-US" altLang="ja-JP" sz="1200" b="1" dirty="0">
              <a:solidFill>
                <a:prstClr val="black"/>
              </a:solidFill>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rPr>
              <a:t>府では、教育課題に的確に対応し、大阪の子どもたちの確かな「学び」と「はぐくみ」を支えるため、「大阪教育ゆめ基金」を設置し、いただいたご寄附を子どもたちの学力向上や不登校支援等、教育の充実に資する様々な事業に活用。</a:t>
            </a:r>
            <a:endParaRPr lang="en-US" altLang="ja-JP" sz="1200" dirty="0">
              <a:solidFill>
                <a:prstClr val="black"/>
              </a:solidFill>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rPr>
              <a:t>令和６年度からは、教育庁に対する寄附に加え、公私問わず、応援したい府内の高校等（母校等）を指定して寄附ができる「母校応援ふるさと納税制度」を開始し、府内の高校等の特色や魅力のある学校環境の整備等に活用。</a:t>
            </a:r>
          </a:p>
          <a:p>
            <a:pPr marL="90488" indent="-90488">
              <a:buFont typeface="Arial" panose="020B0604020202020204" pitchFamily="34" charset="0"/>
              <a:buChar char="•"/>
            </a:pPr>
            <a:endParaRPr lang="ja-JP" altLang="en-US" sz="1200" dirty="0">
              <a:solidFill>
                <a:prstClr val="black"/>
              </a:solidFill>
              <a:latin typeface="メイリオ" panose="020B0604030504040204" pitchFamily="50" charset="-128"/>
              <a:ea typeface="メイリオ" panose="020B0604030504040204" pitchFamily="50" charset="-128"/>
            </a:endParaRPr>
          </a:p>
        </p:txBody>
      </p:sp>
      <p:graphicFrame>
        <p:nvGraphicFramePr>
          <p:cNvPr id="76" name="表 76">
            <a:extLst>
              <a:ext uri="{FF2B5EF4-FFF2-40B4-BE49-F238E27FC236}">
                <a16:creationId xmlns:a16="http://schemas.microsoft.com/office/drawing/2014/main" id="{A0A166BF-A920-4F36-8238-41D461975AA3}"/>
              </a:ext>
            </a:extLst>
          </p:cNvPr>
          <p:cNvGraphicFramePr>
            <a:graphicFrameLocks noGrp="1"/>
          </p:cNvGraphicFramePr>
          <p:nvPr>
            <p:extLst>
              <p:ext uri="{D42A27DB-BD31-4B8C-83A1-F6EECF244321}">
                <p14:modId xmlns:p14="http://schemas.microsoft.com/office/powerpoint/2010/main" val="1855688234"/>
              </p:ext>
            </p:extLst>
          </p:nvPr>
        </p:nvGraphicFramePr>
        <p:xfrm>
          <a:off x="314459" y="1583199"/>
          <a:ext cx="8515081" cy="4248000"/>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136477593"/>
                    </a:ext>
                  </a:extLst>
                </a:gridCol>
                <a:gridCol w="4843081">
                  <a:extLst>
                    <a:ext uri="{9D8B030D-6E8A-4147-A177-3AD203B41FA5}">
                      <a16:colId xmlns:a16="http://schemas.microsoft.com/office/drawing/2014/main" val="1500657592"/>
                    </a:ext>
                  </a:extLst>
                </a:gridCol>
              </a:tblGrid>
              <a:tr h="2268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「ふるさと納税ポータルサイト」を通じた寄附の受付</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従来の寄附方法に加え、「さとふる」、「ふるさとチョイス」、「楽天ふるさと納税」のウェブサイトから寄附。</a:t>
                      </a:r>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010985295"/>
                  </a:ext>
                </a:extLst>
              </a:tr>
              <a:tr h="72000">
                <a:tc gridSpan="2">
                  <a:txBody>
                    <a:bodyPr/>
                    <a:lstStyle/>
                    <a:p>
                      <a:endParaRPr kumimoji="1" lang="ja-JP" altLang="en-US" sz="100" dirty="0"/>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2313753"/>
                  </a:ext>
                </a:extLst>
              </a:tr>
              <a:tr h="612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「二次元コード」</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による寄附の受付</a:t>
                      </a:r>
                      <a:endPar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スマートフォン等で二次元コードを読み取り、</a:t>
                      </a:r>
                      <a:r>
                        <a:rPr kumimoji="1" lang="en-US" altLang="ja-JP" sz="11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PayPay</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（ペイペイ）で寄附。</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二次元コードは、教育庁教育総務企画課の他、図書館や博物館等、府立の教育関係施設に設置。</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559627918"/>
                  </a:ext>
                </a:extLst>
              </a:tr>
              <a:tr h="72000">
                <a:tc gridSpan="2">
                  <a:txBody>
                    <a:bodyPr/>
                    <a:lstStyle/>
                    <a:p>
                      <a:endParaRPr kumimoji="1" lang="ja-JP" altLang="en-US" sz="1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704290910"/>
                  </a:ext>
                </a:extLst>
              </a:tr>
              <a:tr h="12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遺贈</a:t>
                      </a:r>
                      <a:r>
                        <a:rPr lang="ja-JP" altLang="en-US" sz="1200" b="0" baseline="30000" dirty="0">
                          <a:solidFill>
                            <a:schemeClr val="tx1"/>
                          </a:solidFill>
                          <a:latin typeface="メイリオ" panose="020B0604030504040204" pitchFamily="50" charset="-128"/>
                          <a:ea typeface="メイリオ" panose="020B0604030504040204" pitchFamily="50" charset="-128"/>
                        </a:rPr>
                        <a:t>*</a:t>
                      </a:r>
                      <a:r>
                        <a:rPr lang="en-US" altLang="ja-JP" sz="1200" b="0" baseline="30000" dirty="0">
                          <a:solidFill>
                            <a:schemeClr val="tx1"/>
                          </a:solidFill>
                          <a:latin typeface="メイリオ" panose="020B0604030504040204" pitchFamily="50" charset="-128"/>
                          <a:ea typeface="メイリオ" panose="020B0604030504040204" pitchFamily="50" charset="-128"/>
                        </a:rPr>
                        <a:t>14</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寄附に関する協定を</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府内</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金融機関と締結</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大阪教育ゆめ基金への遺贈寄附を希望される方の意思が円滑に実現されるよう、株式会社池田泉州銀行、株式会社関西みらい銀行及び株式会社りそな銀行と、遺贈寄附に関する協定を締結。</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遺贈寄附を希望される方に金融機関の相談窓口を案内。</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8902468"/>
                  </a:ext>
                </a:extLst>
              </a:tr>
            </a:tbl>
          </a:graphicData>
        </a:graphic>
      </p:graphicFrame>
      <p:sp>
        <p:nvSpPr>
          <p:cNvPr id="2" name="テキスト プレースホルダー 1">
            <a:extLst>
              <a:ext uri="{FF2B5EF4-FFF2-40B4-BE49-F238E27FC236}">
                <a16:creationId xmlns:a16="http://schemas.microsoft.com/office/drawing/2014/main" id="{A654B149-BA10-41AF-BC4C-1BDF1F6C6E95}"/>
              </a:ext>
            </a:extLst>
          </p:cNvPr>
          <p:cNvSpPr>
            <a:spLocks noGrp="1"/>
          </p:cNvSpPr>
          <p:nvPr>
            <p:ph type="body" sz="quarter" idx="13"/>
          </p:nvPr>
        </p:nvSpPr>
        <p:spPr>
          <a:xfrm>
            <a:off x="0" y="47030"/>
            <a:ext cx="7725190" cy="501650"/>
          </a:xfrm>
        </p:spPr>
        <p:txBody>
          <a:bodyPr/>
          <a:lstStyle/>
          <a:p>
            <a:r>
              <a:rPr lang="ja-JP" altLang="en-US" sz="1900" b="0" dirty="0"/>
              <a:t>民間との連携等を通じた寄附金の確保（大阪教育ゆめ基金）等</a:t>
            </a:r>
          </a:p>
        </p:txBody>
      </p:sp>
      <p:grpSp>
        <p:nvGrpSpPr>
          <p:cNvPr id="4" name="グループ化 3">
            <a:extLst>
              <a:ext uri="{FF2B5EF4-FFF2-40B4-BE49-F238E27FC236}">
                <a16:creationId xmlns:a16="http://schemas.microsoft.com/office/drawing/2014/main" id="{BE389019-A0FC-44B7-AA9F-24964277A9BA}"/>
              </a:ext>
            </a:extLst>
          </p:cNvPr>
          <p:cNvGrpSpPr/>
          <p:nvPr/>
        </p:nvGrpSpPr>
        <p:grpSpPr>
          <a:xfrm>
            <a:off x="3997579" y="4643539"/>
            <a:ext cx="4731569" cy="1123025"/>
            <a:chOff x="3856258" y="4600533"/>
            <a:chExt cx="4731569" cy="1123025"/>
          </a:xfrm>
        </p:grpSpPr>
        <p:sp>
          <p:nvSpPr>
            <p:cNvPr id="48" name="四角形: 角を丸くする 47">
              <a:extLst>
                <a:ext uri="{FF2B5EF4-FFF2-40B4-BE49-F238E27FC236}">
                  <a16:creationId xmlns:a16="http://schemas.microsoft.com/office/drawing/2014/main" id="{E32E3459-6B05-4949-AB01-2782176C2903}"/>
                </a:ext>
              </a:extLst>
            </p:cNvPr>
            <p:cNvSpPr/>
            <p:nvPr/>
          </p:nvSpPr>
          <p:spPr>
            <a:xfrm>
              <a:off x="6355582" y="5225088"/>
              <a:ext cx="2232000" cy="490711"/>
            </a:xfrm>
            <a:prstGeom prst="roundRect">
              <a:avLst/>
            </a:prstGeom>
            <a:solidFill>
              <a:schemeClr val="accent6">
                <a:lumMod val="40000"/>
                <a:lumOff val="60000"/>
              </a:schemeClr>
            </a:solidFill>
            <a:ln>
              <a:noFill/>
            </a:ln>
            <a:effectLst/>
          </p:spPr>
          <p:style>
            <a:lnRef idx="1">
              <a:schemeClr val="accent6"/>
            </a:lnRef>
            <a:fillRef idx="2">
              <a:schemeClr val="accent6"/>
            </a:fillRef>
            <a:effectRef idx="1">
              <a:schemeClr val="accent6"/>
            </a:effectRef>
            <a:fontRef idx="minor">
              <a:schemeClr val="dk1"/>
            </a:fontRef>
          </p:style>
          <p:txBody>
            <a:bodyPr lIns="36000" tIns="108000" r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金融機関　</a:t>
              </a:r>
              <a:r>
                <a:rPr kumimoji="1" lang="ja-JP" altLang="en-US" sz="9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遺言信託</a:t>
              </a:r>
              <a:endParaRPr kumimoji="1" lang="en-US" altLang="ja-JP" sz="9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池田泉州銀行　関西みらい銀行　りそな銀行</a:t>
              </a:r>
            </a:p>
            <a:p>
              <a:endParaRPr lang="ja-JP" altLang="en-US" sz="619" dirty="0">
                <a:latin typeface="UD デジタル 教科書体 NK-B" panose="02020700000000000000" pitchFamily="18" charset="-128"/>
                <a:ea typeface="UD デジタル 教科書体 NK-B" panose="02020700000000000000" pitchFamily="18" charset="-128"/>
              </a:endParaRPr>
            </a:p>
          </p:txBody>
        </p:sp>
        <p:grpSp>
          <p:nvGrpSpPr>
            <p:cNvPr id="49" name="グループ化 48">
              <a:extLst>
                <a:ext uri="{FF2B5EF4-FFF2-40B4-BE49-F238E27FC236}">
                  <a16:creationId xmlns:a16="http://schemas.microsoft.com/office/drawing/2014/main" id="{A9DD10DD-B5DD-4CD3-BBEA-C02B06302CE2}"/>
                </a:ext>
              </a:extLst>
            </p:cNvPr>
            <p:cNvGrpSpPr/>
            <p:nvPr/>
          </p:nvGrpSpPr>
          <p:grpSpPr>
            <a:xfrm>
              <a:off x="3856258" y="4609227"/>
              <a:ext cx="817606" cy="1109915"/>
              <a:chOff x="947219" y="845870"/>
              <a:chExt cx="1397950" cy="1191302"/>
            </a:xfrm>
          </p:grpSpPr>
          <p:sp>
            <p:nvSpPr>
              <p:cNvPr id="63" name="四角形: 角を丸くする 62">
                <a:extLst>
                  <a:ext uri="{FF2B5EF4-FFF2-40B4-BE49-F238E27FC236}">
                    <a16:creationId xmlns:a16="http://schemas.microsoft.com/office/drawing/2014/main" id="{68E353E0-E17D-4596-A5E9-146640245B76}"/>
                  </a:ext>
                </a:extLst>
              </p:cNvPr>
              <p:cNvSpPr/>
              <p:nvPr/>
            </p:nvSpPr>
            <p:spPr>
              <a:xfrm>
                <a:off x="947219" y="845870"/>
                <a:ext cx="1397950" cy="1191302"/>
              </a:xfrm>
              <a:prstGeom prst="roundRect">
                <a:avLst>
                  <a:gd name="adj" fmla="val 11506"/>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a:r>
                  <a:rPr lang="ja-JP" altLang="en-US" sz="900" dirty="0">
                    <a:latin typeface="UD デジタル 教科書体 NK-B" panose="02020700000000000000" pitchFamily="18" charset="-128"/>
                    <a:ea typeface="UD デジタル 教科書体 NK-B" panose="02020700000000000000" pitchFamily="18" charset="-128"/>
                  </a:rPr>
                  <a:t>遺贈寄附</a:t>
                </a:r>
                <a:endParaRPr lang="en-US" altLang="ja-JP" sz="900" dirty="0">
                  <a:latin typeface="UD デジタル 教科書体 NK-B" panose="02020700000000000000" pitchFamily="18" charset="-128"/>
                  <a:ea typeface="UD デジタル 教科書体 NK-B" panose="02020700000000000000" pitchFamily="18" charset="-128"/>
                </a:endParaRPr>
              </a:p>
              <a:p>
                <a:pPr algn="ctr"/>
                <a:r>
                  <a:rPr lang="ja-JP" altLang="en-US" sz="900" dirty="0">
                    <a:latin typeface="UD デジタル 教科書体 NK-B" panose="02020700000000000000" pitchFamily="18" charset="-128"/>
                    <a:ea typeface="UD デジタル 教科書体 NK-B" panose="02020700000000000000" pitchFamily="18" charset="-128"/>
                  </a:rPr>
                  <a:t>希望者</a:t>
                </a:r>
                <a:endParaRPr lang="ja-JP" altLang="en-US" sz="1200" dirty="0">
                  <a:latin typeface="UD デジタル 教科書体 NK-B" panose="02020700000000000000" pitchFamily="18" charset="-128"/>
                  <a:ea typeface="UD デジタル 教科書体 NK-B" panose="02020700000000000000" pitchFamily="18" charset="-128"/>
                </a:endParaRPr>
              </a:p>
            </p:txBody>
          </p:sp>
          <p:pic>
            <p:nvPicPr>
              <p:cNvPr id="65" name="Picture 4" descr="おじさんの顔アイコン 1">
                <a:extLst>
                  <a:ext uri="{FF2B5EF4-FFF2-40B4-BE49-F238E27FC236}">
                    <a16:creationId xmlns:a16="http://schemas.microsoft.com/office/drawing/2014/main" id="{0B281A0D-4F76-4426-B027-64F8A48D7F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631" y="1199602"/>
                <a:ext cx="1053126" cy="744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グループ化 11">
              <a:extLst>
                <a:ext uri="{FF2B5EF4-FFF2-40B4-BE49-F238E27FC236}">
                  <a16:creationId xmlns:a16="http://schemas.microsoft.com/office/drawing/2014/main" id="{2CB6214C-75F8-4575-A6EB-EE8FCA084BEF}"/>
                </a:ext>
              </a:extLst>
            </p:cNvPr>
            <p:cNvGrpSpPr/>
            <p:nvPr/>
          </p:nvGrpSpPr>
          <p:grpSpPr>
            <a:xfrm>
              <a:off x="4704745" y="4600533"/>
              <a:ext cx="1646485" cy="180000"/>
              <a:chOff x="2166365" y="3896191"/>
              <a:chExt cx="1646485" cy="180000"/>
            </a:xfrm>
          </p:grpSpPr>
          <p:sp>
            <p:nvSpPr>
              <p:cNvPr id="61" name="矢印: 右 60">
                <a:extLst>
                  <a:ext uri="{FF2B5EF4-FFF2-40B4-BE49-F238E27FC236}">
                    <a16:creationId xmlns:a16="http://schemas.microsoft.com/office/drawing/2014/main" id="{2056A69E-8DC0-476F-980E-01FCE9A33A75}"/>
                  </a:ext>
                </a:extLst>
              </p:cNvPr>
              <p:cNvSpPr/>
              <p:nvPr/>
            </p:nvSpPr>
            <p:spPr>
              <a:xfrm>
                <a:off x="2166365" y="3921159"/>
                <a:ext cx="1646485" cy="10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62" name="正方形/長方形 61">
                <a:extLst>
                  <a:ext uri="{FF2B5EF4-FFF2-40B4-BE49-F238E27FC236}">
                    <a16:creationId xmlns:a16="http://schemas.microsoft.com/office/drawing/2014/main" id="{A51A093C-735F-4928-9856-892FDA05C654}"/>
                  </a:ext>
                </a:extLst>
              </p:cNvPr>
              <p:cNvSpPr/>
              <p:nvPr/>
            </p:nvSpPr>
            <p:spPr>
              <a:xfrm>
                <a:off x="2341607" y="3896191"/>
                <a:ext cx="1296000" cy="180000"/>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ja-JP" altLang="en-US" sz="900" dirty="0">
                    <a:latin typeface="UD デジタル 教科書体 NK-B" panose="02020700000000000000" pitchFamily="18" charset="-128"/>
                    <a:ea typeface="UD デジタル 教科書体 NK-B" panose="02020700000000000000" pitchFamily="18" charset="-128"/>
                  </a:rPr>
                  <a:t>①寄附の申出</a:t>
                </a:r>
              </a:p>
            </p:txBody>
          </p:sp>
        </p:grpSp>
        <p:grpSp>
          <p:nvGrpSpPr>
            <p:cNvPr id="9" name="グループ化 8">
              <a:extLst>
                <a:ext uri="{FF2B5EF4-FFF2-40B4-BE49-F238E27FC236}">
                  <a16:creationId xmlns:a16="http://schemas.microsoft.com/office/drawing/2014/main" id="{F501AFBC-91C1-4270-A360-F44F2992A095}"/>
                </a:ext>
              </a:extLst>
            </p:cNvPr>
            <p:cNvGrpSpPr/>
            <p:nvPr/>
          </p:nvGrpSpPr>
          <p:grpSpPr>
            <a:xfrm>
              <a:off x="4707949" y="4914875"/>
              <a:ext cx="1640076" cy="180000"/>
              <a:chOff x="3682223" y="4310208"/>
              <a:chExt cx="1640076" cy="180000"/>
            </a:xfrm>
          </p:grpSpPr>
          <p:sp>
            <p:nvSpPr>
              <p:cNvPr id="59" name="矢印: 右 58">
                <a:extLst>
                  <a:ext uri="{FF2B5EF4-FFF2-40B4-BE49-F238E27FC236}">
                    <a16:creationId xmlns:a16="http://schemas.microsoft.com/office/drawing/2014/main" id="{C996F244-3D3F-4CAC-8F31-0BDE91AC65AE}"/>
                  </a:ext>
                </a:extLst>
              </p:cNvPr>
              <p:cNvSpPr/>
              <p:nvPr/>
            </p:nvSpPr>
            <p:spPr>
              <a:xfrm rot="10800000">
                <a:off x="3682223" y="4349540"/>
                <a:ext cx="1640076" cy="10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60" name="正方形/長方形 59">
                <a:extLst>
                  <a:ext uri="{FF2B5EF4-FFF2-40B4-BE49-F238E27FC236}">
                    <a16:creationId xmlns:a16="http://schemas.microsoft.com/office/drawing/2014/main" id="{D54899B6-7EF8-4DCA-A15A-1D7A514FF835}"/>
                  </a:ext>
                </a:extLst>
              </p:cNvPr>
              <p:cNvSpPr/>
              <p:nvPr/>
            </p:nvSpPr>
            <p:spPr>
              <a:xfrm>
                <a:off x="3854260" y="4310208"/>
                <a:ext cx="1296000" cy="180000"/>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ja-JP" altLang="en-US" sz="900" dirty="0">
                    <a:latin typeface="UD デジタル 教科書体 NK-B" panose="02020700000000000000" pitchFamily="18" charset="-128"/>
                    <a:ea typeface="UD デジタル 教科書体 NK-B" panose="02020700000000000000" pitchFamily="18" charset="-128"/>
                  </a:rPr>
                  <a:t>②金融機関を紹介</a:t>
                </a:r>
              </a:p>
            </p:txBody>
          </p:sp>
        </p:grpSp>
        <p:grpSp>
          <p:nvGrpSpPr>
            <p:cNvPr id="16" name="グループ化 15">
              <a:extLst>
                <a:ext uri="{FF2B5EF4-FFF2-40B4-BE49-F238E27FC236}">
                  <a16:creationId xmlns:a16="http://schemas.microsoft.com/office/drawing/2014/main" id="{27911D78-2EEF-46CC-81D3-C7A0C30F0DE9}"/>
                </a:ext>
              </a:extLst>
            </p:cNvPr>
            <p:cNvGrpSpPr/>
            <p:nvPr/>
          </p:nvGrpSpPr>
          <p:grpSpPr>
            <a:xfrm>
              <a:off x="4712772" y="5229217"/>
              <a:ext cx="1630430" cy="180000"/>
              <a:chOff x="3690834" y="4643786"/>
              <a:chExt cx="1630430" cy="180000"/>
            </a:xfrm>
          </p:grpSpPr>
          <p:sp>
            <p:nvSpPr>
              <p:cNvPr id="56" name="矢印: 右 55">
                <a:extLst>
                  <a:ext uri="{FF2B5EF4-FFF2-40B4-BE49-F238E27FC236}">
                    <a16:creationId xmlns:a16="http://schemas.microsoft.com/office/drawing/2014/main" id="{585BA65E-5E61-4CAB-8109-320DFF31B200}"/>
                  </a:ext>
                </a:extLst>
              </p:cNvPr>
              <p:cNvSpPr/>
              <p:nvPr/>
            </p:nvSpPr>
            <p:spPr>
              <a:xfrm>
                <a:off x="3690834" y="4673305"/>
                <a:ext cx="1630430" cy="10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58" name="正方形/長方形 57">
                <a:extLst>
                  <a:ext uri="{FF2B5EF4-FFF2-40B4-BE49-F238E27FC236}">
                    <a16:creationId xmlns:a16="http://schemas.microsoft.com/office/drawing/2014/main" id="{526A3F90-ACD2-45F0-96DB-FAC39A73C1DA}"/>
                  </a:ext>
                </a:extLst>
              </p:cNvPr>
              <p:cNvSpPr/>
              <p:nvPr/>
            </p:nvSpPr>
            <p:spPr>
              <a:xfrm>
                <a:off x="3858049" y="4643786"/>
                <a:ext cx="1296000" cy="180000"/>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ja-JP" altLang="en-US" sz="900" dirty="0">
                    <a:latin typeface="UD デジタル 教科書体 NK-B" panose="02020700000000000000" pitchFamily="18" charset="-128"/>
                    <a:ea typeface="UD デジタル 教科書体 NK-B" panose="02020700000000000000" pitchFamily="18" charset="-128"/>
                  </a:rPr>
                  <a:t>③金融機関に相談</a:t>
                </a:r>
              </a:p>
            </p:txBody>
          </p:sp>
        </p:grpSp>
        <p:grpSp>
          <p:nvGrpSpPr>
            <p:cNvPr id="18" name="グループ化 17">
              <a:extLst>
                <a:ext uri="{FF2B5EF4-FFF2-40B4-BE49-F238E27FC236}">
                  <a16:creationId xmlns:a16="http://schemas.microsoft.com/office/drawing/2014/main" id="{2E48C46F-9853-4671-862F-DF5165D8C838}"/>
                </a:ext>
              </a:extLst>
            </p:cNvPr>
            <p:cNvGrpSpPr/>
            <p:nvPr/>
          </p:nvGrpSpPr>
          <p:grpSpPr>
            <a:xfrm>
              <a:off x="4716042" y="5543558"/>
              <a:ext cx="1623891" cy="180000"/>
              <a:chOff x="3681768" y="4839216"/>
              <a:chExt cx="1623891" cy="180000"/>
            </a:xfrm>
          </p:grpSpPr>
          <p:sp>
            <p:nvSpPr>
              <p:cNvPr id="54" name="矢印: 右 53">
                <a:extLst>
                  <a:ext uri="{FF2B5EF4-FFF2-40B4-BE49-F238E27FC236}">
                    <a16:creationId xmlns:a16="http://schemas.microsoft.com/office/drawing/2014/main" id="{7DC06E8D-D998-4B50-B856-7B2D09723EF1}"/>
                  </a:ext>
                </a:extLst>
              </p:cNvPr>
              <p:cNvSpPr/>
              <p:nvPr/>
            </p:nvSpPr>
            <p:spPr>
              <a:xfrm rot="10800000">
                <a:off x="3681768" y="4878548"/>
                <a:ext cx="1623891" cy="10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55" name="正方形/長方形 54">
                <a:extLst>
                  <a:ext uri="{FF2B5EF4-FFF2-40B4-BE49-F238E27FC236}">
                    <a16:creationId xmlns:a16="http://schemas.microsoft.com/office/drawing/2014/main" id="{F915B06B-B544-4124-99CB-4F8AE4CD8338}"/>
                  </a:ext>
                </a:extLst>
              </p:cNvPr>
              <p:cNvSpPr/>
              <p:nvPr/>
            </p:nvSpPr>
            <p:spPr>
              <a:xfrm>
                <a:off x="3845713" y="4839216"/>
                <a:ext cx="1296000" cy="180000"/>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ja-JP" altLang="en-US" sz="900" dirty="0">
                    <a:latin typeface="UD デジタル 教科書体 NK-B" panose="02020700000000000000" pitchFamily="18" charset="-128"/>
                    <a:ea typeface="UD デジタル 教科書体 NK-B" panose="02020700000000000000" pitchFamily="18" charset="-128"/>
                  </a:rPr>
                  <a:t>④助言・遺言書作成支援</a:t>
                </a:r>
              </a:p>
            </p:txBody>
          </p:sp>
        </p:grpSp>
        <p:grpSp>
          <p:nvGrpSpPr>
            <p:cNvPr id="19" name="グループ化 18">
              <a:extLst>
                <a:ext uri="{FF2B5EF4-FFF2-40B4-BE49-F238E27FC236}">
                  <a16:creationId xmlns:a16="http://schemas.microsoft.com/office/drawing/2014/main" id="{91B57A68-5379-4408-9802-44B6D86BBE32}"/>
                </a:ext>
              </a:extLst>
            </p:cNvPr>
            <p:cNvGrpSpPr/>
            <p:nvPr/>
          </p:nvGrpSpPr>
          <p:grpSpPr>
            <a:xfrm>
              <a:off x="6355827" y="4623093"/>
              <a:ext cx="2232000" cy="489600"/>
              <a:chOff x="4800338" y="3936169"/>
              <a:chExt cx="2534400" cy="489600"/>
            </a:xfrm>
          </p:grpSpPr>
          <p:sp>
            <p:nvSpPr>
              <p:cNvPr id="47" name="四角形: 角を丸くする 46">
                <a:extLst>
                  <a:ext uri="{FF2B5EF4-FFF2-40B4-BE49-F238E27FC236}">
                    <a16:creationId xmlns:a16="http://schemas.microsoft.com/office/drawing/2014/main" id="{ED9D3A64-7167-4B3C-8EB1-16A3453CFEF3}"/>
                  </a:ext>
                </a:extLst>
              </p:cNvPr>
              <p:cNvSpPr/>
              <p:nvPr/>
            </p:nvSpPr>
            <p:spPr>
              <a:xfrm>
                <a:off x="4800338" y="3936169"/>
                <a:ext cx="2534400" cy="489600"/>
              </a:xfrm>
              <a:prstGeom prst="roundRect">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大阪教育ゆめ基金</a:t>
                </a:r>
                <a:r>
                  <a:rPr lang="ja-JP" altLang="en-US" sz="1013" dirty="0">
                    <a:latin typeface="UD デジタル 教科書体 NK-R" panose="02020400000000000000" pitchFamily="18" charset="-128"/>
                    <a:ea typeface="UD デジタル 教科書体 NK-R" panose="02020400000000000000" pitchFamily="18" charset="-128"/>
                  </a:rPr>
                  <a:t>　　　　　　　　　</a:t>
                </a:r>
                <a:endParaRPr lang="en-US" altLang="ja-JP" sz="1013" dirty="0">
                  <a:solidFill>
                    <a:schemeClr val="accent5">
                      <a:lumMod val="75000"/>
                    </a:schemeClr>
                  </a:solidFill>
                  <a:latin typeface="UD デジタル 教科書体 NK-B" panose="02020700000000000000" pitchFamily="18" charset="-128"/>
                  <a:ea typeface="UD デジタル 教科書体 NK-B" panose="02020700000000000000" pitchFamily="18" charset="-128"/>
                </a:endParaRPr>
              </a:p>
            </p:txBody>
          </p:sp>
          <p:pic>
            <p:nvPicPr>
              <p:cNvPr id="45" name="図 44">
                <a:extLst>
                  <a:ext uri="{FF2B5EF4-FFF2-40B4-BE49-F238E27FC236}">
                    <a16:creationId xmlns:a16="http://schemas.microsoft.com/office/drawing/2014/main" id="{B89B6C0F-1382-4E42-885B-C4E2C884BB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343" b="2223"/>
              <a:stretch/>
            </p:blipFill>
            <p:spPr>
              <a:xfrm>
                <a:off x="4883428" y="4048281"/>
                <a:ext cx="377278" cy="265377"/>
              </a:xfrm>
              <a:prstGeom prst="rect">
                <a:avLst/>
              </a:prstGeom>
              <a:ln w="3175">
                <a:noFill/>
              </a:ln>
            </p:spPr>
          </p:pic>
        </p:grpSp>
        <p:grpSp>
          <p:nvGrpSpPr>
            <p:cNvPr id="22" name="グループ化 21">
              <a:extLst>
                <a:ext uri="{FF2B5EF4-FFF2-40B4-BE49-F238E27FC236}">
                  <a16:creationId xmlns:a16="http://schemas.microsoft.com/office/drawing/2014/main" id="{853BE011-4BDA-45B7-8D8A-F6432E393D21}"/>
                </a:ext>
              </a:extLst>
            </p:cNvPr>
            <p:cNvGrpSpPr/>
            <p:nvPr/>
          </p:nvGrpSpPr>
          <p:grpSpPr>
            <a:xfrm>
              <a:off x="6907823" y="5003305"/>
              <a:ext cx="1543021" cy="260115"/>
              <a:chOff x="5858169" y="4943053"/>
              <a:chExt cx="1543021" cy="260115"/>
            </a:xfrm>
          </p:grpSpPr>
          <p:sp>
            <p:nvSpPr>
              <p:cNvPr id="42" name="矢印: 下 41">
                <a:extLst>
                  <a:ext uri="{FF2B5EF4-FFF2-40B4-BE49-F238E27FC236}">
                    <a16:creationId xmlns:a16="http://schemas.microsoft.com/office/drawing/2014/main" id="{FFF65F24-1673-463C-8A64-BEFCF279ED92}"/>
                  </a:ext>
                </a:extLst>
              </p:cNvPr>
              <p:cNvSpPr/>
              <p:nvPr/>
            </p:nvSpPr>
            <p:spPr>
              <a:xfrm rot="10800000">
                <a:off x="5858169" y="4943053"/>
                <a:ext cx="176378" cy="260115"/>
              </a:xfrm>
              <a:prstGeom prst="downArrow">
                <a:avLst/>
              </a:prstGeom>
              <a:solidFill>
                <a:srgbClr val="006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6" name="テキスト ボックス 45">
                <a:extLst>
                  <a:ext uri="{FF2B5EF4-FFF2-40B4-BE49-F238E27FC236}">
                    <a16:creationId xmlns:a16="http://schemas.microsoft.com/office/drawing/2014/main" id="{A522B608-8A6D-4B48-AC4A-1870CA879F98}"/>
                  </a:ext>
                </a:extLst>
              </p:cNvPr>
              <p:cNvSpPr txBox="1"/>
              <p:nvPr/>
            </p:nvSpPr>
            <p:spPr>
              <a:xfrm>
                <a:off x="6105190" y="4965111"/>
                <a:ext cx="1296000" cy="216000"/>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lIns="36000" tIns="0" rIns="36000" bIns="0" anchor="ctr">
                <a:noAutofit/>
              </a:bodyPr>
              <a:lstStyle/>
              <a:p>
                <a:pPr algn="ctr"/>
                <a:r>
                  <a:rPr lang="ja-JP" altLang="en-US" sz="900" dirty="0">
                    <a:latin typeface="UD デジタル 教科書体 NK-B" panose="02020700000000000000" pitchFamily="18" charset="-128"/>
                    <a:ea typeface="UD デジタル 教科書体 NK-B" panose="02020700000000000000" pitchFamily="18" charset="-128"/>
                  </a:rPr>
                  <a:t>⑤遺言執行、基金に寄附</a:t>
                </a:r>
              </a:p>
            </p:txBody>
          </p:sp>
        </p:grpSp>
      </p:grpSp>
      <p:graphicFrame>
        <p:nvGraphicFramePr>
          <p:cNvPr id="25" name="表 24">
            <a:extLst>
              <a:ext uri="{FF2B5EF4-FFF2-40B4-BE49-F238E27FC236}">
                <a16:creationId xmlns:a16="http://schemas.microsoft.com/office/drawing/2014/main" id="{DD6F8E55-2464-404B-9B50-EF4ECA3FC760}"/>
              </a:ext>
            </a:extLst>
          </p:cNvPr>
          <p:cNvGraphicFramePr>
            <a:graphicFrameLocks noGrp="1"/>
          </p:cNvGraphicFramePr>
          <p:nvPr>
            <p:extLst>
              <p:ext uri="{D42A27DB-BD31-4B8C-83A1-F6EECF244321}">
                <p14:modId xmlns:p14="http://schemas.microsoft.com/office/powerpoint/2010/main" val="3124342379"/>
              </p:ext>
            </p:extLst>
          </p:nvPr>
        </p:nvGraphicFramePr>
        <p:xfrm>
          <a:off x="3262339" y="2048878"/>
          <a:ext cx="5466564" cy="1681564"/>
        </p:xfrm>
        <a:graphic>
          <a:graphicData uri="http://schemas.openxmlformats.org/drawingml/2006/table">
            <a:tbl>
              <a:tblPr/>
              <a:tblGrid>
                <a:gridCol w="1255470">
                  <a:extLst>
                    <a:ext uri="{9D8B030D-6E8A-4147-A177-3AD203B41FA5}">
                      <a16:colId xmlns:a16="http://schemas.microsoft.com/office/drawing/2014/main" val="1959756040"/>
                    </a:ext>
                  </a:extLst>
                </a:gridCol>
                <a:gridCol w="4211094">
                  <a:extLst>
                    <a:ext uri="{9D8B030D-6E8A-4147-A177-3AD203B41FA5}">
                      <a16:colId xmlns:a16="http://schemas.microsoft.com/office/drawing/2014/main" val="4033884970"/>
                    </a:ext>
                  </a:extLst>
                </a:gridCol>
              </a:tblGrid>
              <a:tr h="248786">
                <a:tc gridSpan="2">
                  <a:txBody>
                    <a:bodyPr/>
                    <a:lstStyle/>
                    <a:p>
                      <a:pPr algn="ctr"/>
                      <a:r>
                        <a:rPr lang="ja-JP" altLang="en-US" sz="1100" b="1" dirty="0">
                          <a:solidFill>
                            <a:schemeClr val="bg1"/>
                          </a:solidFill>
                          <a:effectLst/>
                          <a:latin typeface="メイリオ" panose="020B0604030504040204" pitchFamily="50" charset="-128"/>
                          <a:ea typeface="メイリオ" panose="020B0604030504040204" pitchFamily="50" charset="-128"/>
                        </a:rPr>
                        <a:t>ふるさと納税ポータルサイト一覧</a:t>
                      </a:r>
                    </a:p>
                  </a:txBody>
                  <a:tcPr marL="92301" marR="92301" marT="85708" marB="52743"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4F81BD"/>
                    </a:solidFill>
                  </a:tcPr>
                </a:tc>
                <a:tc hMerge="1">
                  <a:txBody>
                    <a:bodyPr/>
                    <a:lstStyle/>
                    <a:p>
                      <a:pPr algn="ctr"/>
                      <a:r>
                        <a:rPr lang="ja-JP" altLang="en-US" sz="1100" b="1" dirty="0">
                          <a:solidFill>
                            <a:schemeClr val="bg1"/>
                          </a:solidFill>
                          <a:effectLst/>
                          <a:latin typeface="メイリオ" panose="020B0604030504040204" pitchFamily="50" charset="-128"/>
                          <a:ea typeface="メイリオ" panose="020B0604030504040204" pitchFamily="50" charset="-128"/>
                        </a:rPr>
                        <a:t>備考</a:t>
                      </a:r>
                    </a:p>
                  </a:txBody>
                  <a:tcPr marL="92301" marR="92301" marT="85708" marB="52743"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4F81BD"/>
                    </a:solidFill>
                  </a:tcPr>
                </a:tc>
                <a:extLst>
                  <a:ext uri="{0D108BD9-81ED-4DB2-BD59-A6C34878D82A}">
                    <a16:rowId xmlns:a16="http://schemas.microsoft.com/office/drawing/2014/main" val="3630059684"/>
                  </a:ext>
                </a:extLst>
              </a:tr>
              <a:tr h="385040">
                <a:tc>
                  <a:txBody>
                    <a:bodyPr/>
                    <a:lstStyle/>
                    <a:p>
                      <a:pPr algn="l"/>
                      <a:r>
                        <a:rPr lang="ja-JP" altLang="en-US" sz="1100" u="none" dirty="0">
                          <a:solidFill>
                            <a:schemeClr val="tx1"/>
                          </a:solidFill>
                          <a:effectLst/>
                          <a:latin typeface="メイリオ" panose="020B0604030504040204" pitchFamily="50" charset="-128"/>
                          <a:ea typeface="メイリオ" panose="020B0604030504040204" pitchFamily="50" charset="-128"/>
                        </a:rPr>
                        <a:t>さとふる</a:t>
                      </a:r>
                    </a:p>
                  </a:txBody>
                  <a:tcPr marL="36000" marR="36000" marT="36000" marB="0"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tc>
                  <a:txBody>
                    <a:bodyPr/>
                    <a:lstStyle/>
                    <a:p>
                      <a:pPr algn="l"/>
                      <a:r>
                        <a:rPr lang="ja-JP" altLang="en-US" sz="1050" dirty="0">
                          <a:solidFill>
                            <a:schemeClr val="tx1"/>
                          </a:solidFill>
                          <a:effectLst/>
                          <a:latin typeface="メイリオ" panose="020B0604030504040204" pitchFamily="50" charset="-128"/>
                          <a:ea typeface="メイリオ" panose="020B0604030504040204" pitchFamily="50" charset="-128"/>
                        </a:rPr>
                        <a:t>教育庁の取組みに寄附が可能</a:t>
                      </a:r>
                      <a:endParaRPr lang="en-US" altLang="ja-JP" sz="1050" dirty="0">
                        <a:solidFill>
                          <a:schemeClr val="tx1"/>
                        </a:solidFill>
                        <a:effectLst/>
                        <a:latin typeface="メイリオ" panose="020B0604030504040204" pitchFamily="50" charset="-128"/>
                        <a:ea typeface="メイリオ" panose="020B0604030504040204" pitchFamily="50" charset="-128"/>
                      </a:endParaRPr>
                    </a:p>
                    <a:p>
                      <a:pPr algn="l"/>
                      <a:r>
                        <a:rPr lang="ja-JP" altLang="en-US" sz="1050" dirty="0">
                          <a:solidFill>
                            <a:schemeClr val="tx1"/>
                          </a:solidFill>
                          <a:effectLst/>
                          <a:latin typeface="メイリオ" panose="020B0604030504040204" pitchFamily="50" charset="-128"/>
                          <a:ea typeface="メイリオ" panose="020B0604030504040204" pitchFamily="50" charset="-128"/>
                        </a:rPr>
                        <a:t>（学校等を指定しない寄附）</a:t>
                      </a:r>
                    </a:p>
                  </a:txBody>
                  <a:tcPr marL="92301" marR="92301" marT="85708" marB="52743"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extLst>
                  <a:ext uri="{0D108BD9-81ED-4DB2-BD59-A6C34878D82A}">
                    <a16:rowId xmlns:a16="http://schemas.microsoft.com/office/drawing/2014/main" val="2324302109"/>
                  </a:ext>
                </a:extLst>
              </a:tr>
              <a:tr h="385040">
                <a:tc>
                  <a:txBody>
                    <a:bodyPr/>
                    <a:lstStyle/>
                    <a:p>
                      <a:pPr algn="l"/>
                      <a:r>
                        <a:rPr lang="ja-JP" altLang="en-US" sz="1100" u="none" dirty="0">
                          <a:solidFill>
                            <a:schemeClr val="tx1"/>
                          </a:solidFill>
                          <a:effectLst/>
                          <a:latin typeface="メイリオ" panose="020B0604030504040204" pitchFamily="50" charset="-128"/>
                          <a:ea typeface="メイリオ" panose="020B0604030504040204" pitchFamily="50" charset="-128"/>
                        </a:rPr>
                        <a:t>ふるさとチョイス</a:t>
                      </a:r>
                    </a:p>
                  </a:txBody>
                  <a:tcPr marL="36000" marR="36000" marT="36000" marB="36000"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tc>
                  <a:txBody>
                    <a:bodyPr/>
                    <a:lstStyle/>
                    <a:p>
                      <a:pPr algn="l"/>
                      <a:r>
                        <a:rPr lang="ja-JP" altLang="en-US" sz="1050" dirty="0">
                          <a:solidFill>
                            <a:schemeClr val="tx1"/>
                          </a:solidFill>
                          <a:effectLst/>
                          <a:latin typeface="メイリオ" panose="020B0604030504040204" pitchFamily="50" charset="-128"/>
                          <a:ea typeface="メイリオ" panose="020B0604030504040204" pitchFamily="50" charset="-128"/>
                        </a:rPr>
                        <a:t>教育庁の取組みに寄附が可能</a:t>
                      </a:r>
                      <a:endParaRPr lang="en-US" altLang="ja-JP" sz="1050" dirty="0">
                        <a:solidFill>
                          <a:schemeClr val="tx1"/>
                        </a:solidFill>
                        <a:effectLst/>
                        <a:latin typeface="メイリオ" panose="020B0604030504040204" pitchFamily="50" charset="-128"/>
                        <a:ea typeface="メイリオ" panose="020B0604030504040204" pitchFamily="50" charset="-128"/>
                      </a:endParaRPr>
                    </a:p>
                    <a:p>
                      <a:pPr algn="l"/>
                      <a:r>
                        <a:rPr lang="ja-JP" altLang="en-US" sz="1050" dirty="0">
                          <a:solidFill>
                            <a:schemeClr val="tx1"/>
                          </a:solidFill>
                          <a:effectLst/>
                          <a:latin typeface="メイリオ" panose="020B0604030504040204" pitchFamily="50" charset="-128"/>
                          <a:ea typeface="メイリオ" panose="020B0604030504040204" pitchFamily="50" charset="-128"/>
                        </a:rPr>
                        <a:t>（学校等を指定しない寄附）</a:t>
                      </a:r>
                    </a:p>
                  </a:txBody>
                  <a:tcPr marL="92301" marR="92301" marT="85708" marB="52743"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extLst>
                  <a:ext uri="{0D108BD9-81ED-4DB2-BD59-A6C34878D82A}">
                    <a16:rowId xmlns:a16="http://schemas.microsoft.com/office/drawing/2014/main" val="1271108859"/>
                  </a:ext>
                </a:extLst>
              </a:tr>
              <a:tr h="385040">
                <a:tc>
                  <a:txBody>
                    <a:bodyPr/>
                    <a:lstStyle/>
                    <a:p>
                      <a:pPr algn="l"/>
                      <a:r>
                        <a:rPr lang="ja-JP" altLang="en-US" sz="1100" u="none" dirty="0">
                          <a:solidFill>
                            <a:schemeClr val="tx1"/>
                          </a:solidFill>
                          <a:effectLst/>
                          <a:latin typeface="メイリオ" panose="020B0604030504040204" pitchFamily="50" charset="-128"/>
                          <a:ea typeface="メイリオ" panose="020B0604030504040204" pitchFamily="50" charset="-128"/>
                        </a:rPr>
                        <a:t>楽天ふるさと納税</a:t>
                      </a:r>
                    </a:p>
                  </a:txBody>
                  <a:tcPr marL="36000" marR="36000" marT="36000" marB="36000"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tc>
                  <a:txBody>
                    <a:bodyPr/>
                    <a:lstStyle/>
                    <a:p>
                      <a:pPr algn="l"/>
                      <a:r>
                        <a:rPr lang="ja-JP" altLang="en-US" sz="1050" dirty="0">
                          <a:solidFill>
                            <a:schemeClr val="tx1"/>
                          </a:solidFill>
                          <a:effectLst/>
                          <a:latin typeface="メイリオ" panose="020B0604030504040204" pitchFamily="50" charset="-128"/>
                          <a:ea typeface="メイリオ" panose="020B0604030504040204" pitchFamily="50" charset="-128"/>
                        </a:rPr>
                        <a:t>教育庁の取組みの他、府立学校、私立高校等、府立の教育関係施設（図書館、博物館、スポーツセンター等）を指定した寄附が可能</a:t>
                      </a:r>
                    </a:p>
                  </a:txBody>
                  <a:tcPr marL="92301" marR="92301" marT="85708" marB="52743"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extLst>
                  <a:ext uri="{0D108BD9-81ED-4DB2-BD59-A6C34878D82A}">
                    <a16:rowId xmlns:a16="http://schemas.microsoft.com/office/drawing/2014/main" val="888961097"/>
                  </a:ext>
                </a:extLst>
              </a:tr>
            </a:tbl>
          </a:graphicData>
        </a:graphic>
      </p:graphicFrame>
      <p:graphicFrame>
        <p:nvGraphicFramePr>
          <p:cNvPr id="69" name="表 68">
            <a:extLst>
              <a:ext uri="{FF2B5EF4-FFF2-40B4-BE49-F238E27FC236}">
                <a16:creationId xmlns:a16="http://schemas.microsoft.com/office/drawing/2014/main" id="{85A12A0E-61EF-48B0-B128-33FEB26693CB}"/>
              </a:ext>
            </a:extLst>
          </p:cNvPr>
          <p:cNvGraphicFramePr>
            <a:graphicFrameLocks noGrp="1"/>
          </p:cNvGraphicFramePr>
          <p:nvPr>
            <p:extLst>
              <p:ext uri="{D42A27DB-BD31-4B8C-83A1-F6EECF244321}">
                <p14:modId xmlns:p14="http://schemas.microsoft.com/office/powerpoint/2010/main" val="1230622651"/>
              </p:ext>
            </p:extLst>
          </p:nvPr>
        </p:nvGraphicFramePr>
        <p:xfrm>
          <a:off x="525777" y="2048878"/>
          <a:ext cx="2456498" cy="685800"/>
        </p:xfrm>
        <a:graphic>
          <a:graphicData uri="http://schemas.openxmlformats.org/drawingml/2006/table">
            <a:tbl>
              <a:tblPr firstRow="1" bandRow="1">
                <a:tableStyleId>{5C22544A-7EE6-4342-B048-85BDC9FD1C3A}</a:tableStyleId>
              </a:tblPr>
              <a:tblGrid>
                <a:gridCol w="2456498">
                  <a:extLst>
                    <a:ext uri="{9D8B030D-6E8A-4147-A177-3AD203B41FA5}">
                      <a16:colId xmlns:a16="http://schemas.microsoft.com/office/drawing/2014/main" val="1062220583"/>
                    </a:ext>
                  </a:extLst>
                </a:gridCol>
              </a:tblGrid>
              <a:tr h="168878">
                <a:tc>
                  <a:txBody>
                    <a:bodyPr/>
                    <a:lstStyle/>
                    <a:p>
                      <a:pPr algn="ctr"/>
                      <a:r>
                        <a:rPr kumimoji="1" lang="ja-JP" altLang="en-US" sz="1100" dirty="0">
                          <a:latin typeface="メイリオ" panose="020B0604030504040204" pitchFamily="50" charset="-128"/>
                          <a:ea typeface="メイリオ" panose="020B0604030504040204" pitchFamily="50" charset="-128"/>
                        </a:rPr>
                        <a:t>従来の寄附方法</a:t>
                      </a:r>
                      <a:endParaRPr kumimoji="1" lang="ja-JP" altLang="en-US" sz="800" dirty="0">
                        <a:latin typeface="メイリオ" panose="020B0604030504040204" pitchFamily="50" charset="-128"/>
                        <a:ea typeface="メイリオ" panose="020B0604030504040204" pitchFamily="50" charset="-128"/>
                      </a:endParaRPr>
                    </a:p>
                  </a:txBody>
                  <a:tcPr anchor="b">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C0504D"/>
                    </a:solidFill>
                  </a:tcPr>
                </a:tc>
                <a:extLst>
                  <a:ext uri="{0D108BD9-81ED-4DB2-BD59-A6C34878D82A}">
                    <a16:rowId xmlns:a16="http://schemas.microsoft.com/office/drawing/2014/main" val="3123838377"/>
                  </a:ext>
                </a:extLst>
              </a:tr>
              <a:tr h="380429">
                <a:tc>
                  <a:txBody>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大阪府行政オンラインシステム</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郵送、電子メール等</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F2DCDB"/>
                    </a:solidFill>
                  </a:tcPr>
                </a:tc>
                <a:extLst>
                  <a:ext uri="{0D108BD9-81ED-4DB2-BD59-A6C34878D82A}">
                    <a16:rowId xmlns:a16="http://schemas.microsoft.com/office/drawing/2014/main" val="2718037623"/>
                  </a:ext>
                </a:extLst>
              </a:tr>
            </a:tbl>
          </a:graphicData>
        </a:graphic>
      </p:graphicFrame>
      <p:sp>
        <p:nvSpPr>
          <p:cNvPr id="77" name="矢印: 折線 76">
            <a:extLst>
              <a:ext uri="{FF2B5EF4-FFF2-40B4-BE49-F238E27FC236}">
                <a16:creationId xmlns:a16="http://schemas.microsoft.com/office/drawing/2014/main" id="{849D7832-436B-48A6-98C9-2A1D81795D51}"/>
              </a:ext>
            </a:extLst>
          </p:cNvPr>
          <p:cNvSpPr/>
          <p:nvPr/>
        </p:nvSpPr>
        <p:spPr>
          <a:xfrm flipV="1">
            <a:off x="2148690" y="2780638"/>
            <a:ext cx="1029540" cy="609219"/>
          </a:xfrm>
          <a:prstGeom prst="bentArrow">
            <a:avLst/>
          </a:prstGeom>
          <a:solidFill>
            <a:srgbClr val="0066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E1151026-057D-4038-85EA-1292192A9AD1}"/>
              </a:ext>
            </a:extLst>
          </p:cNvPr>
          <p:cNvSpPr txBox="1"/>
          <p:nvPr/>
        </p:nvSpPr>
        <p:spPr>
          <a:xfrm>
            <a:off x="2226870" y="2878088"/>
            <a:ext cx="1110482" cy="2114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寄附方法を拡大！</a:t>
            </a:r>
          </a:p>
        </p:txBody>
      </p:sp>
      <p:pic>
        <p:nvPicPr>
          <p:cNvPr id="1026" name="Picture 2" descr="PAYサービスのイラスト">
            <a:extLst>
              <a:ext uri="{FF2B5EF4-FFF2-40B4-BE49-F238E27FC236}">
                <a16:creationId xmlns:a16="http://schemas.microsoft.com/office/drawing/2014/main" id="{83A2234E-1744-48E2-9ECC-45CEDDEA2E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18390">
            <a:off x="7740512" y="3872278"/>
            <a:ext cx="657115" cy="69170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メインビジュアル">
            <a:extLst>
              <a:ext uri="{FF2B5EF4-FFF2-40B4-BE49-F238E27FC236}">
                <a16:creationId xmlns:a16="http://schemas.microsoft.com/office/drawing/2014/main" id="{C49273E3-F758-45FD-9BE3-0AA66110A5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812" y="2841265"/>
            <a:ext cx="1592754" cy="86730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graphicFrame>
        <p:nvGraphicFramePr>
          <p:cNvPr id="51" name="表 5">
            <a:extLst>
              <a:ext uri="{FF2B5EF4-FFF2-40B4-BE49-F238E27FC236}">
                <a16:creationId xmlns:a16="http://schemas.microsoft.com/office/drawing/2014/main" id="{553DCA4E-7EB9-4A05-95EB-7C0CD7467F93}"/>
              </a:ext>
            </a:extLst>
          </p:cNvPr>
          <p:cNvGraphicFramePr>
            <a:graphicFrameLocks noGrp="1"/>
          </p:cNvGraphicFramePr>
          <p:nvPr/>
        </p:nvGraphicFramePr>
        <p:xfrm>
          <a:off x="273016"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0">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遺言により財産の一部またはすべてを特定の人や団体に贈与すること。</a:t>
                      </a:r>
                      <a:endParaRPr lang="en-US" altLang="ja-JP" sz="800" i="0" dirty="0">
                        <a:effectLst/>
                        <a:latin typeface="メイリオ" panose="020B0604030504040204" pitchFamily="50" charset="-128"/>
                        <a:ea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pic>
        <p:nvPicPr>
          <p:cNvPr id="41" name="図プレースホルダー 10" descr="テキスト&#10;&#10;AI によって生成されたコンテンツは間違っている可能性があります。">
            <a:extLst>
              <a:ext uri="{FF2B5EF4-FFF2-40B4-BE49-F238E27FC236}">
                <a16:creationId xmlns:a16="http://schemas.microsoft.com/office/drawing/2014/main" id="{958BE1CB-12A5-4A3F-A211-CB9DE3C55384}"/>
              </a:ext>
            </a:extLst>
          </p:cNvPr>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a:stretch>
            <a:fillRect/>
          </a:stretch>
        </p:blipFill>
        <p:spPr>
          <a:xfrm>
            <a:off x="7336355" y="31582"/>
            <a:ext cx="468000" cy="468000"/>
          </a:xfrm>
        </p:spPr>
      </p:pic>
      <p:pic>
        <p:nvPicPr>
          <p:cNvPr id="44" name="図プレースホルダー 13" descr="アイコン が含まれている画像&#10;&#10;AI によって生成されたコンテンツは間違っている可能性があります。">
            <a:extLst>
              <a:ext uri="{FF2B5EF4-FFF2-40B4-BE49-F238E27FC236}">
                <a16:creationId xmlns:a16="http://schemas.microsoft.com/office/drawing/2014/main" id="{C54D07E7-02E8-4324-B3A7-6D617F3412DC}"/>
              </a:ext>
            </a:extLst>
          </p:cNvPr>
          <p:cNvPicPr>
            <a:picLocks noGrp="1" noChangeAspect="1"/>
          </p:cNvPicPr>
          <p:nvPr>
            <p:ph type="pic" sz="quarter" idx="15"/>
          </p:nvPr>
        </p:nvPicPr>
        <p:blipFill>
          <a:blip r:embed="rId7" cstate="print">
            <a:extLst>
              <a:ext uri="{28A0092B-C50C-407E-A947-70E740481C1C}">
                <a14:useLocalDpi xmlns:a14="http://schemas.microsoft.com/office/drawing/2010/main" val="0"/>
              </a:ext>
            </a:extLst>
          </a:blip>
          <a:srcRect/>
          <a:stretch>
            <a:fillRect/>
          </a:stretch>
        </p:blipFill>
        <p:spPr>
          <a:xfrm>
            <a:off x="7950717" y="31582"/>
            <a:ext cx="468000" cy="468000"/>
          </a:xfrm>
        </p:spPr>
      </p:pic>
      <p:sp>
        <p:nvSpPr>
          <p:cNvPr id="3" name="スライド番号プレースホルダー 2">
            <a:extLst>
              <a:ext uri="{FF2B5EF4-FFF2-40B4-BE49-F238E27FC236}">
                <a16:creationId xmlns:a16="http://schemas.microsoft.com/office/drawing/2014/main" id="{9DDF542C-2C29-47F8-971D-0BBF8536B3CF}"/>
              </a:ext>
            </a:extLst>
          </p:cNvPr>
          <p:cNvSpPr>
            <a:spLocks noGrp="1"/>
          </p:cNvSpPr>
          <p:nvPr>
            <p:ph type="sldNum" sz="quarter" idx="12"/>
          </p:nvPr>
        </p:nvSpPr>
        <p:spPr/>
        <p:txBody>
          <a:bodyPr/>
          <a:lstStyle/>
          <a:p>
            <a:fld id="{7791D223-6A27-4327-8087-FA06212A7E85}" type="slidenum">
              <a:rPr lang="ja-JP" altLang="en-US" smtClean="0"/>
              <a:pPr/>
              <a:t>26</a:t>
            </a:fld>
            <a:endParaRPr lang="ja-JP" altLang="en-US"/>
          </a:p>
        </p:txBody>
      </p:sp>
      <p:sp>
        <p:nvSpPr>
          <p:cNvPr id="43" name="正方形/長方形 42">
            <a:extLst>
              <a:ext uri="{FF2B5EF4-FFF2-40B4-BE49-F238E27FC236}">
                <a16:creationId xmlns:a16="http://schemas.microsoft.com/office/drawing/2014/main" id="{2F569494-200D-4E79-B4B9-A8507F8551F3}"/>
              </a:ext>
            </a:extLst>
          </p:cNvPr>
          <p:cNvSpPr/>
          <p:nvPr/>
        </p:nvSpPr>
        <p:spPr>
          <a:xfrm>
            <a:off x="273016" y="5949878"/>
            <a:ext cx="8597967" cy="57600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■遺贈寄附に関する金融機関からの支援</a:t>
            </a:r>
            <a:endParaRPr lang="en-US" altLang="ja-JP" sz="1200" b="1" dirty="0">
              <a:solidFill>
                <a:schemeClr val="tx1"/>
              </a:solidFill>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上記の「大阪教育ゆめ基金」の仕組みに加えて、遺贈寄附希望者の意思に沿った手続につなげるべく、各部局が金融機関の専門的な知識やノウハウ等の支援を受けられる仕組みを構築。</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102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908720"/>
            <a:ext cx="802079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Meiryo UI" panose="020B0604030504040204" pitchFamily="50" charset="-128"/>
              </a:rPr>
              <a:t>１ 行政経営のめざす姿</a:t>
            </a:r>
            <a:endParaRPr lang="en-US" altLang="ja-JP" sz="28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0" y="1583795"/>
            <a:ext cx="7200800" cy="2239074"/>
          </a:xfrm>
          <a:prstGeom prst="rect">
            <a:avLst/>
          </a:prstGeom>
        </p:spPr>
        <p:txBody>
          <a:bodyPr wrap="square" numCol="1">
            <a:spAutoFit/>
          </a:bodyPr>
          <a:lstStyle/>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（１）総論と現状認識</a:t>
            </a:r>
          </a:p>
          <a:p>
            <a:pPr>
              <a:lnSpc>
                <a:spcPct val="200000"/>
              </a:lnSpc>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（２）めざす社会の姿</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200000"/>
              </a:lnSpc>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（３）めざす行財政運営体制のあり方</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200000"/>
              </a:lnSpc>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（４）行動指針</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8268B68-EF0A-44B8-8366-CD4F6DE080E6}"/>
              </a:ext>
            </a:extLst>
          </p:cNvPr>
          <p:cNvSpPr>
            <a:spLocks noGrp="1"/>
          </p:cNvSpPr>
          <p:nvPr>
            <p:ph type="sldNum" sz="quarter" idx="12"/>
          </p:nvPr>
        </p:nvSpPr>
        <p:spPr/>
        <p:txBody>
          <a:bodyPr/>
          <a:lstStyle/>
          <a:p>
            <a:fld id="{7791D223-6A27-4327-8087-FA06212A7E85}" type="slidenum">
              <a:rPr lang="ja-JP" altLang="en-US" smtClean="0"/>
              <a:pPr/>
              <a:t>2</a:t>
            </a:fld>
            <a:endParaRPr lang="ja-JP" altLang="en-US"/>
          </a:p>
        </p:txBody>
      </p:sp>
    </p:spTree>
    <p:extLst>
      <p:ext uri="{BB962C8B-B14F-4D97-AF65-F5344CB8AC3E}">
        <p14:creationId xmlns:p14="http://schemas.microsoft.com/office/powerpoint/2010/main" val="384378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98630"/>
            <a:ext cx="9135870" cy="369332"/>
          </a:xfrm>
          <a:prstGeom prst="rect">
            <a:avLst/>
          </a:prstGeom>
        </p:spPr>
        <p:txBody>
          <a:bodyPr wrap="square">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（１）</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総論と</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現状認識</a:t>
            </a:r>
          </a:p>
        </p:txBody>
      </p:sp>
      <p:sp>
        <p:nvSpPr>
          <p:cNvPr id="8" name="正方形/長方形 7">
            <a:extLst>
              <a:ext uri="{FF2B5EF4-FFF2-40B4-BE49-F238E27FC236}">
                <a16:creationId xmlns:a16="http://schemas.microsoft.com/office/drawing/2014/main" id="{30C33538-BCA9-48BD-AFFB-FD48A554CC87}"/>
              </a:ext>
            </a:extLst>
          </p:cNvPr>
          <p:cNvSpPr/>
          <p:nvPr/>
        </p:nvSpPr>
        <p:spPr>
          <a:xfrm>
            <a:off x="108000" y="612000"/>
            <a:ext cx="8784000" cy="5262979"/>
          </a:xfrm>
          <a:prstGeom prst="rect">
            <a:avLst/>
          </a:prstGeom>
          <a:ln>
            <a:noFill/>
          </a:ln>
        </p:spPr>
        <p:txBody>
          <a:bodyPr wrap="square">
            <a:spAutoFit/>
          </a:bodyPr>
          <a:lstStyle/>
          <a:p>
            <a:pPr marL="174625" indent="-174625"/>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総論</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a:t>
            </a: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大阪府行政経営の取組み」は、「行財政改革推進プラン（案）」終了後も、「自律的で創造性を発揮する行財政運営体制の確立」に向けた改革の取組みを継続するため、毎年度の府の取組みをまとめているもので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府では、毎年度の予算編成や事務事業の執行、出資法人等や公の施設の点検等による「健全で規律ある行財政運営」や、府のみならず、府民・企業・市町村・国等、社会全体で課題解決する「新たな行政経営の取組み」を通じて、今後もたゆみない改革を進めていき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現状認識</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a:t>
            </a: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世界の課題解決への貢献」と「大阪の持続的な成長・発展」を目標に掲げた大阪・関西万博が成功裏に閉幕しました。この成果を糧に、大阪の成長・発展を確固たるものとし、府民の豊かな暮らしや安全・安心につなげていかなければなりません。</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また、社会においては、社会課題の解決に挑む企業の増加や個人の社会参加意欲の高まりに加え、デジタル技術の活用や働き方の見直しが一層進んでいます。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ja-JP" altLang="en-US"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今後も、持続可能な社会を構築していくため、府は、様々なプレイヤーとの連携を一層深め、社会全体で課題解決する「起点」としての役割を果たすとともに、新たな技術も活用し、従来の手法や発想に捉われない行政経営を行っていく必要があり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引き続き、収支不足等の財政運営上の懸念があることを踏まえ、財政規律を堅持していきます。その上で、今後の大阪の成長・発展に向け、戦略的な歳入確保や重点施策に対して財源の重点配分を行う等、未来志向の視点を持ち、課題に的確に対応しうる行財政運営体制の確立に取り組み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9F71080-A0DE-4E5F-BD91-146CBF09B8FE}"/>
              </a:ext>
            </a:extLst>
          </p:cNvPr>
          <p:cNvSpPr>
            <a:spLocks noGrp="1"/>
          </p:cNvSpPr>
          <p:nvPr>
            <p:ph type="sldNum" sz="quarter" idx="12"/>
          </p:nvPr>
        </p:nvSpPr>
        <p:spPr/>
        <p:txBody>
          <a:bodyPr/>
          <a:lstStyle/>
          <a:p>
            <a:fld id="{7791D223-6A27-4327-8087-FA06212A7E85}" type="slidenum">
              <a:rPr lang="ja-JP" altLang="en-US" smtClean="0"/>
              <a:pPr/>
              <a:t>3</a:t>
            </a:fld>
            <a:endParaRPr lang="ja-JP" altLang="en-US"/>
          </a:p>
        </p:txBody>
      </p:sp>
    </p:spTree>
    <p:extLst>
      <p:ext uri="{BB962C8B-B14F-4D97-AF65-F5344CB8AC3E}">
        <p14:creationId xmlns:p14="http://schemas.microsoft.com/office/powerpoint/2010/main" val="416885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08000" y="612000"/>
            <a:ext cx="8784000" cy="954107"/>
          </a:xfrm>
          <a:prstGeom prst="rect">
            <a:avLst/>
          </a:prstGeom>
          <a:noFill/>
        </p:spPr>
        <p:txBody>
          <a:bodyPr wrap="square">
            <a:spAutoFit/>
          </a:bodyPr>
          <a:lstStyle/>
          <a:p>
            <a:pPr marL="179388" lvl="0" indent="-179388"/>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9388" lvl="0" indent="-179388"/>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社会全体で多様化・複雑化する課題を解決し、府民の</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豊かな暮らしや安全・安心</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を実現するためには、行政だけでなく、府民・団体・企業等の多様なプレイヤーが、中長期的にめざす社会の姿を共有していることが重要です。</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0" y="98630"/>
            <a:ext cx="9144000"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（２）</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めざす社会の姿</a:t>
            </a:r>
          </a:p>
        </p:txBody>
      </p:sp>
      <p:sp>
        <p:nvSpPr>
          <p:cNvPr id="12" name="角丸四角形 11"/>
          <p:cNvSpPr/>
          <p:nvPr/>
        </p:nvSpPr>
        <p:spPr>
          <a:xfrm>
            <a:off x="454042" y="1986602"/>
            <a:ext cx="8235915" cy="2884797"/>
          </a:xfrm>
          <a:prstGeom prst="roundRect">
            <a:avLst>
              <a:gd name="adj" fmla="val 8043"/>
            </a:avLst>
          </a:prstGeom>
          <a:ln/>
        </p:spPr>
        <p:style>
          <a:lnRef idx="2">
            <a:schemeClr val="accent1"/>
          </a:lnRef>
          <a:fillRef idx="1">
            <a:schemeClr val="lt1"/>
          </a:fillRef>
          <a:effectRef idx="0">
            <a:schemeClr val="accent1"/>
          </a:effectRef>
          <a:fontRef idx="minor">
            <a:schemeClr val="dk1"/>
          </a:fontRef>
        </p:style>
        <p:txBody>
          <a:bodyPr wrap="square" lIns="36000" tIns="36000" rIns="72000" bIns="36000" rtlCol="0" anchor="ctr"/>
          <a:lstStyle/>
          <a:p>
            <a:pPr marL="622300" indent="-622300"/>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めざす社会の姿</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622300" indent="-62230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府民の生活の質（</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）を向上させつつ、社会保障や環境の基盤が持続可能な形</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6223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で次世代に引き継がれている。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学びや活躍の機会の提供を通じ、多様な人材が社会の担い手として育まれ、全員</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参加型の社会が形成されている。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生活と経済活動を支えるインフラについて、中長期を見通し、最少の経費で最適</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な設計運営が行われている。</a:t>
            </a:r>
          </a:p>
        </p:txBody>
      </p:sp>
      <p:sp>
        <p:nvSpPr>
          <p:cNvPr id="4" name="スライド番号プレースホルダー 3">
            <a:extLst>
              <a:ext uri="{FF2B5EF4-FFF2-40B4-BE49-F238E27FC236}">
                <a16:creationId xmlns:a16="http://schemas.microsoft.com/office/drawing/2014/main" id="{32580F0E-AB04-4C95-BA08-02DE4D3F8767}"/>
              </a:ext>
            </a:extLst>
          </p:cNvPr>
          <p:cNvSpPr>
            <a:spLocks noGrp="1"/>
          </p:cNvSpPr>
          <p:nvPr>
            <p:ph type="sldNum" sz="quarter" idx="12"/>
          </p:nvPr>
        </p:nvSpPr>
        <p:spPr/>
        <p:txBody>
          <a:bodyPr/>
          <a:lstStyle/>
          <a:p>
            <a:fld id="{7791D223-6A27-4327-8087-FA06212A7E85}" type="slidenum">
              <a:rPr lang="ja-JP" altLang="en-US" smtClean="0"/>
              <a:pPr/>
              <a:t>4</a:t>
            </a:fld>
            <a:endParaRPr lang="ja-JP" altLang="en-US"/>
          </a:p>
        </p:txBody>
      </p:sp>
    </p:spTree>
    <p:extLst>
      <p:ext uri="{BB962C8B-B14F-4D97-AF65-F5344CB8AC3E}">
        <p14:creationId xmlns:p14="http://schemas.microsoft.com/office/powerpoint/2010/main" val="396596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B40C259-85FB-4963-90EE-9BFA9940F3C5}"/>
              </a:ext>
            </a:extLst>
          </p:cNvPr>
          <p:cNvSpPr/>
          <p:nvPr/>
        </p:nvSpPr>
        <p:spPr>
          <a:xfrm>
            <a:off x="0" y="98630"/>
            <a:ext cx="9144000" cy="369332"/>
          </a:xfrm>
          <a:prstGeom prst="rect">
            <a:avLst/>
          </a:prstGeom>
        </p:spPr>
        <p:txBody>
          <a:bodyPr wrap="square" anchor="ctr">
            <a:sp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（３）</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めざす行財政運営体制のあり方</a:t>
            </a:r>
          </a:p>
        </p:txBody>
      </p:sp>
      <p:sp>
        <p:nvSpPr>
          <p:cNvPr id="7" name="角丸四角形 23">
            <a:extLst>
              <a:ext uri="{FF2B5EF4-FFF2-40B4-BE49-F238E27FC236}">
                <a16:creationId xmlns:a16="http://schemas.microsoft.com/office/drawing/2014/main" id="{62B10E5D-BE35-4630-AAE4-66121A8E3E98}"/>
              </a:ext>
            </a:extLst>
          </p:cNvPr>
          <p:cNvSpPr/>
          <p:nvPr/>
        </p:nvSpPr>
        <p:spPr>
          <a:xfrm>
            <a:off x="151076" y="2663955"/>
            <a:ext cx="8841848" cy="360000"/>
          </a:xfrm>
          <a:prstGeom prst="roundRect">
            <a:avLst/>
          </a:prstGeom>
          <a:solidFill>
            <a:srgbClr val="FFCC00"/>
          </a:solidFill>
          <a:ln w="9525">
            <a:noFill/>
          </a:ln>
        </p:spPr>
        <p:txBody>
          <a:bodyPr wrap="square" lIns="91440" tIns="45720" rIns="91440" bIns="45720" rtlCol="0" anchor="ctr" anchorCtr="1">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lnSpc>
                <a:spcPct val="150000"/>
              </a:lnSpc>
            </a:pPr>
            <a:r>
              <a:rPr lang="ja-JP" altLang="en-US" sz="16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自律的で創造性</a:t>
            </a:r>
            <a:r>
              <a:rPr kumimoji="0" lang="ja-JP" altLang="en-US" sz="16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を発揮する行財政運営体制の確立</a:t>
            </a:r>
            <a:endParaRPr kumimoji="0" lang="en-US" altLang="ja-JP" sz="16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a:extLst>
              <a:ext uri="{FF2B5EF4-FFF2-40B4-BE49-F238E27FC236}">
                <a16:creationId xmlns:a16="http://schemas.microsoft.com/office/drawing/2014/main" id="{8BC57E3A-59E2-4ED9-B13A-F0CA42E8BCE5}"/>
              </a:ext>
            </a:extLst>
          </p:cNvPr>
          <p:cNvSpPr/>
          <p:nvPr/>
        </p:nvSpPr>
        <p:spPr>
          <a:xfrm>
            <a:off x="1503168" y="3068960"/>
            <a:ext cx="2076236" cy="227295"/>
          </a:xfrm>
          <a:prstGeom prst="triangle">
            <a:avLst>
              <a:gd name="adj" fmla="val 5058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43" name="グループ化 42">
            <a:extLst>
              <a:ext uri="{FF2B5EF4-FFF2-40B4-BE49-F238E27FC236}">
                <a16:creationId xmlns:a16="http://schemas.microsoft.com/office/drawing/2014/main" id="{3AB28B82-5A23-4F22-B98D-8FB413D03825}"/>
              </a:ext>
            </a:extLst>
          </p:cNvPr>
          <p:cNvGrpSpPr/>
          <p:nvPr/>
        </p:nvGrpSpPr>
        <p:grpSpPr>
          <a:xfrm>
            <a:off x="5208998" y="5454225"/>
            <a:ext cx="3773492" cy="1292164"/>
            <a:chOff x="6656794" y="5248362"/>
            <a:chExt cx="3773492" cy="1292164"/>
          </a:xfrm>
        </p:grpSpPr>
        <p:sp>
          <p:nvSpPr>
            <p:cNvPr id="44" name="円/楕円 9">
              <a:extLst>
                <a:ext uri="{FF2B5EF4-FFF2-40B4-BE49-F238E27FC236}">
                  <a16:creationId xmlns:a16="http://schemas.microsoft.com/office/drawing/2014/main" id="{B661E2F3-EA7B-4725-9C7B-06B88D871383}"/>
                </a:ext>
              </a:extLst>
            </p:cNvPr>
            <p:cNvSpPr/>
            <p:nvPr/>
          </p:nvSpPr>
          <p:spPr>
            <a:xfrm>
              <a:off x="6656794" y="5248362"/>
              <a:ext cx="3773492" cy="1292164"/>
            </a:xfrm>
            <a:prstGeom prst="ellipse">
              <a:avLst/>
            </a:prstGeom>
            <a:solidFill>
              <a:schemeClr val="accent5">
                <a:lumMod val="40000"/>
                <a:lumOff val="60000"/>
              </a:schemeClr>
            </a:solidFill>
            <a:ln w="12700" cap="flat" cmpd="sng" algn="ctr">
              <a:noFill/>
              <a:prstDash val="solid"/>
            </a:ln>
            <a:effectLst/>
          </p:spPr>
          <p:txBody>
            <a:bodyPr lIns="0" tIns="0" rIns="0" bIns="0" rtlCol="0" anchor="ctr" anchorCtr="0"/>
            <a:lstStyle/>
            <a:p>
              <a:pPr algn="ctr">
                <a:defRPr/>
              </a:pP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86AA257B-C2A4-46D8-BF08-4FF7D34EBD78}"/>
                </a:ext>
              </a:extLst>
            </p:cNvPr>
            <p:cNvSpPr txBox="1"/>
            <p:nvPr/>
          </p:nvSpPr>
          <p:spPr>
            <a:xfrm>
              <a:off x="7462345" y="5379145"/>
              <a:ext cx="2034299" cy="3031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defRPr/>
              </a:pPr>
              <a:r>
                <a:rPr lang="ja-JP" altLang="en-US" sz="1400" b="1"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「未来志向」</a:t>
              </a:r>
              <a:endParaRPr kumimoji="0" lang="en-US" altLang="ja-JP" sz="1400" b="1"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0" lang="en-US" altLang="ja-JP" sz="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31377A65-50CE-4679-97EC-8915A2E35E1F}"/>
                </a:ext>
              </a:extLst>
            </p:cNvPr>
            <p:cNvSpPr txBox="1"/>
            <p:nvPr/>
          </p:nvSpPr>
          <p:spPr>
            <a:xfrm>
              <a:off x="6987472" y="5497621"/>
              <a:ext cx="3362215" cy="8829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多様化・複雑化する社会課題や生産年齢人口の減少等の課題に対応するため、戦略的かつ未来志向の視点を持ち、予測対応型の取組みを進めます</a:t>
              </a:r>
            </a:p>
          </p:txBody>
        </p:sp>
      </p:grpSp>
      <p:sp>
        <p:nvSpPr>
          <p:cNvPr id="48" name="テキスト ボックス 47">
            <a:extLst>
              <a:ext uri="{FF2B5EF4-FFF2-40B4-BE49-F238E27FC236}">
                <a16:creationId xmlns:a16="http://schemas.microsoft.com/office/drawing/2014/main" id="{6F8E551B-C055-41D4-BB7E-76B6AD0BB93B}"/>
              </a:ext>
            </a:extLst>
          </p:cNvPr>
          <p:cNvSpPr txBox="1"/>
          <p:nvPr/>
        </p:nvSpPr>
        <p:spPr>
          <a:xfrm>
            <a:off x="2223743" y="1746761"/>
            <a:ext cx="4696513" cy="3770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kern="0" cap="all" dirty="0">
                <a:ln/>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「めざす社会の姿」の実現！</a:t>
            </a:r>
            <a:endParaRPr kumimoji="0" lang="en-US" altLang="ja-JP" sz="2400" b="1" i="0" u="none" strike="noStrike" kern="0" cap="all" spc="0" normalizeH="0" baseline="0" noProof="0" dirty="0">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二等辺三角形 48">
            <a:extLst>
              <a:ext uri="{FF2B5EF4-FFF2-40B4-BE49-F238E27FC236}">
                <a16:creationId xmlns:a16="http://schemas.microsoft.com/office/drawing/2014/main" id="{F5BA404D-3FD4-4306-9386-5E3B3A734A43}"/>
              </a:ext>
            </a:extLst>
          </p:cNvPr>
          <p:cNvSpPr/>
          <p:nvPr/>
        </p:nvSpPr>
        <p:spPr>
          <a:xfrm>
            <a:off x="2571148" y="2258870"/>
            <a:ext cx="4001704" cy="329002"/>
          </a:xfrm>
          <a:prstGeom prst="triangle">
            <a:avLst>
              <a:gd name="adj" fmla="val 51405"/>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B909B7E1-8E98-4B47-9FF9-D2D129ED6E7C}"/>
              </a:ext>
            </a:extLst>
          </p:cNvPr>
          <p:cNvSpPr/>
          <p:nvPr/>
        </p:nvSpPr>
        <p:spPr>
          <a:xfrm>
            <a:off x="108000" y="638690"/>
            <a:ext cx="8784000" cy="954107"/>
          </a:xfrm>
          <a:prstGeom prst="rect">
            <a:avLst/>
          </a:prstGeom>
          <a:noFill/>
        </p:spPr>
        <p:txBody>
          <a:bodyPr wrap="square">
            <a:spAutoFit/>
          </a:bodyPr>
          <a:lstStyle/>
          <a:p>
            <a:pPr marL="355600" lvl="0" indent="-355600"/>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179388" lvl="0" indent="-179388"/>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めざす社会の姿」を追求していくため、引き続き、「行財政改革推進プラン（案）」に掲げた「組み換え（シフト）」や「強みを束ねる」といったこれまでの改革の視点に加え、「未来志向」の視点も持ちつつ、「自律的で創造性を発揮する行財政運営体制の確立」に向けた取組みを進めていきます。</a:t>
            </a:r>
          </a:p>
        </p:txBody>
      </p:sp>
      <p:sp>
        <p:nvSpPr>
          <p:cNvPr id="13" name="角丸四角形 21">
            <a:extLst>
              <a:ext uri="{FF2B5EF4-FFF2-40B4-BE49-F238E27FC236}">
                <a16:creationId xmlns:a16="http://schemas.microsoft.com/office/drawing/2014/main" id="{CEF6814D-9012-4D49-BD38-9DFC7AE6AADB}"/>
              </a:ext>
            </a:extLst>
          </p:cNvPr>
          <p:cNvSpPr/>
          <p:nvPr/>
        </p:nvSpPr>
        <p:spPr>
          <a:xfrm>
            <a:off x="183873" y="3359503"/>
            <a:ext cx="8841848" cy="813600"/>
          </a:xfrm>
          <a:prstGeom prst="roundRect">
            <a:avLst/>
          </a:prstGeom>
          <a:solidFill>
            <a:schemeClr val="tx2">
              <a:lumMod val="20000"/>
              <a:lumOff val="80000"/>
            </a:schemeClr>
          </a:solidFill>
          <a:ln w="9525">
            <a:solidFill>
              <a:schemeClr val="tx2">
                <a:lumMod val="20000"/>
                <a:lumOff val="80000"/>
              </a:schemeClr>
            </a:solidFill>
          </a:ln>
        </p:spPr>
        <p:txBody>
          <a:bodyPr wrap="square" lIns="91440" tIns="45720" rIns="91440" bIns="45720" rtlCol="0" anchor="t" anchorCtr="0">
            <a:norm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lang="ja-JP" altLang="en-US" sz="14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新たな行政経営の取組み</a:t>
            </a:r>
            <a:endParaRPr kumimoji="0" lang="en-US" altLang="ja-JP" sz="1400" b="1" i="0" u="none" strike="noStrike" kern="0" cap="all" spc="0" normalizeH="0" baseline="0" noProof="0" dirty="0">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FBAB6C36-B35D-4EDB-89AE-D695AFE19D48}"/>
              </a:ext>
            </a:extLst>
          </p:cNvPr>
          <p:cNvGrpSpPr/>
          <p:nvPr/>
        </p:nvGrpSpPr>
        <p:grpSpPr>
          <a:xfrm>
            <a:off x="293257" y="3708075"/>
            <a:ext cx="8623080" cy="396000"/>
            <a:chOff x="284050" y="3756598"/>
            <a:chExt cx="8623080" cy="348496"/>
          </a:xfrm>
        </p:grpSpPr>
        <p:sp>
          <p:nvSpPr>
            <p:cNvPr id="56" name="四角形: 角を丸くする 55">
              <a:extLst>
                <a:ext uri="{FF2B5EF4-FFF2-40B4-BE49-F238E27FC236}">
                  <a16:creationId xmlns:a16="http://schemas.microsoft.com/office/drawing/2014/main" id="{541E4E9B-314C-4341-84F7-03739C1CE97E}"/>
                </a:ext>
              </a:extLst>
            </p:cNvPr>
            <p:cNvSpPr/>
            <p:nvPr/>
          </p:nvSpPr>
          <p:spPr>
            <a:xfrm>
              <a:off x="284050" y="3758185"/>
              <a:ext cx="4179902" cy="346909"/>
            </a:xfrm>
            <a:prstGeom prst="roundRect">
              <a:avLst/>
            </a:prstGeom>
            <a:solidFill>
              <a:srgbClr val="FF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algn="ctr"/>
              <a:r>
                <a:rPr kumimoji="1" lang="ja-JP" altLang="en-US" sz="1400" b="1" dirty="0">
                  <a:solidFill>
                    <a:prstClr val="black"/>
                  </a:solidFill>
                  <a:latin typeface="メイリオ" panose="020B0604030504040204" pitchFamily="50" charset="-128"/>
                  <a:ea typeface="メイリオ" panose="020B0604030504040204" pitchFamily="50" charset="-128"/>
                </a:rPr>
                <a:t>行政</a:t>
              </a:r>
              <a:r>
                <a:rPr kumimoji="1" lang="en-US" altLang="ja-JP" sz="1400" b="1" dirty="0">
                  <a:solidFill>
                    <a:prstClr val="black"/>
                  </a:solidFill>
                  <a:latin typeface="メイリオ" panose="020B0604030504040204" pitchFamily="50" charset="-128"/>
                  <a:ea typeface="メイリオ" panose="020B0604030504040204" pitchFamily="50" charset="-128"/>
                </a:rPr>
                <a:t>DX</a:t>
              </a:r>
              <a:r>
                <a:rPr kumimoji="1" lang="ja-JP" altLang="en-US" sz="1400" b="1" dirty="0">
                  <a:solidFill>
                    <a:prstClr val="black"/>
                  </a:solidFill>
                  <a:latin typeface="メイリオ" panose="020B0604030504040204" pitchFamily="50" charset="-128"/>
                  <a:ea typeface="メイリオ" panose="020B0604030504040204" pitchFamily="50" charset="-128"/>
                </a:rPr>
                <a:t>の実現に向けた取組み</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58" name="四角形: 角を丸くする 57">
              <a:extLst>
                <a:ext uri="{FF2B5EF4-FFF2-40B4-BE49-F238E27FC236}">
                  <a16:creationId xmlns:a16="http://schemas.microsoft.com/office/drawing/2014/main" id="{1043F86D-E8C4-49A6-8A10-E03D87F3D687}"/>
                </a:ext>
              </a:extLst>
            </p:cNvPr>
            <p:cNvSpPr/>
            <p:nvPr/>
          </p:nvSpPr>
          <p:spPr>
            <a:xfrm>
              <a:off x="4727228" y="3756598"/>
              <a:ext cx="4179902" cy="346909"/>
            </a:xfrm>
            <a:prstGeom prst="roundRect">
              <a:avLst/>
            </a:prstGeom>
            <a:solidFill>
              <a:srgbClr val="FF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1" i="0" u="none" strike="noStrike" kern="1200" spc="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より幅広い共創の仕組みづくり</a:t>
              </a:r>
              <a:endParaRPr kumimoji="1" lang="en-US" altLang="ja-JP" sz="1050" b="1" i="0" u="none" strike="noStrike" kern="1200" spc="0" normalizeH="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60" name="二等辺三角形 59">
            <a:extLst>
              <a:ext uri="{FF2B5EF4-FFF2-40B4-BE49-F238E27FC236}">
                <a16:creationId xmlns:a16="http://schemas.microsoft.com/office/drawing/2014/main" id="{8C99C07D-2680-491C-82D1-075B29408768}"/>
              </a:ext>
            </a:extLst>
          </p:cNvPr>
          <p:cNvSpPr/>
          <p:nvPr/>
        </p:nvSpPr>
        <p:spPr>
          <a:xfrm>
            <a:off x="5564598" y="3068960"/>
            <a:ext cx="2076236" cy="227295"/>
          </a:xfrm>
          <a:prstGeom prst="triangle">
            <a:avLst>
              <a:gd name="adj" fmla="val 5058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1" name="角丸四角形 21">
            <a:extLst>
              <a:ext uri="{FF2B5EF4-FFF2-40B4-BE49-F238E27FC236}">
                <a16:creationId xmlns:a16="http://schemas.microsoft.com/office/drawing/2014/main" id="{75AFE56F-00A2-4AB8-A065-BF5FF5BC8030}"/>
              </a:ext>
            </a:extLst>
          </p:cNvPr>
          <p:cNvSpPr/>
          <p:nvPr/>
        </p:nvSpPr>
        <p:spPr>
          <a:xfrm>
            <a:off x="187682" y="4281178"/>
            <a:ext cx="8841848" cy="813007"/>
          </a:xfrm>
          <a:prstGeom prst="roundRect">
            <a:avLst/>
          </a:prstGeom>
          <a:solidFill>
            <a:schemeClr val="tx2">
              <a:lumMod val="20000"/>
              <a:lumOff val="80000"/>
            </a:schemeClr>
          </a:solidFill>
          <a:ln w="9525">
            <a:solidFill>
              <a:schemeClr val="tx2">
                <a:lumMod val="20000"/>
                <a:lumOff val="80000"/>
              </a:schemeClr>
            </a:solidFill>
          </a:ln>
        </p:spPr>
        <p:txBody>
          <a:bodyPr wrap="square" lIns="91440" tIns="45720" rIns="91440" bIns="45720" rtlCol="0" anchor="t" anchorCtr="0">
            <a:norm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b="1" i="0" u="none" strike="noStrike" kern="0" cap="all" spc="0" normalizeH="0" baseline="0" noProof="0" dirty="0">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健全で規律ある行財政運営</a:t>
            </a:r>
            <a:endParaRPr kumimoji="0" lang="en-US" altLang="ja-JP" sz="1400" b="1" i="0" u="none" strike="noStrike" kern="0" cap="all" spc="0" normalizeH="0" baseline="0" noProof="0" dirty="0">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ctr"/>
            <a:endParaRPr kumimoji="0" lang="en-US" altLang="ja-JP" sz="14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A0F37A34-0A15-432D-9892-55B989B515B9}"/>
              </a:ext>
            </a:extLst>
          </p:cNvPr>
          <p:cNvGrpSpPr/>
          <p:nvPr/>
        </p:nvGrpSpPr>
        <p:grpSpPr>
          <a:xfrm>
            <a:off x="273528" y="4639950"/>
            <a:ext cx="8670156" cy="396000"/>
            <a:chOff x="271975" y="4653180"/>
            <a:chExt cx="8670156" cy="396000"/>
          </a:xfrm>
        </p:grpSpPr>
        <p:sp>
          <p:nvSpPr>
            <p:cNvPr id="62" name="四角形: 角を丸くする 61">
              <a:extLst>
                <a:ext uri="{FF2B5EF4-FFF2-40B4-BE49-F238E27FC236}">
                  <a16:creationId xmlns:a16="http://schemas.microsoft.com/office/drawing/2014/main" id="{24A3C893-4148-46C1-894C-9681A08BD7D5}"/>
                </a:ext>
              </a:extLst>
            </p:cNvPr>
            <p:cNvSpPr/>
            <p:nvPr/>
          </p:nvSpPr>
          <p:spPr>
            <a:xfrm>
              <a:off x="271975" y="4653180"/>
              <a:ext cx="2854291" cy="396000"/>
            </a:xfrm>
            <a:prstGeom prst="roundRect">
              <a:avLst/>
            </a:prstGeom>
            <a:solidFill>
              <a:srgbClr val="FF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algn="ctr"/>
              <a:r>
                <a:rPr kumimoji="1" lang="ja-JP" altLang="en-US" sz="1400" b="1" dirty="0">
                  <a:solidFill>
                    <a:prstClr val="black"/>
                  </a:solidFill>
                  <a:latin typeface="メイリオ" panose="020B0604030504040204" pitchFamily="50" charset="-128"/>
                  <a:ea typeface="メイリオ" panose="020B0604030504040204" pitchFamily="50" charset="-128"/>
                </a:rPr>
                <a:t>組 織 運 営</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65" name="四角形: 角を丸くする 64">
              <a:extLst>
                <a:ext uri="{FF2B5EF4-FFF2-40B4-BE49-F238E27FC236}">
                  <a16:creationId xmlns:a16="http://schemas.microsoft.com/office/drawing/2014/main" id="{E6F06747-F8B0-4D2B-8622-15A3ABC48824}"/>
                </a:ext>
              </a:extLst>
            </p:cNvPr>
            <p:cNvSpPr/>
            <p:nvPr/>
          </p:nvSpPr>
          <p:spPr>
            <a:xfrm>
              <a:off x="3177651" y="4653180"/>
              <a:ext cx="2854291" cy="396000"/>
            </a:xfrm>
            <a:prstGeom prst="roundRect">
              <a:avLst/>
            </a:prstGeom>
            <a:solidFill>
              <a:srgbClr val="FF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財 政 運 営</a:t>
              </a:r>
              <a:b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歳入確保・歳出改革</a:t>
              </a:r>
              <a:endParaRPr kumimoji="1" lang="en-US" altLang="ja-JP"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四角形: 角を丸くする 65">
              <a:extLst>
                <a:ext uri="{FF2B5EF4-FFF2-40B4-BE49-F238E27FC236}">
                  <a16:creationId xmlns:a16="http://schemas.microsoft.com/office/drawing/2014/main" id="{B0923E4D-6FB8-4F31-8459-3EC989A0AE6A}"/>
                </a:ext>
              </a:extLst>
            </p:cNvPr>
            <p:cNvSpPr/>
            <p:nvPr/>
          </p:nvSpPr>
          <p:spPr>
            <a:xfrm>
              <a:off x="6087840" y="4653180"/>
              <a:ext cx="2854291" cy="396000"/>
            </a:xfrm>
            <a:prstGeom prst="roundRect">
              <a:avLst/>
            </a:prstGeom>
            <a:solidFill>
              <a:srgbClr val="FF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algn="ct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出資法人等・公の施設の改革</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grpSp>
      <p:grpSp>
        <p:nvGrpSpPr>
          <p:cNvPr id="70" name="グループ化 69">
            <a:extLst>
              <a:ext uri="{FF2B5EF4-FFF2-40B4-BE49-F238E27FC236}">
                <a16:creationId xmlns:a16="http://schemas.microsoft.com/office/drawing/2014/main" id="{B631B900-0A68-402D-82EC-4259B7D9B840}"/>
              </a:ext>
            </a:extLst>
          </p:cNvPr>
          <p:cNvGrpSpPr/>
          <p:nvPr/>
        </p:nvGrpSpPr>
        <p:grpSpPr>
          <a:xfrm>
            <a:off x="191402" y="5454225"/>
            <a:ext cx="4919942" cy="1144440"/>
            <a:chOff x="89698" y="5761662"/>
            <a:chExt cx="4919942" cy="1144440"/>
          </a:xfrm>
        </p:grpSpPr>
        <p:sp>
          <p:nvSpPr>
            <p:cNvPr id="33" name="角丸四角形 21">
              <a:extLst>
                <a:ext uri="{FF2B5EF4-FFF2-40B4-BE49-F238E27FC236}">
                  <a16:creationId xmlns:a16="http://schemas.microsoft.com/office/drawing/2014/main" id="{4287AC91-8D83-479A-8208-3CB4ED9D1697}"/>
                </a:ext>
              </a:extLst>
            </p:cNvPr>
            <p:cNvSpPr/>
            <p:nvPr/>
          </p:nvSpPr>
          <p:spPr>
            <a:xfrm>
              <a:off x="89698" y="5761662"/>
              <a:ext cx="4919942" cy="1103879"/>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nchorCtr="0">
              <a:norm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ja-JP" altLang="en-US" sz="14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8" name="グループ化 67">
              <a:extLst>
                <a:ext uri="{FF2B5EF4-FFF2-40B4-BE49-F238E27FC236}">
                  <a16:creationId xmlns:a16="http://schemas.microsoft.com/office/drawing/2014/main" id="{A808390D-034C-4D3F-84CC-4EA438E1AD68}"/>
                </a:ext>
              </a:extLst>
            </p:cNvPr>
            <p:cNvGrpSpPr/>
            <p:nvPr/>
          </p:nvGrpSpPr>
          <p:grpSpPr>
            <a:xfrm>
              <a:off x="132509" y="5854801"/>
              <a:ext cx="2468994" cy="1051301"/>
              <a:chOff x="189511" y="5977567"/>
              <a:chExt cx="2468994" cy="1051301"/>
            </a:xfrm>
          </p:grpSpPr>
          <p:sp>
            <p:nvSpPr>
              <p:cNvPr id="35" name="円/楕円 9">
                <a:extLst>
                  <a:ext uri="{FF2B5EF4-FFF2-40B4-BE49-F238E27FC236}">
                    <a16:creationId xmlns:a16="http://schemas.microsoft.com/office/drawing/2014/main" id="{60CEDB96-EFD2-4D8F-BF13-F7A550087414}"/>
                  </a:ext>
                </a:extLst>
              </p:cNvPr>
              <p:cNvSpPr/>
              <p:nvPr/>
            </p:nvSpPr>
            <p:spPr>
              <a:xfrm>
                <a:off x="189511" y="5977567"/>
                <a:ext cx="2405308" cy="936000"/>
              </a:xfrm>
              <a:prstGeom prst="ellipse">
                <a:avLst/>
              </a:prstGeom>
              <a:solidFill>
                <a:schemeClr val="accent5">
                  <a:lumMod val="40000"/>
                  <a:lumOff val="60000"/>
                </a:schemeClr>
              </a:solidFill>
              <a:ln w="12700" cap="flat" cmpd="sng" algn="ctr">
                <a:noFill/>
                <a:prstDash val="solid"/>
              </a:ln>
              <a:effectLst/>
            </p:spPr>
            <p:txBody>
              <a:bodyPr lIns="0" tIns="0" rIns="0" bIns="0" rtlCol="0" anchor="ctr" anchorCtr="0"/>
              <a:lstStyle/>
              <a:p>
                <a:pPr algn="ctr">
                  <a:defRPr/>
                </a:pP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BA406142-EB06-4825-91FA-44D0731B9CC4}"/>
                  </a:ext>
                </a:extLst>
              </p:cNvPr>
              <p:cNvSpPr txBox="1"/>
              <p:nvPr/>
            </p:nvSpPr>
            <p:spPr>
              <a:xfrm>
                <a:off x="416921" y="6019919"/>
                <a:ext cx="2034299" cy="3031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defRPr/>
                </a:pPr>
                <a:r>
                  <a:rPr kumimoji="0" lang="ja-JP" altLang="en-US" sz="11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「組み換え（シフト）」</a:t>
                </a:r>
                <a:endParaRPr kumimoji="0" lang="en-US" altLang="ja-JP" sz="11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0" lang="en-US" altLang="ja-JP" sz="7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2F2A9BD2-E1E3-410E-B10E-22293E2CE583}"/>
                  </a:ext>
                </a:extLst>
              </p:cNvPr>
              <p:cNvSpPr txBox="1"/>
              <p:nvPr/>
            </p:nvSpPr>
            <p:spPr>
              <a:xfrm>
                <a:off x="197407" y="6236487"/>
                <a:ext cx="2461098" cy="7923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新たな課題への的確な対応をめざし、</a:t>
                </a:r>
                <a:b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事業、ストック、マンパワーを効果的に</a:t>
                </a:r>
                <a:b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組み換え、政策創造やサービスの向上に</a:t>
                </a:r>
                <a:b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つなげていきます</a:t>
                </a:r>
              </a:p>
              <a:p>
                <a:endParaRPr kumimoji="1"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9" name="グループ化 68">
              <a:extLst>
                <a:ext uri="{FF2B5EF4-FFF2-40B4-BE49-F238E27FC236}">
                  <a16:creationId xmlns:a16="http://schemas.microsoft.com/office/drawing/2014/main" id="{ACA4F17D-169B-4737-9FC8-73BFC2AD5B45}"/>
                </a:ext>
              </a:extLst>
            </p:cNvPr>
            <p:cNvGrpSpPr/>
            <p:nvPr/>
          </p:nvGrpSpPr>
          <p:grpSpPr>
            <a:xfrm>
              <a:off x="2571074" y="5845601"/>
              <a:ext cx="2432175" cy="973329"/>
              <a:chOff x="2786773" y="6013349"/>
              <a:chExt cx="2432175" cy="973329"/>
            </a:xfrm>
          </p:grpSpPr>
          <p:sp>
            <p:nvSpPr>
              <p:cNvPr id="67" name="円/楕円 9">
                <a:extLst>
                  <a:ext uri="{FF2B5EF4-FFF2-40B4-BE49-F238E27FC236}">
                    <a16:creationId xmlns:a16="http://schemas.microsoft.com/office/drawing/2014/main" id="{E93CF932-BAB7-4ED7-B5A9-9B55D1660157}"/>
                  </a:ext>
                </a:extLst>
              </p:cNvPr>
              <p:cNvSpPr/>
              <p:nvPr/>
            </p:nvSpPr>
            <p:spPr>
              <a:xfrm>
                <a:off x="2786773" y="6013349"/>
                <a:ext cx="2405308" cy="936000"/>
              </a:xfrm>
              <a:prstGeom prst="ellipse">
                <a:avLst/>
              </a:prstGeom>
              <a:solidFill>
                <a:schemeClr val="accent5">
                  <a:lumMod val="40000"/>
                  <a:lumOff val="60000"/>
                </a:schemeClr>
              </a:solidFill>
              <a:ln w="12700" cap="flat" cmpd="sng" algn="ctr">
                <a:noFill/>
                <a:prstDash val="solid"/>
              </a:ln>
              <a:effectLst/>
            </p:spPr>
            <p:txBody>
              <a:bodyPr lIns="0" tIns="0" rIns="0" bIns="0" rtlCol="0" anchor="ctr" anchorCtr="0"/>
              <a:lstStyle/>
              <a:p>
                <a:pPr algn="ctr">
                  <a:defRPr/>
                </a:pP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A2080F8E-4796-46C7-B0DF-7EF24B589D02}"/>
                  </a:ext>
                </a:extLst>
              </p:cNvPr>
              <p:cNvSpPr txBox="1"/>
              <p:nvPr/>
            </p:nvSpPr>
            <p:spPr>
              <a:xfrm>
                <a:off x="2965337" y="6052520"/>
                <a:ext cx="2034299" cy="3031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defRPr/>
                </a:pPr>
                <a:r>
                  <a:rPr kumimoji="0"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「強みを束ねる」</a:t>
                </a:r>
                <a:endParaRPr kumimoji="0" lang="en-US" altLang="ja-JP" sz="11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0" lang="en-US" altLang="ja-JP" sz="7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1AEC0173-599E-442B-96B7-9E9D39357C0B}"/>
                  </a:ext>
                </a:extLst>
              </p:cNvPr>
              <p:cNvSpPr txBox="1"/>
              <p:nvPr/>
            </p:nvSpPr>
            <p:spPr>
              <a:xfrm>
                <a:off x="2813639" y="6194297"/>
                <a:ext cx="2405309" cy="7923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政策目標の実現に向け、行政、民間それぞれの</a:t>
                </a:r>
                <a:b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強みを束ね、連携・ネットワークによる新たな</a:t>
                </a:r>
                <a:b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行政展開をめざします</a:t>
                </a:r>
              </a:p>
              <a:p>
                <a:endParaRPr kumimoji="1"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4" name="スライド番号プレースホルダー 3">
            <a:extLst>
              <a:ext uri="{FF2B5EF4-FFF2-40B4-BE49-F238E27FC236}">
                <a16:creationId xmlns:a16="http://schemas.microsoft.com/office/drawing/2014/main" id="{BD8ADEE6-A104-466E-B08F-2C0CCEA67947}"/>
              </a:ext>
            </a:extLst>
          </p:cNvPr>
          <p:cNvSpPr>
            <a:spLocks noGrp="1"/>
          </p:cNvSpPr>
          <p:nvPr>
            <p:ph type="sldNum" sz="quarter" idx="12"/>
          </p:nvPr>
        </p:nvSpPr>
        <p:spPr/>
        <p:txBody>
          <a:bodyPr/>
          <a:lstStyle/>
          <a:p>
            <a:fld id="{7791D223-6A27-4327-8087-FA06212A7E85}" type="slidenum">
              <a:rPr lang="ja-JP" altLang="en-US" smtClean="0"/>
              <a:pPr/>
              <a:t>5</a:t>
            </a:fld>
            <a:endParaRPr lang="ja-JP" altLang="en-US"/>
          </a:p>
        </p:txBody>
      </p:sp>
    </p:spTree>
    <p:extLst>
      <p:ext uri="{BB962C8B-B14F-4D97-AF65-F5344CB8AC3E}">
        <p14:creationId xmlns:p14="http://schemas.microsoft.com/office/powerpoint/2010/main" val="258312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98630"/>
            <a:ext cx="9133545" cy="369332"/>
          </a:xfrm>
          <a:prstGeom prst="rect">
            <a:avLst/>
          </a:prstGeom>
        </p:spPr>
        <p:txBody>
          <a:bodyPr wrap="square" anchor="ctr">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４</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）行動指針</a:t>
            </a:r>
            <a:endParaRPr lang="ja-JP" altLang="en-US"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0" name="正方形/長方形 49"/>
          <p:cNvSpPr/>
          <p:nvPr/>
        </p:nvSpPr>
        <p:spPr>
          <a:xfrm>
            <a:off x="108000" y="612000"/>
            <a:ext cx="8784000" cy="523220"/>
          </a:xfrm>
          <a:prstGeom prst="rect">
            <a:avLst/>
          </a:prstGeom>
          <a:noFill/>
        </p:spPr>
        <p:txBody>
          <a:bodyPr wrap="square">
            <a:spAutoFit/>
          </a:bodyPr>
          <a:lstStyle/>
          <a:p>
            <a:pPr marL="177800" lvl="0" indent="-177800"/>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「自律的で創造性を発揮する行財政運営体制の確立」に向け、次の行動指針のもと、着実に成果を生み出していきます。</a:t>
            </a: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450000" y="2303875"/>
            <a:ext cx="8244000" cy="324000"/>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選　択　</a:t>
            </a:r>
            <a:r>
              <a:rPr lang="ja-JP" altLang="en-US" sz="14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～多様なプレイヤーを束ね、より良い道筋を見出す</a:t>
            </a:r>
            <a:endParaRPr lang="ja-JP" altLang="en-US" sz="16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450000" y="1313764"/>
            <a:ext cx="8244000" cy="324000"/>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発　見　</a:t>
            </a:r>
            <a:r>
              <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～多様な「知」と交わり、新たな「気づき」を得る</a:t>
            </a:r>
          </a:p>
        </p:txBody>
      </p:sp>
      <p:sp>
        <p:nvSpPr>
          <p:cNvPr id="27" name="正方形/長方形 26"/>
          <p:cNvSpPr/>
          <p:nvPr/>
        </p:nvSpPr>
        <p:spPr>
          <a:xfrm>
            <a:off x="567075" y="2725642"/>
            <a:ext cx="8229600" cy="523220"/>
          </a:xfrm>
          <a:prstGeom prst="rect">
            <a:avLst/>
          </a:prstGeom>
          <a:noFill/>
        </p:spPr>
        <p:txBody>
          <a:bodyPr wrap="square">
            <a:spAutoFit/>
          </a:bodyPr>
          <a:lstStyle/>
          <a:p>
            <a:pP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様々な社会課題の解決に臨む多様なプレイヤーを束ねる「起点」となり、社会全体としてより最適な</a:t>
            </a:r>
            <a:b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解決方法を選択する。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548555" y="1721450"/>
            <a:ext cx="8229371" cy="523220"/>
          </a:xfrm>
          <a:prstGeom prst="rect">
            <a:avLst/>
          </a:prstGeom>
          <a:noFill/>
        </p:spPr>
        <p:txBody>
          <a:bodyPr wrap="square">
            <a:spAutoFit/>
          </a:bodyPr>
          <a:lstStyle/>
          <a:p>
            <a:pP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外部の多様な価値観・アイデア・テクノロジーとの積極的な交流を通じ、課題の発見や解決に向けた新たな「気づき」が生まれやすい環境をつくる。</a:t>
            </a:r>
          </a:p>
        </p:txBody>
      </p:sp>
      <p:sp>
        <p:nvSpPr>
          <p:cNvPr id="29" name="正方形/長方形 28"/>
          <p:cNvSpPr/>
          <p:nvPr/>
        </p:nvSpPr>
        <p:spPr>
          <a:xfrm>
            <a:off x="450000" y="3367632"/>
            <a:ext cx="8244000" cy="324000"/>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実　践　</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～固定観念に捉われず、新しい取組みに挑戦する</a:t>
            </a:r>
          </a:p>
        </p:txBody>
      </p:sp>
      <p:sp>
        <p:nvSpPr>
          <p:cNvPr id="30" name="正方形/長方形 29"/>
          <p:cNvSpPr/>
          <p:nvPr/>
        </p:nvSpPr>
        <p:spPr>
          <a:xfrm>
            <a:off x="581031" y="3729835"/>
            <a:ext cx="8229600" cy="523220"/>
          </a:xfrm>
          <a:prstGeom prst="rect">
            <a:avLst/>
          </a:prstGeom>
          <a:noFill/>
        </p:spPr>
        <p:txBody>
          <a:bodyPr wrap="square">
            <a:spAutoFit/>
          </a:bodyPr>
          <a:lstStyle/>
          <a:p>
            <a:pPr>
              <a:tabLst>
                <a:tab pos="449263" algn="l"/>
              </a:tabLst>
            </a:pPr>
            <a:r>
              <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rPr>
              <a:t>社会のあり方や府民ニーズの変化を見据え、様々な技術を柔軟に取り入れながら、従来の発想や手法に捉われない最適な解決方法を大胆に実践する。</a:t>
            </a:r>
          </a:p>
        </p:txBody>
      </p:sp>
      <p:sp>
        <p:nvSpPr>
          <p:cNvPr id="19" name="ホームベース 18"/>
          <p:cNvSpPr/>
          <p:nvPr/>
        </p:nvSpPr>
        <p:spPr>
          <a:xfrm>
            <a:off x="366074" y="4698278"/>
            <a:ext cx="8411852" cy="1596842"/>
          </a:xfrm>
          <a:prstGeom prst="homePlate">
            <a:avLst>
              <a:gd name="adj" fmla="val 237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タイトル 1"/>
          <p:cNvSpPr txBox="1">
            <a:spLocks/>
          </p:cNvSpPr>
          <p:nvPr/>
        </p:nvSpPr>
        <p:spPr>
          <a:xfrm>
            <a:off x="367200" y="4539925"/>
            <a:ext cx="1485165" cy="271862"/>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改革の継承と深化</a:t>
            </a:r>
          </a:p>
        </p:txBody>
      </p:sp>
      <p:grpSp>
        <p:nvGrpSpPr>
          <p:cNvPr id="22" name="グループ化 21"/>
          <p:cNvGrpSpPr/>
          <p:nvPr/>
        </p:nvGrpSpPr>
        <p:grpSpPr>
          <a:xfrm>
            <a:off x="658606" y="4853449"/>
            <a:ext cx="7826787" cy="1351661"/>
            <a:chOff x="-94625" y="513468"/>
            <a:chExt cx="7826787" cy="1351661"/>
          </a:xfrm>
        </p:grpSpPr>
        <p:sp>
          <p:nvSpPr>
            <p:cNvPr id="23" name="山形 22"/>
            <p:cNvSpPr/>
            <p:nvPr/>
          </p:nvSpPr>
          <p:spPr>
            <a:xfrm>
              <a:off x="-94625" y="516715"/>
              <a:ext cx="3496495" cy="1348414"/>
            </a:xfrm>
            <a:prstGeom prst="chevron">
              <a:avLst>
                <a:gd name="adj" fmla="val 24898"/>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376896" y="571211"/>
              <a:ext cx="2553451" cy="328936"/>
            </a:xfrm>
            <a:prstGeom prst="rect">
              <a:avLst/>
            </a:prstGeom>
            <a:noFill/>
          </p:spPr>
          <p:txBody>
            <a:bodyPr wrap="square" rtlCol="0">
              <a:spAutoFit/>
            </a:bodyPr>
            <a:lstStyle/>
            <a:p>
              <a:pPr>
                <a:lnSpc>
                  <a:spcPts val="900"/>
                </a:lnSpc>
              </a:pP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山形 30"/>
            <p:cNvSpPr/>
            <p:nvPr/>
          </p:nvSpPr>
          <p:spPr>
            <a:xfrm>
              <a:off x="3176844" y="513468"/>
              <a:ext cx="4265573" cy="1348414"/>
            </a:xfrm>
            <a:prstGeom prst="chevron">
              <a:avLst>
                <a:gd name="adj" fmla="val 24865"/>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3489819" y="593953"/>
              <a:ext cx="4242343" cy="477054"/>
            </a:xfrm>
            <a:prstGeom prst="rect">
              <a:avLst/>
            </a:prstGeom>
            <a:noFill/>
          </p:spPr>
          <p:txBody>
            <a:bodyPr wrap="square" rtlCol="0">
              <a:spAutoFit/>
            </a:bodyPr>
            <a:lstStyle/>
            <a:p>
              <a:pPr>
                <a:lnSpc>
                  <a:spcPts val="1000"/>
                </a:lnSpc>
              </a:pP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行政経営の取組み」</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中長期的な視点も持ちつつ、単年度の取組みとして、毎年２月公表</a:t>
              </a:r>
            </a:p>
            <a:p>
              <a:pPr>
                <a:lnSpc>
                  <a:spcPts val="1000"/>
                </a:lnSpc>
              </a:pP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右矢印 32"/>
            <p:cNvSpPr/>
            <p:nvPr/>
          </p:nvSpPr>
          <p:spPr>
            <a:xfrm>
              <a:off x="535445" y="828083"/>
              <a:ext cx="2553451" cy="496986"/>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新たな発想・視点からの行政展開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自律的な行財政マネジメント</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右矢印 33"/>
            <p:cNvSpPr/>
            <p:nvPr/>
          </p:nvSpPr>
          <p:spPr>
            <a:xfrm>
              <a:off x="535445" y="1310317"/>
              <a:ext cx="2553451"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持続可能で安定的な財政運営の実現</a:t>
              </a:r>
            </a:p>
          </p:txBody>
        </p:sp>
        <p:sp>
          <p:nvSpPr>
            <p:cNvPr id="35" name="右矢印 34"/>
            <p:cNvSpPr/>
            <p:nvPr/>
          </p:nvSpPr>
          <p:spPr>
            <a:xfrm>
              <a:off x="3586250" y="875019"/>
              <a:ext cx="3326009" cy="468817"/>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新たな行政経営の取組み</a:t>
              </a:r>
            </a:p>
          </p:txBody>
        </p:sp>
        <p:sp>
          <p:nvSpPr>
            <p:cNvPr id="36" name="右矢印 35"/>
            <p:cNvSpPr/>
            <p:nvPr/>
          </p:nvSpPr>
          <p:spPr>
            <a:xfrm>
              <a:off x="3586252" y="1325069"/>
              <a:ext cx="3326008"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健全で規律ある行財政運営</a:t>
              </a:r>
            </a:p>
          </p:txBody>
        </p:sp>
      </p:grpSp>
      <p:sp>
        <p:nvSpPr>
          <p:cNvPr id="4" name="スライド番号プレースホルダー 3">
            <a:extLst>
              <a:ext uri="{FF2B5EF4-FFF2-40B4-BE49-F238E27FC236}">
                <a16:creationId xmlns:a16="http://schemas.microsoft.com/office/drawing/2014/main" id="{34B70756-91CE-4696-B184-A51D24519AA9}"/>
              </a:ext>
            </a:extLst>
          </p:cNvPr>
          <p:cNvSpPr>
            <a:spLocks noGrp="1"/>
          </p:cNvSpPr>
          <p:nvPr>
            <p:ph type="sldNum" sz="quarter" idx="12"/>
          </p:nvPr>
        </p:nvSpPr>
        <p:spPr/>
        <p:txBody>
          <a:bodyPr/>
          <a:lstStyle/>
          <a:p>
            <a:fld id="{7791D223-6A27-4327-8087-FA06212A7E85}" type="slidenum">
              <a:rPr lang="ja-JP" altLang="en-US" smtClean="0"/>
              <a:pPr/>
              <a:t>6</a:t>
            </a:fld>
            <a:endParaRPr lang="ja-JP" altLang="en-US"/>
          </a:p>
        </p:txBody>
      </p:sp>
    </p:spTree>
    <p:extLst>
      <p:ext uri="{BB962C8B-B14F-4D97-AF65-F5344CB8AC3E}">
        <p14:creationId xmlns:p14="http://schemas.microsoft.com/office/powerpoint/2010/main" val="298025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584000"/>
            <a:ext cx="7200800" cy="1131079"/>
          </a:xfrm>
          <a:prstGeom prst="rect">
            <a:avLst/>
          </a:prstGeom>
        </p:spPr>
        <p:txBody>
          <a:bodyPr wrap="square" numCol="1">
            <a:spAutoFit/>
          </a:bodyPr>
          <a:lstStyle/>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（１）行政</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DX</a:t>
            </a:r>
            <a:r>
              <a:rPr lang="ja-JP" altLang="en-US" sz="2000" baseline="30000" dirty="0">
                <a:latin typeface="メイリオ" panose="020B0604030504040204" pitchFamily="50" charset="-128"/>
                <a:ea typeface="メイリオ" panose="020B0604030504040204" pitchFamily="50" charset="-128"/>
                <a:cs typeface="Meiryo UI" panose="020B0604030504040204" pitchFamily="50" charset="-128"/>
              </a:rPr>
              <a:t>*１</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の実現に向けた取組み</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（２）より幅広い共創の仕組みづくり</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 name="テキスト ボックス 8"/>
          <p:cNvSpPr txBox="1"/>
          <p:nvPr/>
        </p:nvSpPr>
        <p:spPr>
          <a:xfrm>
            <a:off x="0" y="907200"/>
            <a:ext cx="802079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Meiryo UI" panose="020B0604030504040204" pitchFamily="50" charset="-128"/>
              </a:rPr>
              <a:t>２ 新たな行政経営の取組み</a:t>
            </a:r>
            <a:endParaRPr lang="en-US" altLang="ja-JP" sz="2800" dirty="0">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13" name="表 5">
            <a:extLst>
              <a:ext uri="{FF2B5EF4-FFF2-40B4-BE49-F238E27FC236}">
                <a16:creationId xmlns:a16="http://schemas.microsoft.com/office/drawing/2014/main" id="{48E2ED5B-B9CA-449D-8274-F8D2661257EE}"/>
              </a:ext>
            </a:extLst>
          </p:cNvPr>
          <p:cNvGraphicFramePr>
            <a:graphicFrameLocks noGrp="1"/>
          </p:cNvGraphicFramePr>
          <p:nvPr>
            <p:extLst>
              <p:ext uri="{D42A27DB-BD31-4B8C-83A1-F6EECF244321}">
                <p14:modId xmlns:p14="http://schemas.microsoft.com/office/powerpoint/2010/main" val="702143919"/>
              </p:ext>
            </p:extLst>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デジタルトランスフォーメーション。新たな価値を創造することを目的に、デジタル技術の駆使によって既存の枠組みを変化させること。</a:t>
                      </a:r>
                      <a:endParaRPr lang="en-US" altLang="ja-JP" sz="800" i="0" dirty="0">
                        <a:effectLst/>
                        <a:latin typeface="メイリオ" panose="020B0604030504040204" pitchFamily="50" charset="-128"/>
                        <a:ea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2" name="スライド番号プレースホルダー 1">
            <a:extLst>
              <a:ext uri="{FF2B5EF4-FFF2-40B4-BE49-F238E27FC236}">
                <a16:creationId xmlns:a16="http://schemas.microsoft.com/office/drawing/2014/main" id="{68F021ED-D163-45A8-A778-299D212747C5}"/>
              </a:ext>
            </a:extLst>
          </p:cNvPr>
          <p:cNvSpPr>
            <a:spLocks noGrp="1"/>
          </p:cNvSpPr>
          <p:nvPr>
            <p:ph type="sldNum" sz="quarter" idx="12"/>
          </p:nvPr>
        </p:nvSpPr>
        <p:spPr/>
        <p:txBody>
          <a:bodyPr/>
          <a:lstStyle/>
          <a:p>
            <a:fld id="{7791D223-6A27-4327-8087-FA06212A7E85}" type="slidenum">
              <a:rPr lang="ja-JP" altLang="en-US" smtClean="0"/>
              <a:pPr/>
              <a:t>7</a:t>
            </a:fld>
            <a:endParaRPr lang="ja-JP" altLang="en-US"/>
          </a:p>
        </p:txBody>
      </p:sp>
    </p:spTree>
    <p:extLst>
      <p:ext uri="{BB962C8B-B14F-4D97-AF65-F5344CB8AC3E}">
        <p14:creationId xmlns:p14="http://schemas.microsoft.com/office/powerpoint/2010/main" val="25579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98630"/>
            <a:ext cx="8136904" cy="369332"/>
          </a:xfrm>
          <a:prstGeom prst="rect">
            <a:avLst/>
          </a:prstGeom>
        </p:spPr>
        <p:txBody>
          <a:bodyPr wrap="square">
            <a:spAutoFit/>
          </a:bodyPr>
          <a:lstStyle/>
          <a:p>
            <a:pPr>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（１）行政</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DX</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の実現に向けた取組み</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 name="正方形/長方形 12"/>
          <p:cNvSpPr/>
          <p:nvPr/>
        </p:nvSpPr>
        <p:spPr>
          <a:xfrm>
            <a:off x="116504" y="638690"/>
            <a:ext cx="8847496" cy="1169551"/>
          </a:xfrm>
          <a:prstGeom prst="rect">
            <a:avLst/>
          </a:prstGeom>
          <a:noFill/>
          <a:ln w="9525">
            <a:noFill/>
          </a:ln>
        </p:spPr>
        <p:txBody>
          <a:bodyPr wrap="square" lIns="91440" tIns="45720" rIns="91440" bIns="45720" numCol="1"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9388" indent="-179388">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「大阪スマートシティ戦略」に基づき、デジタル技術を最大限に活かした</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を推進し、住民の生活の質（</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）の向上に取り組みます。</a:t>
            </a:r>
          </a:p>
          <a:p>
            <a:pPr marL="179388" indent="-179388">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また、「大阪府情報システム全体最適化計画」に基づき、より利便性の高い行政サービスの提供や、地域課題の解決をめざし、府職員がより戦略的・創造的な業務に従事できるよう、業務効率化等の取組みを進めます。</a:t>
            </a:r>
          </a:p>
        </p:txBody>
      </p:sp>
      <p:graphicFrame>
        <p:nvGraphicFramePr>
          <p:cNvPr id="8" name="表 3">
            <a:extLst>
              <a:ext uri="{FF2B5EF4-FFF2-40B4-BE49-F238E27FC236}">
                <a16:creationId xmlns:a16="http://schemas.microsoft.com/office/drawing/2014/main" id="{60A0B6F4-57D7-49AB-A334-179A43D0226A}"/>
              </a:ext>
            </a:extLst>
          </p:cNvPr>
          <p:cNvGraphicFramePr>
            <a:graphicFrameLocks noGrp="1"/>
          </p:cNvGraphicFramePr>
          <p:nvPr>
            <p:extLst>
              <p:ext uri="{D42A27DB-BD31-4B8C-83A1-F6EECF244321}">
                <p14:modId xmlns:p14="http://schemas.microsoft.com/office/powerpoint/2010/main" val="2207191765"/>
              </p:ext>
            </p:extLst>
          </p:nvPr>
        </p:nvGraphicFramePr>
        <p:xfrm>
          <a:off x="180000" y="1944000"/>
          <a:ext cx="8784000" cy="2257200"/>
        </p:xfrm>
        <a:graphic>
          <a:graphicData uri="http://schemas.openxmlformats.org/drawingml/2006/table">
            <a:tbl>
              <a:tblPr firstRow="1">
                <a:tableStyleId>{B301B821-A1FF-4177-AEE7-76D212191A09}</a:tableStyleId>
              </a:tblPr>
              <a:tblGrid>
                <a:gridCol w="5040000">
                  <a:extLst>
                    <a:ext uri="{9D8B030D-6E8A-4147-A177-3AD203B41FA5}">
                      <a16:colId xmlns:a16="http://schemas.microsoft.com/office/drawing/2014/main" val="2778632571"/>
                    </a:ext>
                  </a:extLst>
                </a:gridCol>
                <a:gridCol w="2340000">
                  <a:extLst>
                    <a:ext uri="{9D8B030D-6E8A-4147-A177-3AD203B41FA5}">
                      <a16:colId xmlns:a16="http://schemas.microsoft.com/office/drawing/2014/main" val="3500134023"/>
                    </a:ext>
                  </a:extLst>
                </a:gridCol>
                <a:gridCol w="468000">
                  <a:extLst>
                    <a:ext uri="{9D8B030D-6E8A-4147-A177-3AD203B41FA5}">
                      <a16:colId xmlns:a16="http://schemas.microsoft.com/office/drawing/2014/main" val="2698963971"/>
                    </a:ext>
                  </a:extLst>
                </a:gridCol>
                <a:gridCol w="468000">
                  <a:extLst>
                    <a:ext uri="{9D8B030D-6E8A-4147-A177-3AD203B41FA5}">
                      <a16:colId xmlns:a16="http://schemas.microsoft.com/office/drawing/2014/main" val="1545992065"/>
                    </a:ext>
                  </a:extLst>
                </a:gridCol>
                <a:gridCol w="468000">
                  <a:extLst>
                    <a:ext uri="{9D8B030D-6E8A-4147-A177-3AD203B41FA5}">
                      <a16:colId xmlns:a16="http://schemas.microsoft.com/office/drawing/2014/main" val="1681376408"/>
                    </a:ext>
                  </a:extLst>
                </a:gridCol>
              </a:tblGrid>
              <a:tr h="457200">
                <a:tc>
                  <a:txBody>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具体的な取組み</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担当部局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592107901"/>
                  </a:ext>
                </a:extLst>
              </a:tr>
              <a:tr h="360000">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ja-JP" altLang="en-US" sz="1200" b="0" u="none" strike="noStrike" dirty="0">
                          <a:solidFill>
                            <a:srgbClr val="000000"/>
                          </a:solidFill>
                          <a:effectLst/>
                          <a:latin typeface="メイリオ" panose="020B0604030504040204" pitchFamily="50" charset="-128"/>
                          <a:ea typeface="メイリオ" panose="020B0604030504040204" pitchFamily="50" charset="-128"/>
                        </a:rPr>
                        <a:t>行政手続等におけるデジタルファーストの実現</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各部局</a:t>
                      </a:r>
                      <a:endParaRPr kumimoji="1" lang="en-US" altLang="ja-JP"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37554"/>
                  </a:ext>
                </a:extLst>
              </a:tr>
              <a:tr h="360000">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庁内におけるデジタルツールの活用</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各部局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2420444"/>
                  </a:ext>
                </a:extLst>
              </a:tr>
              <a:tr h="360000">
                <a:tc>
                  <a:txBody>
                    <a:bodyPr/>
                    <a:lstStyle/>
                    <a:p>
                      <a:pPr marL="92075" indent="0" algn="l"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DX</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推進に向けた研修の実施等</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財務部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593496"/>
                  </a:ext>
                </a:extLst>
              </a:tr>
              <a:tr h="360000">
                <a:tc>
                  <a:txBody>
                    <a:bodyPr/>
                    <a:lstStyle/>
                    <a:p>
                      <a:pPr marL="92075" marR="0" lvl="0" indent="0" algn="l" defTabSz="914400" rtl="0" eaLnBrk="1" fontAlgn="ctr" latinLnBrk="0" hangingPunct="1">
                        <a:lnSpc>
                          <a:spcPts val="1500"/>
                        </a:lnSpc>
                        <a:spcBef>
                          <a:spcPts val="0"/>
                        </a:spcBef>
                        <a:spcAft>
                          <a:spcPts val="0"/>
                        </a:spcAft>
                        <a:buClrTx/>
                        <a:buSzTx/>
                        <a:buFontTx/>
                        <a:buNone/>
                        <a:tabLst/>
                        <a:defRPr/>
                      </a:pPr>
                      <a:r>
                        <a:rPr lang="ja-JP" altLang="en-US" sz="1200" b="0" u="none" strike="noStrike" dirty="0">
                          <a:solidFill>
                            <a:srgbClr val="000000"/>
                          </a:solidFill>
                          <a:effectLst/>
                          <a:latin typeface="メイリオ" panose="020B0604030504040204" pitchFamily="50" charset="-128"/>
                          <a:ea typeface="メイリオ" panose="020B0604030504040204" pitchFamily="50" charset="-128"/>
                        </a:rPr>
                        <a:t>「許認可・検査等業務</a:t>
                      </a:r>
                      <a:r>
                        <a:rPr lang="en-US" altLang="ja-JP" sz="1200" b="0" u="none" strike="noStrike" dirty="0">
                          <a:solidFill>
                            <a:srgbClr val="000000"/>
                          </a:solidFill>
                          <a:effectLst/>
                          <a:latin typeface="メイリオ" panose="020B0604030504040204" pitchFamily="50" charset="-128"/>
                          <a:ea typeface="メイリオ" panose="020B0604030504040204" pitchFamily="50" charset="-128"/>
                        </a:rPr>
                        <a:t>DX</a:t>
                      </a:r>
                      <a:r>
                        <a:rPr lang="ja-JP" altLang="en-US" sz="1200" b="0" u="none" strike="noStrike" dirty="0">
                          <a:solidFill>
                            <a:srgbClr val="000000"/>
                          </a:solidFill>
                          <a:effectLst/>
                          <a:latin typeface="メイリオ" panose="020B0604030504040204" pitchFamily="50" charset="-128"/>
                          <a:ea typeface="メイリオ" panose="020B0604030504040204" pitchFamily="50" charset="-128"/>
                        </a:rPr>
                        <a:t>プラットフォーム」の構築</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福祉部／健康医療部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229827"/>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府立学校における</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DX</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の推進</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教育庁</a:t>
                      </a:r>
                      <a:endParaRPr kumimoji="1" lang="en-US" altLang="ja-JP"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891020"/>
                  </a:ext>
                </a:extLst>
              </a:tr>
            </a:tbl>
          </a:graphicData>
        </a:graphic>
      </p:graphicFrame>
      <p:sp>
        <p:nvSpPr>
          <p:cNvPr id="3" name="スライド番号プレースホルダー 2">
            <a:extLst>
              <a:ext uri="{FF2B5EF4-FFF2-40B4-BE49-F238E27FC236}">
                <a16:creationId xmlns:a16="http://schemas.microsoft.com/office/drawing/2014/main" id="{732FF9A4-A4A2-42C0-8293-74BF72E8653C}"/>
              </a:ext>
            </a:extLst>
          </p:cNvPr>
          <p:cNvSpPr>
            <a:spLocks noGrp="1"/>
          </p:cNvSpPr>
          <p:nvPr>
            <p:ph type="sldNum" sz="quarter" idx="12"/>
          </p:nvPr>
        </p:nvSpPr>
        <p:spPr/>
        <p:txBody>
          <a:bodyPr/>
          <a:lstStyle/>
          <a:p>
            <a:fld id="{7791D223-6A27-4327-8087-FA06212A7E85}" type="slidenum">
              <a:rPr lang="ja-JP" altLang="en-US" smtClean="0"/>
              <a:pPr/>
              <a:t>8</a:t>
            </a:fld>
            <a:endParaRPr lang="ja-JP" altLang="en-US"/>
          </a:p>
        </p:txBody>
      </p:sp>
      <p:graphicFrame>
        <p:nvGraphicFramePr>
          <p:cNvPr id="14" name="表 13">
            <a:extLst>
              <a:ext uri="{FF2B5EF4-FFF2-40B4-BE49-F238E27FC236}">
                <a16:creationId xmlns:a16="http://schemas.microsoft.com/office/drawing/2014/main" id="{EB25BECD-B4A9-4278-87C4-37A9D2018DC7}"/>
              </a:ext>
            </a:extLst>
          </p:cNvPr>
          <p:cNvGraphicFramePr>
            <a:graphicFrameLocks noGrp="1"/>
          </p:cNvGraphicFramePr>
          <p:nvPr/>
        </p:nvGraphicFramePr>
        <p:xfrm>
          <a:off x="371383" y="5544235"/>
          <a:ext cx="8333397" cy="990360"/>
        </p:xfrm>
        <a:graphic>
          <a:graphicData uri="http://schemas.openxmlformats.org/drawingml/2006/table">
            <a:tbl>
              <a:tblPr>
                <a:tableStyleId>{5C22544A-7EE6-4342-B048-85BDC9FD1C3A}</a:tableStyleId>
              </a:tblPr>
              <a:tblGrid>
                <a:gridCol w="2777799">
                  <a:extLst>
                    <a:ext uri="{9D8B030D-6E8A-4147-A177-3AD203B41FA5}">
                      <a16:colId xmlns:a16="http://schemas.microsoft.com/office/drawing/2014/main" val="4197051262"/>
                    </a:ext>
                  </a:extLst>
                </a:gridCol>
                <a:gridCol w="2777799">
                  <a:extLst>
                    <a:ext uri="{9D8B030D-6E8A-4147-A177-3AD203B41FA5}">
                      <a16:colId xmlns:a16="http://schemas.microsoft.com/office/drawing/2014/main" val="1915782428"/>
                    </a:ext>
                  </a:extLst>
                </a:gridCol>
                <a:gridCol w="2777799">
                  <a:extLst>
                    <a:ext uri="{9D8B030D-6E8A-4147-A177-3AD203B41FA5}">
                      <a16:colId xmlns:a16="http://schemas.microsoft.com/office/drawing/2014/main" val="2847308010"/>
                    </a:ext>
                  </a:extLst>
                </a:gridCol>
              </a:tblGrid>
              <a:tr h="152051">
                <a:tc gridSpan="3">
                  <a:txBody>
                    <a:bodyPr/>
                    <a:lstStyle/>
                    <a:p>
                      <a:r>
                        <a:rPr kumimoji="1"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下記のラベルは、各取組みにおいて実現したい方向性や期待される効果を明確にするためのものです。</a:t>
                      </a:r>
                      <a:endParaRPr kumimoji="1" lang="ja-JP" altLang="en-US" sz="900" dirty="0">
                        <a:latin typeface="メイリオ" panose="020B0604030504040204" pitchFamily="50" charset="-128"/>
                        <a:ea typeface="メイリオ" panose="020B0604030504040204" pitchFamily="50" charset="-128"/>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dirty="0">
                        <a:latin typeface="メイリオ" panose="020B0604030504040204" pitchFamily="50" charset="-128"/>
                        <a:ea typeface="メイリオ" panose="020B0604030504040204" pitchFamily="50" charset="-128"/>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sz="800" dirty="0">
                        <a:latin typeface="メイリオ" panose="020B0604030504040204" pitchFamily="50" charset="-128"/>
                        <a:ea typeface="メイリオ" panose="020B0604030504040204" pitchFamily="50" charset="-128"/>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3761626"/>
                  </a:ext>
                </a:extLst>
              </a:tr>
              <a:tr h="396000">
                <a:tc>
                  <a:txBody>
                    <a:bodyPr/>
                    <a:lstStyle/>
                    <a:p>
                      <a:r>
                        <a:rPr kumimoji="1" lang="ja-JP" altLang="en-US" sz="900" dirty="0">
                          <a:latin typeface="メイリオ" panose="020B0604030504040204" pitchFamily="50" charset="-128"/>
                          <a:ea typeface="メイリオ" panose="020B0604030504040204" pitchFamily="50" charset="-128"/>
                        </a:rPr>
                        <a:t>　　　　　府民の利便性（満足度）の向上</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　　　　様々なプレイヤーとのパートナーシップ</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　　　　　職員の業務効率化</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7056217"/>
                  </a:ext>
                </a:extLst>
              </a:tr>
              <a:tr h="216008">
                <a:tc>
                  <a:txBody>
                    <a:bodyPr/>
                    <a:lstStyle/>
                    <a:p>
                      <a:r>
                        <a:rPr kumimoji="1" lang="ja-JP" altLang="en-US" sz="900" dirty="0">
                          <a:latin typeface="メイリオ" panose="020B0604030504040204" pitchFamily="50" charset="-128"/>
                          <a:ea typeface="メイリオ" panose="020B0604030504040204" pitchFamily="50" charset="-128"/>
                        </a:rPr>
                        <a:t>府民に対するサービスの質を向上し、利便性や満足度を高める効果があります。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府民・企業・大学・市町村等の多様なプレイヤーとの</a:t>
                      </a:r>
                      <a:r>
                        <a:rPr kumimoji="1" lang="ja-JP" altLang="en-US" sz="900" dirty="0">
                          <a:latin typeface="メイリオ" panose="020B0604030504040204" pitchFamily="50" charset="-128"/>
                          <a:ea typeface="メイリオ" panose="020B0604030504040204" pitchFamily="50" charset="-128"/>
                        </a:rPr>
                        <a:t>協力関係を築くことをめざしています。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府職員の事務作業等を効率化することで、より良い府民サービスの提供へつなげていきます。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0623560"/>
                  </a:ext>
                </a:extLst>
              </a:tr>
            </a:tbl>
          </a:graphicData>
        </a:graphic>
      </p:graphicFrame>
      <p:pic>
        <p:nvPicPr>
          <p:cNvPr id="15" name="図 14">
            <a:extLst>
              <a:ext uri="{FF2B5EF4-FFF2-40B4-BE49-F238E27FC236}">
                <a16:creationId xmlns:a16="http://schemas.microsoft.com/office/drawing/2014/main" id="{A9EAC3EA-F1C5-42FE-BA12-0F002C79D981}"/>
              </a:ext>
            </a:extLst>
          </p:cNvPr>
          <p:cNvPicPr>
            <a:picLocks noChangeAspect="1"/>
          </p:cNvPicPr>
          <p:nvPr/>
        </p:nvPicPr>
        <p:blipFill>
          <a:blip r:embed="rId2"/>
          <a:stretch>
            <a:fillRect/>
          </a:stretch>
        </p:blipFill>
        <p:spPr>
          <a:xfrm>
            <a:off x="456472" y="5756303"/>
            <a:ext cx="445659" cy="432000"/>
          </a:xfrm>
          <a:prstGeom prst="rect">
            <a:avLst/>
          </a:prstGeom>
          <a:ln w="28575">
            <a:noFill/>
          </a:ln>
        </p:spPr>
      </p:pic>
      <p:pic>
        <p:nvPicPr>
          <p:cNvPr id="16" name="図 15">
            <a:extLst>
              <a:ext uri="{FF2B5EF4-FFF2-40B4-BE49-F238E27FC236}">
                <a16:creationId xmlns:a16="http://schemas.microsoft.com/office/drawing/2014/main" id="{6AFA44A1-44B3-43E7-B2E9-69626D5234AF}"/>
              </a:ext>
            </a:extLst>
          </p:cNvPr>
          <p:cNvPicPr>
            <a:picLocks noChangeAspect="1"/>
          </p:cNvPicPr>
          <p:nvPr/>
        </p:nvPicPr>
        <p:blipFill>
          <a:blip r:embed="rId3"/>
          <a:stretch>
            <a:fillRect/>
          </a:stretch>
        </p:blipFill>
        <p:spPr>
          <a:xfrm>
            <a:off x="3208003" y="5756303"/>
            <a:ext cx="442165" cy="432000"/>
          </a:xfrm>
          <a:prstGeom prst="rect">
            <a:avLst/>
          </a:prstGeom>
          <a:ln w="28575">
            <a:noFill/>
          </a:ln>
        </p:spPr>
      </p:pic>
      <p:pic>
        <p:nvPicPr>
          <p:cNvPr id="17" name="図 16">
            <a:extLst>
              <a:ext uri="{FF2B5EF4-FFF2-40B4-BE49-F238E27FC236}">
                <a16:creationId xmlns:a16="http://schemas.microsoft.com/office/drawing/2014/main" id="{822A796F-C529-412C-9AE9-1AB2BFDBD320}"/>
              </a:ext>
            </a:extLst>
          </p:cNvPr>
          <p:cNvPicPr>
            <a:picLocks noChangeAspect="1"/>
          </p:cNvPicPr>
          <p:nvPr/>
        </p:nvPicPr>
        <p:blipFill>
          <a:blip r:embed="rId4"/>
          <a:stretch>
            <a:fillRect/>
          </a:stretch>
        </p:blipFill>
        <p:spPr>
          <a:xfrm>
            <a:off x="6006753" y="5756303"/>
            <a:ext cx="475749" cy="432000"/>
          </a:xfrm>
          <a:prstGeom prst="rect">
            <a:avLst/>
          </a:prstGeom>
          <a:ln w="28575">
            <a:noFill/>
          </a:ln>
        </p:spPr>
      </p:pic>
      <p:pic>
        <p:nvPicPr>
          <p:cNvPr id="18" name="図 17">
            <a:extLst>
              <a:ext uri="{FF2B5EF4-FFF2-40B4-BE49-F238E27FC236}">
                <a16:creationId xmlns:a16="http://schemas.microsoft.com/office/drawing/2014/main" id="{DD54F676-B157-4AD0-97BF-C2C92068CAE4}"/>
              </a:ext>
            </a:extLst>
          </p:cNvPr>
          <p:cNvPicPr>
            <a:picLocks noChangeAspect="1"/>
          </p:cNvPicPr>
          <p:nvPr/>
        </p:nvPicPr>
        <p:blipFill>
          <a:blip r:embed="rId3"/>
          <a:stretch>
            <a:fillRect/>
          </a:stretch>
        </p:blipFill>
        <p:spPr>
          <a:xfrm>
            <a:off x="8061877" y="2002002"/>
            <a:ext cx="368471" cy="360000"/>
          </a:xfrm>
          <a:prstGeom prst="rect">
            <a:avLst/>
          </a:prstGeom>
        </p:spPr>
      </p:pic>
      <p:pic>
        <p:nvPicPr>
          <p:cNvPr id="19" name="図 18">
            <a:extLst>
              <a:ext uri="{FF2B5EF4-FFF2-40B4-BE49-F238E27FC236}">
                <a16:creationId xmlns:a16="http://schemas.microsoft.com/office/drawing/2014/main" id="{91F3A4CF-92AD-4661-BFF9-B91B92C6E48F}"/>
              </a:ext>
            </a:extLst>
          </p:cNvPr>
          <p:cNvPicPr>
            <a:picLocks noChangeAspect="1"/>
          </p:cNvPicPr>
          <p:nvPr/>
        </p:nvPicPr>
        <p:blipFill>
          <a:blip r:embed="rId4"/>
          <a:stretch>
            <a:fillRect/>
          </a:stretch>
        </p:blipFill>
        <p:spPr>
          <a:xfrm>
            <a:off x="8524276" y="1992819"/>
            <a:ext cx="396456" cy="360000"/>
          </a:xfrm>
          <a:prstGeom prst="rect">
            <a:avLst/>
          </a:prstGeom>
        </p:spPr>
      </p:pic>
      <p:pic>
        <p:nvPicPr>
          <p:cNvPr id="20" name="図 19">
            <a:extLst>
              <a:ext uri="{FF2B5EF4-FFF2-40B4-BE49-F238E27FC236}">
                <a16:creationId xmlns:a16="http://schemas.microsoft.com/office/drawing/2014/main" id="{26FCC51E-E3FE-4E7A-A160-020DDADE6486}"/>
              </a:ext>
            </a:extLst>
          </p:cNvPr>
          <p:cNvPicPr>
            <a:picLocks noChangeAspect="1"/>
          </p:cNvPicPr>
          <p:nvPr/>
        </p:nvPicPr>
        <p:blipFill>
          <a:blip r:embed="rId2"/>
          <a:stretch>
            <a:fillRect/>
          </a:stretch>
        </p:blipFill>
        <p:spPr>
          <a:xfrm>
            <a:off x="7587335" y="2002002"/>
            <a:ext cx="371384" cy="360000"/>
          </a:xfrm>
          <a:prstGeom prst="rect">
            <a:avLst/>
          </a:prstGeom>
        </p:spPr>
      </p:pic>
    </p:spTree>
    <p:extLst>
      <p:ext uri="{BB962C8B-B14F-4D97-AF65-F5344CB8AC3E}">
        <p14:creationId xmlns:p14="http://schemas.microsoft.com/office/powerpoint/2010/main" val="33067308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ln w="9525">
          <a:solidFill>
            <a:schemeClr val="accent1"/>
          </a:solidFill>
        </a:ln>
      </a:spPr>
      <a:bodyPr lIns="72000" rIns="72000" rtlCol="0" anchor="t"/>
      <a:lstStyle>
        <a:defPPr algn="ctr">
          <a:defRPr kumimoji="1" sz="1050" b="1"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lumMod val="40000"/>
            <a:lumOff val="60000"/>
          </a:schemeClr>
        </a:solidFill>
        <a:ln>
          <a:noFill/>
        </a:ln>
      </a:spPr>
      <a:bodyPr wrap="square" rtlCol="0">
        <a:noAutofit/>
      </a:bodyPr>
      <a:lstStyle>
        <a:defPPr>
          <a:defRPr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10246</Words>
  <Application>Microsoft Office PowerPoint</Application>
  <PresentationFormat>画面に合わせる (4:3)</PresentationFormat>
  <Paragraphs>1124</Paragraphs>
  <Slides>27</Slides>
  <Notes>10</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0</vt:i4>
      </vt:variant>
      <vt:variant>
        <vt:lpstr>スライド タイトル</vt:lpstr>
      </vt:variant>
      <vt:variant>
        <vt:i4>27</vt:i4>
      </vt:variant>
    </vt:vector>
  </HeadingPairs>
  <TitlesOfParts>
    <vt:vector size="44" baseType="lpstr">
      <vt:lpstr>BIZ UDPゴシック</vt:lpstr>
      <vt:lpstr>BIZ UDゴシック</vt:lpstr>
      <vt:lpstr>HG丸ｺﾞｼｯｸM-PRO</vt:lpstr>
      <vt:lpstr>Meiryo UI</vt:lpstr>
      <vt:lpstr>ＭＳ Ｐゴシック</vt:lpstr>
      <vt:lpstr>UD デジタル 教科書体 NK-B</vt:lpstr>
      <vt:lpstr>UD デジタル 教科書体 NK-R</vt:lpstr>
      <vt:lpstr>UD デジタル 教科書体 NP-B</vt:lpstr>
      <vt:lpstr>Yu Gothic UI</vt:lpstr>
      <vt:lpstr>メイリオ</vt:lpstr>
      <vt:lpstr>メイリオ</vt:lpstr>
      <vt:lpstr>游ゴシック</vt:lpstr>
      <vt:lpstr>Arial</vt:lpstr>
      <vt:lpstr>Calibri</vt:lpstr>
      <vt:lpstr>Wingdings</vt:lpstr>
      <vt:lpstr>Wingdings 2</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2024-02-05T01:16:48Z</dcterms:created>
  <dcterms:modified xsi:type="dcterms:W3CDTF">2026-02-12T07:46:35Z</dcterms:modified>
</cp:coreProperties>
</file>