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5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牟禮　まゆみ" initials="小牟禮　まゆみ"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1110"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1"/>
            <a:ext cx="2919413" cy="495300"/>
          </a:xfrm>
          <a:prstGeom prst="rect">
            <a:avLst/>
          </a:prstGeom>
        </p:spPr>
        <p:txBody>
          <a:bodyPr vert="horz" lIns="91279" tIns="45638" rIns="91279" bIns="456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5" y="1"/>
            <a:ext cx="2919412" cy="495300"/>
          </a:xfrm>
          <a:prstGeom prst="rect">
            <a:avLst/>
          </a:prstGeom>
        </p:spPr>
        <p:txBody>
          <a:bodyPr vert="horz" lIns="91279" tIns="45638" rIns="91279" bIns="45638" rtlCol="0"/>
          <a:lstStyle>
            <a:lvl1pPr algn="r">
              <a:defRPr sz="1200"/>
            </a:lvl1pPr>
          </a:lstStyle>
          <a:p>
            <a:fld id="{523AE329-372B-4162-BAC9-6F9FDE4CC399}"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965200" y="1233488"/>
            <a:ext cx="4805363" cy="3327400"/>
          </a:xfrm>
          <a:prstGeom prst="rect">
            <a:avLst/>
          </a:prstGeom>
          <a:noFill/>
          <a:ln w="12700">
            <a:solidFill>
              <a:prstClr val="black"/>
            </a:solidFill>
          </a:ln>
        </p:spPr>
        <p:txBody>
          <a:bodyPr vert="horz" lIns="91279" tIns="45638" rIns="91279" bIns="45638" rtlCol="0" anchor="ctr"/>
          <a:lstStyle/>
          <a:p>
            <a:endParaRPr lang="ja-JP" altLang="en-US"/>
          </a:p>
        </p:txBody>
      </p:sp>
      <p:sp>
        <p:nvSpPr>
          <p:cNvPr id="5" name="ノート プレースホルダー 4"/>
          <p:cNvSpPr>
            <a:spLocks noGrp="1"/>
          </p:cNvSpPr>
          <p:nvPr>
            <p:ph type="body" sz="quarter" idx="3"/>
          </p:nvPr>
        </p:nvSpPr>
        <p:spPr>
          <a:xfrm>
            <a:off x="673112" y="4748213"/>
            <a:ext cx="5389563" cy="3884613"/>
          </a:xfrm>
          <a:prstGeom prst="rect">
            <a:avLst/>
          </a:prstGeom>
        </p:spPr>
        <p:txBody>
          <a:bodyPr vert="horz" lIns="91279" tIns="45638" rIns="91279" bIns="456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9371014"/>
            <a:ext cx="2919413" cy="495300"/>
          </a:xfrm>
          <a:prstGeom prst="rect">
            <a:avLst/>
          </a:prstGeom>
        </p:spPr>
        <p:txBody>
          <a:bodyPr vert="horz" lIns="91279" tIns="45638" rIns="91279" bIns="456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5" y="9371014"/>
            <a:ext cx="2919412" cy="495300"/>
          </a:xfrm>
          <a:prstGeom prst="rect">
            <a:avLst/>
          </a:prstGeom>
        </p:spPr>
        <p:txBody>
          <a:bodyPr vert="horz" lIns="91279" tIns="45638" rIns="91279" bIns="45638"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2021/1/22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532833"/>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200" smtClean="0">
                <a:solidFill>
                  <a:schemeClr val="tx1"/>
                </a:solidFill>
              </a:rPr>
              <a:t>【</a:t>
            </a:r>
            <a:r>
              <a:rPr lang="ja-JP" altLang="en-US" sz="2200" b="1" dirty="0">
                <a:solidFill>
                  <a:schemeClr val="tx1"/>
                </a:solidFill>
              </a:rPr>
              <a:t>参考資料</a:t>
            </a:r>
            <a:r>
              <a:rPr lang="en-US" altLang="ja-JP" sz="2200" b="1" dirty="0">
                <a:solidFill>
                  <a:schemeClr val="tx1"/>
                </a:solidFill>
              </a:rPr>
              <a:t>】</a:t>
            </a:r>
            <a:r>
              <a:rPr lang="ja-JP" altLang="en-US" sz="2200" b="1" dirty="0">
                <a:solidFill>
                  <a:schemeClr val="tx1"/>
                </a:solidFill>
              </a:rPr>
              <a:t>大阪都市魅力創造</a:t>
            </a:r>
            <a:r>
              <a:rPr lang="ja-JP" altLang="en-US" sz="2200" b="1" spc="300" dirty="0">
                <a:solidFill>
                  <a:schemeClr val="tx1"/>
                </a:solidFill>
                <a:latin typeface="Meiryo UI" panose="020B0604030504040204" pitchFamily="50" charset="-128"/>
                <a:ea typeface="Meiryo UI" panose="020B0604030504040204" pitchFamily="50" charset="-128"/>
              </a:rPr>
              <a:t>戦略</a:t>
            </a:r>
            <a:r>
              <a:rPr lang="en-US" altLang="ja-JP" sz="2200" b="1" spc="300" dirty="0">
                <a:solidFill>
                  <a:schemeClr val="tx1"/>
                </a:solidFill>
                <a:latin typeface="Meiryo UI" panose="020B0604030504040204" pitchFamily="50" charset="-128"/>
                <a:ea typeface="Meiryo UI" panose="020B0604030504040204" pitchFamily="50" charset="-128"/>
              </a:rPr>
              <a:t>2025</a:t>
            </a:r>
            <a:r>
              <a:rPr lang="ja-JP" altLang="en-US" sz="2200" b="1" spc="300" dirty="0">
                <a:solidFill>
                  <a:schemeClr val="tx1"/>
                </a:solidFill>
                <a:latin typeface="Meiryo UI" panose="020B0604030504040204" pitchFamily="50" charset="-128"/>
                <a:ea typeface="Meiryo UI" panose="020B0604030504040204" pitchFamily="50" charset="-128"/>
              </a:rPr>
              <a:t>（案</a:t>
            </a:r>
            <a:r>
              <a:rPr lang="ja-JP" altLang="en-US" sz="2200" b="1" spc="300" dirty="0" smtClean="0">
                <a:solidFill>
                  <a:schemeClr val="tx1"/>
                </a:solidFill>
                <a:latin typeface="Meiryo UI" panose="020B0604030504040204" pitchFamily="50" charset="-128"/>
                <a:ea typeface="Meiryo UI" panose="020B0604030504040204" pitchFamily="50" charset="-128"/>
              </a:rPr>
              <a:t>）</a:t>
            </a:r>
            <a:r>
              <a:rPr lang="ja-JP" altLang="en-US" sz="2200" b="1" spc="300" dirty="0">
                <a:solidFill>
                  <a:schemeClr val="tx1"/>
                </a:solidFill>
                <a:latin typeface="Meiryo UI" panose="020B0604030504040204" pitchFamily="50" charset="-128"/>
                <a:ea typeface="Meiryo UI" panose="020B0604030504040204" pitchFamily="50" charset="-128"/>
              </a:rPr>
              <a:t>概要</a:t>
            </a:r>
          </a:p>
        </p:txBody>
      </p:sp>
      <p:sp>
        <p:nvSpPr>
          <p:cNvPr id="26" name="ホームベース 25"/>
          <p:cNvSpPr/>
          <p:nvPr/>
        </p:nvSpPr>
        <p:spPr>
          <a:xfrm>
            <a:off x="597066" y="4266955"/>
            <a:ext cx="4697782" cy="832727"/>
          </a:xfrm>
          <a:prstGeom prst="homePlate">
            <a:avLst>
              <a:gd name="adj" fmla="val 3890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nSpc>
                <a:spcPts val="20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■国内</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の観光需要</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喚起推進</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spcAft>
                <a:spcPts val="0"/>
              </a:spcAft>
            </a:pPr>
            <a:r>
              <a:rPr lang="ja-JP" altLang="ja-JP"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ウィズコロナに対応した新たな都市魅力の創出</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■インバウンド</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回復</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時に</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向けた準備</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、受入</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環境等整備</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7" name="山形 26"/>
          <p:cNvSpPr/>
          <p:nvPr/>
        </p:nvSpPr>
        <p:spPr>
          <a:xfrm>
            <a:off x="5214592" y="4257751"/>
            <a:ext cx="4073136" cy="841931"/>
          </a:xfrm>
          <a:prstGeom prst="chevron">
            <a:avLst>
              <a:gd name="adj" fmla="val 3688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ctr" anchorCtr="0" forceAA="0" compatLnSpc="1">
            <a:prstTxWarp prst="textNoShape">
              <a:avLst/>
            </a:prstTxWarp>
            <a:noAutofit/>
          </a:bodyPr>
          <a:lstStyle/>
          <a:p>
            <a:pPr>
              <a:lnSpc>
                <a:spcPts val="2000"/>
              </a:lnSpc>
              <a:spcAft>
                <a:spcPts val="0"/>
              </a:spcAft>
            </a:pP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ウィズコロナ期における取組みを</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土台に、</a:t>
            </a:r>
            <a:r>
              <a:rPr lang="en-US" alt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p>
          <a:p>
            <a:pPr>
              <a:lnSpc>
                <a:spcPts val="2000"/>
              </a:lnSpc>
              <a:spcAft>
                <a:spcPts val="0"/>
              </a:spcAft>
            </a:pPr>
            <a:r>
              <a:rPr lang="en-US" altLang="ja-JP" sz="14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国内</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加えインバウンド</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も対象</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とし</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た</a:t>
            </a:r>
            <a:r>
              <a:rPr lang="en-US" alt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p>
          <a:p>
            <a:pPr>
              <a:lnSpc>
                <a:spcPts val="2000"/>
              </a:lnSpc>
              <a:spcAft>
                <a:spcPts val="0"/>
              </a:spcAft>
            </a:pPr>
            <a:r>
              <a:rPr lang="en-US" altLang="ja-JP" sz="14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誘客</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促進</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対角する 2 つの角を丸めた四角形 27"/>
          <p:cNvSpPr/>
          <p:nvPr/>
        </p:nvSpPr>
        <p:spPr>
          <a:xfrm>
            <a:off x="683171" y="4027014"/>
            <a:ext cx="2413300" cy="290138"/>
          </a:xfrm>
          <a:prstGeom prst="round2Diag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000"/>
              </a:lnSpc>
              <a:spcAft>
                <a:spcPts val="0"/>
              </a:spcAft>
            </a:pPr>
            <a:r>
              <a:rPr lang="ja-JP" sz="1400" b="1"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フェーズ１（ウィズコロナ）</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9" name="対角する 2 つの角を丸めた四角形 28"/>
          <p:cNvSpPr/>
          <p:nvPr/>
        </p:nvSpPr>
        <p:spPr>
          <a:xfrm>
            <a:off x="5443976" y="4048619"/>
            <a:ext cx="2574917" cy="278352"/>
          </a:xfrm>
          <a:prstGeom prst="round2Diag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000"/>
              </a:lnSpc>
              <a:spcAft>
                <a:spcPts val="0"/>
              </a:spcAft>
            </a:pPr>
            <a:r>
              <a:rPr lang="ja-JP" sz="1400" b="1"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フェーズ２（ポストコロナ）</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正方形/長方形 29"/>
          <p:cNvSpPr/>
          <p:nvPr/>
        </p:nvSpPr>
        <p:spPr>
          <a:xfrm>
            <a:off x="617602" y="5212290"/>
            <a:ext cx="8820089" cy="1684504"/>
          </a:xfrm>
          <a:prstGeom prst="rect">
            <a:avLst/>
          </a:prstGeom>
          <a:solidFill>
            <a:sysClr val="window" lastClr="FFFFFF"/>
          </a:solidFill>
          <a:ln w="12700" cap="flat" cmpd="sng" algn="ctr">
            <a:noFill/>
            <a:prstDash val="solid"/>
            <a:miter lim="800000"/>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l">
              <a:lnSpc>
                <a:spcPts val="1800"/>
              </a:lnSpc>
              <a:spcAft>
                <a:spcPts val="0"/>
              </a:spcAft>
            </a:pPr>
            <a:r>
              <a:rPr lang="ja-JP" sz="1600" b="1" i="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i="1" kern="100" dirty="0" smtClean="0">
                <a:effectLst/>
                <a:latin typeface="Meiryo UI" panose="020B0604030504040204" pitchFamily="50" charset="-128"/>
                <a:ea typeface="Meiryo UI" panose="020B0604030504040204" pitchFamily="50" charset="-128"/>
                <a:cs typeface="Times New Roman" panose="02020603050405020304" pitchFamily="18" charset="0"/>
              </a:rPr>
              <a:t>内外からの誘客に関する数値目標</a:t>
            </a:r>
            <a:r>
              <a:rPr lang="ja-JP" sz="1600" b="1" i="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800"/>
              </a:lnSpc>
              <a:spcAft>
                <a:spcPts val="0"/>
              </a:spcAft>
            </a:pPr>
            <a:r>
              <a:rPr lang="ja-JP" altLang="en-US" sz="1600" u="wavy" kern="12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sz="1600" u="wavy" kern="1200" dirty="0" smtClean="0">
                <a:effectLst/>
                <a:latin typeface="Meiryo UI" panose="020B0604030504040204" pitchFamily="50" charset="-128"/>
                <a:ea typeface="Meiryo UI" panose="020B0604030504040204" pitchFamily="50" charset="-128"/>
                <a:cs typeface="Times New Roman" panose="02020603050405020304" pitchFamily="18" charset="0"/>
              </a:rPr>
              <a:t>内外</a:t>
            </a:r>
            <a:r>
              <a:rPr lang="ja-JP" sz="1600" u="wavy" kern="1200" dirty="0">
                <a:effectLst/>
                <a:latin typeface="Meiryo UI" panose="020B0604030504040204" pitchFamily="50" charset="-128"/>
                <a:ea typeface="Meiryo UI" panose="020B0604030504040204" pitchFamily="50" charset="-128"/>
                <a:cs typeface="Times New Roman" panose="02020603050405020304" pitchFamily="18" charset="0"/>
              </a:rPr>
              <a:t>からの誘客に係る下記の指標については、</a:t>
            </a:r>
            <a:r>
              <a:rPr lang="en-US" sz="1600" u="wavy" kern="1200" dirty="0">
                <a:effectLst/>
                <a:latin typeface="Meiryo UI" panose="020B0604030504040204" pitchFamily="50" charset="-128"/>
                <a:ea typeface="Meiryo UI" panose="020B0604030504040204" pitchFamily="50" charset="-128"/>
                <a:cs typeface="Times New Roman" panose="02020603050405020304" pitchFamily="18" charset="0"/>
              </a:rPr>
              <a:t>2019</a:t>
            </a:r>
            <a:r>
              <a:rPr lang="ja-JP" sz="1600" u="wavy" kern="1200" dirty="0">
                <a:effectLst/>
                <a:latin typeface="Meiryo UI" panose="020B0604030504040204" pitchFamily="50" charset="-128"/>
                <a:ea typeface="Meiryo UI" panose="020B0604030504040204" pitchFamily="50" charset="-128"/>
                <a:cs typeface="Times New Roman" panose="02020603050405020304" pitchFamily="18" charset="0"/>
              </a:rPr>
              <a:t>年実績値を上回る数値を当面の目標として設定　</a:t>
            </a:r>
            <a:endParaRPr lang="ja-JP" sz="16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1600"/>
              </a:lnSpc>
              <a:spcAft>
                <a:spcPts val="0"/>
              </a:spcAft>
            </a:pPr>
            <a:r>
              <a:rPr lang="ja-JP" sz="1200" kern="12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200" kern="1200" dirty="0">
                <a:effectLst/>
                <a:latin typeface="Meiryo UI" panose="020B0604030504040204" pitchFamily="50" charset="-128"/>
                <a:ea typeface="Meiryo UI" panose="020B0604030504040204" pitchFamily="50" charset="-128"/>
                <a:cs typeface="Times New Roman" panose="02020603050405020304" pitchFamily="18" charset="0"/>
              </a:rPr>
              <a:t>社会経済情勢等の変化に応じて、具体的な取組み内容や目標値等に</a:t>
            </a:r>
            <a:r>
              <a:rPr lang="ja-JP" sz="1200" kern="1200" dirty="0" smtClean="0">
                <a:effectLst/>
                <a:latin typeface="Meiryo UI" panose="020B0604030504040204" pitchFamily="50" charset="-128"/>
                <a:ea typeface="Meiryo UI" panose="020B0604030504040204" pitchFamily="50" charset="-128"/>
                <a:cs typeface="Times New Roman" panose="02020603050405020304" pitchFamily="18" charset="0"/>
              </a:rPr>
              <a:t>ついて必要</a:t>
            </a:r>
            <a:r>
              <a:rPr lang="ja-JP" sz="1200" kern="1200" dirty="0">
                <a:effectLst/>
                <a:latin typeface="Meiryo UI" panose="020B0604030504040204" pitchFamily="50" charset="-128"/>
                <a:ea typeface="Meiryo UI" panose="020B0604030504040204" pitchFamily="50" charset="-128"/>
                <a:cs typeface="Times New Roman" panose="02020603050405020304" pitchFamily="18" charset="0"/>
              </a:rPr>
              <a:t>に応じて柔軟に見直しを行う。</a:t>
            </a:r>
            <a:r>
              <a:rPr lang="ja-JP" sz="1200" kern="12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40346611"/>
              </p:ext>
            </p:extLst>
          </p:nvPr>
        </p:nvGraphicFramePr>
        <p:xfrm>
          <a:off x="1519707" y="5975796"/>
          <a:ext cx="6905514" cy="662178"/>
        </p:xfrm>
        <a:graphic>
          <a:graphicData uri="http://schemas.openxmlformats.org/drawingml/2006/table">
            <a:tbl>
              <a:tblPr firstRow="1" firstCol="1" bandRow="1">
                <a:tableStyleId>{5C22544A-7EE6-4342-B048-85BDC9FD1C3A}</a:tableStyleId>
              </a:tblPr>
              <a:tblGrid>
                <a:gridCol w="2552106">
                  <a:extLst>
                    <a:ext uri="{9D8B030D-6E8A-4147-A177-3AD203B41FA5}">
                      <a16:colId xmlns:a16="http://schemas.microsoft.com/office/drawing/2014/main" val="3051631432"/>
                    </a:ext>
                  </a:extLst>
                </a:gridCol>
                <a:gridCol w="1650668">
                  <a:extLst>
                    <a:ext uri="{9D8B030D-6E8A-4147-A177-3AD203B41FA5}">
                      <a16:colId xmlns:a16="http://schemas.microsoft.com/office/drawing/2014/main" val="3335616418"/>
                    </a:ext>
                  </a:extLst>
                </a:gridCol>
                <a:gridCol w="2702740">
                  <a:extLst>
                    <a:ext uri="{9D8B030D-6E8A-4147-A177-3AD203B41FA5}">
                      <a16:colId xmlns:a16="http://schemas.microsoft.com/office/drawing/2014/main" val="1521600650"/>
                    </a:ext>
                  </a:extLst>
                </a:gridCol>
              </a:tblGrid>
              <a:tr h="217897">
                <a:tc>
                  <a:txBody>
                    <a:bodyPr/>
                    <a:lstStyle/>
                    <a:p>
                      <a:pPr algn="ctr">
                        <a:lnSpc>
                          <a:spcPts val="1800"/>
                        </a:lnSpc>
                        <a:spcAft>
                          <a:spcPts val="0"/>
                        </a:spcAft>
                      </a:pPr>
                      <a:r>
                        <a:rPr lang="ja-JP" sz="1400" kern="1200" dirty="0">
                          <a:effectLst/>
                        </a:rPr>
                        <a:t>指標</a:t>
                      </a:r>
                      <a:endParaRPr lang="ja-JP" sz="140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800"/>
                        </a:lnSpc>
                        <a:spcAft>
                          <a:spcPts val="0"/>
                        </a:spcAft>
                      </a:pPr>
                      <a:r>
                        <a:rPr lang="ja-JP" sz="1400" kern="1200" dirty="0">
                          <a:effectLst/>
                        </a:rPr>
                        <a:t>目標値</a:t>
                      </a:r>
                      <a:endParaRPr lang="ja-JP" sz="140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800"/>
                        </a:lnSpc>
                        <a:spcAft>
                          <a:spcPts val="0"/>
                        </a:spcAft>
                      </a:pPr>
                      <a:r>
                        <a:rPr lang="ja-JP" sz="1400" kern="1200" dirty="0">
                          <a:effectLst/>
                        </a:rPr>
                        <a:t>達成をめざす時期</a:t>
                      </a:r>
                      <a:endParaRPr lang="ja-JP" sz="140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2244142239"/>
                  </a:ext>
                </a:extLst>
              </a:tr>
              <a:tr h="217897">
                <a:tc>
                  <a:txBody>
                    <a:bodyPr/>
                    <a:lstStyle/>
                    <a:p>
                      <a:pPr algn="ctr">
                        <a:lnSpc>
                          <a:spcPts val="1800"/>
                        </a:lnSpc>
                        <a:spcAft>
                          <a:spcPts val="0"/>
                        </a:spcAft>
                      </a:pPr>
                      <a:r>
                        <a:rPr lang="ja-JP" sz="1400" kern="1200" dirty="0">
                          <a:effectLst/>
                        </a:rPr>
                        <a:t>日本人延べ宿泊者数〔大阪〕</a:t>
                      </a:r>
                      <a:endParaRPr lang="ja-JP" sz="140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800"/>
                        </a:lnSpc>
                        <a:spcAft>
                          <a:spcPts val="0"/>
                        </a:spcAft>
                      </a:pPr>
                      <a:r>
                        <a:rPr lang="en-US" sz="1400" b="1" kern="1200" dirty="0" smtClean="0">
                          <a:effectLst/>
                        </a:rPr>
                        <a:t>2,950</a:t>
                      </a:r>
                      <a:r>
                        <a:rPr lang="ja-JP" sz="1400" b="1" kern="1200" dirty="0">
                          <a:effectLst/>
                        </a:rPr>
                        <a:t>万人泊</a:t>
                      </a:r>
                      <a:endParaRPr lang="ja-JP" sz="1400" b="1"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800"/>
                        </a:lnSpc>
                        <a:spcAft>
                          <a:spcPts val="0"/>
                        </a:spcAft>
                      </a:pPr>
                      <a:r>
                        <a:rPr lang="en-US" sz="1400" b="1" kern="1200" dirty="0">
                          <a:effectLst/>
                        </a:rPr>
                        <a:t>2022</a:t>
                      </a:r>
                      <a:r>
                        <a:rPr lang="ja-JP" sz="1400" b="1" kern="1200" dirty="0">
                          <a:effectLst/>
                        </a:rPr>
                        <a:t>年</a:t>
                      </a:r>
                      <a:endParaRPr lang="ja-JP" sz="1400" b="1"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497832906"/>
                  </a:ext>
                </a:extLst>
              </a:tr>
              <a:tr h="217897">
                <a:tc>
                  <a:txBody>
                    <a:bodyPr/>
                    <a:lstStyle/>
                    <a:p>
                      <a:pPr algn="ctr">
                        <a:lnSpc>
                          <a:spcPts val="1800"/>
                        </a:lnSpc>
                        <a:spcAft>
                          <a:spcPts val="0"/>
                        </a:spcAft>
                      </a:pPr>
                      <a:r>
                        <a:rPr lang="ja-JP" sz="1400" kern="1200" dirty="0">
                          <a:effectLst/>
                        </a:rPr>
                        <a:t>来阪外国人旅行者数</a:t>
                      </a:r>
                      <a:endParaRPr lang="ja-JP" sz="140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marR="66675" algn="ctr">
                        <a:lnSpc>
                          <a:spcPts val="1800"/>
                        </a:lnSpc>
                        <a:spcAft>
                          <a:spcPts val="0"/>
                        </a:spcAft>
                      </a:pPr>
                      <a:r>
                        <a:rPr lang="en-US" altLang="ja-JP" sz="1400" b="1" kern="1200" dirty="0" smtClean="0">
                          <a:effectLst/>
                        </a:rPr>
                        <a:t>1,152</a:t>
                      </a:r>
                      <a:r>
                        <a:rPr lang="en-US" sz="1400" b="1" kern="1200" dirty="0" smtClean="0">
                          <a:effectLst/>
                        </a:rPr>
                        <a:t>.5</a:t>
                      </a:r>
                      <a:r>
                        <a:rPr lang="ja-JP" sz="1400" b="1" kern="1200" dirty="0" smtClean="0">
                          <a:effectLst/>
                        </a:rPr>
                        <a:t>万人</a:t>
                      </a:r>
                      <a:endParaRPr lang="ja-JP" sz="1400" b="1"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800"/>
                        </a:lnSpc>
                        <a:spcAft>
                          <a:spcPts val="0"/>
                        </a:spcAft>
                      </a:pPr>
                      <a:r>
                        <a:rPr lang="ja-JP" sz="1400" b="1" kern="1200" dirty="0">
                          <a:effectLst/>
                        </a:rPr>
                        <a:t>入国規制解除から２年後</a:t>
                      </a:r>
                      <a:endParaRPr lang="ja-JP" sz="1400" b="1"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3118552498"/>
                  </a:ext>
                </a:extLst>
              </a:tr>
            </a:tbl>
          </a:graphicData>
        </a:graphic>
      </p:graphicFrame>
      <p:sp>
        <p:nvSpPr>
          <p:cNvPr id="14" name="正方形/長方形 13"/>
          <p:cNvSpPr/>
          <p:nvPr/>
        </p:nvSpPr>
        <p:spPr>
          <a:xfrm>
            <a:off x="598415" y="2786002"/>
            <a:ext cx="8689312" cy="91890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t"/>
          <a:lstStyle/>
          <a:p>
            <a:pPr>
              <a:lnSpc>
                <a:spcPts val="20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食、歴史、文化芸術、エンタメなど大阪の強みを生かした新しい時代に相応しい価値や魅力の創出</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マイクロツーリズムを</a:t>
            </a:r>
            <a:r>
              <a:rPr lang="ja-JP" altLang="en-US" sz="1400" smtClean="0">
                <a:solidFill>
                  <a:schemeClr val="tx1"/>
                </a:solidFill>
                <a:latin typeface="Meiryo UI" panose="020B0604030504040204" pitchFamily="50" charset="-128"/>
                <a:ea typeface="Meiryo UI" panose="020B0604030504040204" pitchFamily="50" charset="-128"/>
              </a:rPr>
              <a:t>起点</a:t>
            </a:r>
            <a:r>
              <a:rPr lang="ja-JP" altLang="en-US" sz="1400" smtClean="0">
                <a:solidFill>
                  <a:schemeClr val="tx1"/>
                </a:solidFill>
                <a:latin typeface="Meiryo UI" panose="020B0604030504040204" pitchFamily="50" charset="-128"/>
                <a:ea typeface="Meiryo UI" panose="020B0604030504040204" pitchFamily="50" charset="-128"/>
              </a:rPr>
              <a:t>とする国内</a:t>
            </a:r>
            <a:r>
              <a:rPr lang="ja-JP" altLang="en-US" sz="1400" dirty="0" smtClean="0">
                <a:solidFill>
                  <a:schemeClr val="tx1"/>
                </a:solidFill>
                <a:latin typeface="Meiryo UI" panose="020B0604030504040204" pitchFamily="50" charset="-128"/>
                <a:ea typeface="Meiryo UI" panose="020B0604030504040204" pitchFamily="50" charset="-128"/>
              </a:rPr>
              <a:t>からの誘客強化</a:t>
            </a: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来阪外国人の</a:t>
            </a:r>
            <a:r>
              <a:rPr lang="en-US" altLang="ja-JP" sz="1400" dirty="0">
                <a:solidFill>
                  <a:schemeClr val="tx1"/>
                </a:solidFill>
                <a:latin typeface="Meiryo UI" panose="020B0604030504040204" pitchFamily="50" charset="-128"/>
                <a:ea typeface="Meiryo UI" panose="020B0604030504040204" pitchFamily="50" charset="-128"/>
              </a:rPr>
              <a:t>75</a:t>
            </a:r>
            <a:r>
              <a:rPr lang="ja-JP" altLang="en-US" sz="1400" dirty="0">
                <a:solidFill>
                  <a:schemeClr val="tx1"/>
                </a:solidFill>
                <a:latin typeface="Meiryo UI" panose="020B0604030504040204" pitchFamily="50" charset="-128"/>
                <a:ea typeface="Meiryo UI" panose="020B0604030504040204" pitchFamily="50" charset="-128"/>
              </a:rPr>
              <a:t>％を占める東アジアからの旅行者をコロナ前の水準に</a:t>
            </a:r>
            <a:r>
              <a:rPr lang="ja-JP" altLang="en-US" sz="1400" dirty="0" smtClean="0">
                <a:solidFill>
                  <a:schemeClr val="tx1"/>
                </a:solidFill>
                <a:latin typeface="Meiryo UI" panose="020B0604030504040204" pitchFamily="50" charset="-128"/>
                <a:ea typeface="Meiryo UI" panose="020B0604030504040204" pitchFamily="50" charset="-128"/>
              </a:rPr>
              <a:t>戻すための施策展開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571804" y="2439479"/>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最優先取組み</a:t>
            </a:r>
            <a:endParaRPr kumimoji="1" lang="ja-JP" altLang="en-US" sz="16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8859316" y="69947"/>
            <a:ext cx="915749" cy="3543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資料３</a:t>
            </a:r>
            <a:endParaRPr kumimoji="1" lang="ja-JP" altLang="en-US" dirty="0"/>
          </a:p>
        </p:txBody>
      </p:sp>
      <p:sp>
        <p:nvSpPr>
          <p:cNvPr id="19" name="正方形/長方形 18"/>
          <p:cNvSpPr/>
          <p:nvPr/>
        </p:nvSpPr>
        <p:spPr>
          <a:xfrm>
            <a:off x="571804" y="1110334"/>
            <a:ext cx="8689312" cy="1097153"/>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595310" y="777130"/>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重点取組み</a:t>
            </a:r>
            <a:endParaRPr kumimoji="1" lang="ja-JP" altLang="en-US" sz="16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5733068" y="2304730"/>
            <a:ext cx="184731" cy="369332"/>
          </a:xfrm>
          <a:prstGeom prst="rect">
            <a:avLst/>
          </a:prstGeom>
        </p:spPr>
        <p:txBody>
          <a:bodyPr wrap="none">
            <a:spAutoFit/>
          </a:bodyPr>
          <a:lstStyle/>
          <a:p>
            <a:pPr algn="ctr" defTabSz="742950">
              <a:defRPr/>
            </a:pPr>
            <a:endParaRPr lang="ja-JP" altLang="en-US" dirty="0">
              <a:latin typeface="Arial" panose="020B0604020202020204" pitchFamily="34" charset="0"/>
              <a:ea typeface="Meiryo UI" panose="020B0604030504040204" pitchFamily="50" charset="-128"/>
              <a:cs typeface="Arial" panose="020B0604020202020204" pitchFamily="34" charset="0"/>
            </a:endParaRPr>
          </a:p>
        </p:txBody>
      </p:sp>
      <p:sp>
        <p:nvSpPr>
          <p:cNvPr id="32" name="正方形/長方形 31"/>
          <p:cNvSpPr/>
          <p:nvPr/>
        </p:nvSpPr>
        <p:spPr>
          <a:xfrm>
            <a:off x="571804" y="1151235"/>
            <a:ext cx="4121240" cy="1477328"/>
          </a:xfrm>
          <a:prstGeom prst="rect">
            <a:avLst/>
          </a:prstGeom>
        </p:spPr>
        <p:txBody>
          <a:bodyPr wrap="square">
            <a:spAutoFit/>
          </a:bodyPr>
          <a:lstStyle/>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Meiryo UI" panose="020B0604030504040204" pitchFamily="50" charset="-128"/>
                <a:ea typeface="Meiryo UI" panose="020B0604030504040204" pitchFamily="50" charset="-128"/>
                <a:cs typeface="Arial" panose="020B0604020202020204" pitchFamily="34" charset="0"/>
              </a:rPr>
              <a:t>世界</a:t>
            </a:r>
            <a:r>
              <a:rPr lang="ja-JP" altLang="en-US" sz="1400" dirty="0">
                <a:latin typeface="Meiryo UI" panose="020B0604030504040204" pitchFamily="50" charset="-128"/>
                <a:ea typeface="Meiryo UI" panose="020B0604030504040204" pitchFamily="50" charset="-128"/>
                <a:cs typeface="Arial" panose="020B0604020202020204" pitchFamily="34" charset="0"/>
              </a:rPr>
              <a:t>第一級の文化・観光拠点の進化・</a:t>
            </a:r>
            <a:r>
              <a:rPr lang="ja-JP" altLang="en-US" sz="1400" dirty="0" smtClean="0">
                <a:latin typeface="Meiryo UI" panose="020B0604030504040204" pitchFamily="50" charset="-128"/>
                <a:ea typeface="Meiryo UI" panose="020B0604030504040204" pitchFamily="50" charset="-128"/>
                <a:cs typeface="Arial" panose="020B0604020202020204" pitchFamily="34" charset="0"/>
              </a:rPr>
              <a:t>発信</a:t>
            </a:r>
            <a:endParaRPr lang="en-US" altLang="ja-JP" sz="1400" dirty="0">
              <a:latin typeface="Meiryo UI" panose="020B0604030504040204" pitchFamily="50" charset="-128"/>
              <a:ea typeface="Meiryo UI" panose="020B0604030504040204" pitchFamily="50" charset="-128"/>
              <a:cs typeface="Arial" panose="020B0604020202020204" pitchFamily="34" charset="0"/>
            </a:endParaRPr>
          </a:p>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Meiryo UI" panose="020B0604030504040204" pitchFamily="50" charset="-128"/>
                <a:ea typeface="Meiryo UI" panose="020B0604030504040204" pitchFamily="50" charset="-128"/>
                <a:cs typeface="Arial" panose="020B0604020202020204" pitchFamily="34" charset="0"/>
              </a:rPr>
              <a:t>大阪</a:t>
            </a:r>
            <a:r>
              <a:rPr lang="ja-JP" altLang="en-US" sz="1400" dirty="0">
                <a:latin typeface="Meiryo UI" panose="020B0604030504040204" pitchFamily="50" charset="-128"/>
                <a:ea typeface="Meiryo UI" panose="020B0604030504040204" pitchFamily="50" charset="-128"/>
                <a:cs typeface="Arial" panose="020B0604020202020204" pitchFamily="34" charset="0"/>
              </a:rPr>
              <a:t>の強みを生かした魅力創出・</a:t>
            </a:r>
            <a:r>
              <a:rPr lang="ja-JP" altLang="en-US" sz="1400" dirty="0" smtClean="0">
                <a:latin typeface="Meiryo UI" panose="020B0604030504040204" pitchFamily="50" charset="-128"/>
                <a:ea typeface="Meiryo UI" panose="020B0604030504040204" pitchFamily="50" charset="-128"/>
                <a:cs typeface="Arial" panose="020B0604020202020204" pitchFamily="34" charset="0"/>
              </a:rPr>
              <a:t>発信</a:t>
            </a:r>
            <a:endParaRPr lang="en-US" altLang="ja-JP" sz="1400" dirty="0" smtClean="0">
              <a:latin typeface="Meiryo UI" panose="020B0604030504040204" pitchFamily="50" charset="-128"/>
              <a:ea typeface="Meiryo UI" panose="020B0604030504040204" pitchFamily="50" charset="-128"/>
              <a:cs typeface="Arial" panose="020B0604020202020204" pitchFamily="34" charset="0"/>
            </a:endParaRPr>
          </a:p>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Meiryo UI" panose="020B0604030504040204" pitchFamily="50" charset="-128"/>
                <a:ea typeface="Meiryo UI" panose="020B0604030504040204" pitchFamily="50" charset="-128"/>
              </a:rPr>
              <a:t>さら</a:t>
            </a:r>
            <a:r>
              <a:rPr lang="ja-JP" altLang="en-US" sz="1400" dirty="0">
                <a:latin typeface="Meiryo UI" panose="020B0604030504040204" pitchFamily="50" charset="-128"/>
                <a:ea typeface="Meiryo UI" panose="020B0604030504040204" pitchFamily="50" charset="-128"/>
              </a:rPr>
              <a:t>なる観光誘客に向けた</a:t>
            </a:r>
            <a:r>
              <a:rPr lang="ja-JP" altLang="en-US" sz="1400" dirty="0" smtClean="0">
                <a:latin typeface="Meiryo UI" panose="020B0604030504040204" pitchFamily="50" charset="-128"/>
                <a:ea typeface="Meiryo UI" panose="020B0604030504040204" pitchFamily="50" charset="-128"/>
              </a:rPr>
              <a:t>取組み</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➣戦略的なＭＩＣＥ誘致の推進</a:t>
            </a:r>
          </a:p>
          <a:p>
            <a:pPr>
              <a:lnSpc>
                <a:spcPts val="1800"/>
              </a:lnSpc>
            </a:pPr>
            <a:endParaRPr lang="en-US" altLang="ja-JP" sz="1400" dirty="0" smtClean="0">
              <a:latin typeface="Meiryo UI" panose="020B0604030504040204" pitchFamily="50" charset="-128"/>
              <a:ea typeface="Meiryo UI" panose="020B0604030504040204" pitchFamily="50" charset="-128"/>
            </a:endParaRPr>
          </a:p>
          <a:p>
            <a:pPr>
              <a:lnSpc>
                <a:spcPts val="1800"/>
              </a:lnSpc>
            </a:pPr>
            <a:endParaRPr lang="en-US" altLang="ja-JP" sz="1400" dirty="0" smtClean="0">
              <a:latin typeface="Meiryo UI" panose="020B0604030504040204" pitchFamily="50" charset="-128"/>
              <a:ea typeface="Meiryo UI" panose="020B0604030504040204" pitchFamily="50" charset="-128"/>
            </a:endParaRPr>
          </a:p>
        </p:txBody>
      </p:sp>
      <p:sp>
        <p:nvSpPr>
          <p:cNvPr id="33" name="正方形/長方形 32"/>
          <p:cNvSpPr/>
          <p:nvPr/>
        </p:nvSpPr>
        <p:spPr>
          <a:xfrm>
            <a:off x="4476648" y="1126577"/>
            <a:ext cx="4791491" cy="784830"/>
          </a:xfrm>
          <a:prstGeom prst="rect">
            <a:avLst/>
          </a:prstGeom>
        </p:spPr>
        <p:txBody>
          <a:bodyPr wrap="square">
            <a:spAutoFit/>
          </a:bodyPr>
          <a:lstStyle/>
          <a:p>
            <a:pPr>
              <a:lnSpc>
                <a:spcPts val="1800"/>
              </a:lnSpc>
            </a:pPr>
            <a:r>
              <a:rPr lang="ja-JP" altLang="en-US" sz="14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Arial" panose="020B0604020202020204" pitchFamily="34" charset="0"/>
                <a:ea typeface="Meiryo UI" panose="020B0604030504040204" pitchFamily="50" charset="-128"/>
                <a:cs typeface="Arial" panose="020B0604020202020204" pitchFamily="34" charset="0"/>
              </a:rPr>
              <a:t>文化</a:t>
            </a:r>
            <a:r>
              <a:rPr lang="ja-JP" altLang="en-US" sz="1400" dirty="0">
                <a:latin typeface="Arial" panose="020B0604020202020204" pitchFamily="34" charset="0"/>
                <a:ea typeface="Meiryo UI" panose="020B0604030504040204" pitchFamily="50" charset="-128"/>
                <a:cs typeface="Arial" panose="020B0604020202020204" pitchFamily="34" charset="0"/>
              </a:rPr>
              <a:t>・芸術を通じた都市ブランドの</a:t>
            </a:r>
            <a:r>
              <a:rPr lang="ja-JP" altLang="en-US" sz="1400" dirty="0" smtClean="0">
                <a:latin typeface="Arial" panose="020B0604020202020204" pitchFamily="34" charset="0"/>
                <a:ea typeface="Meiryo UI" panose="020B0604030504040204" pitchFamily="50" charset="-128"/>
                <a:cs typeface="Arial" panose="020B0604020202020204" pitchFamily="34" charset="0"/>
              </a:rPr>
              <a:t>形成</a:t>
            </a:r>
            <a:endParaRPr lang="en-US" altLang="ja-JP" sz="1400" dirty="0" smtClean="0">
              <a:latin typeface="Arial" panose="020B0604020202020204" pitchFamily="34" charset="0"/>
              <a:ea typeface="Meiryo UI" panose="020B0604030504040204" pitchFamily="50" charset="-128"/>
              <a:cs typeface="Arial" panose="020B0604020202020204" pitchFamily="34" charset="0"/>
            </a:endParaRPr>
          </a:p>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Arial" panose="020B0604020202020204" pitchFamily="34" charset="0"/>
                <a:ea typeface="Meiryo UI" panose="020B0604030504040204" pitchFamily="50" charset="-128"/>
                <a:cs typeface="Arial" panose="020B0604020202020204" pitchFamily="34" charset="0"/>
              </a:rPr>
              <a:t>スポーツツーリズム</a:t>
            </a:r>
            <a:r>
              <a:rPr lang="ja-JP" altLang="en-US" sz="1400" dirty="0">
                <a:latin typeface="Arial" panose="020B0604020202020204" pitchFamily="34" charset="0"/>
                <a:ea typeface="Meiryo UI" panose="020B0604030504040204" pitchFamily="50" charset="-128"/>
                <a:cs typeface="Arial" panose="020B0604020202020204" pitchFamily="34" charset="0"/>
              </a:rPr>
              <a:t>の推進</a:t>
            </a:r>
          </a:p>
          <a:p>
            <a:pPr>
              <a:lnSpc>
                <a:spcPts val="1800"/>
              </a:lnSpc>
            </a:pPr>
            <a:r>
              <a:rPr lang="ja-JP" altLang="en-US" sz="1400" dirty="0">
                <a:latin typeface="Meiryo UI" panose="020B0604030504040204" pitchFamily="50" charset="-128"/>
                <a:ea typeface="Meiryo UI" panose="020B0604030504040204" pitchFamily="50" charset="-128"/>
                <a:cs typeface="Arial" panose="020B0604020202020204" pitchFamily="34" charset="0"/>
              </a:rPr>
              <a:t>➣</a:t>
            </a:r>
            <a:r>
              <a:rPr lang="ja-JP" altLang="en-US" sz="1400" dirty="0" smtClean="0">
                <a:latin typeface="Arial" panose="020B0604020202020204" pitchFamily="34" charset="0"/>
                <a:ea typeface="Meiryo UI" panose="020B0604030504040204" pitchFamily="50" charset="-128"/>
                <a:cs typeface="Arial" panose="020B0604020202020204" pitchFamily="34" charset="0"/>
              </a:rPr>
              <a:t>大阪</a:t>
            </a:r>
            <a:r>
              <a:rPr lang="ja-JP" altLang="en-US" sz="1400" dirty="0">
                <a:latin typeface="Arial" panose="020B0604020202020204" pitchFamily="34" charset="0"/>
                <a:ea typeface="Meiryo UI" panose="020B0604030504040204" pitchFamily="50" charset="-128"/>
                <a:cs typeface="Arial" panose="020B0604020202020204" pitchFamily="34" charset="0"/>
              </a:rPr>
              <a:t>の成長・発展につながる国内外の高度人材の活躍</a:t>
            </a:r>
            <a:r>
              <a:rPr lang="ja-JP" altLang="en-US" sz="1400" dirty="0" smtClean="0">
                <a:latin typeface="Arial" panose="020B0604020202020204" pitchFamily="34" charset="0"/>
                <a:ea typeface="Meiryo UI" panose="020B0604030504040204" pitchFamily="50" charset="-128"/>
                <a:cs typeface="Arial" panose="020B0604020202020204" pitchFamily="34" charset="0"/>
              </a:rPr>
              <a:t>推進</a:t>
            </a:r>
            <a:endParaRPr lang="en-US" altLang="ja-JP" sz="1400" dirty="0" smtClean="0">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209605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TotalTime>
  <Words>302</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游ゴシック Light</vt:lpstr>
      <vt:lpstr>游明朝</vt:lpstr>
      <vt:lpstr>Arial</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大阪都市魅力創造戦略２０２５ 　（案）</dc:title>
  <dc:creator>USER</dc:creator>
  <cp:lastModifiedBy>北川　伸次</cp:lastModifiedBy>
  <cp:revision>84</cp:revision>
  <cp:lastPrinted>2021-01-22T07:52:44Z</cp:lastPrinted>
  <dcterms:modified xsi:type="dcterms:W3CDTF">2021-01-22T09:36:28Z</dcterms:modified>
</cp:coreProperties>
</file>