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57" r:id="rId2"/>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牟禮　まゆみ" initials="小牟禮　まゆみ"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1110"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1"/>
            <a:ext cx="2946247" cy="498328"/>
          </a:xfrm>
          <a:prstGeom prst="rect">
            <a:avLst/>
          </a:prstGeom>
        </p:spPr>
        <p:txBody>
          <a:bodyPr vert="horz" lIns="91959" tIns="45978" rIns="91959" bIns="4597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8" y="1"/>
            <a:ext cx="2946246" cy="498328"/>
          </a:xfrm>
          <a:prstGeom prst="rect">
            <a:avLst/>
          </a:prstGeom>
        </p:spPr>
        <p:txBody>
          <a:bodyPr vert="horz" lIns="91959" tIns="45978" rIns="91959" bIns="45978" rtlCol="0"/>
          <a:lstStyle>
            <a:lvl1pPr algn="r">
              <a:defRPr sz="1200"/>
            </a:lvl1pPr>
          </a:lstStyle>
          <a:p>
            <a:fld id="{523AE329-372B-4162-BAC9-6F9FDE4CC399}"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59" tIns="45978" rIns="91959" bIns="45978" rtlCol="0" anchor="ctr"/>
          <a:lstStyle/>
          <a:p>
            <a:endParaRPr lang="ja-JP" altLang="en-US"/>
          </a:p>
        </p:txBody>
      </p:sp>
      <p:sp>
        <p:nvSpPr>
          <p:cNvPr id="5" name="ノート プレースホルダー 4"/>
          <p:cNvSpPr>
            <a:spLocks noGrp="1"/>
          </p:cNvSpPr>
          <p:nvPr>
            <p:ph type="body" sz="quarter" idx="3"/>
          </p:nvPr>
        </p:nvSpPr>
        <p:spPr>
          <a:xfrm>
            <a:off x="679299" y="4777245"/>
            <a:ext cx="5439101" cy="3908364"/>
          </a:xfrm>
          <a:prstGeom prst="rect">
            <a:avLst/>
          </a:prstGeom>
        </p:spPr>
        <p:txBody>
          <a:bodyPr vert="horz" lIns="91959" tIns="45978" rIns="91959" bIns="459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9428311"/>
            <a:ext cx="2946247" cy="498328"/>
          </a:xfrm>
          <a:prstGeom prst="rect">
            <a:avLst/>
          </a:prstGeom>
        </p:spPr>
        <p:txBody>
          <a:bodyPr vert="horz" lIns="91959" tIns="45978" rIns="91959" bIns="4597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8" y="9428311"/>
            <a:ext cx="2946246" cy="498328"/>
          </a:xfrm>
          <a:prstGeom prst="rect">
            <a:avLst/>
          </a:prstGeom>
        </p:spPr>
        <p:txBody>
          <a:bodyPr vert="horz" lIns="91959" tIns="45978" rIns="91959" bIns="45978"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2021/1/22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12879"/>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a:t>　</a:t>
            </a:r>
            <a:r>
              <a:rPr kumimoji="1" lang="en-US" altLang="ja-JP" sz="2200" dirty="0" smtClean="0">
                <a:solidFill>
                  <a:schemeClr val="tx1"/>
                </a:solidFill>
              </a:rPr>
              <a:t>【</a:t>
            </a:r>
            <a:r>
              <a:rPr kumimoji="1" lang="ja-JP" altLang="en-US" sz="2200" b="1" dirty="0" smtClean="0">
                <a:solidFill>
                  <a:schemeClr val="tx1"/>
                </a:solidFill>
              </a:rPr>
              <a:t>参考資料</a:t>
            </a:r>
            <a:r>
              <a:rPr kumimoji="1" lang="en-US" altLang="ja-JP" sz="2200" b="1" dirty="0" smtClean="0">
                <a:solidFill>
                  <a:schemeClr val="tx1"/>
                </a:solidFill>
              </a:rPr>
              <a:t>】</a:t>
            </a:r>
            <a:r>
              <a:rPr kumimoji="1" lang="ja-JP" altLang="en-US" sz="2200" b="1" dirty="0" smtClean="0">
                <a:solidFill>
                  <a:schemeClr val="tx1"/>
                </a:solidFill>
              </a:rPr>
              <a:t>大阪都市魅力創造</a:t>
            </a:r>
            <a:r>
              <a:rPr kumimoji="1" lang="ja-JP" altLang="en-US" sz="2200" b="1" spc="300" dirty="0" smtClean="0">
                <a:solidFill>
                  <a:schemeClr val="tx1"/>
                </a:solidFill>
                <a:latin typeface="Meiryo UI" panose="020B0604030504040204" pitchFamily="50" charset="-128"/>
                <a:ea typeface="Meiryo UI" panose="020B0604030504040204" pitchFamily="50" charset="-128"/>
              </a:rPr>
              <a:t>戦略</a:t>
            </a:r>
            <a:r>
              <a:rPr kumimoji="1" lang="en-US" altLang="ja-JP" sz="2200" b="1" spc="300" dirty="0" smtClean="0">
                <a:solidFill>
                  <a:schemeClr val="tx1"/>
                </a:solidFill>
                <a:latin typeface="Meiryo UI" panose="020B0604030504040204" pitchFamily="50" charset="-128"/>
                <a:ea typeface="Meiryo UI" panose="020B0604030504040204" pitchFamily="50" charset="-128"/>
              </a:rPr>
              <a:t>2025</a:t>
            </a:r>
            <a:r>
              <a:rPr kumimoji="1" lang="ja-JP" altLang="en-US" sz="2200" b="1" spc="300" dirty="0" smtClean="0">
                <a:solidFill>
                  <a:schemeClr val="tx1"/>
                </a:solidFill>
                <a:latin typeface="Meiryo UI" panose="020B0604030504040204" pitchFamily="50" charset="-128"/>
                <a:ea typeface="Meiryo UI" panose="020B0604030504040204" pitchFamily="50" charset="-128"/>
              </a:rPr>
              <a:t>（案）の数値</a:t>
            </a:r>
            <a:r>
              <a:rPr lang="ja-JP" altLang="en-US" sz="2200" b="1" spc="300" dirty="0" smtClean="0">
                <a:solidFill>
                  <a:schemeClr val="tx1"/>
                </a:solidFill>
                <a:latin typeface="Meiryo UI" panose="020B0604030504040204" pitchFamily="50" charset="-128"/>
                <a:ea typeface="Meiryo UI" panose="020B0604030504040204" pitchFamily="50" charset="-128"/>
              </a:rPr>
              <a:t>目標</a:t>
            </a:r>
            <a:endParaRPr kumimoji="1" lang="ja-JP" altLang="en-US" sz="2200" b="1" spc="300" dirty="0">
              <a:solidFill>
                <a:schemeClr val="tx1"/>
              </a:solidFill>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2"/>
          <a:stretch>
            <a:fillRect/>
          </a:stretch>
        </p:blipFill>
        <p:spPr>
          <a:xfrm>
            <a:off x="180304" y="2663178"/>
            <a:ext cx="5273215" cy="3647470"/>
          </a:xfrm>
          <a:prstGeom prst="rect">
            <a:avLst/>
          </a:prstGeom>
        </p:spPr>
      </p:pic>
      <p:sp>
        <p:nvSpPr>
          <p:cNvPr id="16" name="タイトル 3"/>
          <p:cNvSpPr txBox="1">
            <a:spLocks/>
          </p:cNvSpPr>
          <p:nvPr/>
        </p:nvSpPr>
        <p:spPr>
          <a:xfrm>
            <a:off x="414057" y="2066313"/>
            <a:ext cx="5071894" cy="556556"/>
          </a:xfrm>
          <a:prstGeom prst="rect">
            <a:avLst/>
          </a:prstGeom>
          <a:noFill/>
        </p:spPr>
        <p:txBody>
          <a:bodyPr vert="horz" lIns="157558" tIns="78779" rIns="157558" bIns="78779" rtlCol="0"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nSpc>
                <a:spcPct val="100000"/>
              </a:lnSpc>
            </a:pPr>
            <a:r>
              <a:rPr lang="ja-JP" altLang="en-US" sz="1400" u="sng" dirty="0">
                <a:latin typeface="+mn-ea"/>
                <a:ea typeface="+mn-ea"/>
              </a:rPr>
              <a:t>実質経済成長率：成長イメージ（概念図</a:t>
            </a:r>
            <a:r>
              <a:rPr lang="ja-JP" altLang="en-US" sz="1400" u="sng" dirty="0" smtClean="0">
                <a:latin typeface="+mn-ea"/>
                <a:ea typeface="+mn-ea"/>
              </a:rPr>
              <a:t>）</a:t>
            </a:r>
            <a:r>
              <a:rPr lang="ja-JP" altLang="en-US" sz="1400" u="sng" dirty="0">
                <a:latin typeface="+mn-ea"/>
                <a:ea typeface="+mn-ea"/>
              </a:rPr>
              <a:t>　</a:t>
            </a:r>
            <a:r>
              <a:rPr lang="ja-JP" altLang="en-US" sz="1400" b="1" u="sng" dirty="0">
                <a:latin typeface="+mn-ea"/>
                <a:ea typeface="+mn-ea"/>
              </a:rPr>
              <a:t>　</a:t>
            </a:r>
            <a:r>
              <a:rPr lang="ja-JP" altLang="en-US" sz="1400" b="1" dirty="0">
                <a:latin typeface="+mn-ea"/>
                <a:ea typeface="+mn-ea"/>
              </a:rPr>
              <a:t>　</a:t>
            </a:r>
            <a:r>
              <a:rPr lang="ja-JP" altLang="en-US" sz="1400" b="1" dirty="0">
                <a:solidFill>
                  <a:schemeClr val="bg1"/>
                </a:solidFill>
                <a:latin typeface="+mn-ea"/>
                <a:ea typeface="+mn-ea"/>
              </a:rPr>
              <a:t>　　　</a:t>
            </a:r>
          </a:p>
        </p:txBody>
      </p:sp>
      <p:sp>
        <p:nvSpPr>
          <p:cNvPr id="17" name="タイトル 3"/>
          <p:cNvSpPr txBox="1">
            <a:spLocks/>
          </p:cNvSpPr>
          <p:nvPr/>
        </p:nvSpPr>
        <p:spPr>
          <a:xfrm>
            <a:off x="5246258" y="1663385"/>
            <a:ext cx="4443507" cy="421936"/>
          </a:xfrm>
          <a:prstGeom prst="rect">
            <a:avLst/>
          </a:prstGeom>
          <a:noFill/>
        </p:spPr>
        <p:txBody>
          <a:bodyPr vert="horz" lIns="157558" tIns="78779" rIns="157558" bIns="78779" rtlCol="0"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大阪都市魅力創造戦略</a:t>
            </a:r>
            <a:r>
              <a:rPr lang="en-US" altLang="ja-JP" sz="1400" b="1" dirty="0">
                <a:latin typeface="+mn-ea"/>
                <a:ea typeface="+mn-ea"/>
              </a:rPr>
              <a:t>2025</a:t>
            </a:r>
            <a:r>
              <a:rPr lang="en-US" altLang="ja-JP" sz="1400" b="1" dirty="0" smtClean="0">
                <a:latin typeface="+mn-ea"/>
                <a:ea typeface="+mn-ea"/>
              </a:rPr>
              <a:t>】</a:t>
            </a:r>
            <a:r>
              <a:rPr lang="ja-JP" altLang="en-US" sz="1400" dirty="0">
                <a:latin typeface="+mn-ea"/>
                <a:ea typeface="+mn-ea"/>
              </a:rPr>
              <a:t>　　</a:t>
            </a:r>
          </a:p>
        </p:txBody>
      </p:sp>
      <p:sp>
        <p:nvSpPr>
          <p:cNvPr id="18" name="タイトル 3"/>
          <p:cNvSpPr txBox="1">
            <a:spLocks/>
          </p:cNvSpPr>
          <p:nvPr/>
        </p:nvSpPr>
        <p:spPr>
          <a:xfrm>
            <a:off x="5305132" y="2164850"/>
            <a:ext cx="4384633" cy="1352681"/>
          </a:xfrm>
          <a:prstGeom prst="rect">
            <a:avLst/>
          </a:prstGeom>
          <a:noFill/>
        </p:spPr>
        <p:txBody>
          <a:bodyPr vert="horz" lIns="157558" tIns="78779" rIns="157558" bIns="78779" rtlCol="0"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nSpc>
                <a:spcPct val="100000"/>
              </a:lnSpc>
            </a:pPr>
            <a:r>
              <a:rPr lang="ja-JP" altLang="en-US" sz="1400" u="sng" dirty="0">
                <a:latin typeface="+mn-ea"/>
                <a:ea typeface="+mn-ea"/>
              </a:rPr>
              <a:t>目標値</a:t>
            </a:r>
            <a:endParaRPr lang="en-US" altLang="ja-JP" sz="1400" u="sng" dirty="0">
              <a:latin typeface="+mn-ea"/>
              <a:ea typeface="+mn-ea"/>
            </a:endParaRPr>
          </a:p>
          <a:p>
            <a:pPr>
              <a:lnSpc>
                <a:spcPct val="100000"/>
              </a:lnSpc>
            </a:pPr>
            <a:r>
              <a:rPr lang="ja-JP" altLang="en-US" sz="1400" dirty="0">
                <a:latin typeface="Arial" panose="020B0604020202020204" pitchFamily="34" charset="0"/>
                <a:ea typeface="Meiryo UI" panose="020B0604030504040204" pitchFamily="50" charset="-128"/>
                <a:cs typeface="Arial" panose="020B0604020202020204" pitchFamily="34" charset="0"/>
              </a:rPr>
              <a:t>新型コロナウイルス感染症発生前の</a:t>
            </a:r>
            <a:r>
              <a:rPr lang="ja-JP" altLang="en-US" sz="1400" dirty="0" smtClean="0">
                <a:latin typeface="Arial" panose="020B0604020202020204" pitchFamily="34" charset="0"/>
                <a:ea typeface="Meiryo UI" panose="020B0604030504040204" pitchFamily="50" charset="-128"/>
                <a:cs typeface="Arial" panose="020B0604020202020204" pitchFamily="34" charset="0"/>
              </a:rPr>
              <a:t>水準である</a:t>
            </a:r>
            <a:r>
              <a:rPr lang="en-US" altLang="ja-JP" sz="1400" dirty="0" smtClean="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年実績値を上回る数値</a:t>
            </a:r>
            <a:r>
              <a:rPr lang="ja-JP" altLang="en-US" sz="1400" dirty="0" smtClean="0">
                <a:latin typeface="Meiryo UI" panose="020B0604030504040204" pitchFamily="50" charset="-128"/>
                <a:ea typeface="Meiryo UI" panose="020B0604030504040204" pitchFamily="50" charset="-128"/>
              </a:rPr>
              <a:t>を当面</a:t>
            </a:r>
            <a:r>
              <a:rPr lang="ja-JP" altLang="en-US" sz="1400" dirty="0">
                <a:latin typeface="Meiryo UI" panose="020B0604030504040204" pitchFamily="50" charset="-128"/>
                <a:ea typeface="Meiryo UI" panose="020B0604030504040204" pitchFamily="50" charset="-128"/>
              </a:rPr>
              <a:t>の目標として設定</a:t>
            </a:r>
            <a:endParaRPr lang="en-US" altLang="ja-JP" sz="1400" dirty="0">
              <a:latin typeface="Meiryo UI" panose="020B0604030504040204" pitchFamily="50" charset="-128"/>
              <a:ea typeface="Meiryo UI" panose="020B0604030504040204" pitchFamily="50" charset="-128"/>
            </a:endParaRPr>
          </a:p>
          <a:p>
            <a:pPr>
              <a:lnSpc>
                <a:spcPct val="100000"/>
              </a:lnSpc>
            </a:pPr>
            <a:r>
              <a:rPr lang="ja-JP" altLang="en-US" sz="1400" dirty="0">
                <a:latin typeface="Meiryo UI" panose="020B0604030504040204" pitchFamily="50" charset="-128"/>
                <a:ea typeface="Meiryo UI" panose="020B0604030504040204" pitchFamily="50" charset="-128"/>
              </a:rPr>
              <a:t>（社会経済情勢等の変化に応じて、具体的な取り組み内容や目標値等について適宜、追加・修正を行うなど、必要に応じて柔軟に見直しを行う。）</a:t>
            </a:r>
            <a:endParaRPr lang="en-US" altLang="ja-JP" sz="1400"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310855269"/>
              </p:ext>
            </p:extLst>
          </p:nvPr>
        </p:nvGraphicFramePr>
        <p:xfrm>
          <a:off x="5469952" y="3668218"/>
          <a:ext cx="4070168" cy="1419915"/>
        </p:xfrm>
        <a:graphic>
          <a:graphicData uri="http://schemas.openxmlformats.org/drawingml/2006/table">
            <a:tbl>
              <a:tblPr firstRow="1" bandRow="1">
                <a:tableStyleId>{5C22544A-7EE6-4342-B048-85BDC9FD1C3A}</a:tableStyleId>
              </a:tblPr>
              <a:tblGrid>
                <a:gridCol w="1625044">
                  <a:extLst>
                    <a:ext uri="{9D8B030D-6E8A-4147-A177-3AD203B41FA5}">
                      <a16:colId xmlns:a16="http://schemas.microsoft.com/office/drawing/2014/main" val="3115251961"/>
                    </a:ext>
                  </a:extLst>
                </a:gridCol>
                <a:gridCol w="1025375">
                  <a:extLst>
                    <a:ext uri="{9D8B030D-6E8A-4147-A177-3AD203B41FA5}">
                      <a16:colId xmlns:a16="http://schemas.microsoft.com/office/drawing/2014/main" val="2720078886"/>
                    </a:ext>
                  </a:extLst>
                </a:gridCol>
                <a:gridCol w="1419749">
                  <a:extLst>
                    <a:ext uri="{9D8B030D-6E8A-4147-A177-3AD203B41FA5}">
                      <a16:colId xmlns:a16="http://schemas.microsoft.com/office/drawing/2014/main" val="3844033164"/>
                    </a:ext>
                  </a:extLst>
                </a:gridCol>
              </a:tblGrid>
              <a:tr h="357387">
                <a:tc>
                  <a:txBody>
                    <a:bodyPr/>
                    <a:lstStyle/>
                    <a:p>
                      <a:pPr algn="ctr"/>
                      <a:r>
                        <a:rPr kumimoji="1" lang="ja-JP" altLang="en-US" sz="1100" dirty="0"/>
                        <a:t>指標</a:t>
                      </a:r>
                    </a:p>
                  </a:txBody>
                  <a:tcPr anchor="ctr"/>
                </a:tc>
                <a:tc>
                  <a:txBody>
                    <a:bodyPr/>
                    <a:lstStyle/>
                    <a:p>
                      <a:pPr algn="ctr"/>
                      <a:r>
                        <a:rPr kumimoji="1" lang="ja-JP" altLang="en-US" sz="1100" dirty="0"/>
                        <a:t>目標値</a:t>
                      </a:r>
                    </a:p>
                  </a:txBody>
                  <a:tcPr anchor="ctr"/>
                </a:tc>
                <a:tc>
                  <a:txBody>
                    <a:bodyPr/>
                    <a:lstStyle/>
                    <a:p>
                      <a:pPr algn="ctr"/>
                      <a:r>
                        <a:rPr kumimoji="1" lang="ja-JP" altLang="en-US" sz="1100" dirty="0"/>
                        <a:t>達成をめざす時期</a:t>
                      </a:r>
                    </a:p>
                  </a:txBody>
                  <a:tcPr anchor="ctr"/>
                </a:tc>
                <a:extLst>
                  <a:ext uri="{0D108BD9-81ED-4DB2-BD59-A6C34878D82A}">
                    <a16:rowId xmlns:a16="http://schemas.microsoft.com/office/drawing/2014/main" val="2342401223"/>
                  </a:ext>
                </a:extLst>
              </a:tr>
              <a:tr h="531264">
                <a:tc>
                  <a:txBody>
                    <a:bodyPr/>
                    <a:lstStyle/>
                    <a:p>
                      <a:pPr algn="ctr"/>
                      <a:r>
                        <a:rPr kumimoji="1" lang="ja-JP" altLang="en-US" sz="1100" dirty="0"/>
                        <a:t>日本人延べ宿泊者数</a:t>
                      </a:r>
                      <a:endParaRPr kumimoji="1" lang="en-US" altLang="ja-JP" sz="1100" dirty="0"/>
                    </a:p>
                    <a:p>
                      <a:pPr algn="ctr"/>
                      <a:r>
                        <a:rPr kumimoji="1" lang="en-US" altLang="ja-JP" sz="1100" dirty="0"/>
                        <a:t>[</a:t>
                      </a:r>
                      <a:r>
                        <a:rPr kumimoji="1" lang="ja-JP" altLang="en-US" sz="1100" dirty="0"/>
                        <a:t>大阪</a:t>
                      </a:r>
                      <a:r>
                        <a:rPr kumimoji="1" lang="en-US" altLang="ja-JP" sz="1100" dirty="0"/>
                        <a:t>]</a:t>
                      </a:r>
                      <a:endParaRPr kumimoji="1" lang="ja-JP" altLang="en-US" sz="1100" dirty="0"/>
                    </a:p>
                  </a:txBody>
                  <a:tcPr anchor="ctr"/>
                </a:tc>
                <a:tc>
                  <a:txBody>
                    <a:bodyPr/>
                    <a:lstStyle/>
                    <a:p>
                      <a:pPr algn="ctr"/>
                      <a:r>
                        <a:rPr kumimoji="1" lang="en-US" altLang="ja-JP" sz="1100" dirty="0"/>
                        <a:t>2,950</a:t>
                      </a:r>
                      <a:r>
                        <a:rPr kumimoji="1" lang="ja-JP" altLang="en-US" sz="1100" dirty="0"/>
                        <a:t>万人泊</a:t>
                      </a:r>
                    </a:p>
                  </a:txBody>
                  <a:tcPr anchor="ctr"/>
                </a:tc>
                <a:tc>
                  <a:txBody>
                    <a:bodyPr/>
                    <a:lstStyle/>
                    <a:p>
                      <a:pPr algn="ctr"/>
                      <a:r>
                        <a:rPr kumimoji="1" lang="en-US" altLang="ja-JP" sz="1100" dirty="0"/>
                        <a:t>2022</a:t>
                      </a:r>
                      <a:r>
                        <a:rPr kumimoji="1" lang="ja-JP" altLang="en-US" sz="1100" dirty="0"/>
                        <a:t>年</a:t>
                      </a:r>
                      <a:endParaRPr kumimoji="1" lang="ja-JP" altLang="en-US" sz="1100" strike="sngStrike" dirty="0">
                        <a:solidFill>
                          <a:srgbClr val="FF0000"/>
                        </a:solidFill>
                      </a:endParaRPr>
                    </a:p>
                  </a:txBody>
                  <a:tcPr anchor="ctr"/>
                </a:tc>
                <a:extLst>
                  <a:ext uri="{0D108BD9-81ED-4DB2-BD59-A6C34878D82A}">
                    <a16:rowId xmlns:a16="http://schemas.microsoft.com/office/drawing/2014/main" val="3365257407"/>
                  </a:ext>
                </a:extLst>
              </a:tr>
              <a:tr h="531264">
                <a:tc>
                  <a:txBody>
                    <a:bodyPr/>
                    <a:lstStyle/>
                    <a:p>
                      <a:pPr algn="ctr"/>
                      <a:r>
                        <a:rPr kumimoji="1" lang="ja-JP" altLang="en-US" sz="1100" dirty="0"/>
                        <a:t>来阪外国人旅行者数</a:t>
                      </a:r>
                    </a:p>
                  </a:txBody>
                  <a:tcPr anchor="ctr"/>
                </a:tc>
                <a:tc>
                  <a:txBody>
                    <a:bodyPr/>
                    <a:lstStyle/>
                    <a:p>
                      <a:pPr algn="ctr"/>
                      <a:r>
                        <a:rPr kumimoji="1" lang="en-US" altLang="ja-JP" sz="1100" dirty="0"/>
                        <a:t>1152.5</a:t>
                      </a:r>
                      <a:r>
                        <a:rPr kumimoji="1" lang="ja-JP" altLang="en-US" sz="1100" dirty="0"/>
                        <a:t>万人（注）</a:t>
                      </a:r>
                    </a:p>
                  </a:txBody>
                  <a:tcPr anchor="ctr"/>
                </a:tc>
                <a:tc>
                  <a:txBody>
                    <a:bodyPr/>
                    <a:lstStyle/>
                    <a:p>
                      <a:pPr algn="ctr"/>
                      <a:r>
                        <a:rPr kumimoji="1" lang="ja-JP" altLang="en-US" sz="1100" dirty="0"/>
                        <a:t>入国規制解除から</a:t>
                      </a:r>
                      <a:endParaRPr kumimoji="1" lang="en-US" altLang="ja-JP" sz="1100" dirty="0"/>
                    </a:p>
                    <a:p>
                      <a:pPr algn="ctr"/>
                      <a:r>
                        <a:rPr kumimoji="1" lang="en-US" altLang="ja-JP" sz="1100" dirty="0">
                          <a:solidFill>
                            <a:srgbClr val="FF0000"/>
                          </a:solidFill>
                        </a:rPr>
                        <a:t>2</a:t>
                      </a:r>
                      <a:r>
                        <a:rPr kumimoji="1" lang="ja-JP" altLang="en-US" sz="1100" dirty="0"/>
                        <a:t>年後</a:t>
                      </a:r>
                      <a:endParaRPr kumimoji="1" lang="ja-JP" altLang="en-US" sz="1100" strike="sngStrike" dirty="0">
                        <a:solidFill>
                          <a:srgbClr val="FF0000"/>
                        </a:solidFill>
                      </a:endParaRPr>
                    </a:p>
                  </a:txBody>
                  <a:tcPr anchor="ctr"/>
                </a:tc>
                <a:extLst>
                  <a:ext uri="{0D108BD9-81ED-4DB2-BD59-A6C34878D82A}">
                    <a16:rowId xmlns:a16="http://schemas.microsoft.com/office/drawing/2014/main" val="770908606"/>
                  </a:ext>
                </a:extLst>
              </a:tr>
            </a:tbl>
          </a:graphicData>
        </a:graphic>
      </p:graphicFrame>
      <p:sp>
        <p:nvSpPr>
          <p:cNvPr id="20" name="タイトル 3"/>
          <p:cNvSpPr txBox="1">
            <a:spLocks/>
          </p:cNvSpPr>
          <p:nvPr/>
        </p:nvSpPr>
        <p:spPr>
          <a:xfrm>
            <a:off x="5518747" y="5013282"/>
            <a:ext cx="3824191" cy="1338333"/>
          </a:xfrm>
          <a:prstGeom prst="rect">
            <a:avLst/>
          </a:prstGeom>
          <a:noFill/>
        </p:spPr>
        <p:txBody>
          <a:bodyPr vert="horz" lIns="157558" tIns="78779" rIns="157558" bIns="78779" rtlCol="0"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nSpc>
                <a:spcPct val="100000"/>
              </a:lnSpc>
            </a:pPr>
            <a:r>
              <a:rPr lang="ja-JP" altLang="en-US" sz="1000" dirty="0">
                <a:latin typeface="ＭＳ Ｐ明朝" panose="02020600040205080304" pitchFamily="18" charset="-128"/>
                <a:ea typeface="ＭＳ Ｐ明朝" panose="02020600040205080304" pitchFamily="18" charset="-128"/>
              </a:rPr>
              <a:t>注）「来阪外国人旅行者数」について、従来は「</a:t>
            </a:r>
            <a:r>
              <a:rPr lang="ja-JP" altLang="en-US" sz="1000" dirty="0" smtClean="0">
                <a:latin typeface="ＭＳ Ｐ明朝" panose="02020600040205080304" pitchFamily="18" charset="-128"/>
                <a:ea typeface="ＭＳ Ｐ明朝" panose="02020600040205080304" pitchFamily="18" charset="-128"/>
              </a:rPr>
              <a:t>訪日外客数（</a:t>
            </a:r>
            <a:r>
              <a:rPr lang="en-US" altLang="ja-JP" sz="1000" dirty="0">
                <a:latin typeface="ＭＳ Ｐ明朝" panose="02020600040205080304" pitchFamily="18" charset="-128"/>
                <a:ea typeface="ＭＳ Ｐ明朝" panose="02020600040205080304" pitchFamily="18" charset="-128"/>
              </a:rPr>
              <a:t>JNTO</a:t>
            </a:r>
            <a:r>
              <a:rPr lang="ja-JP" altLang="en-US" sz="1000" dirty="0">
                <a:latin typeface="ＭＳ Ｐ明朝" panose="02020600040205080304" pitchFamily="18" charset="-128"/>
                <a:ea typeface="ＭＳ Ｐ明朝" panose="02020600040205080304" pitchFamily="18" charset="-128"/>
              </a:rPr>
              <a:t>）　</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　訪問率（訪日外国人消費動向調査）」に基づき算出していたところ、</a:t>
            </a:r>
            <a:r>
              <a:rPr lang="en-US" altLang="ja-JP" sz="1000" dirty="0">
                <a:latin typeface="ＭＳ Ｐ明朝" panose="02020600040205080304" pitchFamily="18" charset="-128"/>
                <a:ea typeface="ＭＳ Ｐ明朝" panose="02020600040205080304" pitchFamily="18" charset="-128"/>
              </a:rPr>
              <a:t>2018</a:t>
            </a:r>
            <a:r>
              <a:rPr lang="ja-JP" altLang="en-US" sz="1000" dirty="0">
                <a:latin typeface="ＭＳ Ｐ明朝" panose="02020600040205080304" pitchFamily="18" charset="-128"/>
                <a:ea typeface="ＭＳ Ｐ明朝" panose="02020600040205080304" pitchFamily="18" charset="-128"/>
              </a:rPr>
              <a:t>年より観光庁において全国値との整合性を有し地域間比較が可能な「訪日外国人消費動向調査（都道府県別集計）」が公表されたため、当該統計による把握を行う。</a:t>
            </a:r>
          </a:p>
        </p:txBody>
      </p:sp>
      <p:sp>
        <p:nvSpPr>
          <p:cNvPr id="21" name="タイトル 3"/>
          <p:cNvSpPr txBox="1">
            <a:spLocks/>
          </p:cNvSpPr>
          <p:nvPr/>
        </p:nvSpPr>
        <p:spPr>
          <a:xfrm>
            <a:off x="0" y="1647043"/>
            <a:ext cx="4443507" cy="421936"/>
          </a:xfrm>
          <a:prstGeom prst="rect">
            <a:avLst/>
          </a:prstGeom>
          <a:noFill/>
        </p:spPr>
        <p:txBody>
          <a:bodyPr vert="horz" lIns="157558" tIns="78779" rIns="157558" bIns="78779" rtlCol="0"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400" b="1" dirty="0">
                <a:solidFill>
                  <a:schemeClr val="bg1"/>
                </a:solidFill>
                <a:latin typeface="+mn-ea"/>
                <a:ea typeface="+mn-ea"/>
              </a:rPr>
              <a:t> </a:t>
            </a:r>
            <a:r>
              <a:rPr lang="en-US" altLang="ja-JP" sz="1400" b="1" dirty="0" smtClean="0">
                <a:latin typeface="+mn-ea"/>
                <a:ea typeface="+mn-ea"/>
              </a:rPr>
              <a:t>【</a:t>
            </a:r>
            <a:r>
              <a:rPr lang="ja-JP" altLang="en-US" sz="1400" b="1" dirty="0" smtClean="0">
                <a:latin typeface="+mn-ea"/>
                <a:ea typeface="+mn-ea"/>
              </a:rPr>
              <a:t>大阪の再生・成長に向けた新戦略</a:t>
            </a:r>
            <a:r>
              <a:rPr lang="en-US" altLang="ja-JP" sz="1400" b="1" dirty="0" smtClean="0">
                <a:latin typeface="+mn-ea"/>
                <a:ea typeface="+mn-ea"/>
              </a:rPr>
              <a:t>】</a:t>
            </a:r>
            <a:r>
              <a:rPr lang="ja-JP" altLang="en-US" sz="1100" dirty="0">
                <a:latin typeface="+mn-ea"/>
                <a:ea typeface="+mn-ea"/>
              </a:rPr>
              <a:t>　　　</a:t>
            </a:r>
            <a:r>
              <a:rPr lang="ja-JP" altLang="en-US" sz="1100" dirty="0">
                <a:solidFill>
                  <a:schemeClr val="bg1"/>
                </a:solidFill>
                <a:latin typeface="+mn-ea"/>
                <a:ea typeface="+mn-ea"/>
              </a:rPr>
              <a:t>　　　</a:t>
            </a:r>
            <a:endParaRPr lang="ja-JP" altLang="en-US" sz="1200" dirty="0">
              <a:solidFill>
                <a:schemeClr val="bg1"/>
              </a:solidFill>
              <a:latin typeface="+mn-ea"/>
              <a:ea typeface="+mn-ea"/>
            </a:endParaRPr>
          </a:p>
        </p:txBody>
      </p:sp>
      <p:sp>
        <p:nvSpPr>
          <p:cNvPr id="22" name="テキスト ボックス 21"/>
          <p:cNvSpPr txBox="1"/>
          <p:nvPr/>
        </p:nvSpPr>
        <p:spPr>
          <a:xfrm>
            <a:off x="211382" y="870855"/>
            <a:ext cx="9478383" cy="528350"/>
          </a:xfrm>
          <a:prstGeom prst="rect">
            <a:avLst/>
          </a:prstGeom>
          <a:noFill/>
          <a:ln>
            <a:solidFill>
              <a:schemeClr val="tx1"/>
            </a:solidFill>
          </a:ln>
        </p:spPr>
        <p:txBody>
          <a:bodyPr wrap="square" rtlCol="0">
            <a:spAutoFit/>
          </a:bodyPr>
          <a:lstStyle/>
          <a:p>
            <a:pPr marL="177800" indent="-177800">
              <a:lnSpc>
                <a:spcPts val="1700"/>
              </a:lnSpc>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大阪の再生・成長に向けた新戦略（ウィズコロナからポストコロナへ）」（</a:t>
            </a:r>
            <a:r>
              <a:rPr lang="en-US" altLang="ja-JP" sz="1600" dirty="0">
                <a:latin typeface="Meiryo UI" panose="020B0604030504040204" pitchFamily="50" charset="-128"/>
                <a:ea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月策定</a:t>
            </a:r>
            <a:r>
              <a:rPr lang="ja-JP" altLang="en-US" sz="1600" dirty="0" smtClean="0">
                <a:latin typeface="Meiryo UI" panose="020B0604030504040204" pitchFamily="50" charset="-128"/>
                <a:ea typeface="Meiryo UI" panose="020B0604030504040204" pitchFamily="50" charset="-128"/>
              </a:rPr>
              <a:t>）との整合を図るため大阪</a:t>
            </a:r>
            <a:r>
              <a:rPr lang="ja-JP" altLang="en-US" sz="1600" dirty="0">
                <a:latin typeface="Meiryo UI" panose="020B0604030504040204" pitchFamily="50" charset="-128"/>
                <a:ea typeface="Meiryo UI" panose="020B0604030504040204" pitchFamily="50" charset="-128"/>
              </a:rPr>
              <a:t>都市魅力創造戦略</a:t>
            </a:r>
            <a:r>
              <a:rPr lang="en-US" altLang="ja-JP" sz="1600" dirty="0" smtClean="0">
                <a:latin typeface="Meiryo UI" panose="020B0604030504040204" pitchFamily="50" charset="-128"/>
                <a:ea typeface="Meiryo UI" panose="020B0604030504040204" pitchFamily="50" charset="-128"/>
              </a:rPr>
              <a:t>2025</a:t>
            </a:r>
            <a:r>
              <a:rPr lang="ja-JP" altLang="en-US" sz="1600" dirty="0" smtClean="0">
                <a:latin typeface="Meiryo UI" panose="020B0604030504040204" pitchFamily="50" charset="-128"/>
                <a:ea typeface="Meiryo UI" panose="020B0604030504040204" pitchFamily="50" charset="-128"/>
              </a:rPr>
              <a:t>において「内外からの誘客に関する数値目標」を設定する。</a:t>
            </a:r>
            <a:endParaRPr lang="en-US" altLang="ja-JP" sz="1600" dirty="0">
              <a:latin typeface="Meiryo UI" panose="020B0604030504040204" pitchFamily="50" charset="-128"/>
              <a:ea typeface="Meiryo UI" panose="020B0604030504040204" pitchFamily="50" charset="-128"/>
            </a:endParaRPr>
          </a:p>
        </p:txBody>
      </p:sp>
      <p:sp>
        <p:nvSpPr>
          <p:cNvPr id="2" name="正方形/長方形 1"/>
          <p:cNvSpPr/>
          <p:nvPr/>
        </p:nvSpPr>
        <p:spPr>
          <a:xfrm>
            <a:off x="8628844" y="87575"/>
            <a:ext cx="1187003" cy="4427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37521323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TotalTime>
  <Words>283</Words>
  <Application>Microsoft Office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Ｐ明朝</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大阪都市魅力創造戦略２０２５ 　（案）</dc:title>
  <dc:creator>USER</dc:creator>
  <cp:lastModifiedBy>北川　伸次</cp:lastModifiedBy>
  <cp:revision>77</cp:revision>
  <cp:lastPrinted>2021-01-20T08:13:00Z</cp:lastPrinted>
  <dcterms:modified xsi:type="dcterms:W3CDTF">2021-01-22T07:23:36Z</dcterms:modified>
</cp:coreProperties>
</file>