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69" r:id="rId2"/>
    <p:sldId id="274" r:id="rId3"/>
    <p:sldId id="314" r:id="rId4"/>
    <p:sldId id="353" r:id="rId5"/>
    <p:sldId id="347" r:id="rId6"/>
    <p:sldId id="299" r:id="rId7"/>
    <p:sldId id="354" r:id="rId8"/>
    <p:sldId id="273" r:id="rId9"/>
    <p:sldId id="329" r:id="rId10"/>
    <p:sldId id="328" r:id="rId11"/>
    <p:sldId id="264" r:id="rId12"/>
    <p:sldId id="295" r:id="rId13"/>
    <p:sldId id="303" r:id="rId14"/>
    <p:sldId id="356" r:id="rId15"/>
    <p:sldId id="355" r:id="rId16"/>
    <p:sldId id="340" r:id="rId17"/>
    <p:sldId id="360" r:id="rId18"/>
    <p:sldId id="361" r:id="rId19"/>
    <p:sldId id="362" r:id="rId20"/>
    <p:sldId id="363" r:id="rId21"/>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牟禮　まゆみ" initials="小牟禮　まゆみ"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1110" y="90"/>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1"/>
            <a:ext cx="2919413" cy="495300"/>
          </a:xfrm>
          <a:prstGeom prst="rect">
            <a:avLst/>
          </a:prstGeom>
        </p:spPr>
        <p:txBody>
          <a:bodyPr vert="horz" lIns="91293" tIns="45645" rIns="91293"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5" y="1"/>
            <a:ext cx="2919412" cy="495300"/>
          </a:xfrm>
          <a:prstGeom prst="rect">
            <a:avLst/>
          </a:prstGeom>
        </p:spPr>
        <p:txBody>
          <a:bodyPr vert="horz" lIns="91293" tIns="45645" rIns="91293" bIns="45645" rtlCol="0"/>
          <a:lstStyle>
            <a:lvl1pPr algn="r">
              <a:defRPr sz="1200"/>
            </a:lvl1pPr>
          </a:lstStyle>
          <a:p>
            <a:fld id="{523AE329-372B-4162-BAC9-6F9FDE4CC399}" type="datetimeFigureOut">
              <a:rPr kumimoji="1" lang="ja-JP" altLang="en-US" smtClean="0"/>
              <a:t>2021/1/22</a:t>
            </a:fld>
            <a:endParaRPr kumimoji="1" lang="ja-JP" altLang="en-US"/>
          </a:p>
        </p:txBody>
      </p:sp>
      <p:sp>
        <p:nvSpPr>
          <p:cNvPr id="4" name="スライド イメージ プレースホルダー 3"/>
          <p:cNvSpPr>
            <a:spLocks noGrp="1" noRot="1" noChangeAspect="1"/>
          </p:cNvSpPr>
          <p:nvPr>
            <p:ph type="sldImg" idx="2"/>
          </p:nvPr>
        </p:nvSpPr>
        <p:spPr>
          <a:xfrm>
            <a:off x="965200" y="1233488"/>
            <a:ext cx="4805363" cy="3327400"/>
          </a:xfrm>
          <a:prstGeom prst="rect">
            <a:avLst/>
          </a:prstGeom>
          <a:noFill/>
          <a:ln w="12700">
            <a:solidFill>
              <a:prstClr val="black"/>
            </a:solidFill>
          </a:ln>
        </p:spPr>
        <p:txBody>
          <a:bodyPr vert="horz" lIns="91293" tIns="45645" rIns="91293" bIns="45645" rtlCol="0" anchor="ctr"/>
          <a:lstStyle/>
          <a:p>
            <a:endParaRPr lang="ja-JP" altLang="en-US"/>
          </a:p>
        </p:txBody>
      </p:sp>
      <p:sp>
        <p:nvSpPr>
          <p:cNvPr id="5" name="ノート プレースホルダー 4"/>
          <p:cNvSpPr>
            <a:spLocks noGrp="1"/>
          </p:cNvSpPr>
          <p:nvPr>
            <p:ph type="body" sz="quarter" idx="3"/>
          </p:nvPr>
        </p:nvSpPr>
        <p:spPr>
          <a:xfrm>
            <a:off x="673111" y="4748213"/>
            <a:ext cx="5389563" cy="3884613"/>
          </a:xfrm>
          <a:prstGeom prst="rect">
            <a:avLst/>
          </a:prstGeom>
        </p:spPr>
        <p:txBody>
          <a:bodyPr vert="horz" lIns="91293" tIns="45645" rIns="91293"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371014"/>
            <a:ext cx="2919413" cy="495300"/>
          </a:xfrm>
          <a:prstGeom prst="rect">
            <a:avLst/>
          </a:prstGeom>
        </p:spPr>
        <p:txBody>
          <a:bodyPr vert="horz" lIns="91293" tIns="45645" rIns="91293"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5" y="9371014"/>
            <a:ext cx="2919412" cy="495300"/>
          </a:xfrm>
          <a:prstGeom prst="rect">
            <a:avLst/>
          </a:prstGeom>
        </p:spPr>
        <p:txBody>
          <a:bodyPr vert="horz" lIns="91293" tIns="45645" rIns="91293" bIns="45645"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2021/1/22</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127019"/>
            <a:ext cx="8543925" cy="1325563"/>
          </a:xfrm>
          <a:noFill/>
          <a:ln>
            <a:noFill/>
          </a:ln>
        </p:spPr>
        <p:txBody>
          <a:bodyPr>
            <a:normAutofit fontScale="90000"/>
          </a:bodyPr>
          <a:lstStyle/>
          <a:p>
            <a:pPr algn="ctr">
              <a:lnSpc>
                <a:spcPct val="150000"/>
              </a:lnSpc>
            </a:pPr>
            <a:r>
              <a:rPr kumimoji="1" lang="ja-JP" altLang="en-US" sz="2800" dirty="0">
                <a:latin typeface="Meiryo UI" panose="020B0604030504040204" pitchFamily="50" charset="-128"/>
                <a:ea typeface="Meiryo UI" panose="020B0604030504040204" pitchFamily="50" charset="-128"/>
              </a:rPr>
              <a:t>大阪都市魅力創造戦略２０２５</a:t>
            </a:r>
            <a:r>
              <a:rPr kumimoji="1" lang="en-US" altLang="ja-JP" sz="2800" dirty="0">
                <a:latin typeface="Meiryo UI" panose="020B0604030504040204" pitchFamily="50" charset="-128"/>
                <a:ea typeface="Meiryo UI" panose="020B0604030504040204" pitchFamily="50" charset="-128"/>
              </a:rPr>
              <a:t/>
            </a:r>
            <a:br>
              <a:rPr kumimoji="1" lang="en-US" altLang="ja-JP" sz="2800" dirty="0">
                <a:latin typeface="Meiryo UI" panose="020B0604030504040204" pitchFamily="50" charset="-128"/>
                <a:ea typeface="Meiryo UI" panose="020B0604030504040204" pitchFamily="50" charset="-128"/>
              </a:rPr>
            </a:br>
            <a:r>
              <a:rPr lang="ja-JP" altLang="en-US" sz="2800" dirty="0">
                <a:latin typeface="Meiryo UI" panose="020B0604030504040204" pitchFamily="50" charset="-128"/>
                <a:ea typeface="Meiryo UI" panose="020B0604030504040204" pitchFamily="50" charset="-128"/>
              </a:rPr>
              <a:t>　（案</a:t>
            </a:r>
            <a:r>
              <a:rPr kumimoji="1" lang="ja-JP" altLang="en-US" sz="2800" dirty="0">
                <a:latin typeface="Meiryo UI" panose="020B0604030504040204" pitchFamily="50" charset="-128"/>
                <a:ea typeface="Meiryo UI" panose="020B0604030504040204" pitchFamily="50" charset="-128"/>
              </a:rPr>
              <a:t>）</a:t>
            </a:r>
          </a:p>
        </p:txBody>
      </p:sp>
      <p:sp>
        <p:nvSpPr>
          <p:cNvPr id="6" name="タイトル 1"/>
          <p:cNvSpPr txBox="1">
            <a:spLocks/>
          </p:cNvSpPr>
          <p:nvPr/>
        </p:nvSpPr>
        <p:spPr>
          <a:xfrm>
            <a:off x="681038" y="4520814"/>
            <a:ext cx="8543925" cy="1325563"/>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a:latin typeface="Meiryo UI" panose="020B0604030504040204" pitchFamily="50" charset="-128"/>
                <a:ea typeface="Meiryo UI" panose="020B0604030504040204" pitchFamily="50" charset="-128"/>
              </a:rPr>
              <a:t>令和３年１月</a:t>
            </a:r>
            <a:endParaRPr lang="en-US" altLang="ja-JP" sz="1800" dirty="0">
              <a:latin typeface="Meiryo UI" panose="020B0604030504040204" pitchFamily="50" charset="-128"/>
              <a:ea typeface="Meiryo UI" panose="020B0604030504040204" pitchFamily="50" charset="-128"/>
            </a:endParaRPr>
          </a:p>
          <a:p>
            <a:pPr algn="ct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大阪府・大阪市</a:t>
            </a:r>
          </a:p>
        </p:txBody>
      </p:sp>
      <p:sp>
        <p:nvSpPr>
          <p:cNvPr id="5" name="テキスト ボックス 4"/>
          <p:cNvSpPr txBox="1"/>
          <p:nvPr/>
        </p:nvSpPr>
        <p:spPr>
          <a:xfrm>
            <a:off x="5439587" y="474012"/>
            <a:ext cx="4215812" cy="430887"/>
          </a:xfrm>
          <a:prstGeom prst="rect">
            <a:avLst/>
          </a:prstGeom>
          <a:noFill/>
          <a:ln>
            <a:solidFill>
              <a:schemeClr val="tx1"/>
            </a:solidFill>
          </a:ln>
        </p:spPr>
        <p:txBody>
          <a:bodyPr wrap="square" rtlCol="0">
            <a:spAutoFit/>
          </a:bodyPr>
          <a:lstStyle/>
          <a:p>
            <a:pPr algn="ctr"/>
            <a:r>
              <a:rPr lang="ja-JP" altLang="en-US" sz="2200" dirty="0">
                <a:latin typeface="Meiryo UI" panose="020B0604030504040204" pitchFamily="50" charset="-128"/>
                <a:ea typeface="Meiryo UI" panose="020B0604030504040204" pitchFamily="50" charset="-128"/>
              </a:rPr>
              <a:t>大阪府戦略本部</a:t>
            </a:r>
            <a:r>
              <a:rPr lang="ja-JP" altLang="en-US" sz="2200" dirty="0" smtClean="0">
                <a:latin typeface="Meiryo UI" panose="020B0604030504040204" pitchFamily="50" charset="-128"/>
                <a:ea typeface="Meiryo UI" panose="020B0604030504040204" pitchFamily="50" charset="-128"/>
              </a:rPr>
              <a:t>会議　　資料１</a:t>
            </a:r>
            <a:endParaRPr lang="en-US" altLang="ja-JP" sz="2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75257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68752" y="6492875"/>
            <a:ext cx="2228850" cy="365125"/>
          </a:xfrm>
        </p:spPr>
        <p:txBody>
          <a:bodyPr/>
          <a:lstStyle/>
          <a:p>
            <a:r>
              <a:rPr lang="en-US" altLang="ja-JP" dirty="0"/>
              <a:t>8</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363764749"/>
              </p:ext>
            </p:extLst>
          </p:nvPr>
        </p:nvGraphicFramePr>
        <p:xfrm>
          <a:off x="5082567" y="412829"/>
          <a:ext cx="4572000" cy="6190066"/>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795821293"/>
                    </a:ext>
                  </a:extLst>
                </a:gridCol>
              </a:tblGrid>
              <a:tr h="466066">
                <a:tc>
                  <a:txBody>
                    <a:bodyPr/>
                    <a:lstStyle/>
                    <a:p>
                      <a:r>
                        <a:rPr kumimoji="1" lang="ja-JP" altLang="en-US" sz="1200" dirty="0">
                          <a:latin typeface="Meiryo UI" panose="020B0604030504040204" pitchFamily="50" charset="-128"/>
                          <a:ea typeface="Meiryo UI" panose="020B0604030504040204" pitchFamily="50" charset="-128"/>
                        </a:rPr>
                        <a:t>４　世界水準の</a:t>
                      </a:r>
                      <a:r>
                        <a:rPr kumimoji="1" lang="en-US" altLang="ja-JP" sz="1200" dirty="0">
                          <a:latin typeface="Meiryo UI" panose="020B0604030504040204" pitchFamily="50" charset="-128"/>
                          <a:ea typeface="Meiryo UI" panose="020B0604030504040204" pitchFamily="50" charset="-128"/>
                        </a:rPr>
                        <a:t>MICE</a:t>
                      </a:r>
                      <a:r>
                        <a:rPr kumimoji="1" lang="ja-JP" altLang="en-US" sz="1200" dirty="0">
                          <a:latin typeface="Meiryo UI" panose="020B0604030504040204" pitchFamily="50" charset="-128"/>
                          <a:ea typeface="Meiryo UI" panose="020B0604030504040204" pitchFamily="50" charset="-128"/>
                        </a:rPr>
                        <a:t>都市</a:t>
                      </a:r>
                    </a:p>
                  </a:txBody>
                  <a:tcPr marL="74295" marR="74295" marT="37148" marB="37148" anchor="ctr"/>
                </a:tc>
                <a:extLst>
                  <a:ext uri="{0D108BD9-81ED-4DB2-BD59-A6C34878D82A}">
                    <a16:rowId xmlns:a16="http://schemas.microsoft.com/office/drawing/2014/main" val="3093583887"/>
                  </a:ext>
                </a:extLst>
              </a:tr>
              <a:tr h="5724000">
                <a:tc>
                  <a:txBody>
                    <a:bodyPr/>
                    <a:lstStyle/>
                    <a:p>
                      <a:pPr>
                        <a:lnSpc>
                          <a:spcPts val="1700"/>
                        </a:lnSpc>
                      </a:pPr>
                      <a:endParaRPr kumimoji="1" lang="en-US" altLang="ja-JP" sz="1100" dirty="0"/>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ＭＩＣＥ戦略の策定</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誘致に向けた調査・研究</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府・市・経済界が一体となった、ニューノーマルに対応した新たなＭＩＣＥ戦略の策定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関係機関等が連携し、官民が一体となった誘致活動の推進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ターゲット等を明確にした新たな戦略に基づく誘致活動の展開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lang="en-US" altLang="ja-JP" sz="1100" u="none" dirty="0">
                          <a:solidFill>
                            <a:schemeClr val="tx1"/>
                          </a:solidFill>
                          <a:latin typeface="Meiryo UI" panose="020B0604030504040204" pitchFamily="50" charset="-128"/>
                          <a:ea typeface="Meiryo UI" panose="020B0604030504040204" pitchFamily="50" charset="-128"/>
                        </a:rPr>
                        <a:t>Web</a:t>
                      </a:r>
                      <a:r>
                        <a:rPr lang="ja-JP" altLang="en-US" sz="1100" u="none" dirty="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ユニークベニューの開発、利用促進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ＩＲを見据えた</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受入体制の充実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関連施設の連携促進</a:t>
                      </a:r>
                      <a:endParaRPr kumimoji="1" lang="en-US" altLang="ja-JP" sz="1100" u="none" strike="sngStrike" baseline="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③専門人材の育成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関連人材の育成</a:t>
                      </a:r>
                      <a:endParaRPr kumimoji="1" lang="en-US" altLang="ja-JP" sz="1100" u="none" dirty="0"/>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137955137"/>
              </p:ext>
            </p:extLst>
          </p:nvPr>
        </p:nvGraphicFramePr>
        <p:xfrm>
          <a:off x="297360" y="412829"/>
          <a:ext cx="4572000" cy="6192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r>
                        <a:rPr kumimoji="1" lang="ja-JP" altLang="en-US" sz="1200" dirty="0">
                          <a:latin typeface="Meiryo UI" panose="020B0604030504040204" pitchFamily="50" charset="-128"/>
                          <a:ea typeface="Meiryo UI" panose="020B0604030504040204" pitchFamily="50" charset="-128"/>
                        </a:rPr>
                        <a:t>３　多様な楽しみ方ができる周遊・観光都市</a:t>
                      </a:r>
                    </a:p>
                  </a:txBody>
                  <a:tcPr marL="74295" marR="74295" marT="37148" marB="37148" anchor="ctr"/>
                </a:tc>
                <a:extLst>
                  <a:ext uri="{0D108BD9-81ED-4DB2-BD59-A6C34878D82A}">
                    <a16:rowId xmlns:a16="http://schemas.microsoft.com/office/drawing/2014/main" val="3867636356"/>
                  </a:ext>
                </a:extLst>
              </a:tr>
              <a:tr h="5724000">
                <a:tc>
                  <a:txBody>
                    <a:bodyPr/>
                    <a:lstStyle/>
                    <a:p>
                      <a:pPr>
                        <a:lnSpc>
                          <a:spcPts val="1400"/>
                        </a:lnSpc>
                      </a:pPr>
                      <a:r>
                        <a:rPr kumimoji="1" lang="ja-JP" altLang="en-US" sz="1100" b="1" u="none" dirty="0">
                          <a:latin typeface="Meiryo UI" panose="020B0604030504040204" pitchFamily="50" charset="-128"/>
                          <a:ea typeface="Meiryo UI" panose="020B0604030504040204" pitchFamily="50" charset="-128"/>
                        </a:rPr>
                        <a:t>① 国内観光の推進</a:t>
                      </a:r>
                      <a:endParaRPr kumimoji="1" lang="en-US" altLang="ja-JP" sz="1100" b="1" u="none" dirty="0">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国内プロモーションの強化・推進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マイクロツーリズムの定着・拡大に向けた取組み</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②欧米豪をはじめ幅広い国・地域からの誘客促進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海外プロモーションの強化とニーズに対応した魅力づくり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生活習慣や文化の違い等に配慮した受入環境整備（</a:t>
                      </a:r>
                      <a:r>
                        <a:rPr kumimoji="1" lang="en-US" altLang="ja-JP" sz="1100" u="none" dirty="0">
                          <a:solidFill>
                            <a:schemeClr val="tx1"/>
                          </a:solidFill>
                          <a:latin typeface="Meiryo UI" panose="020B0604030504040204" pitchFamily="50" charset="-128"/>
                          <a:ea typeface="Meiryo UI" panose="020B0604030504040204" pitchFamily="50" charset="-128"/>
                        </a:rPr>
                        <a:t>LGBTQ</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フードバリアフリー等）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世界遺産百舌鳥・古市古墳群や万博記念公園をはじめとする府内の魅力的なコンテンツの発信、デジタル化の推進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広域周遊コースの発信・誘客促進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地域資源を活用し</a:t>
                      </a:r>
                      <a:r>
                        <a:rPr kumimoji="1" lang="ja-JP" altLang="en-US" sz="1100" b="0" u="none" dirty="0">
                          <a:solidFill>
                            <a:schemeClr val="tx1"/>
                          </a:solidFill>
                          <a:latin typeface="Meiryo UI" panose="020B0604030504040204" pitchFamily="50" charset="-128"/>
                          <a:ea typeface="Meiryo UI" panose="020B0604030504040204" pitchFamily="50" charset="-128"/>
                        </a:rPr>
                        <a:t>魅力を深く体感・体験できる</a:t>
                      </a:r>
                      <a:r>
                        <a:rPr kumimoji="1" lang="ja-JP" altLang="en-US" sz="1100" u="none" dirty="0">
                          <a:solidFill>
                            <a:schemeClr val="tx1"/>
                          </a:solidFill>
                          <a:latin typeface="Meiryo UI" panose="020B0604030504040204" pitchFamily="50" charset="-128"/>
                          <a:ea typeface="Meiryo UI" panose="020B0604030504040204" pitchFamily="50" charset="-128"/>
                        </a:rPr>
                        <a:t>着地型観光の促進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4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自転車で周遊できるサイクルロードの整備・活用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自然を生かした都市魅力の創出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都市公園の魅力向上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ナイトカルチャーの充実強化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富裕層の受入拡大に向けた環境整備、ウェルネスや特別感・上質感のある体験など多様なニーズに対応した魅力づくり　</a:t>
                      </a: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国内外の観光客ニーズ分析等マーケティングの強化、ニーズやターゲットに応じた戦略的プロモーションの実施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⑦ </a:t>
                      </a:r>
                      <a:r>
                        <a:rPr kumimoji="1" lang="ja-JP" altLang="en-US" sz="1100" b="1" u="none" strike="noStrike" baseline="0" dirty="0">
                          <a:solidFill>
                            <a:schemeClr val="tx1"/>
                          </a:solidFill>
                          <a:latin typeface="Meiryo UI" panose="020B0604030504040204" pitchFamily="50" charset="-128"/>
                          <a:ea typeface="Meiryo UI" panose="020B0604030504040204" pitchFamily="50" charset="-128"/>
                        </a:rPr>
                        <a:t>観光を支える人材等の育成</a:t>
                      </a:r>
                      <a:endParaRPr kumimoji="1" lang="en-US" altLang="ja-JP" sz="1100" b="1" u="none" strike="noStrike" baseline="0"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）の推進、専門人材の育成・活用（関連：都市像１③）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ホスピタリティの向上、人材の育成</a:t>
                      </a:r>
                      <a:endParaRPr kumimoji="1" lang="en-US" altLang="ja-JP" sz="1100" u="none"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386360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123928294"/>
              </p:ext>
            </p:extLst>
          </p:nvPr>
        </p:nvGraphicFramePr>
        <p:xfrm>
          <a:off x="297360" y="606336"/>
          <a:ext cx="4572000" cy="579408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５　</a:t>
                      </a:r>
                      <a:r>
                        <a:rPr lang="ja-JP" altLang="en-US" sz="1200" u="none" kern="100" dirty="0">
                          <a:solidFill>
                            <a:schemeClr val="bg1"/>
                          </a:solidFill>
                          <a:effectLst/>
                          <a:latin typeface="Meiryo UI" panose="020B0604030504040204" pitchFamily="50" charset="-128"/>
                          <a:ea typeface="Meiryo UI" panose="020B0604030504040204" pitchFamily="50" charset="-128"/>
                        </a:rPr>
                        <a:t>大阪が誇る文化力を活用した魅力あふれる</a:t>
                      </a:r>
                      <a:r>
                        <a:rPr lang="ja-JP" altLang="ja-JP" sz="1200" u="none" kern="100" dirty="0">
                          <a:solidFill>
                            <a:schemeClr val="bg1"/>
                          </a:solidFill>
                          <a:effectLst/>
                          <a:latin typeface="Meiryo UI" panose="020B0604030504040204" pitchFamily="50" charset="-128"/>
                          <a:ea typeface="Meiryo UI" panose="020B0604030504040204" pitchFamily="50" charset="-128"/>
                        </a:rPr>
                        <a:t>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700"/>
                        </a:lnSpc>
                      </a:pPr>
                      <a:endParaRPr kumimoji="1" lang="en-US" altLang="ja-JP" sz="1100" u="sng" dirty="0">
                        <a:solidFill>
                          <a:schemeClr val="tx1"/>
                        </a:solidFill>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①多彩な大阪文化を活用した都市魅力の向上や文化観光の推進</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上方伝統芸能や上方演芸をはじめ、府内の様々な文化資源等を活用した都市魅力の向上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博物館や美術館などにおける文化についての理解を深める機会の拡大など、文化観光の推進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歴史と文化が集積するエリアからの芸術文化の情報発信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大阪中之島美術館の開館及び大阪市立美術館のリニューアルによる都市魅力の向上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②新たな文化の創造・国内外への発信、他文化への理解や交流の促進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AI</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VR</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AR</a:t>
                      </a:r>
                      <a:r>
                        <a:rPr kumimoji="1" lang="ja-JP" altLang="en-US" sz="1100" u="none" dirty="0">
                          <a:solidFill>
                            <a:schemeClr val="tx1"/>
                          </a:solidFill>
                          <a:latin typeface="Meiryo UI" panose="020B0604030504040204" pitchFamily="50" charset="-128"/>
                          <a:ea typeface="Meiryo UI" panose="020B0604030504040204" pitchFamily="50" charset="-128"/>
                        </a:rPr>
                        <a:t>など最先端技術を取り入れた新しい取組みの推進や、「新しい生活様式」を踏まえた</a:t>
                      </a: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技術を活用した文化芸術活動の普及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大阪と国内外の様々な文化や歴史、言語、習慣などが交流する機会の創出による他文化理解、異文化交流の促進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持続可能な文化芸術の振興に向けた担い手の育成・支援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他分野の質を高めるような文化芸術活動に対する支援の充実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新型コロナウイルス感染症の感染状況を踏まえた長期的・継続的な支援</a:t>
                      </a: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9</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317823022"/>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６　</a:t>
                      </a:r>
                      <a:r>
                        <a:rPr lang="ja-JP" altLang="ja-JP" sz="1200" u="none" kern="100" dirty="0">
                          <a:solidFill>
                            <a:schemeClr val="bg1"/>
                          </a:solidFill>
                          <a:effectLst/>
                          <a:latin typeface="Meiryo UI" panose="020B0604030504040204" pitchFamily="50" charset="-128"/>
                          <a:ea typeface="Meiryo UI" panose="020B0604030504040204" pitchFamily="50" charset="-128"/>
                        </a:rPr>
                        <a:t>あらゆる人々が文化を享受できる都市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700"/>
                        </a:lnSpc>
                      </a:pP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　文化芸術を鑑賞する機会等の充実</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a:solidFill>
                            <a:schemeClr val="tx1"/>
                          </a:solidFill>
                          <a:latin typeface="Meiryo UI" panose="020B0604030504040204" pitchFamily="50" charset="-128"/>
                          <a:ea typeface="Meiryo UI" panose="020B0604030504040204" pitchFamily="50" charset="-128"/>
                        </a:rPr>
                        <a:t>文化芸術を鑑賞、参加、創造できる機会のさらなる充実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博物館・美術館施設を活用した、良質で多様な芸術文化に触れる機会の創出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文化芸術拠点の充実や機能強化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府立江之子島文化芸術創造センター（</a:t>
                      </a:r>
                      <a:r>
                        <a:rPr kumimoji="1" lang="en-US" altLang="ja-JP" sz="1100" u="none" dirty="0" err="1">
                          <a:solidFill>
                            <a:schemeClr val="tx1"/>
                          </a:solidFill>
                          <a:latin typeface="Meiryo UI" panose="020B0604030504040204" pitchFamily="50" charset="-128"/>
                          <a:ea typeface="Meiryo UI" panose="020B0604030504040204" pitchFamily="50" charset="-128"/>
                        </a:rPr>
                        <a:t>enoco</a:t>
                      </a:r>
                      <a:r>
                        <a:rPr kumimoji="1" lang="ja-JP" altLang="en-US" sz="1100" u="none" dirty="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府立上方演芸資料館（ワッハ上方）の運営を通じた上方演芸の保存及び振興、親しむ場の提供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文化関係施設のネットワーク化と市町村連携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府内にある文化関係施設におけるネットワークの構築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府内市町村が文化芸術に関する情報の共有などを図る機会の創出、市町村相互の連携強化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④　文化資源の保存、活用、継承</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文化財・史跡の保存・活用を通じた文化芸術の社会的価値の醸成</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10</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125343212"/>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290">
                <a:tc>
                  <a:txBody>
                    <a:bodyPr/>
                    <a:lstStyle/>
                    <a:p>
                      <a:r>
                        <a:rPr kumimoji="1" lang="ja-JP" altLang="en-US" sz="1200" dirty="0">
                          <a:latin typeface="Meiryo UI" panose="020B0604030504040204" pitchFamily="50" charset="-128"/>
                          <a:ea typeface="Meiryo UI" panose="020B0604030504040204" pitchFamily="50" charset="-128"/>
                        </a:rPr>
                        <a:t>７　世界に誇れるスポーツ推進都市</a:t>
                      </a:r>
                    </a:p>
                  </a:txBody>
                  <a:tcPr marL="74295" marR="74295" marT="37148" marB="37148" anchor="ctr"/>
                </a:tc>
                <a:extLst>
                  <a:ext uri="{0D108BD9-81ED-4DB2-BD59-A6C34878D82A}">
                    <a16:rowId xmlns:a16="http://schemas.microsoft.com/office/drawing/2014/main" val="3867636356"/>
                  </a:ext>
                </a:extLst>
              </a:tr>
              <a:tr h="5327710">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集客力のある競技大会を誘致し、トップアスリートのパフォーマンスを「みる」機会の提供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関西等に向けた機運醸成イベント等の展開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大阪のブランド力を活用したスポーツイベントの誘致・開催</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スポーツツーリズム推進のための情報発信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600"/>
                        </a:spcAft>
                        <a:buFont typeface="Arial" panose="020B0604020202020204" pitchFamily="34" charset="0"/>
                        <a:buNone/>
                      </a:pPr>
                      <a:r>
                        <a:rPr kumimoji="1" lang="ja-JP" altLang="en-US" sz="1100" u="none" dirty="0">
                          <a:solidFill>
                            <a:schemeClr val="tx1"/>
                          </a:solidFill>
                          <a:latin typeface="Meiryo UI" panose="020B0604030504040204" pitchFamily="50" charset="-128"/>
                          <a:ea typeface="Meiryo UI" panose="020B0604030504040204" pitchFamily="50" charset="-128"/>
                        </a:rPr>
                        <a:t>　　（関連：都市像３④）</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オリンピック・パラリンピックを契機とした次世代の育成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関西等を契機としたスポーツツーリズムの推進</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151209707"/>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456">
                <a:tc>
                  <a:txBody>
                    <a:bodyPr/>
                    <a:lstStyle/>
                    <a:p>
                      <a:r>
                        <a:rPr kumimoji="1" lang="ja-JP" altLang="en-US" sz="1200" dirty="0">
                          <a:latin typeface="Meiryo UI" panose="020B0604030504040204" pitchFamily="50" charset="-128"/>
                          <a:ea typeface="Meiryo UI" panose="020B0604030504040204" pitchFamily="50" charset="-128"/>
                        </a:rPr>
                        <a:t>８　健康と生きがいを創出するスポーツに親しめる都市</a:t>
                      </a:r>
                    </a:p>
                  </a:txBody>
                  <a:tcPr marL="74295" marR="74295" marT="37148" marB="37148" anchor="ctr"/>
                </a:tc>
                <a:extLst>
                  <a:ext uri="{0D108BD9-81ED-4DB2-BD59-A6C34878D82A}">
                    <a16:rowId xmlns:a16="http://schemas.microsoft.com/office/drawing/2014/main" val="3867636356"/>
                  </a:ext>
                </a:extLst>
              </a:tr>
              <a:tr h="532754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スポーツを「する」機会、「ささえる」力の拡充</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誰もが気軽にスポーツに取り組める機会の提供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トップアスリートの指導力などを活用した子どもたちの運動やスポーツに対する興味・関心の向上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スポーツを支える人材の育成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r>
                        <a:rPr kumimoji="1" lang="en-US" altLang="ja-JP" sz="1100" u="none" dirty="0">
                          <a:solidFill>
                            <a:schemeClr val="tx1"/>
                          </a:solidFill>
                          <a:latin typeface="Meiryo UI" panose="020B0604030504040204" pitchFamily="50" charset="-128"/>
                          <a:ea typeface="Meiryo UI" panose="020B0604030504040204" pitchFamily="50" charset="-128"/>
                        </a:rPr>
                        <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関西等を契機とした生涯スポーツの推進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スポーツを通じた健康増進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身近なコミュニティにおける気軽なスポーツ実践の場の拡充</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企業・大学等と連携した事業の展開及びスポーツ健康科学の推進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新しい生活様式を踏まえた体力づくり等の健康増進　</a:t>
                      </a: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018239558"/>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９　</a:t>
                      </a:r>
                      <a:r>
                        <a:rPr kumimoji="1" lang="ja-JP" altLang="en-US" sz="1200" dirty="0">
                          <a:latin typeface="Meiryo UI" panose="020B0604030504040204" pitchFamily="50" charset="-128"/>
                          <a:ea typeface="Meiryo UI" panose="020B0604030504040204" pitchFamily="50" charset="-128"/>
                        </a:rPr>
                        <a:t>大阪の成長を担うグローバル人材が活躍する都市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17">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国際的な感覚とコミュニケーション力を有するグローバル人材の育成</a:t>
                      </a: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海外の大学への進学支援等によるグローバル人材の育成及び大阪での</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600"/>
                        </a:spcAft>
                        <a:buClrTx/>
                        <a:buSzTx/>
                        <a:buFont typeface="Arial" panose="020B0604020202020204" pitchFamily="34" charset="0"/>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活躍支援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大学・企業と連携した大阪企業への就職支援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外国人留学生のビジネス日本語能力の向上・啓発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外国人留学生の地域での活躍機会の創出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a:t>
                      </a:r>
                      <a:r>
                        <a:rPr kumimoji="1" lang="ja-JP" altLang="en-US" sz="1100" u="none" baseline="0" dirty="0">
                          <a:solidFill>
                            <a:schemeClr val="tx1"/>
                          </a:solidFill>
                          <a:latin typeface="Meiryo UI" panose="020B0604030504040204" pitchFamily="50" charset="-128"/>
                          <a:ea typeface="Meiryo UI" panose="020B0604030504040204" pitchFamily="50" charset="-128"/>
                        </a:rPr>
                        <a:t>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077469478"/>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出会いが新しい価値を生む多様性都市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05">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在住外国人が安全・安心</a:t>
                      </a:r>
                      <a:r>
                        <a:rPr kumimoji="1" lang="ja-JP" altLang="en-US" sz="1100" b="1" u="none" dirty="0">
                          <a:solidFill>
                            <a:schemeClr val="tx1"/>
                          </a:solidFill>
                          <a:latin typeface="Meiryo UI" panose="020B0604030504040204" pitchFamily="50" charset="-128"/>
                          <a:ea typeface="Meiryo UI" panose="020B0604030504040204" pitchFamily="50" charset="-128"/>
                        </a:rPr>
                        <a:t>に暮らせる環境づくり</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外国人多言語相談・やさしい日本語を含めた情報発信の充実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災害時における多言語支援の強化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多</a:t>
                      </a: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文化理解の促進</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② 国際</a:t>
                      </a:r>
                      <a:r>
                        <a:rPr kumimoji="1" lang="ja-JP" altLang="en-US" sz="1100" b="1" u="none" dirty="0">
                          <a:solidFill>
                            <a:schemeClr val="tx1"/>
                          </a:solidFill>
                          <a:latin typeface="Meiryo UI" panose="020B0604030504040204" pitchFamily="50" charset="-128"/>
                          <a:ea typeface="Meiryo UI" panose="020B0604030504040204" pitchFamily="50" charset="-128"/>
                        </a:rPr>
                        <a:t>競争力を有するビジネス拠点としての大阪の魅力向上</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成長分野での産業振興やイノベーション創出の推進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中小企業の国際ビジネス交流の促進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baseline="0" dirty="0">
                          <a:solidFill>
                            <a:schemeClr val="tx1"/>
                          </a:solidFill>
                          <a:latin typeface="Meiryo UI" panose="020B0604030504040204" pitchFamily="50" charset="-128"/>
                          <a:ea typeface="Meiryo UI" panose="020B0604030504040204" pitchFamily="50" charset="-128"/>
                        </a:rPr>
                        <a:t>外国人留学生等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の起業支援（関連：都市像９②）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外国企業等の誘致、定着促進（外国人駐在員等への生活支援等）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大阪の活力を生かした都市外交の推進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大阪の魅力や強みの効果的</a:t>
                      </a:r>
                      <a:r>
                        <a:rPr kumimoji="1" lang="ja-JP" altLang="en-US" sz="1100" dirty="0">
                          <a:solidFill>
                            <a:schemeClr val="tx1"/>
                          </a:solidFill>
                          <a:latin typeface="Meiryo UI" panose="020B0604030504040204" pitchFamily="50" charset="-128"/>
                          <a:ea typeface="Meiryo UI" panose="020B0604030504040204" pitchFamily="50" charset="-128"/>
                        </a:rPr>
                        <a:t>な海外への発信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都市間ネットワーク・外交ノウハウを相互に活用した交流推進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総領事館とのネットワークを生かした情報発信の強化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地域特性を生かした国際協力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成長著しいアジアとの交流や先端産業分野での欧米等との交流の促進を通じた相互利益の実現</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27722" y="6463041"/>
            <a:ext cx="2228850" cy="365125"/>
          </a:xfrm>
        </p:spPr>
        <p:txBody>
          <a:bodyPr/>
          <a:lstStyle/>
          <a:p>
            <a:r>
              <a:rPr kumimoji="1" lang="en-US" altLang="ja-JP" dirty="0"/>
              <a:t>11</a:t>
            </a:r>
            <a:endParaRPr kumimoji="1" lang="ja-JP" altLang="en-US" dirty="0"/>
          </a:p>
        </p:txBody>
      </p:sp>
    </p:spTree>
    <p:extLst>
      <p:ext uri="{BB962C8B-B14F-4D97-AF65-F5344CB8AC3E}">
        <p14:creationId xmlns:p14="http://schemas.microsoft.com/office/powerpoint/2010/main" val="2821760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34841" y="6503670"/>
            <a:ext cx="2228850" cy="365125"/>
          </a:xfrm>
        </p:spPr>
        <p:txBody>
          <a:bodyPr/>
          <a:lstStyle/>
          <a:p>
            <a:r>
              <a:rPr kumimoji="1" lang="en-US" altLang="ja-JP" dirty="0"/>
              <a:t>12</a:t>
            </a:r>
            <a:endParaRPr kumimoji="1" lang="ja-JP" altLang="en-US" dirty="0"/>
          </a:p>
        </p:txBody>
      </p:sp>
      <p:sp>
        <p:nvSpPr>
          <p:cNvPr id="9" name="正方形/長方形 8">
            <a:extLst>
              <a:ext uri="{FF2B5EF4-FFF2-40B4-BE49-F238E27FC236}">
                <a16:creationId xmlns:a16="http://schemas.microsoft.com/office/drawing/2014/main" id="{A911D2B4-EC96-4437-A6A6-DB489B2B5AD5}"/>
              </a:ext>
            </a:extLst>
          </p:cNvPr>
          <p:cNvSpPr/>
          <p:nvPr/>
        </p:nvSpPr>
        <p:spPr>
          <a:xfrm>
            <a:off x="0" y="-25758"/>
            <a:ext cx="9906000" cy="467055"/>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重点取組み</a:t>
            </a:r>
          </a:p>
        </p:txBody>
      </p:sp>
      <p:sp>
        <p:nvSpPr>
          <p:cNvPr id="6" name="正方形/長方形 5"/>
          <p:cNvSpPr/>
          <p:nvPr/>
        </p:nvSpPr>
        <p:spPr>
          <a:xfrm>
            <a:off x="409180" y="441297"/>
            <a:ext cx="9089329" cy="5529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大阪・関西万博を見据えた魅力づくり、新型</a:t>
            </a:r>
            <a:r>
              <a:rPr lang="ja-JP" altLang="en-US" sz="1400" dirty="0" smtClean="0">
                <a:solidFill>
                  <a:schemeClr val="tx1"/>
                </a:solidFill>
                <a:latin typeface="Meiryo UI" panose="020B0604030504040204" pitchFamily="50" charset="-128"/>
                <a:ea typeface="Meiryo UI" panose="020B0604030504040204" pitchFamily="50" charset="-128"/>
              </a:rPr>
              <a:t>コロナウイルス</a:t>
            </a:r>
            <a:r>
              <a:rPr lang="ja-JP" altLang="en-US" sz="1400" dirty="0">
                <a:solidFill>
                  <a:schemeClr val="tx1"/>
                </a:solidFill>
                <a:latin typeface="Meiryo UI" panose="020B0604030504040204" pitchFamily="50" charset="-128"/>
                <a:ea typeface="Meiryo UI" panose="020B0604030504040204" pitchFamily="50" charset="-128"/>
              </a:rPr>
              <a:t>感染症による影響、都市魅力創造に向けたこれまでの取組みにより</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明らかになった課題への対応などの観点から、</a:t>
            </a:r>
            <a:r>
              <a:rPr kumimoji="1" lang="ja-JP" altLang="en-US" sz="1400" dirty="0">
                <a:solidFill>
                  <a:schemeClr val="tx1"/>
                </a:solidFill>
                <a:latin typeface="Meiryo UI" panose="020B0604030504040204" pitchFamily="50" charset="-128"/>
                <a:ea typeface="Meiryo UI" panose="020B0604030504040204" pitchFamily="50" charset="-128"/>
              </a:rPr>
              <a:t>本戦略においては次の</a:t>
            </a:r>
            <a:r>
              <a:rPr lang="ja-JP" altLang="en-US" sz="1400" dirty="0">
                <a:solidFill>
                  <a:schemeClr val="tx1"/>
                </a:solidFill>
                <a:latin typeface="Meiryo UI" panose="020B0604030504040204" pitchFamily="50" charset="-128"/>
                <a:ea typeface="Meiryo UI" panose="020B0604030504040204" pitchFamily="50" charset="-128"/>
              </a:rPr>
              <a:t>項目を</a:t>
            </a:r>
            <a:r>
              <a:rPr kumimoji="1" lang="ja-JP" altLang="en-US" sz="1400" dirty="0">
                <a:solidFill>
                  <a:schemeClr val="tx1"/>
                </a:solidFill>
                <a:latin typeface="Meiryo UI" panose="020B0604030504040204" pitchFamily="50" charset="-128"/>
                <a:ea typeface="Meiryo UI" panose="020B0604030504040204" pitchFamily="50" charset="-128"/>
              </a:rPr>
              <a:t>重点的に取り組む</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78414" y="5656200"/>
            <a:ext cx="8620095" cy="847470"/>
          </a:xfrm>
          <a:prstGeom prst="rect">
            <a:avLst/>
          </a:prstGeom>
          <a:noFill/>
          <a:ln w="22225">
            <a:solidFill>
              <a:schemeClr val="tx1"/>
            </a:solidFill>
          </a:ln>
        </p:spPr>
        <p:style>
          <a:lnRef idx="2">
            <a:schemeClr val="dk1"/>
          </a:lnRef>
          <a:fillRef idx="1">
            <a:schemeClr val="lt1"/>
          </a:fillRef>
          <a:effectRef idx="0">
            <a:schemeClr val="dk1"/>
          </a:effectRef>
          <a:fontRef idx="minor">
            <a:schemeClr val="dk1"/>
          </a:fontRef>
        </p:style>
        <p:txBody>
          <a:bodyPr tIns="72000" bIns="36000" rtlCol="0" anchor="ctr"/>
          <a:lstStyle/>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食、歴史、文化芸術、エンタメなど大阪の強みを生かした新しい時代に相応しい価値や魅力の創出</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a:solidFill>
                  <a:schemeClr val="tx1"/>
                </a:solidFill>
                <a:latin typeface="Meiryo UI" panose="020B0604030504040204" pitchFamily="50" charset="-128"/>
                <a:ea typeface="Meiryo UI" panose="020B0604030504040204" pitchFamily="50" charset="-128"/>
              </a:rPr>
              <a:t>　</a:t>
            </a:r>
            <a:r>
              <a:rPr lang="ja-JP" altLang="en-US" sz="1600" smtClean="0">
                <a:solidFill>
                  <a:schemeClr val="tx1"/>
                </a:solidFill>
                <a:latin typeface="Meiryo UI" panose="020B0604030504040204" pitchFamily="50" charset="-128"/>
                <a:ea typeface="Meiryo UI" panose="020B0604030504040204" pitchFamily="50" charset="-128"/>
              </a:rPr>
              <a:t>マイクロツーリズムを起点とする国内からの誘客</a:t>
            </a:r>
            <a:r>
              <a:rPr lang="ja-JP" altLang="en-US" sz="1600" dirty="0">
                <a:solidFill>
                  <a:schemeClr val="tx1"/>
                </a:solidFill>
                <a:latin typeface="Meiryo UI" panose="020B0604030504040204" pitchFamily="50" charset="-128"/>
                <a:ea typeface="Meiryo UI" panose="020B0604030504040204" pitchFamily="50" charset="-128"/>
              </a:rPr>
              <a:t>強化　　</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来阪外国人の</a:t>
            </a:r>
            <a:r>
              <a:rPr lang="en-US" altLang="ja-JP" sz="1600" dirty="0">
                <a:solidFill>
                  <a:schemeClr val="tx1"/>
                </a:solidFill>
                <a:latin typeface="Meiryo UI" panose="020B0604030504040204" pitchFamily="50" charset="-128"/>
                <a:ea typeface="Meiryo UI" panose="020B0604030504040204" pitchFamily="50" charset="-128"/>
              </a:rPr>
              <a:t>75</a:t>
            </a:r>
            <a:r>
              <a:rPr lang="ja-JP" altLang="en-US" sz="1600" dirty="0">
                <a:solidFill>
                  <a:schemeClr val="tx1"/>
                </a:solidFill>
                <a:latin typeface="Meiryo UI" panose="020B0604030504040204" pitchFamily="50" charset="-128"/>
                <a:ea typeface="Meiryo UI" panose="020B0604030504040204" pitchFamily="50" charset="-128"/>
              </a:rPr>
              <a:t>％を占める東アジアからの旅行者をコロナ前の水準に戻すための施策展開</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306539" y="4996526"/>
            <a:ext cx="1798269" cy="324000"/>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最優先取組み</a:t>
            </a:r>
          </a:p>
        </p:txBody>
      </p:sp>
      <p:sp>
        <p:nvSpPr>
          <p:cNvPr id="11" name="正方形/長方形 10"/>
          <p:cNvSpPr/>
          <p:nvPr/>
        </p:nvSpPr>
        <p:spPr>
          <a:xfrm>
            <a:off x="403008" y="5295379"/>
            <a:ext cx="9083894" cy="39964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400" dirty="0">
                <a:latin typeface="Meiryo UI" panose="020B0604030504040204" pitchFamily="50" charset="-128"/>
                <a:ea typeface="Meiryo UI" panose="020B0604030504040204" pitchFamily="50" charset="-128"/>
              </a:rPr>
              <a:t>　新型</a:t>
            </a:r>
            <a:r>
              <a:rPr lang="ja-JP" altLang="en-US" sz="1400" dirty="0" smtClean="0">
                <a:latin typeface="Meiryo UI" panose="020B0604030504040204" pitchFamily="50" charset="-128"/>
                <a:ea typeface="Meiryo UI" panose="020B0604030504040204" pitchFamily="50" charset="-128"/>
              </a:rPr>
              <a:t>コロナウイルス</a:t>
            </a:r>
            <a:r>
              <a:rPr lang="ja-JP" altLang="en-US" sz="1400" dirty="0">
                <a:latin typeface="Meiryo UI" panose="020B0604030504040204" pitchFamily="50" charset="-128"/>
                <a:ea typeface="Meiryo UI" panose="020B0604030504040204" pitchFamily="50" charset="-128"/>
              </a:rPr>
              <a:t>感染症により多大な影響を受けた大阪</a:t>
            </a:r>
            <a:r>
              <a:rPr lang="ja-JP" altLang="en-US" sz="1400" dirty="0" smtClean="0">
                <a:latin typeface="Meiryo UI" panose="020B0604030504040204" pitchFamily="50" charset="-128"/>
                <a:ea typeface="Meiryo UI" panose="020B0604030504040204" pitchFamily="50" charset="-128"/>
              </a:rPr>
              <a:t>の賑わいを取り戻す</a:t>
            </a:r>
            <a:r>
              <a:rPr lang="ja-JP" altLang="en-US" sz="1400" dirty="0">
                <a:latin typeface="Meiryo UI" panose="020B0604030504040204" pitchFamily="50" charset="-128"/>
                <a:ea typeface="Meiryo UI" panose="020B0604030504040204" pitchFamily="50" charset="-128"/>
              </a:rPr>
              <a:t>ため、まずは、下記について</a:t>
            </a:r>
            <a:r>
              <a:rPr lang="ja-JP" altLang="en-US" sz="1400" dirty="0">
                <a:solidFill>
                  <a:schemeClr val="tx1"/>
                </a:solidFill>
                <a:latin typeface="Meiryo UI" panose="020B0604030504040204" pitchFamily="50" charset="-128"/>
                <a:ea typeface="Meiryo UI" panose="020B0604030504040204" pitchFamily="50" charset="-128"/>
              </a:rPr>
              <a:t>優先的に</a:t>
            </a:r>
            <a:r>
              <a:rPr lang="ja-JP" altLang="en-US" sz="1400" dirty="0">
                <a:latin typeface="Meiryo UI" panose="020B0604030504040204" pitchFamily="50" charset="-128"/>
                <a:ea typeface="Meiryo UI" panose="020B0604030504040204" pitchFamily="50" charset="-128"/>
              </a:rPr>
              <a:t>取り組む。</a:t>
            </a:r>
            <a:endParaRPr lang="ja-JP" altLang="en-US" sz="1400" dirty="0">
              <a:solidFill>
                <a:schemeClr val="tx1"/>
              </a:solidFill>
              <a:latin typeface="Meiryo UI" panose="020B0604030504040204" pitchFamily="50" charset="-128"/>
              <a:ea typeface="Meiryo UI" panose="020B060403050404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4126183746"/>
              </p:ext>
            </p:extLst>
          </p:nvPr>
        </p:nvGraphicFramePr>
        <p:xfrm>
          <a:off x="167970" y="1019491"/>
          <a:ext cx="4546209" cy="1470519"/>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0000"/>
                    </a:ext>
                  </a:extLst>
                </a:gridCol>
              </a:tblGrid>
              <a:tr h="363079">
                <a:tc>
                  <a:txBody>
                    <a:bodyPr/>
                    <a:lstStyle/>
                    <a:p>
                      <a:pPr algn="ctr"/>
                      <a:r>
                        <a:rPr kumimoji="1" lang="ja-JP" altLang="en-US" sz="1400" dirty="0">
                          <a:latin typeface="Arial" panose="020B0604020202020204" pitchFamily="34" charset="0"/>
                          <a:ea typeface="Meiryo UI" panose="020B0604030504040204" pitchFamily="50" charset="-128"/>
                          <a:cs typeface="Arial" panose="020B0604020202020204" pitchFamily="34" charset="0"/>
                        </a:rPr>
                        <a:t>世界第一級の文化・観光拠点の進化・発信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681953">
                <a:tc>
                  <a:txBody>
                    <a:bodyPr/>
                    <a:lstStyle/>
                    <a:p>
                      <a:pPr marL="0" marR="0" lvl="0" indent="0" algn="l" defTabSz="742950" rtl="0" eaLnBrk="1" fontAlgn="auto" latinLnBrk="0" hangingPunct="1">
                        <a:lnSpc>
                          <a:spcPts val="1600"/>
                        </a:lnSpc>
                        <a:spcBef>
                          <a:spcPts val="0"/>
                        </a:spcBef>
                        <a:spcAft>
                          <a:spcPts val="0"/>
                        </a:spcAft>
                        <a:buClrTx/>
                        <a:buSzTx/>
                        <a:buFontTx/>
                        <a:buNone/>
                        <a:tabLst/>
                        <a:defRPr/>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大阪・関西万博を契機とした世界に向けた大阪の魅力発信</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水都大阪、百舌鳥・古市古墳群、万博記念公園</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、市内重点エリア</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等</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の魅力強化</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IR</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誘致、</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大阪中之島美術館開館や大阪市立美術館リニューアル</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うめきた</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期まちづくりの着実な推進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13443"/>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977773987"/>
              </p:ext>
            </p:extLst>
          </p:nvPr>
        </p:nvGraphicFramePr>
        <p:xfrm>
          <a:off x="205904" y="2443430"/>
          <a:ext cx="4508275" cy="1264915"/>
        </p:xfrm>
        <a:graphic>
          <a:graphicData uri="http://schemas.openxmlformats.org/drawingml/2006/table">
            <a:tbl>
              <a:tblPr firstCol="1">
                <a:tableStyleId>{5C22544A-7EE6-4342-B048-85BDC9FD1C3A}</a:tableStyleId>
              </a:tblPr>
              <a:tblGrid>
                <a:gridCol w="4508275">
                  <a:extLst>
                    <a:ext uri="{9D8B030D-6E8A-4147-A177-3AD203B41FA5}">
                      <a16:colId xmlns:a16="http://schemas.microsoft.com/office/drawing/2014/main" val="802061351"/>
                    </a:ext>
                  </a:extLst>
                </a:gridCol>
              </a:tblGrid>
              <a:tr h="36067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大阪の強みを生かした魅力創出・発信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483635745"/>
                  </a:ext>
                </a:extLst>
              </a:tr>
              <a:tr h="240290">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食、歴史、文化芸術、エンタメなど大阪の強みを生かした魅力の</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磨き上げ・発信</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smtClean="0">
                          <a:solidFill>
                            <a:schemeClr val="tx1"/>
                          </a:solidFill>
                          <a:effectLst/>
                          <a:latin typeface="Arial" panose="020B0604020202020204" pitchFamily="34" charset="0"/>
                          <a:ea typeface="Meiryo UI" panose="020B0604030504040204" pitchFamily="50" charset="-128"/>
                          <a:cs typeface="Arial" panose="020B0604020202020204" pitchFamily="34" charset="0"/>
                        </a:rPr>
                        <a:t>・ 博物館</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や美術館の文化資源の鑑賞・体験など文化観光の推進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プロスポーツチーム・トップアスリート等と連携した魅力発信　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2509926"/>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023809265"/>
              </p:ext>
            </p:extLst>
          </p:nvPr>
        </p:nvGraphicFramePr>
        <p:xfrm>
          <a:off x="167970" y="3683510"/>
          <a:ext cx="4546209" cy="645230"/>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22981108"/>
                    </a:ext>
                  </a:extLst>
                </a:gridCol>
              </a:tblGrid>
              <a:tr h="350590">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さらなる観光誘客に向けた取組み</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341231585"/>
                  </a:ext>
                </a:extLst>
              </a:tr>
              <a:tr h="193374">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5054813"/>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2450203852"/>
              </p:ext>
            </p:extLst>
          </p:nvPr>
        </p:nvGraphicFramePr>
        <p:xfrm>
          <a:off x="5160160" y="1032298"/>
          <a:ext cx="4546209" cy="649987"/>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48823946"/>
                    </a:ext>
                  </a:extLst>
                </a:gridCol>
              </a:tblGrid>
              <a:tr h="355347">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戦略的なＭＩＣＥ誘致の推進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192112577"/>
                  </a:ext>
                </a:extLst>
              </a:tr>
              <a:tr h="245646">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05729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900570492"/>
              </p:ext>
            </p:extLst>
          </p:nvPr>
        </p:nvGraphicFramePr>
        <p:xfrm>
          <a:off x="5160160" y="2169660"/>
          <a:ext cx="4546209" cy="859462"/>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534559803"/>
                    </a:ext>
                  </a:extLst>
                </a:gridCol>
              </a:tblGrid>
              <a:tr h="36162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文化・芸術を通じた都市ブランドの形成</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929492184"/>
                  </a:ext>
                </a:extLst>
              </a:tr>
              <a:tr h="0">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文化芸術活動の回復や賑わい創出の取組み</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文化芸術の担い手や支える人材の育成、鑑賞機会の創出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813785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052525070"/>
              </p:ext>
            </p:extLst>
          </p:nvPr>
        </p:nvGraphicFramePr>
        <p:xfrm>
          <a:off x="5160160" y="3113821"/>
          <a:ext cx="4546209" cy="847085"/>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1282002466"/>
                    </a:ext>
                  </a:extLst>
                </a:gridCol>
              </a:tblGrid>
              <a:tr h="34924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スポーツツーリズムの推進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295384719"/>
                  </a:ext>
                </a:extLst>
              </a:tr>
              <a:tr h="192872">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baseline="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在阪スポーツチームとの連携等によるスポーツツーリズムの推進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大規模スポーツイベントの開催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388166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201088384"/>
              </p:ext>
            </p:extLst>
          </p:nvPr>
        </p:nvGraphicFramePr>
        <p:xfrm>
          <a:off x="5160160" y="4060060"/>
          <a:ext cx="4546209" cy="856871"/>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3572503180"/>
                    </a:ext>
                  </a:extLst>
                </a:gridCol>
              </a:tblGrid>
              <a:tr h="359031">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35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大阪の成長・発展につながる国内外の高度人材の活躍推進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834119727"/>
                  </a:ext>
                </a:extLst>
              </a:tr>
              <a:tr h="127298">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海外進学支援等によるグローバル人材育成、活躍促進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外国人留学生の就職支援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0132544"/>
                  </a:ext>
                </a:extLst>
              </a:tr>
            </a:tbl>
          </a:graphicData>
        </a:graphic>
      </p:graphicFrame>
      <p:sp>
        <p:nvSpPr>
          <p:cNvPr id="14" name="角丸四角形 13"/>
          <p:cNvSpPr/>
          <p:nvPr/>
        </p:nvSpPr>
        <p:spPr>
          <a:xfrm>
            <a:off x="37675" y="943428"/>
            <a:ext cx="9814560" cy="3992123"/>
          </a:xfrm>
          <a:prstGeom prst="roundRect">
            <a:avLst>
              <a:gd name="adj" fmla="val 2447"/>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67970" y="3993307"/>
            <a:ext cx="4953000" cy="913070"/>
          </a:xfrm>
          <a:prstGeom prst="rect">
            <a:avLst/>
          </a:prstGeom>
        </p:spPr>
        <p:txBody>
          <a:bodyPr>
            <a:spAutoFit/>
          </a:bodyPr>
          <a:lstStyle/>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国内観光の需要喚起、マイクロツーリズムの普及促進</a:t>
            </a:r>
          </a:p>
          <a:p>
            <a:pPr lvl="0" algn="just" defTabSz="742950">
              <a:lnSpc>
                <a:spcPts val="1600"/>
              </a:lnSpc>
              <a:defRPr/>
            </a:pP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AI</a:t>
            </a:r>
            <a:r>
              <a:rPr lang="ja-JP" altLang="ja-JP" sz="1200" kern="100" dirty="0" err="1">
                <a:solidFill>
                  <a:prstClr val="black"/>
                </a:solidFill>
                <a:latin typeface="Arial" panose="020B0604020202020204" pitchFamily="34" charset="0"/>
                <a:ea typeface="Meiryo UI" panose="020B0604030504040204" pitchFamily="50" charset="-128"/>
                <a:cs typeface="Arial" panose="020B0604020202020204" pitchFamily="34" charset="0"/>
              </a:rPr>
              <a:t>、</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ICT</a:t>
            </a: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等を活用した新たな観光コンテンツの開発・発信や受入環境整備</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欧米豪をはじめ幅広い国・地域からの誘客、プロモーション展開</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ja-JP" altLang="en-US" sz="1200" kern="100" dirty="0">
                <a:latin typeface="Arial" panose="020B0604020202020204" pitchFamily="34" charset="0"/>
                <a:ea typeface="Meiryo UI" panose="020B0604030504040204" pitchFamily="50" charset="-128"/>
                <a:cs typeface="Arial" panose="020B0604020202020204" pitchFamily="34" charset="0"/>
              </a:rPr>
              <a:t>ウェルネス</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や特別感・上質感ある体験などの多様なニーズへの対応　など</a:t>
            </a:r>
          </a:p>
        </p:txBody>
      </p:sp>
      <p:sp>
        <p:nvSpPr>
          <p:cNvPr id="16" name="正方形/長方形 15"/>
          <p:cNvSpPr/>
          <p:nvPr/>
        </p:nvSpPr>
        <p:spPr>
          <a:xfrm>
            <a:off x="5160160" y="1399318"/>
            <a:ext cx="4953000" cy="707886"/>
          </a:xfrm>
          <a:prstGeom prst="rect">
            <a:avLst/>
          </a:prstGeom>
        </p:spPr>
        <p:txBody>
          <a:bodyPr>
            <a:spAutoFit/>
          </a:bodyPr>
          <a:lstStyle/>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ガイドラインの順守を前提とした</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開催支援</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WEB</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等を活用した新たな展示会等の支援</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ニューノーマルに対応した新たな</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戦略の策定、官民一体の誘致 など</a:t>
            </a:r>
          </a:p>
        </p:txBody>
      </p:sp>
    </p:spTree>
    <p:extLst>
      <p:ext uri="{BB962C8B-B14F-4D97-AF65-F5344CB8AC3E}">
        <p14:creationId xmlns:p14="http://schemas.microsoft.com/office/powerpoint/2010/main" val="422912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6880" y="6479919"/>
            <a:ext cx="2228850" cy="365125"/>
          </a:xfrm>
        </p:spPr>
        <p:txBody>
          <a:bodyPr/>
          <a:lstStyle/>
          <a:p>
            <a:r>
              <a:rPr kumimoji="1" lang="en-US" altLang="ja-JP" dirty="0"/>
              <a:t>13</a:t>
            </a:r>
            <a:endParaRPr kumimoji="1" lang="ja-JP" altLang="en-US" dirty="0"/>
          </a:p>
        </p:txBody>
      </p:sp>
      <p:sp>
        <p:nvSpPr>
          <p:cNvPr id="2" name="角丸四角形 1"/>
          <p:cNvSpPr/>
          <p:nvPr/>
        </p:nvSpPr>
        <p:spPr>
          <a:xfrm>
            <a:off x="531471" y="2091087"/>
            <a:ext cx="8843057" cy="3794707"/>
          </a:xfrm>
          <a:prstGeom prst="roundRect">
            <a:avLst>
              <a:gd name="adj" fmla="val 7408"/>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3" name="正方形/長方形 2"/>
          <p:cNvSpPr/>
          <p:nvPr/>
        </p:nvSpPr>
        <p:spPr>
          <a:xfrm>
            <a:off x="705007" y="2339270"/>
            <a:ext cx="8264763" cy="3298339"/>
          </a:xfrm>
          <a:prstGeom prst="rect">
            <a:avLst/>
          </a:prstGeom>
        </p:spPr>
        <p:txBody>
          <a:bodyPr wrap="square">
            <a:spAutoFit/>
          </a:bodyPr>
          <a:lstStyle/>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緊急対策期／反転攻勢準備期</a:t>
            </a:r>
            <a:endParaRPr lang="en-US" altLang="ja-JP" sz="1200" kern="100" dirty="0">
              <a:solidFill>
                <a:srgbClr val="FF0000"/>
              </a:solidFill>
              <a:latin typeface="游明朝" panose="02020400000000000000" pitchFamily="18" charset="-128"/>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感染防止対策を最大限に講じつつ、国内の観光需要の喚起等に向けた取組みを推進</a:t>
            </a:r>
            <a:endParaRPr lang="en-US" altLang="ja-JP" sz="1600" kern="100" dirty="0">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ウィズコロナに対応した新たな都市魅力の創出、反転攻勢（インバウンド回復時）に向けた準備、基礎固め、受入環境整備等を着実に実施</a:t>
            </a:r>
            <a:endParaRPr lang="ja-JP" altLang="ja-JP" sz="1600" kern="100" dirty="0">
              <a:ea typeface="游明朝" panose="02020400000000000000" pitchFamily="18" charset="-128"/>
              <a:cs typeface="Times New Roman" panose="02020603050405020304" pitchFamily="18" charset="0"/>
            </a:endParaRPr>
          </a:p>
          <a:p>
            <a:pPr marL="54173">
              <a:lnSpc>
                <a:spcPts val="25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endParaRPr lang="ja-JP" altLang="en-US" sz="1600" kern="100" dirty="0">
              <a:latin typeface="游明朝" panose="02020400000000000000" pitchFamily="18" charset="-128"/>
              <a:ea typeface="游明朝" panose="02020400000000000000" pitchFamily="18"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フェーズ２（ポストコロナ）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反転攻勢期</a:t>
            </a:r>
            <a:endParaRPr lang="en-US" altLang="ja-JP" sz="1200" u="sng" kern="100" dirty="0">
              <a:solidFill>
                <a:srgbClr val="FF0000"/>
              </a:solidFill>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285750" indent="-285750" defTabSz="742950">
              <a:lnSpc>
                <a:spcPts val="2500"/>
              </a:lnSpc>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rPr>
              <a:t>ウィズコロナ期における取組みを土台に、国内に加え、インバウンドも対象とした誘客を促進するなど、</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年に向け取組みを加速度的に推進し、大阪の賑わいを創出</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55C209A-1B44-4176-B4A1-9EEF1B7771C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フェーズに応じた取組み推進の考え方</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444929" y="1015933"/>
            <a:ext cx="8913402" cy="682238"/>
          </a:xfrm>
          <a:prstGeom prst="rect">
            <a:avLst/>
          </a:prstGeom>
        </p:spPr>
        <p:txBody>
          <a:bodyPr wrap="square">
            <a:spAutoFit/>
          </a:bodyPr>
          <a:lstStyle/>
          <a:p>
            <a:pPr>
              <a:lnSpc>
                <a:spcPts val="23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dirty="0">
                <a:latin typeface="Meiryo UI" panose="020B0604030504040204" pitchFamily="50" charset="-128"/>
                <a:ea typeface="Meiryo UI" panose="020B0604030504040204" pitchFamily="50" charset="-128"/>
              </a:rPr>
              <a:t>本戦略に基づく取組みは、新型コロナウイルスによる社会への影響</a:t>
            </a:r>
            <a:r>
              <a:rPr lang="ja-JP" altLang="en-US" sz="1600" dirty="0">
                <a:solidFill>
                  <a:srgbClr val="00B050"/>
                </a:solidFill>
                <a:latin typeface="Meiryo UI" panose="020B0604030504040204" pitchFamily="50" charset="-128"/>
                <a:ea typeface="Meiryo UI" panose="020B0604030504040204" pitchFamily="50" charset="-128"/>
              </a:rPr>
              <a:t>に</a:t>
            </a:r>
            <a:r>
              <a:rPr lang="ja-JP" altLang="en-US" sz="1600" dirty="0">
                <a:latin typeface="Meiryo UI" panose="020B0604030504040204" pitchFamily="50" charset="-128"/>
                <a:ea typeface="Meiryo UI" panose="020B0604030504040204" pitchFamily="50" charset="-128"/>
              </a:rPr>
              <a:t>鑑み、計画期間中においてフェーズ１、</a:t>
            </a:r>
            <a:endParaRPr lang="en-US" altLang="ja-JP" sz="1600" dirty="0">
              <a:latin typeface="Meiryo UI" panose="020B0604030504040204" pitchFamily="50" charset="-128"/>
              <a:ea typeface="Meiryo UI" panose="020B0604030504040204" pitchFamily="50" charset="-128"/>
            </a:endParaRPr>
          </a:p>
          <a:p>
            <a:pPr>
              <a:lnSpc>
                <a:spcPts val="2300"/>
              </a:lnSpc>
            </a:pPr>
            <a:r>
              <a:rPr lang="ja-JP" altLang="en-US" sz="1600" dirty="0" smtClean="0">
                <a:latin typeface="Meiryo UI" panose="020B0604030504040204" pitchFamily="50" charset="-128"/>
                <a:ea typeface="Meiryo UI" panose="020B0604030504040204" pitchFamily="50" charset="-128"/>
              </a:rPr>
              <a:t>フェーズ</a:t>
            </a:r>
            <a:r>
              <a:rPr lang="ja-JP" altLang="en-US" sz="1600" dirty="0">
                <a:latin typeface="Meiryo UI" panose="020B0604030504040204" pitchFamily="50" charset="-128"/>
                <a:ea typeface="Meiryo UI" panose="020B0604030504040204" pitchFamily="50" charset="-128"/>
              </a:rPr>
              <a:t>２という段階に分けて、状況に応じ推進していく。</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2436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A6B50EF-065B-462C-A4DC-0B3B74893B16}"/>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戦略の</a:t>
            </a:r>
            <a:r>
              <a:rPr lang="ja-JP" altLang="en-US" sz="2400" spc="300" dirty="0">
                <a:solidFill>
                  <a:schemeClr val="tx1"/>
                </a:solidFill>
                <a:latin typeface="Meiryo UI" panose="020B0604030504040204" pitchFamily="50" charset="-128"/>
                <a:ea typeface="Meiryo UI" panose="020B0604030504040204" pitchFamily="50" charset="-128"/>
              </a:rPr>
              <a:t>進捗管理</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14</a:t>
            </a:r>
            <a:endParaRPr kumimoji="1" lang="ja-JP" altLang="en-US" dirty="0"/>
          </a:p>
        </p:txBody>
      </p:sp>
      <p:sp>
        <p:nvSpPr>
          <p:cNvPr id="10" name="テキスト ボックス 55"/>
          <p:cNvSpPr txBox="1">
            <a:spLocks noChangeArrowheads="1"/>
          </p:cNvSpPr>
          <p:nvPr/>
        </p:nvSpPr>
        <p:spPr bwMode="auto">
          <a:xfrm>
            <a:off x="474121" y="780983"/>
            <a:ext cx="9208855" cy="1745935"/>
          </a:xfrm>
          <a:prstGeom prst="rect">
            <a:avLst/>
          </a:prstGeom>
          <a:noFill/>
          <a:ln w="9525">
            <a:noFill/>
            <a:miter lim="800000"/>
            <a:headEnd/>
            <a:tailEnd/>
          </a:ln>
        </p:spPr>
        <p:txBody>
          <a:bodyPr wrap="square" lIns="52650" tIns="26325" rIns="52650" bIns="26325">
            <a:spAutoFit/>
          </a:bodyPr>
          <a:lstStyle/>
          <a:p>
            <a:pPr marL="171450" indent="-171450">
              <a:lnSpc>
                <a:spcPts val="2000"/>
              </a:lnSpc>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戦略に掲げるめざす姿や</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の都市像の実現に向け、各種施策を着実に推進するとともに、本戦略の進捗を管理するため、</a:t>
            </a:r>
            <a:endParaRPr lang="en-US" altLang="ja-JP" sz="1400" dirty="0">
              <a:latin typeface="Meiryo UI" panose="020B0604030504040204" pitchFamily="50" charset="-128"/>
              <a:ea typeface="Meiryo UI" panose="020B0604030504040204" pitchFamily="50" charset="-128"/>
            </a:endParaRPr>
          </a:p>
          <a:p>
            <a:pPr>
              <a:lnSpc>
                <a:spcPts val="20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大阪府市都市魅力戦略推進会議において年度ごとに評価・検証を行う。</a:t>
            </a:r>
            <a:endParaRPr lang="en-US" altLang="ja-JP" sz="1400"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戦略の実効性や進捗度等を把握するための指標を設定し、指標全体の数値や内容、個々の施策の達成状況、社会経済情勢等を総合的に判断し、適切な状況の把握に努める。</a:t>
            </a:r>
            <a:endParaRPr lang="en-US" altLang="ja-JP" sz="1400" strike="sngStrike"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新型コロナウイルスの感染状況などの変化に対応するため、戦略の評価・検証を踏まえ、具体的な取組内容等について適宜、追加・変更等を行うとともに、必要に応じ進捗管理の手法を含め戦略を柔軟に見直す。</a:t>
            </a:r>
            <a:endParaRPr lang="en-US" altLang="ja-JP" sz="1400" b="1" dirty="0">
              <a:latin typeface="Meiryo UI" pitchFamily="50" charset="-128"/>
              <a:ea typeface="Meiryo UI" pitchFamily="50" charset="-128"/>
            </a:endParaRPr>
          </a:p>
        </p:txBody>
      </p:sp>
      <p:sp>
        <p:nvSpPr>
          <p:cNvPr id="12"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474121" y="3199176"/>
            <a:ext cx="9208855" cy="1220150"/>
          </a:xfrm>
          <a:prstGeom prst="rect">
            <a:avLst/>
          </a:prstGeom>
          <a:noFill/>
          <a:ln w="9525">
            <a:noFill/>
            <a:miter lim="800000"/>
            <a:headEnd/>
            <a:tailEnd/>
          </a:ln>
        </p:spPr>
        <p:txBody>
          <a:bodyPr wrap="square" lIns="52650" tIns="26325" rIns="52650" bIns="26325">
            <a:spAutoFit/>
          </a:bodyPr>
          <a:lstStyle/>
          <a:p>
            <a:pPr>
              <a:lnSpc>
                <a:spcPts val="1700"/>
              </a:lnSpc>
              <a:spcAft>
                <a:spcPts val="600"/>
              </a:spcAft>
            </a:pPr>
            <a:r>
              <a:rPr lang="ja-JP" altLang="en-US" sz="16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戦略の数値目標として、 「内外からの誘客」に関し、「大阪の再生・成長に向けた新戦略（</a:t>
            </a: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月）」と整合を図りつつ次のとおり設定する。</a:t>
            </a:r>
            <a:r>
              <a:rPr lang="ja-JP" altLang="en-US" sz="1300" dirty="0">
                <a:latin typeface="Arial" panose="020B0604020202020204" pitchFamily="34" charset="0"/>
                <a:ea typeface="Meiryo UI" panose="020B0604030504040204" pitchFamily="50" charset="-128"/>
                <a:cs typeface="Arial" panose="020B0604020202020204" pitchFamily="34" charset="0"/>
              </a:rPr>
              <a:t>なお、これらは、感染症の状況による変動要因が大きいため、当面の間、新型コロナウイルス感染症発生前の水準（</a:t>
            </a:r>
            <a:r>
              <a:rPr lang="en-US" altLang="ja-JP" sz="1300" dirty="0">
                <a:latin typeface="Arial" panose="020B0604020202020204" pitchFamily="34" charset="0"/>
                <a:ea typeface="Meiryo UI" panose="020B0604030504040204" pitchFamily="50" charset="-128"/>
                <a:cs typeface="Arial" panose="020B0604020202020204" pitchFamily="34" charset="0"/>
              </a:rPr>
              <a:t>2019</a:t>
            </a:r>
            <a:r>
              <a:rPr lang="ja-JP" altLang="en-US" sz="1300" dirty="0">
                <a:latin typeface="Arial" panose="020B0604020202020204" pitchFamily="34" charset="0"/>
                <a:ea typeface="Meiryo UI" panose="020B0604030504040204" pitchFamily="50" charset="-128"/>
                <a:cs typeface="Arial" panose="020B0604020202020204" pitchFamily="34" charset="0"/>
              </a:rPr>
              <a:t>年実績）を上回ることを目標とする。</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a:t>
            </a:r>
            <a:r>
              <a:rPr lang="en-US" altLang="ja-JP" sz="1300" dirty="0">
                <a:latin typeface="Arial" panose="020B0604020202020204" pitchFamily="34" charset="0"/>
                <a:ea typeface="Meiryo UI" panose="020B0604030504040204" pitchFamily="50" charset="-128"/>
                <a:cs typeface="Arial" panose="020B0604020202020204" pitchFamily="34" charset="0"/>
              </a:rPr>
              <a:t>※   </a:t>
            </a:r>
            <a:r>
              <a:rPr lang="ja-JP" altLang="en-US" sz="1300" dirty="0">
                <a:latin typeface="Arial" panose="020B0604020202020204" pitchFamily="34" charset="0"/>
                <a:ea typeface="Meiryo UI" panose="020B0604030504040204" pitchFamily="50" charset="-128"/>
                <a:cs typeface="Arial" panose="020B0604020202020204" pitchFamily="34" charset="0"/>
              </a:rPr>
              <a:t>先行きが見通しづらい状況を踏まえ社会経済情勢等の変化に応じて、目標値、達成をめざす時期等について、適宜、追加・修正を行</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うなど、必要に応じて柔軟に見直しを行っていく。</a:t>
            </a:r>
            <a:endParaRPr lang="en-US" altLang="ja-JP" sz="14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919572B-41D0-4F72-A375-39D0070836D8}"/>
              </a:ext>
            </a:extLst>
          </p:cNvPr>
          <p:cNvSpPr/>
          <p:nvPr/>
        </p:nvSpPr>
        <p:spPr>
          <a:xfrm>
            <a:off x="358786" y="2734711"/>
            <a:ext cx="3162344" cy="412273"/>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内外からの誘客に関する</a:t>
            </a:r>
            <a:r>
              <a:rPr kumimoji="1" lang="ja-JP" altLang="en-US" sz="1600" b="1" dirty="0">
                <a:latin typeface="Meiryo UI" panose="020B0604030504040204" pitchFamily="50" charset="-128"/>
                <a:ea typeface="Meiryo UI" panose="020B0604030504040204" pitchFamily="50" charset="-128"/>
              </a:rPr>
              <a:t>数値目標</a:t>
            </a:r>
            <a:endParaRPr kumimoji="1" lang="ja-JP" altLang="en-US" sz="1600" b="1" spc="2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594362311"/>
              </p:ext>
            </p:extLst>
          </p:nvPr>
        </p:nvGraphicFramePr>
        <p:xfrm>
          <a:off x="1220236" y="4416055"/>
          <a:ext cx="7465527" cy="1087691"/>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615346986"/>
                    </a:ext>
                  </a:extLst>
                </a:gridCol>
                <a:gridCol w="2083034">
                  <a:extLst>
                    <a:ext uri="{9D8B030D-6E8A-4147-A177-3AD203B41FA5}">
                      <a16:colId xmlns:a16="http://schemas.microsoft.com/office/drawing/2014/main" val="3188119071"/>
                    </a:ext>
                  </a:extLst>
                </a:gridCol>
                <a:gridCol w="3096493">
                  <a:extLst>
                    <a:ext uri="{9D8B030D-6E8A-4147-A177-3AD203B41FA5}">
                      <a16:colId xmlns:a16="http://schemas.microsoft.com/office/drawing/2014/main" val="1262620834"/>
                    </a:ext>
                  </a:extLst>
                </a:gridCol>
              </a:tblGrid>
              <a:tr h="314335">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指標</a:t>
                      </a:r>
                    </a:p>
                  </a:txBody>
                  <a:tcPr anchor="ctr"/>
                </a:tc>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目標値</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(2019</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実績）</a:t>
                      </a:r>
                      <a:endParaRPr kumimoji="1" lang="en-US" altLang="ja-JP" sz="1200" b="1"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algn="ctr"/>
                      <a:r>
                        <a:rPr kumimoji="1" lang="ja-JP" altLang="en-US" sz="1200" b="1" dirty="0">
                          <a:solidFill>
                            <a:schemeClr val="bg1"/>
                          </a:solidFill>
                          <a:latin typeface="Arial" panose="020B0604020202020204" pitchFamily="34" charset="0"/>
                          <a:ea typeface="Meiryo UI" panose="020B0604030504040204" pitchFamily="50" charset="-128"/>
                          <a:cs typeface="Arial" panose="020B0604020202020204" pitchFamily="34" charset="0"/>
                        </a:rPr>
                        <a:t>達成をめざす時期</a:t>
                      </a:r>
                    </a:p>
                  </a:txBody>
                  <a:tcPr anchor="ctr"/>
                </a:tc>
                <a:extLst>
                  <a:ext uri="{0D108BD9-81ED-4DB2-BD59-A6C34878D82A}">
                    <a16:rowId xmlns:a16="http://schemas.microsoft.com/office/drawing/2014/main" val="2658360947"/>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日本人延べ宿泊</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者数</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大阪</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2,950</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万人泊</a:t>
                      </a:r>
                      <a:endParaRPr kumimoji="1" lang="ja-JP" altLang="en-US" sz="1200" b="1"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2022</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年</a:t>
                      </a:r>
                    </a:p>
                  </a:txBody>
                  <a:tcPr anchor="ctr"/>
                </a:tc>
                <a:extLst>
                  <a:ext uri="{0D108BD9-81ED-4DB2-BD59-A6C34878D82A}">
                    <a16:rowId xmlns:a16="http://schemas.microsoft.com/office/drawing/2014/main" val="2286221614"/>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来阪外国人旅行者数</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        1,152.5</a:t>
                      </a:r>
                      <a:r>
                        <a:rPr lang="ja-JP" altLang="en-US" sz="1200" b="1" dirty="0">
                          <a:latin typeface="Arial" panose="020B0604020202020204" pitchFamily="34" charset="0"/>
                          <a:ea typeface="Meiryo UI" panose="020B0604030504040204" pitchFamily="50" charset="-128"/>
                          <a:cs typeface="Arial" panose="020B0604020202020204" pitchFamily="34" charset="0"/>
                        </a:rPr>
                        <a:t>万人（</a:t>
                      </a:r>
                      <a:r>
                        <a:rPr lang="en-US" altLang="ja-JP" sz="1200" b="1" dirty="0">
                          <a:latin typeface="Arial" panose="020B0604020202020204" pitchFamily="34" charset="0"/>
                          <a:ea typeface="Meiryo UI" panose="020B0604030504040204" pitchFamily="50" charset="-128"/>
                          <a:cs typeface="Arial" panose="020B0604020202020204" pitchFamily="34" charset="0"/>
                        </a:rPr>
                        <a:t>※</a:t>
                      </a:r>
                      <a:r>
                        <a:rPr lang="ja-JP" altLang="en-US" sz="1200" b="1" dirty="0">
                          <a:latin typeface="Arial" panose="020B0604020202020204" pitchFamily="34" charset="0"/>
                          <a:ea typeface="Meiryo UI" panose="020B0604030504040204" pitchFamily="50" charset="-128"/>
                          <a:cs typeface="Arial" panose="020B0604020202020204" pitchFamily="34" charset="0"/>
                        </a:rPr>
                        <a:t>１）　</a:t>
                      </a:r>
                      <a:endParaRPr kumimoji="1" lang="ja-JP" altLang="en-US" sz="1200" b="1"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入国規制解除から２年後（</a:t>
                      </a: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２）</a:t>
                      </a: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p>
                  </a:txBody>
                  <a:tcPr anchor="ctr"/>
                </a:tc>
                <a:extLst>
                  <a:ext uri="{0D108BD9-81ED-4DB2-BD59-A6C34878D82A}">
                    <a16:rowId xmlns:a16="http://schemas.microsoft.com/office/drawing/2014/main" val="1164150173"/>
                  </a:ext>
                </a:extLst>
              </a:tr>
            </a:tbl>
          </a:graphicData>
        </a:graphic>
      </p:graphicFrame>
      <p:sp>
        <p:nvSpPr>
          <p:cNvPr id="14" name="正方形/長方形 13"/>
          <p:cNvSpPr/>
          <p:nvPr/>
        </p:nvSpPr>
        <p:spPr>
          <a:xfrm>
            <a:off x="496915" y="5525757"/>
            <a:ext cx="8912168" cy="1124876"/>
          </a:xfrm>
          <a:prstGeom prst="rect">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１　「来阪外国人旅行者数</a:t>
            </a:r>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について、従来は「訪日外客数（</a:t>
            </a:r>
            <a:r>
              <a:rPr kumimoji="1" lang="en-US" altLang="ja-JP" sz="1100" dirty="0">
                <a:latin typeface="Meiryo UI" panose="020B0604030504040204" pitchFamily="50" charset="-128"/>
                <a:ea typeface="Meiryo UI" panose="020B0604030504040204" pitchFamily="50" charset="-128"/>
              </a:rPr>
              <a:t>JNTO</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訪問率（訪日外国人消費動向調査）」に基づき算出していたところ、</a:t>
            </a:r>
            <a:r>
              <a:rPr kumimoji="1" lang="en-US" altLang="ja-JP" sz="1100" dirty="0">
                <a:latin typeface="Meiryo UI" panose="020B0604030504040204" pitchFamily="50" charset="-128"/>
                <a:ea typeface="Meiryo UI" panose="020B0604030504040204" pitchFamily="50" charset="-128"/>
              </a:rPr>
              <a:t>2018</a:t>
            </a:r>
            <a:r>
              <a:rPr kumimoji="1" lang="ja-JP" altLang="en-US" sz="1100" dirty="0">
                <a:latin typeface="Meiryo UI" panose="020B0604030504040204" pitchFamily="50" charset="-128"/>
                <a:ea typeface="Meiryo UI" panose="020B0604030504040204" pitchFamily="50" charset="-128"/>
              </a:rPr>
              <a:t>年</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より、観光庁</a:t>
            </a:r>
            <a:r>
              <a:rPr lang="ja-JP" altLang="en-US" sz="1100" dirty="0">
                <a:latin typeface="Meiryo UI" panose="020B0604030504040204" pitchFamily="50" charset="-128"/>
                <a:ea typeface="Meiryo UI" panose="020B0604030504040204" pitchFamily="50" charset="-128"/>
              </a:rPr>
              <a:t>において</a:t>
            </a:r>
            <a:r>
              <a:rPr kumimoji="1" lang="ja-JP" altLang="en-US" sz="1100" dirty="0">
                <a:latin typeface="Meiryo UI" panose="020B0604030504040204" pitchFamily="50" charset="-128"/>
                <a:ea typeface="Meiryo UI" panose="020B0604030504040204" pitchFamily="50" charset="-128"/>
              </a:rPr>
              <a:t>全国値との整合性</a:t>
            </a:r>
            <a:r>
              <a:rPr lang="ja-JP" altLang="en-US" sz="1100" dirty="0">
                <a:latin typeface="Meiryo UI" panose="020B0604030504040204" pitchFamily="50" charset="-128"/>
                <a:ea typeface="Meiryo UI" panose="020B0604030504040204" pitchFamily="50" charset="-128"/>
              </a:rPr>
              <a:t>を有し</a:t>
            </a:r>
            <a:r>
              <a:rPr kumimoji="1" lang="ja-JP" altLang="en-US" sz="1100" dirty="0">
                <a:latin typeface="Meiryo UI" panose="020B0604030504040204" pitchFamily="50" charset="-128"/>
                <a:ea typeface="Meiryo UI" panose="020B0604030504040204" pitchFamily="50" charset="-128"/>
              </a:rPr>
              <a:t>地域間比較が可能</a:t>
            </a:r>
            <a:r>
              <a:rPr lang="ja-JP" altLang="en-US" sz="1100" dirty="0">
                <a:latin typeface="Meiryo UI" panose="020B0604030504040204" pitchFamily="50" charset="-128"/>
                <a:ea typeface="Meiryo UI" panose="020B0604030504040204" pitchFamily="50" charset="-128"/>
              </a:rPr>
              <a:t>な「訪日外国人消費動向調査（都道府県別集計</a:t>
            </a:r>
            <a:r>
              <a:rPr kumimoji="1"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」が公表されたため</a:t>
            </a:r>
            <a:r>
              <a:rPr kumimoji="1" lang="ja-JP" altLang="en-US" sz="1100" dirty="0">
                <a:latin typeface="Meiryo UI" panose="020B0604030504040204" pitchFamily="50" charset="-128"/>
                <a:ea typeface="Meiryo UI" panose="020B0604030504040204" pitchFamily="50" charset="-128"/>
              </a:rPr>
              <a:t>、当該統計に</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よる把握を行う。</a:t>
            </a:r>
            <a:endParaRPr kumimoji="1" lang="en-US" altLang="ja-JP" sz="1100" dirty="0">
              <a:latin typeface="Meiryo UI" panose="020B0604030504040204" pitchFamily="50" charset="-128"/>
              <a:ea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２　</a:t>
            </a:r>
            <a:r>
              <a:rPr lang="ja-JP" altLang="ja-JP" sz="1100" dirty="0">
                <a:solidFill>
                  <a:schemeClr val="tx1"/>
                </a:solidFill>
                <a:latin typeface="Meiryo UI" panose="020B0604030504040204" pitchFamily="50" charset="-128"/>
                <a:ea typeface="Meiryo UI" panose="020B0604030504040204" pitchFamily="50" charset="-128"/>
              </a:rPr>
              <a:t>入国規制措置が概ね解除され、国際的な人の往来</a:t>
            </a:r>
            <a:r>
              <a:rPr lang="ja-JP" altLang="en-US" sz="1100" dirty="0">
                <a:solidFill>
                  <a:schemeClr val="tx1"/>
                </a:solidFill>
                <a:latin typeface="Meiryo UI" panose="020B0604030504040204" pitchFamily="50" charset="-128"/>
                <a:ea typeface="Meiryo UI" panose="020B0604030504040204" pitchFamily="50" charset="-128"/>
              </a:rPr>
              <a:t>について</a:t>
            </a:r>
            <a:r>
              <a:rPr lang="ja-JP" altLang="ja-JP" sz="1100" dirty="0">
                <a:solidFill>
                  <a:schemeClr val="tx1"/>
                </a:solidFill>
                <a:latin typeface="Meiryo UI" panose="020B0604030504040204" pitchFamily="50" charset="-128"/>
                <a:ea typeface="Meiryo UI" panose="020B0604030504040204" pitchFamily="50" charset="-128"/>
              </a:rPr>
              <a:t>感染症拡大前の状況を取り戻した後</a:t>
            </a:r>
            <a:r>
              <a:rPr lang="en-US" altLang="ja-JP" sz="1100" dirty="0">
                <a:solidFill>
                  <a:schemeClr val="tx1"/>
                </a:solidFill>
                <a:latin typeface="Meiryo UI" panose="020B0604030504040204" pitchFamily="50" charset="-128"/>
                <a:ea typeface="Meiryo UI" panose="020B0604030504040204" pitchFamily="50" charset="-128"/>
              </a:rPr>
              <a:t>2</a:t>
            </a:r>
            <a:r>
              <a:rPr lang="ja-JP" altLang="ja-JP" sz="1100" dirty="0">
                <a:solidFill>
                  <a:schemeClr val="tx1"/>
                </a:solidFill>
                <a:latin typeface="Meiryo UI" panose="020B0604030504040204" pitchFamily="50" charset="-128"/>
                <a:ea typeface="Meiryo UI" panose="020B0604030504040204" pitchFamily="50" charset="-128"/>
              </a:rPr>
              <a:t>年</a:t>
            </a:r>
            <a:r>
              <a:rPr lang="ja-JP" altLang="en-US" sz="1100" dirty="0">
                <a:solidFill>
                  <a:schemeClr val="tx1"/>
                </a:solidFill>
                <a:latin typeface="Meiryo UI" panose="020B0604030504040204" pitchFamily="50" charset="-128"/>
                <a:ea typeface="Meiryo UI" panose="020B0604030504040204" pitchFamily="50" charset="-128"/>
              </a:rPr>
              <a:t>を想定</a:t>
            </a:r>
            <a:r>
              <a:rPr lang="ja-JP" altLang="ja-JP" sz="1100" dirty="0">
                <a:solidFill>
                  <a:schemeClr val="tx1"/>
                </a:solidFill>
                <a:latin typeface="Meiryo UI" panose="020B0604030504040204" pitchFamily="50" charset="-128"/>
                <a:ea typeface="Meiryo UI" panose="020B0604030504040204" pitchFamily="50" charset="-128"/>
              </a:rPr>
              <a:t>。具体</a:t>
            </a:r>
            <a:r>
              <a:rPr lang="ja-JP" altLang="en-US" sz="1100" dirty="0">
                <a:solidFill>
                  <a:schemeClr val="tx1"/>
                </a:solidFill>
                <a:latin typeface="Meiryo UI" panose="020B0604030504040204" pitchFamily="50" charset="-128"/>
                <a:ea typeface="Meiryo UI" panose="020B0604030504040204" pitchFamily="50" charset="-128"/>
              </a:rPr>
              <a:t>の時期</a:t>
            </a:r>
            <a:r>
              <a:rPr lang="ja-JP" altLang="ja-JP" sz="1100" dirty="0">
                <a:solidFill>
                  <a:schemeClr val="tx1"/>
                </a:solidFill>
                <a:latin typeface="Meiryo UI" panose="020B0604030504040204" pitchFamily="50" charset="-128"/>
                <a:ea typeface="Meiryo UI" panose="020B0604030504040204" pitchFamily="50" charset="-128"/>
              </a:rPr>
              <a:t>は改めて設定。</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5029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smtClean="0"/>
              <a:t>15</a:t>
            </a:r>
            <a:endParaRPr kumimoji="1" lang="ja-JP" altLang="en-US" dirty="0"/>
          </a:p>
        </p:txBody>
      </p:sp>
      <p:sp>
        <p:nvSpPr>
          <p:cNvPr id="7" name="正方形/長方形 6">
            <a:extLst>
              <a:ext uri="{FF2B5EF4-FFF2-40B4-BE49-F238E27FC236}">
                <a16:creationId xmlns:a16="http://schemas.microsoft.com/office/drawing/2014/main" id="{5919572B-41D0-4F72-A375-39D0070836D8}"/>
              </a:ext>
            </a:extLst>
          </p:cNvPr>
          <p:cNvSpPr/>
          <p:nvPr/>
        </p:nvSpPr>
        <p:spPr>
          <a:xfrm>
            <a:off x="444908" y="129183"/>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a:t>
            </a:r>
            <a:r>
              <a:rPr lang="ja-JP" altLang="en-US" sz="1600" b="1" spc="200" dirty="0">
                <a:latin typeface="Meiryo UI" panose="020B0604030504040204" pitchFamily="50" charset="-128"/>
                <a:ea typeface="Meiryo UI" panose="020B0604030504040204" pitchFamily="50" charset="-128"/>
              </a:rPr>
              <a:t>参考</a:t>
            </a:r>
            <a:r>
              <a:rPr kumimoji="1" lang="ja-JP" altLang="en-US" sz="1600" b="1" spc="200" dirty="0">
                <a:latin typeface="Meiryo UI" panose="020B0604030504040204" pitchFamily="50" charset="-128"/>
                <a:ea typeface="Meiryo UI" panose="020B0604030504040204" pitchFamily="50" charset="-128"/>
              </a:rPr>
              <a:t>指標</a:t>
            </a:r>
          </a:p>
        </p:txBody>
      </p:sp>
      <p:graphicFrame>
        <p:nvGraphicFramePr>
          <p:cNvPr id="8" name="表 7"/>
          <p:cNvGraphicFramePr>
            <a:graphicFrameLocks noGrp="1"/>
          </p:cNvGraphicFramePr>
          <p:nvPr>
            <p:extLst>
              <p:ext uri="{D42A27DB-BD31-4B8C-83A1-F6EECF244321}">
                <p14:modId xmlns:p14="http://schemas.microsoft.com/office/powerpoint/2010/main" val="1175809190"/>
              </p:ext>
            </p:extLst>
          </p:nvPr>
        </p:nvGraphicFramePr>
        <p:xfrm>
          <a:off x="607271" y="1201983"/>
          <a:ext cx="9000369" cy="4802652"/>
        </p:xfrm>
        <a:graphic>
          <a:graphicData uri="http://schemas.openxmlformats.org/drawingml/2006/table">
            <a:tbl>
              <a:tblPr firstRow="1" bandRow="1">
                <a:tableStyleId>{BC89EF96-8CEA-46FF-86C4-4CE0E7609802}</a:tableStyleId>
              </a:tblPr>
              <a:tblGrid>
                <a:gridCol w="2908661">
                  <a:extLst>
                    <a:ext uri="{9D8B030D-6E8A-4147-A177-3AD203B41FA5}">
                      <a16:colId xmlns:a16="http://schemas.microsoft.com/office/drawing/2014/main" val="1259228249"/>
                    </a:ext>
                  </a:extLst>
                </a:gridCol>
                <a:gridCol w="2938656">
                  <a:extLst>
                    <a:ext uri="{9D8B030D-6E8A-4147-A177-3AD203B41FA5}">
                      <a16:colId xmlns:a16="http://schemas.microsoft.com/office/drawing/2014/main" val="3649650674"/>
                    </a:ext>
                  </a:extLst>
                </a:gridCol>
                <a:gridCol w="3153052">
                  <a:extLst>
                    <a:ext uri="{9D8B030D-6E8A-4147-A177-3AD203B41FA5}">
                      <a16:colId xmlns:a16="http://schemas.microsoft.com/office/drawing/2014/main" val="4190660185"/>
                    </a:ext>
                  </a:extLst>
                </a:gridCol>
              </a:tblGrid>
              <a:tr h="295015">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参考値</a:t>
                      </a: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出　典</a:t>
                      </a:r>
                    </a:p>
                  </a:txBody>
                  <a:tcPr/>
                </a:tc>
                <a:extLst>
                  <a:ext uri="{0D108BD9-81ED-4DB2-BD59-A6C34878D82A}">
                    <a16:rowId xmlns:a16="http://schemas.microsoft.com/office/drawing/2014/main" val="3781359562"/>
                  </a:ext>
                </a:extLst>
              </a:tr>
              <a:tr h="453247">
                <a:tc>
                  <a:txBody>
                    <a:bodyPr/>
                    <a:lstStyle/>
                    <a:p>
                      <a:r>
                        <a:rPr lang="ja-JP" altLang="en-US" sz="1100" u="none" dirty="0">
                          <a:latin typeface="Meiryo UI" panose="020B0604030504040204" pitchFamily="50" charset="-128"/>
                          <a:ea typeface="Meiryo UI" panose="020B0604030504040204" pitchFamily="50" charset="-128"/>
                        </a:rPr>
                        <a:t>日本人訪問者数</a:t>
                      </a:r>
                      <a:endParaRPr kumimoji="1" lang="ja-JP" altLang="en-US" sz="1100" u="none" strike="sngStrike" dirty="0">
                        <a:solidFill>
                          <a:srgbClr val="0000FF"/>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smtClean="0">
                          <a:latin typeface="Meiryo UI" panose="020B0604030504040204" pitchFamily="50" charset="-128"/>
                          <a:ea typeface="Meiryo UI" panose="020B0604030504040204" pitchFamily="50" charset="-128"/>
                        </a:rPr>
                        <a:t>2019</a:t>
                      </a:r>
                      <a:r>
                        <a:rPr kumimoji="1" lang="ja-JP" altLang="en-US" sz="1100" u="none" dirty="0" smtClean="0">
                          <a:latin typeface="Meiryo UI" panose="020B0604030504040204" pitchFamily="50" charset="-128"/>
                          <a:ea typeface="Meiryo UI" panose="020B0604030504040204" pitchFamily="50" charset="-128"/>
                        </a:rPr>
                        <a:t>年）   </a:t>
                      </a:r>
                      <a:r>
                        <a:rPr kumimoji="1" lang="en-US" altLang="ja-JP" sz="1100" u="none" dirty="0">
                          <a:latin typeface="Meiryo UI" panose="020B0604030504040204" pitchFamily="50" charset="-128"/>
                          <a:ea typeface="Meiryo UI" panose="020B0604030504040204" pitchFamily="50" charset="-128"/>
                        </a:rPr>
                        <a:t>5,438</a:t>
                      </a:r>
                      <a:r>
                        <a:rPr kumimoji="1" lang="ja-JP" altLang="en-US" sz="1100" u="none" dirty="0">
                          <a:latin typeface="Meiryo UI" panose="020B0604030504040204" pitchFamily="50" charset="-128"/>
                          <a:ea typeface="Meiryo UI" panose="020B0604030504040204" pitchFamily="50" charset="-128"/>
                        </a:rPr>
                        <a:t>万人</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　</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100" u="none" dirty="0">
                          <a:solidFill>
                            <a:schemeClr val="tx1"/>
                          </a:solidFill>
                          <a:latin typeface="Meiryo UI" panose="020B0604030504040204" pitchFamily="50" charset="-128"/>
                          <a:ea typeface="Meiryo UI" panose="020B0604030504040204" pitchFamily="50" charset="-128"/>
                        </a:rPr>
                        <a:t>【</a:t>
                      </a:r>
                      <a:r>
                        <a:rPr lang="zh-TW" altLang="en-US" sz="1100" u="none" dirty="0">
                          <a:solidFill>
                            <a:schemeClr val="tx1"/>
                          </a:solidFill>
                          <a:latin typeface="Meiryo UI" panose="020B0604030504040204" pitchFamily="50" charset="-128"/>
                          <a:ea typeface="Meiryo UI" panose="020B0604030504040204" pitchFamily="50" charset="-128"/>
                        </a:rPr>
                        <a:t>参考表</a:t>
                      </a:r>
                      <a:r>
                        <a:rPr lang="en-US" altLang="zh-TW"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09164933"/>
                  </a:ext>
                </a:extLst>
              </a:tr>
              <a:tr h="98743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国籍別来阪外国人訪問率</a:t>
                      </a:r>
                      <a:endParaRPr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smtClean="0">
                          <a:solidFill>
                            <a:schemeClr val="tx1"/>
                          </a:solidFill>
                          <a:latin typeface="Meiryo UI" panose="020B0604030504040204" pitchFamily="50" charset="-128"/>
                          <a:ea typeface="Meiryo UI" panose="020B0604030504040204" pitchFamily="50" charset="-128"/>
                        </a:rPr>
                        <a:t>2019</a:t>
                      </a:r>
                      <a:r>
                        <a:rPr kumimoji="1" lang="ja-JP" altLang="en-US" sz="1100" u="none" dirty="0" smtClean="0">
                          <a:solidFill>
                            <a:schemeClr val="tx1"/>
                          </a:solidFill>
                          <a:latin typeface="Meiryo UI" panose="020B0604030504040204" pitchFamily="50" charset="-128"/>
                          <a:ea typeface="Meiryo UI" panose="020B0604030504040204" pitchFamily="50" charset="-128"/>
                        </a:rPr>
                        <a:t>年）</a:t>
                      </a:r>
                      <a:r>
                        <a:rPr kumimoji="1" lang="ja-JP" altLang="en-US" sz="1100" u="none" dirty="0">
                          <a:solidFill>
                            <a:schemeClr val="tx1"/>
                          </a:solidFill>
                          <a:latin typeface="Meiryo UI" panose="020B0604030504040204" pitchFamily="50" charset="-128"/>
                          <a:ea typeface="Meiryo UI" panose="020B0604030504040204" pitchFamily="50" charset="-128"/>
                        </a:rPr>
                        <a:t>韓国</a:t>
                      </a:r>
                      <a:r>
                        <a:rPr kumimoji="1" lang="en-US" altLang="ja-JP" sz="1100" u="none" dirty="0">
                          <a:solidFill>
                            <a:schemeClr val="tx1"/>
                          </a:solidFill>
                          <a:latin typeface="Meiryo UI" panose="020B0604030504040204" pitchFamily="50" charset="-128"/>
                          <a:ea typeface="Meiryo UI" panose="020B0604030504040204" pitchFamily="50" charset="-128"/>
                        </a:rPr>
                        <a:t>28.8%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台湾</a:t>
                      </a:r>
                      <a:r>
                        <a:rPr kumimoji="1" lang="en-US" altLang="ja-JP" sz="1100" u="none" dirty="0">
                          <a:solidFill>
                            <a:schemeClr val="tx1"/>
                          </a:solidFill>
                          <a:latin typeface="Meiryo UI" panose="020B0604030504040204" pitchFamily="50" charset="-128"/>
                          <a:ea typeface="Meiryo UI" panose="020B0604030504040204" pitchFamily="50" charset="-128"/>
                        </a:rPr>
                        <a:t>26.1%</a:t>
                      </a:r>
                      <a:r>
                        <a:rPr kumimoji="1" lang="ja-JP" altLang="en-US" sz="1100" u="none" dirty="0" err="1">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　 中国</a:t>
                      </a:r>
                      <a:r>
                        <a:rPr kumimoji="1" lang="en-US" altLang="ja-JP" sz="1100" u="none" dirty="0">
                          <a:solidFill>
                            <a:schemeClr val="tx1"/>
                          </a:solidFill>
                          <a:latin typeface="Meiryo UI" panose="020B0604030504040204" pitchFamily="50" charset="-128"/>
                          <a:ea typeface="Meiryo UI" panose="020B0604030504040204" pitchFamily="50" charset="-128"/>
                        </a:rPr>
                        <a:t>58.8%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香港</a:t>
                      </a:r>
                      <a:r>
                        <a:rPr kumimoji="1" lang="en-US" altLang="ja-JP" sz="1100" u="none" dirty="0">
                          <a:solidFill>
                            <a:schemeClr val="tx1"/>
                          </a:solidFill>
                          <a:latin typeface="Meiryo UI" panose="020B0604030504040204" pitchFamily="50" charset="-128"/>
                          <a:ea typeface="Meiryo UI" panose="020B0604030504040204" pitchFamily="50" charset="-128"/>
                        </a:rPr>
                        <a:t>31.4</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   タイ</a:t>
                      </a:r>
                      <a:r>
                        <a:rPr kumimoji="1" lang="en-US" altLang="ja-JP" sz="1100" u="none" dirty="0">
                          <a:solidFill>
                            <a:schemeClr val="tx1"/>
                          </a:solidFill>
                          <a:latin typeface="Meiryo UI" panose="020B0604030504040204" pitchFamily="50" charset="-128"/>
                          <a:ea typeface="Meiryo UI" panose="020B0604030504040204" pitchFamily="50" charset="-128"/>
                        </a:rPr>
                        <a:t>28.4</a:t>
                      </a:r>
                      <a:r>
                        <a:rPr kumimoji="1" lang="ja-JP" altLang="en-US" sz="1100" u="none" dirty="0">
                          <a:solidFill>
                            <a:schemeClr val="tx1"/>
                          </a:solidFill>
                          <a:latin typeface="Meiryo UI" panose="020B0604030504040204" pitchFamily="50" charset="-128"/>
                          <a:ea typeface="Meiryo UI" panose="020B0604030504040204" pitchFamily="50" charset="-128"/>
                        </a:rPr>
                        <a:t>％、インド</a:t>
                      </a:r>
                      <a:r>
                        <a:rPr kumimoji="1" lang="en-US" altLang="ja-JP" sz="1100" u="none" dirty="0">
                          <a:solidFill>
                            <a:schemeClr val="tx1"/>
                          </a:solidFill>
                          <a:latin typeface="Meiryo UI" panose="020B0604030504040204" pitchFamily="50" charset="-128"/>
                          <a:ea typeface="Meiryo UI" panose="020B0604030504040204" pitchFamily="50" charset="-128"/>
                        </a:rPr>
                        <a:t>23.2</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   英国</a:t>
                      </a:r>
                      <a:r>
                        <a:rPr kumimoji="1" lang="en-US" altLang="ja-JP" sz="1100" u="none" dirty="0">
                          <a:solidFill>
                            <a:schemeClr val="tx1"/>
                          </a:solidFill>
                          <a:latin typeface="Meiryo UI" panose="020B0604030504040204" pitchFamily="50" charset="-128"/>
                          <a:ea typeface="Meiryo UI" panose="020B0604030504040204" pitchFamily="50" charset="-128"/>
                        </a:rPr>
                        <a:t>32.8%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米国</a:t>
                      </a:r>
                      <a:r>
                        <a:rPr kumimoji="1" lang="en-US" altLang="ja-JP" sz="1100" u="none" dirty="0">
                          <a:solidFill>
                            <a:schemeClr val="tx1"/>
                          </a:solidFill>
                          <a:latin typeface="Meiryo UI" panose="020B0604030504040204" pitchFamily="50" charset="-128"/>
                          <a:ea typeface="Meiryo UI" panose="020B0604030504040204" pitchFamily="50" charset="-128"/>
                        </a:rPr>
                        <a:t>28.3</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   カナダ</a:t>
                      </a:r>
                      <a:r>
                        <a:rPr kumimoji="1" lang="en-US" altLang="ja-JP" sz="1100" u="none" dirty="0">
                          <a:solidFill>
                            <a:schemeClr val="tx1"/>
                          </a:solidFill>
                          <a:latin typeface="Meiryo UI" panose="020B0604030504040204" pitchFamily="50" charset="-128"/>
                          <a:ea typeface="Meiryo UI" panose="020B0604030504040204" pitchFamily="50" charset="-128"/>
                        </a:rPr>
                        <a:t>41.6</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   オーストラリア</a:t>
                      </a:r>
                      <a:r>
                        <a:rPr kumimoji="1" lang="en-US" altLang="ja-JP" sz="1100" u="none" dirty="0">
                          <a:solidFill>
                            <a:schemeClr val="tx1"/>
                          </a:solidFill>
                          <a:latin typeface="Meiryo UI" panose="020B0604030504040204" pitchFamily="50" charset="-128"/>
                          <a:ea typeface="Meiryo UI" panose="020B0604030504040204" pitchFamily="50" charset="-128"/>
                        </a:rPr>
                        <a:t>45.0</a:t>
                      </a:r>
                      <a:r>
                        <a:rPr kumimoji="1" lang="ja-JP" altLang="en-US" sz="1100" u="none" dirty="0">
                          <a:solidFill>
                            <a:schemeClr val="tx1"/>
                          </a:solidFill>
                          <a:latin typeface="Meiryo UI" panose="020B0604030504040204" pitchFamily="50" charset="-128"/>
                          <a:ea typeface="Meiryo UI" panose="020B0604030504040204" pitchFamily="50" charset="-128"/>
                        </a:rPr>
                        <a:t>％　など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訪日外国人消費動向調査（観光庁）</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8839626"/>
                  </a:ext>
                </a:extLst>
              </a:tr>
              <a:tr h="3938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smtClean="0">
                          <a:solidFill>
                            <a:schemeClr val="tx1"/>
                          </a:solidFill>
                          <a:latin typeface="Meiryo UI" panose="020B0604030504040204" pitchFamily="50" charset="-128"/>
                          <a:ea typeface="Meiryo UI" panose="020B0604030504040204" pitchFamily="50" charset="-128"/>
                        </a:rPr>
                        <a:t>2019</a:t>
                      </a:r>
                      <a:r>
                        <a:rPr kumimoji="1" lang="ja-JP" altLang="en-US" sz="1100" u="none" dirty="0" smtClean="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4,743</a:t>
                      </a:r>
                      <a:r>
                        <a:rPr kumimoji="1" lang="ja-JP" altLang="en-US" sz="1100" u="none" dirty="0">
                          <a:solidFill>
                            <a:schemeClr val="tx1"/>
                          </a:solidFill>
                          <a:latin typeface="Meiryo UI" panose="020B0604030504040204" pitchFamily="50" charset="-128"/>
                          <a:ea typeface="Meiryo UI" panose="020B0604030504040204" pitchFamily="50" charset="-128"/>
                        </a:rPr>
                        <a:t>万人泊</a:t>
                      </a:r>
                    </a:p>
                  </a:txBody>
                  <a:tcPr anchor="ctr"/>
                </a:tc>
                <a:tc>
                  <a:txBody>
                    <a:bodyPr/>
                    <a:lstStyle/>
                    <a:p>
                      <a:r>
                        <a:rPr lang="zh-TW" altLang="en-US" sz="1100" u="none" dirty="0">
                          <a:solidFill>
                            <a:schemeClr val="tx1"/>
                          </a:solidFill>
                          <a:latin typeface="Meiryo UI" panose="020B0604030504040204" pitchFamily="50" charset="-128"/>
                          <a:ea typeface="Meiryo UI" panose="020B0604030504040204" pitchFamily="50" charset="-128"/>
                        </a:rPr>
                        <a:t>宿泊旅行統計調査</a:t>
                      </a:r>
                      <a:r>
                        <a:rPr lang="ja-JP" altLang="en-US" sz="1100" u="none" dirty="0">
                          <a:solidFill>
                            <a:schemeClr val="tx1"/>
                          </a:solidFill>
                          <a:latin typeface="Meiryo UI" panose="020B0604030504040204" pitchFamily="50" charset="-128"/>
                          <a:ea typeface="Meiryo UI" panose="020B0604030504040204" pitchFamily="50" charset="-128"/>
                        </a:rPr>
                        <a:t>（観光庁）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99716327"/>
                  </a:ext>
                </a:extLst>
              </a:tr>
              <a:tr h="393893">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smtClean="0">
                          <a:solidFill>
                            <a:schemeClr val="tx1"/>
                          </a:solidFill>
                          <a:latin typeface="Meiryo UI" panose="020B0604030504040204" pitchFamily="50" charset="-128"/>
                          <a:ea typeface="Meiryo UI" panose="020B0604030504040204" pitchFamily="50" charset="-128"/>
                        </a:rPr>
                        <a:t>2019</a:t>
                      </a:r>
                      <a:r>
                        <a:rPr kumimoji="1" lang="ja-JP" altLang="en-US" sz="1100" u="none" dirty="0" smtClean="0">
                          <a:solidFill>
                            <a:schemeClr val="tx1"/>
                          </a:solidFill>
                          <a:latin typeface="Meiryo UI" panose="020B0604030504040204" pitchFamily="50" charset="-128"/>
                          <a:ea typeface="Meiryo UI" panose="020B0604030504040204" pitchFamily="50" charset="-128"/>
                        </a:rPr>
                        <a:t>年）  </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127,292</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来阪インバウンド消費額調査（大阪観光局）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45324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100" u="none" strike="no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smtClean="0">
                          <a:solidFill>
                            <a:schemeClr val="tx1"/>
                          </a:solidFill>
                          <a:latin typeface="Meiryo UI" panose="020B0604030504040204" pitchFamily="50" charset="-128"/>
                          <a:ea typeface="Meiryo UI" panose="020B0604030504040204" pitchFamily="50" charset="-128"/>
                        </a:rPr>
                        <a:t>2019</a:t>
                      </a:r>
                      <a:r>
                        <a:rPr kumimoji="1" lang="ja-JP" altLang="en-US" sz="1100" u="none" dirty="0" smtClean="0">
                          <a:solidFill>
                            <a:schemeClr val="tx1"/>
                          </a:solidFill>
                          <a:latin typeface="Meiryo UI" panose="020B0604030504040204" pitchFamily="50" charset="-128"/>
                          <a:ea typeface="Meiryo UI" panose="020B0604030504040204" pitchFamily="50" charset="-128"/>
                        </a:rPr>
                        <a:t>年）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全目的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19,000</a:t>
                      </a:r>
                      <a:r>
                        <a:rPr kumimoji="1" lang="ja-JP" altLang="en-US" sz="1100" u="none" dirty="0">
                          <a:solidFill>
                            <a:schemeClr val="tx1"/>
                          </a:solidFill>
                          <a:latin typeface="Meiryo UI" panose="020B0604030504040204" pitchFamily="50" charset="-128"/>
                          <a:ea typeface="Meiryo UI" panose="020B0604030504040204" pitchFamily="50" charset="-128"/>
                        </a:rPr>
                        <a:t>円</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21,000</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参考表</a:t>
                      </a:r>
                      <a:r>
                        <a:rPr lang="en-US" altLang="ja-JP"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453247">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国際会議開催件数（</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基準）</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smtClean="0">
                          <a:solidFill>
                            <a:schemeClr val="tx1"/>
                          </a:solidFill>
                          <a:latin typeface="Meiryo UI" panose="020B0604030504040204" pitchFamily="50" charset="-128"/>
                          <a:ea typeface="Meiryo UI" panose="020B0604030504040204" pitchFamily="50" charset="-128"/>
                        </a:rPr>
                        <a:t>2019</a:t>
                      </a:r>
                      <a:r>
                        <a:rPr kumimoji="1" lang="ja-JP" altLang="en-US" sz="1100" u="none" dirty="0" smtClean="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300</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631308">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lang="en-US" altLang="ja-JP" sz="1100" u="none" dirty="0" smtClean="0">
                          <a:solidFill>
                            <a:schemeClr val="tx1"/>
                          </a:solidFill>
                          <a:latin typeface="Meiryo UI" panose="020B0604030504040204" pitchFamily="50" charset="-128"/>
                          <a:ea typeface="Meiryo UI" panose="020B0604030504040204" pitchFamily="50" charset="-128"/>
                        </a:rPr>
                        <a:t>2020</a:t>
                      </a:r>
                      <a:r>
                        <a:rPr lang="ja-JP" altLang="en-US" sz="1100" u="none" dirty="0" smtClean="0">
                          <a:solidFill>
                            <a:schemeClr val="tx1"/>
                          </a:solidFill>
                          <a:latin typeface="Meiryo UI" panose="020B0604030504040204" pitchFamily="50" charset="-128"/>
                          <a:ea typeface="Meiryo UI" panose="020B0604030504040204" pitchFamily="50" charset="-128"/>
                        </a:rPr>
                        <a:t>年）         </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総合</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ja-JP" altLang="en-US" sz="1100" u="none" baseline="0"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33</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文化・交流分野</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21</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anchor="ctr"/>
                </a:tc>
                <a:extLst>
                  <a:ext uri="{0D108BD9-81ED-4DB2-BD59-A6C34878D82A}">
                    <a16:rowId xmlns:a16="http://schemas.microsoft.com/office/drawing/2014/main" val="3876676478"/>
                  </a:ext>
                </a:extLst>
              </a:tr>
              <a:tr h="49040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72.6</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91496055"/>
                  </a:ext>
                </a:extLst>
              </a:tr>
            </a:tbl>
          </a:graphicData>
        </a:graphic>
      </p:graphicFrame>
      <p:sp>
        <p:nvSpPr>
          <p:cNvPr id="6" name="正方形/長方形 5"/>
          <p:cNvSpPr/>
          <p:nvPr/>
        </p:nvSpPr>
        <p:spPr>
          <a:xfrm>
            <a:off x="607271" y="467788"/>
            <a:ext cx="8882718" cy="694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Tree>
    <p:extLst>
      <p:ext uri="{BB962C8B-B14F-4D97-AF65-F5344CB8AC3E}">
        <p14:creationId xmlns:p14="http://schemas.microsoft.com/office/powerpoint/2010/main" val="1278924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smtClean="0"/>
              <a:t>16</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096471906"/>
              </p:ext>
            </p:extLst>
          </p:nvPr>
        </p:nvGraphicFramePr>
        <p:xfrm>
          <a:off x="478483" y="511497"/>
          <a:ext cx="9024105" cy="5541074"/>
        </p:xfrm>
        <a:graphic>
          <a:graphicData uri="http://schemas.openxmlformats.org/drawingml/2006/table">
            <a:tbl>
              <a:tblPr firstRow="1" bandRow="1">
                <a:tableStyleId>{BC89EF96-8CEA-46FF-86C4-4CE0E7609802}</a:tableStyleId>
              </a:tblPr>
              <a:tblGrid>
                <a:gridCol w="2988714">
                  <a:extLst>
                    <a:ext uri="{9D8B030D-6E8A-4147-A177-3AD203B41FA5}">
                      <a16:colId xmlns:a16="http://schemas.microsoft.com/office/drawing/2014/main" val="1259228249"/>
                    </a:ext>
                  </a:extLst>
                </a:gridCol>
                <a:gridCol w="3005143">
                  <a:extLst>
                    <a:ext uri="{9D8B030D-6E8A-4147-A177-3AD203B41FA5}">
                      <a16:colId xmlns:a16="http://schemas.microsoft.com/office/drawing/2014/main" val="3649650674"/>
                    </a:ext>
                  </a:extLst>
                </a:gridCol>
                <a:gridCol w="3030248">
                  <a:extLst>
                    <a:ext uri="{9D8B030D-6E8A-4147-A177-3AD203B41FA5}">
                      <a16:colId xmlns:a16="http://schemas.microsoft.com/office/drawing/2014/main" val="4190660185"/>
                    </a:ext>
                  </a:extLst>
                </a:gridCol>
              </a:tblGrid>
              <a:tr h="277749">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    26.4%</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（文化庁）</a:t>
                      </a:r>
                    </a:p>
                  </a:txBody>
                  <a:tcPr anchor="ctr"/>
                </a:tc>
                <a:extLst>
                  <a:ext uri="{0D108BD9-81ED-4DB2-BD59-A6C34878D82A}">
                    <a16:rowId xmlns:a16="http://schemas.microsoft.com/office/drawing/2014/main" val="280883962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43.3</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099716327"/>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舞台芸術・芸能公演数</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1100" dirty="0">
                          <a:solidFill>
                            <a:schemeClr val="tx1"/>
                          </a:solidFill>
                          <a:latin typeface="Meiryo UI" panose="020B0604030504040204" pitchFamily="50" charset="-128"/>
                          <a:ea typeface="Meiryo UI" panose="020B0604030504040204" pitchFamily="50" charset="-128"/>
                        </a:rPr>
                        <a:t>300</a:t>
                      </a:r>
                      <a:r>
                        <a:rPr kumimoji="1" lang="ja-JP" altLang="en-US" sz="11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2017</a:t>
                      </a:r>
                      <a:r>
                        <a:rPr kumimoji="1" lang="ja-JP" altLang="en-US" sz="1100"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743</a:t>
                      </a:r>
                      <a:r>
                        <a:rPr kumimoji="1" lang="ja-JP" altLang="en-US" sz="1100"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平成</a:t>
                      </a:r>
                      <a:r>
                        <a:rPr kumimoji="1" lang="en-US" altLang="ja-JP" sz="1100" u="none" dirty="0">
                          <a:solidFill>
                            <a:schemeClr val="tx1"/>
                          </a:solidFill>
                          <a:latin typeface="Meiryo UI" panose="020B0604030504040204" pitchFamily="50" charset="-128"/>
                          <a:ea typeface="Meiryo UI" panose="020B0604030504040204" pitchFamily="50" charset="-128"/>
                        </a:rPr>
                        <a:t>30</a:t>
                      </a:r>
                      <a:r>
                        <a:rPr kumimoji="1" lang="ja-JP" altLang="en-US" sz="1100" u="none" dirty="0">
                          <a:solidFill>
                            <a:schemeClr val="tx1"/>
                          </a:solidFill>
                          <a:latin typeface="Meiryo UI" panose="020B0604030504040204" pitchFamily="50" charset="-128"/>
                          <a:ea typeface="Meiryo UI" panose="020B0604030504040204" pitchFamily="50" charset="-128"/>
                        </a:rPr>
                        <a:t>年度社会教育調査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p>
                  </a:txBody>
                  <a:tcPr anchor="ctr"/>
                </a:tc>
                <a:extLst>
                  <a:ext uri="{0D108BD9-81ED-4DB2-BD59-A6C34878D82A}">
                    <a16:rowId xmlns:a16="http://schemas.microsoft.com/office/drawing/2014/main" val="1285683091"/>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rPr>
                        <a:t>2019</a:t>
                      </a:r>
                      <a:r>
                        <a:rPr lang="ja-JP" altLang="en-US" sz="1100" u="none" dirty="0" smtClean="0">
                          <a:solidFill>
                            <a:schemeClr val="tx1"/>
                          </a:solidFill>
                          <a:latin typeface="Meiryo UI" panose="020B0604030504040204" pitchFamily="50" charset="-128"/>
                          <a:ea typeface="Meiryo UI" panose="020B0604030504040204" pitchFamily="50" charset="-128"/>
                        </a:rPr>
                        <a:t>年）    </a:t>
                      </a:r>
                      <a:r>
                        <a:rPr lang="ja-JP" altLang="en-US" sz="1100" u="none" dirty="0">
                          <a:solidFill>
                            <a:schemeClr val="tx1"/>
                          </a:solidFill>
                          <a:latin typeface="Meiryo UI" panose="020B0604030504040204" pitchFamily="50" charset="-128"/>
                          <a:ea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3,030,617</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53372">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15,082</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第９回大阪マラソン実績</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成人の週１回以上のスポーツ実施率</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56.2%</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3283998"/>
                  </a:ext>
                </a:extLst>
              </a:tr>
              <a:tr h="49035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1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1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9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     45.1</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876676478"/>
                  </a:ext>
                </a:extLst>
              </a:tr>
              <a:tr h="370840">
                <a:tc>
                  <a:txBody>
                    <a:bodyPr/>
                    <a:lstStyle/>
                    <a:p>
                      <a:pPr>
                        <a:lnSpc>
                          <a:spcPct val="150000"/>
                        </a:lnSpc>
                      </a:pPr>
                      <a:r>
                        <a:rPr lang="ja-JP" altLang="en-US" sz="11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2017</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u="none" dirty="0">
                          <a:solidFill>
                            <a:schemeClr val="tx1"/>
                          </a:solidFill>
                          <a:latin typeface="Meiryo UI" panose="020B0604030504040204" pitchFamily="50" charset="-128"/>
                          <a:ea typeface="Meiryo UI" panose="020B0604030504040204" pitchFamily="50" charset="-128"/>
                        </a:rPr>
                        <a:t>455</a:t>
                      </a:r>
                      <a:r>
                        <a:rPr kumimoji="1" lang="ja-JP" altLang="en-US" sz="1100" u="none" dirty="0">
                          <a:solidFill>
                            <a:schemeClr val="tx1"/>
                          </a:solidFill>
                          <a:latin typeface="Meiryo UI" panose="020B0604030504040204" pitchFamily="50" charset="-128"/>
                          <a:ea typeface="Meiryo UI" panose="020B0604030504040204" pitchFamily="50" charset="-128"/>
                        </a:rPr>
                        <a:t>人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高等学校等における国際交流等の状況について</a:t>
                      </a: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1496055"/>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lang="en-US" altLang="ja-JP" sz="1100" u="sng"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2018</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3,660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1100" dirty="0">
                          <a:solidFill>
                            <a:schemeClr val="tx1"/>
                          </a:solidFill>
                          <a:latin typeface="Meiryo UI" panose="020B0604030504040204" pitchFamily="50" charset="-128"/>
                          <a:ea typeface="Meiryo UI" panose="020B0604030504040204" pitchFamily="50" charset="-128"/>
                        </a:rPr>
                        <a:t>3,045</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3277801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 CEFR A2</a:t>
                      </a:r>
                      <a:r>
                        <a:rPr lang="ja-JP" altLang="en-US" sz="11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レベル相当以上の英語力を取得または有すると思われる生徒数の割合（公立高等学校　第３学年）</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eiryo UI" panose="020B0604030504040204" pitchFamily="50" charset="-128"/>
                          <a:ea typeface="Meiryo UI" panose="020B0604030504040204" pitchFamily="50" charset="-128"/>
                        </a:rPr>
                        <a:t>2019</a:t>
                      </a:r>
                      <a:r>
                        <a:rPr kumimoji="1" lang="ja-JP" altLang="en-US" sz="1100" dirty="0" smtClean="0">
                          <a:solidFill>
                            <a:schemeClr val="tx1"/>
                          </a:solidFill>
                          <a:latin typeface="Meiryo UI" panose="020B0604030504040204" pitchFamily="50" charset="-128"/>
                          <a:ea typeface="Meiryo UI" panose="020B0604030504040204" pitchFamily="50" charset="-128"/>
                        </a:rPr>
                        <a:t>年）</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43.7</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2019.12.1</a:t>
                      </a:r>
                      <a:r>
                        <a:rPr kumimoji="1" lang="ja-JP" altLang="en-US" sz="1100" u="none" dirty="0">
                          <a:solidFill>
                            <a:schemeClr val="tx1"/>
                          </a:solidFill>
                          <a:latin typeface="Meiryo UI" panose="020B0604030504040204" pitchFamily="50" charset="-128"/>
                          <a:ea typeface="Meiryo UI" panose="020B0604030504040204" pitchFamily="50" charset="-128"/>
                        </a:rPr>
                        <a:t>時点</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1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（文部科学省）</a:t>
                      </a:r>
                      <a:endParaRPr lang="en-US" altLang="zh-TW"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66868121"/>
                  </a:ext>
                </a:extLst>
              </a:tr>
            </a:tbl>
          </a:graphicData>
        </a:graphic>
      </p:graphicFrame>
    </p:spTree>
    <p:extLst>
      <p:ext uri="{BB962C8B-B14F-4D97-AF65-F5344CB8AC3E}">
        <p14:creationId xmlns:p14="http://schemas.microsoft.com/office/powerpoint/2010/main" val="242057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smtClean="0"/>
              <a:t>17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758255364"/>
              </p:ext>
            </p:extLst>
          </p:nvPr>
        </p:nvGraphicFramePr>
        <p:xfrm>
          <a:off x="478482" y="833182"/>
          <a:ext cx="9042035" cy="4849749"/>
        </p:xfrm>
        <a:graphic>
          <a:graphicData uri="http://schemas.openxmlformats.org/drawingml/2006/table">
            <a:tbl>
              <a:tblPr firstRow="1" bandRow="1">
                <a:tableStyleId>{BC89EF96-8CEA-46FF-86C4-4CE0E7609802}</a:tableStyleId>
              </a:tblPr>
              <a:tblGrid>
                <a:gridCol w="3000979">
                  <a:extLst>
                    <a:ext uri="{9D8B030D-6E8A-4147-A177-3AD203B41FA5}">
                      <a16:colId xmlns:a16="http://schemas.microsoft.com/office/drawing/2014/main" val="1259228249"/>
                    </a:ext>
                  </a:extLst>
                </a:gridCol>
                <a:gridCol w="3014544">
                  <a:extLst>
                    <a:ext uri="{9D8B030D-6E8A-4147-A177-3AD203B41FA5}">
                      <a16:colId xmlns:a16="http://schemas.microsoft.com/office/drawing/2014/main" val="3649650674"/>
                    </a:ext>
                  </a:extLst>
                </a:gridCol>
                <a:gridCol w="3026512">
                  <a:extLst>
                    <a:ext uri="{9D8B030D-6E8A-4147-A177-3AD203B41FA5}">
                      <a16:colId xmlns:a16="http://schemas.microsoft.com/office/drawing/2014/main" val="4190660185"/>
                    </a:ext>
                  </a:extLst>
                </a:gridCol>
              </a:tblGrid>
              <a:tr h="277749">
                <a:tc>
                  <a:txBody>
                    <a:bodyPr/>
                    <a:lstStyle/>
                    <a:p>
                      <a:pPr algn="ctr"/>
                      <a:r>
                        <a:rPr kumimoji="1" lang="en-US" altLang="ja-JP" sz="1100" dirty="0">
                          <a:latin typeface="Meiryo UI" panose="020B0604030504040204" pitchFamily="50" charset="-128"/>
                          <a:ea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府内在留高度外国人材数（在留資格別含む）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eiryo UI" panose="020B0604030504040204" pitchFamily="50" charset="-128"/>
                          <a:ea typeface="Meiryo UI" panose="020B0604030504040204" pitchFamily="50" charset="-128"/>
                        </a:rPr>
                        <a:t>2020</a:t>
                      </a:r>
                      <a:r>
                        <a:rPr kumimoji="1" lang="ja-JP" altLang="en-US" sz="1100" dirty="0" smtClean="0">
                          <a:solidFill>
                            <a:schemeClr val="tx1"/>
                          </a:solidFill>
                          <a:latin typeface="Meiryo UI" panose="020B0604030504040204" pitchFamily="50" charset="-128"/>
                          <a:ea typeface="Meiryo UI" panose="020B0604030504040204" pitchFamily="50" charset="-128"/>
                        </a:rPr>
                        <a:t>年）</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32,232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高度専門職　    　　　　　</a:t>
                      </a:r>
                      <a:r>
                        <a:rPr kumimoji="1" lang="en-US" altLang="ja-JP" sz="1100" dirty="0">
                          <a:solidFill>
                            <a:schemeClr val="tx1"/>
                          </a:solidFill>
                          <a:latin typeface="Meiryo UI" panose="020B0604030504040204" pitchFamily="50" charset="-128"/>
                          <a:ea typeface="Meiryo UI" panose="020B0604030504040204" pitchFamily="50" charset="-128"/>
                        </a:rPr>
                        <a:t>677</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経営・管理　　 　　　　　</a:t>
                      </a:r>
                      <a:r>
                        <a:rPr kumimoji="1" lang="en-US" altLang="ja-JP" sz="1100" dirty="0">
                          <a:solidFill>
                            <a:schemeClr val="tx1"/>
                          </a:solidFill>
                          <a:latin typeface="Meiryo UI" panose="020B0604030504040204" pitchFamily="50" charset="-128"/>
                          <a:ea typeface="Meiryo UI" panose="020B0604030504040204" pitchFamily="50" charset="-128"/>
                        </a:rPr>
                        <a:t>2,830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技術・人文知識・国際業務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25,641</a:t>
                      </a:r>
                      <a:r>
                        <a:rPr kumimoji="1" lang="ja-JP" altLang="en-US" sz="1100" dirty="0">
                          <a:solidFill>
                            <a:schemeClr val="tx1"/>
                          </a:solidFill>
                          <a:latin typeface="Meiryo UI" panose="020B0604030504040204" pitchFamily="50" charset="-128"/>
                          <a:ea typeface="Meiryo UI" panose="020B0604030504040204" pitchFamily="50" charset="-128"/>
                        </a:rPr>
                        <a:t>人　</a:t>
                      </a:r>
                      <a:r>
                        <a:rPr kumimoji="1" lang="ja-JP" altLang="en-US" sz="1100" dirty="0" smtClean="0">
                          <a:solidFill>
                            <a:schemeClr val="tx1"/>
                          </a:solidFill>
                          <a:latin typeface="Meiryo UI" panose="020B0604030504040204" pitchFamily="50" charset="-128"/>
                          <a:ea typeface="Meiryo UI" panose="020B0604030504040204" pitchFamily="50" charset="-128"/>
                        </a:rPr>
                        <a:t>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eiryo UI" panose="020B0604030504040204" pitchFamily="50" charset="-128"/>
                          <a:ea typeface="Meiryo UI" panose="020B0604030504040204" pitchFamily="50" charset="-128"/>
                        </a:rPr>
                        <a:t>※2020.6.30</a:t>
                      </a:r>
                      <a:r>
                        <a:rPr kumimoji="1" lang="ja-JP" altLang="en-US" sz="1100" dirty="0" smtClean="0">
                          <a:solidFill>
                            <a:schemeClr val="tx1"/>
                          </a:solidFill>
                          <a:latin typeface="Meiryo UI" panose="020B0604030504040204" pitchFamily="50" charset="-128"/>
                          <a:ea typeface="Meiryo UI" panose="020B0604030504040204" pitchFamily="50" charset="-128"/>
                        </a:rPr>
                        <a:t>時点　</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在留外国人統計　</a:t>
                      </a:r>
                      <a:r>
                        <a:rPr kumimoji="1" lang="ja-JP" altLang="en-US" sz="1100" u="none" strike="noStrike" dirty="0">
                          <a:solidFill>
                            <a:schemeClr val="tx1"/>
                          </a:solidFill>
                          <a:latin typeface="Meiryo UI" panose="020B0604030504040204" pitchFamily="50" charset="-128"/>
                          <a:ea typeface="Meiryo UI" panose="020B0604030504040204" pitchFamily="50" charset="-128"/>
                        </a:rPr>
                        <a:t>都道府県別在留資格別在留外国人数</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（法務省</a:t>
                      </a:r>
                      <a:r>
                        <a:rPr kumimoji="1" lang="ja-JP" altLang="en-US" sz="1100" u="none"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99344184"/>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smtClean="0">
                          <a:solidFill>
                            <a:schemeClr val="tx1"/>
                          </a:solidFill>
                          <a:latin typeface="Meiryo UI" panose="020B0604030504040204" pitchFamily="50" charset="-128"/>
                          <a:ea typeface="Meiryo UI" panose="020B0604030504040204" pitchFamily="50" charset="-128"/>
                        </a:rPr>
                        <a:t>2018</a:t>
                      </a:r>
                      <a:r>
                        <a:rPr kumimoji="1" lang="ja-JP" altLang="en-US" sz="1100" u="none" dirty="0" smtClean="0">
                          <a:solidFill>
                            <a:schemeClr val="tx1"/>
                          </a:solidFill>
                          <a:latin typeface="Meiryo UI" panose="020B0604030504040204" pitchFamily="50" charset="-128"/>
                          <a:ea typeface="Meiryo UI" panose="020B0604030504040204" pitchFamily="50" charset="-128"/>
                        </a:rPr>
                        <a:t>年）</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10.0</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留学生の日本企業等への就職状況について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zh-CN" altLang="en-US" sz="1100" u="none" dirty="0">
                          <a:solidFill>
                            <a:schemeClr val="tx1"/>
                          </a:solidFill>
                          <a:latin typeface="Meiryo UI" panose="020B0604030504040204" pitchFamily="50" charset="-128"/>
                          <a:ea typeface="Meiryo UI" panose="020B0604030504040204" pitchFamily="50" charset="-128"/>
                        </a:rPr>
                        <a:t>出入国在留管理庁</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37858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府内外国人のビジネス日本語（</a:t>
                      </a:r>
                      <a:r>
                        <a:rPr lang="en-US" altLang="ja-JP" sz="1100" u="none" dirty="0">
                          <a:solidFill>
                            <a:schemeClr val="tx1"/>
                          </a:solidFill>
                          <a:latin typeface="Meiryo UI" panose="020B0604030504040204" pitchFamily="50" charset="-128"/>
                          <a:ea typeface="Meiryo UI" panose="020B0604030504040204" pitchFamily="50" charset="-128"/>
                        </a:rPr>
                        <a:t>J2</a:t>
                      </a:r>
                      <a:r>
                        <a:rPr lang="ja-JP" altLang="en-US" sz="1100" u="none" dirty="0">
                          <a:solidFill>
                            <a:schemeClr val="tx1"/>
                          </a:solidFill>
                          <a:latin typeface="Meiryo UI" panose="020B0604030504040204" pitchFamily="50" charset="-128"/>
                          <a:ea typeface="Meiryo UI" panose="020B0604030504040204" pitchFamily="50" charset="-128"/>
                        </a:rPr>
                        <a:t>以上）</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取得者数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190</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BJT</a:t>
                      </a:r>
                      <a:r>
                        <a:rPr kumimoji="1" lang="ja-JP" altLang="en-US" sz="1100" dirty="0">
                          <a:solidFill>
                            <a:schemeClr val="tx1"/>
                          </a:solidFill>
                          <a:latin typeface="Meiryo UI" panose="020B0604030504040204" pitchFamily="50" charset="-128"/>
                          <a:ea typeface="Meiryo UI" panose="020B0604030504040204" pitchFamily="50" charset="-128"/>
                        </a:rPr>
                        <a:t>ビジネス日本語能力テスト</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（（公財）日本漢字能力検定協会）</a:t>
                      </a:r>
                    </a:p>
                  </a:txBody>
                  <a:tcPr anchor="ctr"/>
                </a:tc>
                <a:extLst>
                  <a:ext uri="{0D108BD9-81ED-4DB2-BD59-A6C34878D82A}">
                    <a16:rowId xmlns:a16="http://schemas.microsoft.com/office/drawing/2014/main" val="3162407634"/>
                  </a:ext>
                </a:extLst>
              </a:tr>
              <a:tr h="68650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rPr>
                        <a:t>2019</a:t>
                      </a:r>
                      <a:r>
                        <a:rPr kumimoji="1" lang="ja-JP" altLang="en-US" sz="1100" u="none" dirty="0" smtClean="0">
                          <a:solidFill>
                            <a:schemeClr val="tx1"/>
                          </a:solidFill>
                          <a:latin typeface="Meiryo UI" panose="020B0604030504040204" pitchFamily="50" charset="-128"/>
                          <a:ea typeface="Meiryo UI" panose="020B0604030504040204" pitchFamily="50" charset="-128"/>
                        </a:rPr>
                        <a:t>年）</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105,379</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baseline="0" dirty="0">
                          <a:solidFill>
                            <a:schemeClr val="tx1"/>
                          </a:solidFill>
                          <a:latin typeface="Meiryo UI" panose="020B0604030504040204" pitchFamily="50" charset="-128"/>
                          <a:ea typeface="Meiryo UI" panose="020B0604030504040204" pitchFamily="50" charset="-128"/>
                        </a:rPr>
                        <a:t>  　うち　専門的・技術的分野　 </a:t>
                      </a:r>
                      <a:r>
                        <a:rPr kumimoji="1" lang="en-US" altLang="ja-JP" sz="1100" baseline="0" dirty="0">
                          <a:solidFill>
                            <a:schemeClr val="tx1"/>
                          </a:solidFill>
                          <a:latin typeface="Meiryo UI" panose="020B0604030504040204" pitchFamily="50" charset="-128"/>
                          <a:ea typeface="Meiryo UI" panose="020B0604030504040204" pitchFamily="50" charset="-128"/>
                        </a:rPr>
                        <a:t>25,816</a:t>
                      </a:r>
                      <a:r>
                        <a:rPr kumimoji="1" lang="ja-JP" altLang="en-US" sz="1100" baseline="0" dirty="0">
                          <a:solidFill>
                            <a:schemeClr val="tx1"/>
                          </a:solidFill>
                          <a:latin typeface="Meiryo UI" panose="020B0604030504040204" pitchFamily="50" charset="-128"/>
                          <a:ea typeface="Meiryo UI" panose="020B0604030504040204" pitchFamily="50" charset="-128"/>
                        </a:rPr>
                        <a:t>人</a:t>
                      </a:r>
                      <a:endParaRPr kumimoji="1" lang="en-US" altLang="ja-JP" sz="1100" baseline="0"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特定活動　　　　　　　　 　</a:t>
                      </a:r>
                      <a:r>
                        <a:rPr lang="en-US" altLang="ja-JP" sz="1100" u="none" dirty="0">
                          <a:solidFill>
                            <a:schemeClr val="tx1"/>
                          </a:solidFill>
                          <a:latin typeface="Meiryo UI" panose="020B0604030504040204" pitchFamily="50" charset="-128"/>
                          <a:ea typeface="Meiryo UI" panose="020B0604030504040204" pitchFamily="50" charset="-128"/>
                        </a:rPr>
                        <a:t>2,821</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技能実習　　　　　　　　</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20,838</a:t>
                      </a:r>
                      <a:r>
                        <a:rPr kumimoji="1" lang="ja-JP" altLang="en-US" sz="1100" u="none" dirty="0">
                          <a:solidFill>
                            <a:schemeClr val="tx1"/>
                          </a:solidFill>
                          <a:latin typeface="Meiryo UI" panose="020B0604030504040204" pitchFamily="50" charset="-128"/>
                          <a:ea typeface="Meiryo UI" panose="020B0604030504040204" pitchFamily="50" charset="-128"/>
                        </a:rPr>
                        <a:t>人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資格外活動　　　　　　　</a:t>
                      </a:r>
                      <a:r>
                        <a:rPr kumimoji="1" lang="en-US" altLang="ja-JP" sz="1100" u="none" dirty="0">
                          <a:solidFill>
                            <a:schemeClr val="tx1"/>
                          </a:solidFill>
                          <a:latin typeface="Meiryo UI" panose="020B0604030504040204" pitchFamily="50" charset="-128"/>
                          <a:ea typeface="Meiryo UI" panose="020B0604030504040204" pitchFamily="50" charset="-128"/>
                        </a:rPr>
                        <a:t>31,220</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身分に基づく在留資格　</a:t>
                      </a:r>
                      <a:r>
                        <a:rPr lang="en-US" altLang="ja-JP" sz="1100" u="none" dirty="0">
                          <a:solidFill>
                            <a:schemeClr val="tx1"/>
                          </a:solidFill>
                          <a:latin typeface="Meiryo UI" panose="020B0604030504040204" pitchFamily="50" charset="-128"/>
                          <a:ea typeface="Meiryo UI" panose="020B0604030504040204" pitchFamily="50" charset="-128"/>
                        </a:rPr>
                        <a:t>24,684</a:t>
                      </a:r>
                      <a:r>
                        <a:rPr lang="ja-JP" altLang="en-US" sz="1100" u="none" dirty="0" smtClean="0">
                          <a:solidFill>
                            <a:schemeClr val="tx1"/>
                          </a:solidFill>
                          <a:latin typeface="Meiryo UI" panose="020B0604030504040204" pitchFamily="50" charset="-128"/>
                          <a:ea typeface="Meiryo UI" panose="020B0604030504040204" pitchFamily="50" charset="-128"/>
                        </a:rPr>
                        <a:t>人</a:t>
                      </a:r>
                      <a:endParaRPr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2019.10.31</a:t>
                      </a:r>
                      <a:r>
                        <a:rPr kumimoji="1" lang="ja-JP" altLang="en-US" sz="1100" dirty="0" smtClean="0">
                          <a:solidFill>
                            <a:schemeClr val="tx1"/>
                          </a:solidFill>
                          <a:latin typeface="Meiryo UI" panose="020B0604030504040204" pitchFamily="50" charset="-128"/>
                          <a:ea typeface="Meiryo UI" panose="020B0604030504040204" pitchFamily="50" charset="-128"/>
                        </a:rPr>
                        <a:t>時点</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「外国人雇用状況」の届出状況について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（厚生労働省</a:t>
                      </a:r>
                      <a:r>
                        <a:rPr kumimoji="1" lang="ja-JP" altLang="en-US" sz="1100" u="none" dirty="0" smtClean="0">
                          <a:solidFill>
                            <a:schemeClr val="tx1"/>
                          </a:solidFill>
                          <a:latin typeface="Meiryo UI" panose="020B0604030504040204" pitchFamily="50" charset="-128"/>
                          <a:ea typeface="Meiryo UI" panose="020B0604030504040204" pitchFamily="50" charset="-128"/>
                        </a:rPr>
                        <a:t>）</a:t>
                      </a:r>
                      <a:endParaRPr kumimoji="1" lang="ja-JP" altLang="en-US" sz="1100"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smtClean="0">
                          <a:solidFill>
                            <a:schemeClr val="tx1"/>
                          </a:solidFill>
                          <a:latin typeface="Meiryo UI" panose="020B0604030504040204" pitchFamily="50" charset="-128"/>
                          <a:ea typeface="Meiryo UI" panose="020B0604030504040204" pitchFamily="50" charset="-128"/>
                        </a:rPr>
                        <a:t>2019</a:t>
                      </a:r>
                      <a:r>
                        <a:rPr kumimoji="1" lang="ja-JP" altLang="en-US" sz="1100" u="none" dirty="0" smtClean="0">
                          <a:solidFill>
                            <a:schemeClr val="tx1"/>
                          </a:solidFill>
                          <a:latin typeface="Meiryo UI" panose="020B0604030504040204" pitchFamily="50" charset="-128"/>
                          <a:ea typeface="Meiryo UI" panose="020B0604030504040204" pitchFamily="50" charset="-128"/>
                        </a:rPr>
                        <a:t>年）　</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26,257</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大学・短大　           </a:t>
                      </a:r>
                      <a:r>
                        <a:rPr kumimoji="1" lang="en-US" altLang="ja-JP" sz="1100" dirty="0">
                          <a:solidFill>
                            <a:schemeClr val="tx1"/>
                          </a:solidFill>
                          <a:latin typeface="Meiryo UI" panose="020B0604030504040204" pitchFamily="50" charset="-128"/>
                          <a:ea typeface="Meiryo UI" panose="020B0604030504040204" pitchFamily="50" charset="-128"/>
                        </a:rPr>
                        <a:t>9,592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高専・専修等　        </a:t>
                      </a:r>
                      <a:r>
                        <a:rPr kumimoji="1" lang="en-US" altLang="ja-JP" sz="1100" dirty="0">
                          <a:solidFill>
                            <a:schemeClr val="tx1"/>
                          </a:solidFill>
                          <a:latin typeface="Meiryo UI" panose="020B0604030504040204" pitchFamily="50" charset="-128"/>
                          <a:ea typeface="Meiryo UI" panose="020B0604030504040204" pitchFamily="50" charset="-128"/>
                        </a:rPr>
                        <a:t>8,742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zh-TW" altLang="en-US" sz="1100" dirty="0">
                          <a:solidFill>
                            <a:schemeClr val="tx1"/>
                          </a:solidFill>
                          <a:latin typeface="Meiryo UI" panose="020B0604030504040204" pitchFamily="50" charset="-128"/>
                          <a:ea typeface="Meiryo UI" panose="020B0604030504040204" pitchFamily="50" charset="-128"/>
                        </a:rPr>
                        <a:t>日本語教育機関</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7,923</a:t>
                      </a:r>
                      <a:r>
                        <a:rPr kumimoji="1" lang="ja-JP" altLang="en-US" sz="1100" dirty="0" smtClean="0">
                          <a:solidFill>
                            <a:schemeClr val="tx1"/>
                          </a:solidFill>
                          <a:latin typeface="Meiryo UI" panose="020B0604030504040204" pitchFamily="50" charset="-128"/>
                          <a:ea typeface="Meiryo UI" panose="020B0604030504040204" pitchFamily="50" charset="-128"/>
                        </a:rPr>
                        <a:t>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2019.5.1</a:t>
                      </a:r>
                      <a:r>
                        <a:rPr kumimoji="1" lang="ja-JP" altLang="en-US" sz="1100" dirty="0" smtClean="0">
                          <a:solidFill>
                            <a:schemeClr val="tx1"/>
                          </a:solidFill>
                          <a:latin typeface="Meiryo UI" panose="020B0604030504040204" pitchFamily="50" charset="-128"/>
                          <a:ea typeface="Meiryo UI" panose="020B0604030504040204" pitchFamily="50" charset="-128"/>
                        </a:rPr>
                        <a:t>時点</a:t>
                      </a:r>
                      <a:r>
                        <a:rPr kumimoji="1" lang="ja-JP" altLang="en-US" sz="1100" u="none" dirty="0" smtClean="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外国人留学生在籍状況調査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35</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）公表</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bl>
          </a:graphicData>
        </a:graphic>
      </p:graphicFrame>
    </p:spTree>
    <p:extLst>
      <p:ext uri="{BB962C8B-B14F-4D97-AF65-F5344CB8AC3E}">
        <p14:creationId xmlns:p14="http://schemas.microsoft.com/office/powerpoint/2010/main" val="263644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目次</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885370" y="1219200"/>
            <a:ext cx="8389258"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2500"/>
              </a:lnSpc>
            </a:pPr>
            <a:r>
              <a:rPr kumimoji="1" lang="ja-JP" altLang="en-US" sz="2000" dirty="0">
                <a:latin typeface="Meiryo UI" panose="020B0604030504040204" pitchFamily="50" charset="-128"/>
                <a:ea typeface="Meiryo UI" panose="020B0604030504040204" pitchFamily="50" charset="-128"/>
              </a:rPr>
              <a:t>はじめに　　　　　　　　　　　　　　　　　　　　　　　　                                １</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めざす姿と基本的な考え方                                                          </a:t>
            </a:r>
            <a:r>
              <a:rPr lang="en-US" altLang="ja-JP" sz="2000" dirty="0">
                <a:latin typeface="Meiryo UI" panose="020B0604030504040204" pitchFamily="50" charset="-128"/>
                <a:ea typeface="Meiryo UI" panose="020B0604030504040204" pitchFamily="50" charset="-128"/>
              </a:rPr>
              <a:t>3</a:t>
            </a: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めざすべき都市像　　　　　　　　　　　　　　　　　　　　　　　　　　　　　　　　　　  </a:t>
            </a:r>
            <a:r>
              <a:rPr lang="en-US" altLang="ja-JP" sz="2000" dirty="0">
                <a:latin typeface="Meiryo UI" panose="020B0604030504040204" pitchFamily="50" charset="-128"/>
                <a:ea typeface="Meiryo UI" panose="020B0604030504040204" pitchFamily="50" charset="-128"/>
              </a:rPr>
              <a:t>6</a:t>
            </a: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kumimoji="1" lang="ja-JP" altLang="en-US" sz="2000" dirty="0">
                <a:latin typeface="Meiryo UI" panose="020B0604030504040204" pitchFamily="50" charset="-128"/>
                <a:ea typeface="Meiryo UI" panose="020B0604030504040204" pitchFamily="50" charset="-128"/>
              </a:rPr>
              <a:t>都市像ごとの施策項目及び主な施策　  　　　　　　            　　　　　　　　　</a:t>
            </a:r>
            <a:r>
              <a:rPr kumimoji="1" lang="en-US" altLang="ja-JP" sz="2000" dirty="0">
                <a:latin typeface="Meiryo UI" panose="020B0604030504040204" pitchFamily="50" charset="-128"/>
                <a:ea typeface="Meiryo UI" panose="020B0604030504040204" pitchFamily="50" charset="-128"/>
              </a:rPr>
              <a:t>7</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重点取組み　　　　　　　　　　　　　　　　　　　　　  　　　　　　　　　　　　　　　  </a:t>
            </a:r>
            <a:r>
              <a:rPr lang="en-US" altLang="ja-JP" sz="2000" dirty="0">
                <a:latin typeface="Meiryo UI" panose="020B0604030504040204" pitchFamily="50" charset="-128"/>
                <a:ea typeface="Meiryo UI" panose="020B0604030504040204" pitchFamily="50" charset="-128"/>
              </a:rPr>
              <a:t>12</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フェーズに応じた取組み推進の考え方　　　　　　　　　　　　　　　　　　　　　　　</a:t>
            </a:r>
            <a:r>
              <a:rPr lang="en-US" altLang="ja-JP" sz="2000" dirty="0">
                <a:latin typeface="Meiryo UI" panose="020B0604030504040204" pitchFamily="50" charset="-128"/>
                <a:ea typeface="Meiryo UI" panose="020B0604030504040204" pitchFamily="50" charset="-128"/>
              </a:rPr>
              <a:t>13</a:t>
            </a:r>
          </a:p>
          <a:p>
            <a:pPr>
              <a:lnSpc>
                <a:spcPts val="2500"/>
              </a:lnSpc>
            </a:pPr>
            <a:endParaRPr kumimoji="1"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戦略の進捗管理　　　　　　　　　　　　　　　　　　　　　　　　　　　　　　　　　　　</a:t>
            </a:r>
            <a:r>
              <a:rPr lang="en-US" altLang="ja-JP" sz="2000" dirty="0">
                <a:latin typeface="Meiryo UI" panose="020B0604030504040204" pitchFamily="50" charset="-128"/>
                <a:ea typeface="Meiryo UI" panose="020B0604030504040204" pitchFamily="50" charset="-128"/>
              </a:rPr>
              <a:t>14</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参考資料</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重点事業例とスケジュールイメージ　　　　  　　　　　　　　　　　　 </a:t>
            </a:r>
            <a:r>
              <a:rPr lang="en-US" altLang="ja-JP" sz="2000" dirty="0">
                <a:latin typeface="Meiryo UI" panose="020B0604030504040204" pitchFamily="50" charset="-128"/>
                <a:ea typeface="Meiryo UI" panose="020B0604030504040204" pitchFamily="50" charset="-128"/>
              </a:rPr>
              <a:t>18</a:t>
            </a:r>
            <a:r>
              <a:rPr lang="ja-JP" altLang="en-US" sz="2000" dirty="0">
                <a:latin typeface="Meiryo UI" panose="020B0604030504040204" pitchFamily="50" charset="-128"/>
                <a:ea typeface="Meiryo UI" panose="020B0604030504040204" pitchFamily="50" charset="-128"/>
              </a:rPr>
              <a:t>　</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697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46521" y="6492875"/>
            <a:ext cx="2228850" cy="365125"/>
          </a:xfrm>
        </p:spPr>
        <p:txBody>
          <a:bodyPr/>
          <a:lstStyle/>
          <a:p>
            <a:r>
              <a:rPr kumimoji="1" lang="en-US" altLang="ja-JP" dirty="0" smtClean="0"/>
              <a:t>18</a:t>
            </a:r>
            <a:endParaRPr kumimoji="1" lang="ja-JP" altLang="en-US" dirty="0"/>
          </a:p>
        </p:txBody>
      </p:sp>
      <p:pic>
        <p:nvPicPr>
          <p:cNvPr id="2" name="図 1"/>
          <p:cNvPicPr>
            <a:picLocks noChangeAspect="1"/>
          </p:cNvPicPr>
          <p:nvPr/>
        </p:nvPicPr>
        <p:blipFill>
          <a:blip r:embed="rId2"/>
          <a:stretch>
            <a:fillRect/>
          </a:stretch>
        </p:blipFill>
        <p:spPr>
          <a:xfrm>
            <a:off x="148009" y="121102"/>
            <a:ext cx="9575846" cy="6464182"/>
          </a:xfrm>
          <a:prstGeom prst="rect">
            <a:avLst/>
          </a:prstGeom>
        </p:spPr>
      </p:pic>
    </p:spTree>
    <p:extLst>
      <p:ext uri="{BB962C8B-B14F-4D97-AF65-F5344CB8AC3E}">
        <p14:creationId xmlns:p14="http://schemas.microsoft.com/office/powerpoint/2010/main" val="1451934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DFB94BA-0FFB-486F-A010-2EC40FEDBCDE}"/>
              </a:ext>
            </a:extLst>
          </p:cNvPr>
          <p:cNvSpPr>
            <a:spLocks noGrp="1"/>
          </p:cNvSpPr>
          <p:nvPr>
            <p:ph type="sldNum" sz="quarter" idx="12"/>
          </p:nvPr>
        </p:nvSpPr>
        <p:spPr>
          <a:xfrm>
            <a:off x="7505564" y="6356351"/>
            <a:ext cx="2228850" cy="365125"/>
          </a:xfrm>
        </p:spPr>
        <p:txBody>
          <a:bodyPr/>
          <a:lstStyle/>
          <a:p>
            <a:r>
              <a:rPr kumimoji="1" lang="en-US" altLang="ja-JP" dirty="0"/>
              <a:t>1</a:t>
            </a:r>
            <a:endParaRPr kumimoji="1" lang="ja-JP" altLang="en-US" dirty="0"/>
          </a:p>
        </p:txBody>
      </p:sp>
      <p:sp>
        <p:nvSpPr>
          <p:cNvPr id="6" name="正方形/長方形 5">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はじめに</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1C9463AF-5DFA-4326-8E62-223A28D89E9B}"/>
              </a:ext>
            </a:extLst>
          </p:cNvPr>
          <p:cNvSpPr>
            <a:spLocks noGrp="1"/>
          </p:cNvSpPr>
          <p:nvPr>
            <p:ph idx="1"/>
          </p:nvPr>
        </p:nvSpPr>
        <p:spPr>
          <a:xfrm>
            <a:off x="303571" y="908168"/>
            <a:ext cx="9298857" cy="5163032"/>
          </a:xfrm>
        </p:spPr>
        <p:txBody>
          <a:bodyPr>
            <a:noAutofit/>
          </a:bodyPr>
          <a:lstStyle/>
          <a:p>
            <a:pPr marL="187200" indent="-187200">
              <a:lnSpc>
                <a:spcPts val="2800"/>
              </a:lnSpc>
              <a:spcBef>
                <a:spcPts val="30"/>
              </a:spcBef>
              <a:buNone/>
            </a:pPr>
            <a:r>
              <a:rPr lang="en-US" altLang="ja-JP" sz="1400" b="1" dirty="0">
                <a:latin typeface="+mn-ea"/>
              </a:rPr>
              <a:t>【</a:t>
            </a:r>
            <a:r>
              <a:rPr lang="ja-JP" altLang="en-US" sz="1400" b="1" dirty="0">
                <a:latin typeface="Meiryo UI" panose="020B0604030504040204" pitchFamily="50" charset="-128"/>
                <a:ea typeface="Meiryo UI" panose="020B0604030504040204" pitchFamily="50" charset="-128"/>
              </a:rPr>
              <a:t>これまでの取組み</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ja-JP" altLang="ja-JP" sz="1400" dirty="0">
                <a:latin typeface="Meiryo UI" panose="020B0604030504040204" pitchFamily="50" charset="-128"/>
                <a:ea typeface="Meiryo UI" panose="020B0604030504040204" pitchFamily="50" charset="-128"/>
              </a:rPr>
              <a:t>大阪府・市では、世界的な創造都市</a:t>
            </a:r>
            <a:r>
              <a:rPr lang="ja-JP" altLang="en-US" sz="1400" dirty="0">
                <a:latin typeface="Meiryo UI" panose="020B0604030504040204" pitchFamily="50" charset="-128"/>
                <a:ea typeface="Meiryo UI" panose="020B0604030504040204" pitchFamily="50" charset="-128"/>
              </a:rPr>
              <a:t>の実現</a:t>
            </a:r>
            <a:r>
              <a:rPr lang="ja-JP" altLang="ja-JP" sz="1400" dirty="0">
                <a:latin typeface="Meiryo UI" panose="020B0604030504040204" pitchFamily="50" charset="-128"/>
                <a:ea typeface="Meiryo UI" panose="020B0604030504040204" pitchFamily="50" charset="-128"/>
              </a:rPr>
              <a:t>に向けた観光・国際交流・文化・スポーツ各施策の</a:t>
            </a:r>
            <a:r>
              <a:rPr lang="ja-JP" altLang="en-US" sz="1400" dirty="0">
                <a:latin typeface="Meiryo UI" panose="020B0604030504040204" pitchFamily="50" charset="-128"/>
                <a:ea typeface="Meiryo UI" panose="020B0604030504040204" pitchFamily="50" charset="-128"/>
              </a:rPr>
              <a:t>上位概念となる府市</a:t>
            </a:r>
            <a:r>
              <a:rPr lang="ja-JP" altLang="ja-JP" sz="1400" dirty="0">
                <a:latin typeface="Meiryo UI" panose="020B0604030504040204" pitchFamily="50" charset="-128"/>
                <a:ea typeface="Meiryo UI" panose="020B0604030504040204" pitchFamily="50" charset="-128"/>
              </a:rPr>
              <a:t>共通の戦略として</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」を策定し、世界の都市間競争に打ち勝つ都市魅力の創造・発信などに取り組んできた。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〇後継計画である「</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年度）」においては</a:t>
            </a:r>
            <a:r>
              <a:rPr lang="ja-JP" altLang="ja-JP" sz="1400" dirty="0">
                <a:latin typeface="Meiryo UI" panose="020B0604030504040204" pitchFamily="50" charset="-128"/>
                <a:ea typeface="Meiryo UI" panose="020B0604030504040204" pitchFamily="50" charset="-128"/>
              </a:rPr>
              <a:t>、 「世界的な創造都市、国際エンターテインメント都市へ加速」に向け</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10</a:t>
            </a:r>
            <a:r>
              <a:rPr lang="ja-JP" altLang="ja-JP" sz="1400" dirty="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めざ</a:t>
            </a:r>
            <a:r>
              <a:rPr lang="ja-JP" altLang="ja-JP" sz="1400" dirty="0">
                <a:latin typeface="Meiryo UI" panose="020B0604030504040204" pitchFamily="50" charset="-128"/>
                <a:ea typeface="Meiryo UI" panose="020B0604030504040204" pitchFamily="50" charset="-128"/>
              </a:rPr>
              <a:t>すべき都市像</a:t>
            </a:r>
            <a:r>
              <a:rPr lang="ja-JP" altLang="en-US" sz="1400" dirty="0">
                <a:latin typeface="Meiryo UI" panose="020B0604030504040204" pitchFamily="50" charset="-128"/>
                <a:ea typeface="Meiryo UI" panose="020B0604030504040204" pitchFamily="50" charset="-128"/>
              </a:rPr>
              <a:t>や各々の</a:t>
            </a:r>
            <a:r>
              <a:rPr lang="ja-JP" altLang="ja-JP" sz="1400" dirty="0">
                <a:latin typeface="Meiryo UI" panose="020B0604030504040204" pitchFamily="50" charset="-128"/>
                <a:ea typeface="Meiryo UI" panose="020B0604030504040204" pitchFamily="50" charset="-128"/>
              </a:rPr>
              <a:t>ＫＰＩを定め</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ＰＤＣＡサイクルを実行しながら各種プロジェクト</a:t>
            </a:r>
            <a:r>
              <a:rPr lang="ja-JP" altLang="en-US" sz="1400" dirty="0">
                <a:latin typeface="Meiryo UI" panose="020B0604030504040204" pitchFamily="50" charset="-128"/>
                <a:ea typeface="Meiryo UI" panose="020B0604030504040204" pitchFamily="50" charset="-128"/>
              </a:rPr>
              <a:t>を着実に推進し、</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来阪外国人旅行者数</a:t>
            </a:r>
            <a:r>
              <a:rPr lang="ja-JP" altLang="en-US" sz="1400" dirty="0">
                <a:latin typeface="Meiryo UI" panose="020B0604030504040204" pitchFamily="50" charset="-128"/>
                <a:ea typeface="Meiryo UI" panose="020B0604030504040204" pitchFamily="50" charset="-128"/>
              </a:rPr>
              <a:t>は過去最高となる</a:t>
            </a:r>
            <a:r>
              <a:rPr lang="en-US" altLang="ja-JP" sz="1400" dirty="0">
                <a:latin typeface="Meiryo UI" panose="020B0604030504040204" pitchFamily="50" charset="-128"/>
                <a:ea typeface="Meiryo UI" panose="020B0604030504040204" pitchFamily="50" charset="-128"/>
              </a:rPr>
              <a:t>1,231</a:t>
            </a:r>
            <a:r>
              <a:rPr lang="ja-JP" altLang="ja-JP" sz="1400" dirty="0">
                <a:latin typeface="Meiryo UI" panose="020B0604030504040204" pitchFamily="50" charset="-128"/>
                <a:ea typeface="Meiryo UI" panose="020B0604030504040204" pitchFamily="50" charset="-128"/>
              </a:rPr>
              <a:t>万人を達成</a:t>
            </a:r>
            <a:r>
              <a:rPr lang="ja-JP" altLang="en-US" sz="1400" dirty="0">
                <a:latin typeface="Meiryo UI" panose="020B0604030504040204" pitchFamily="50" charset="-128"/>
                <a:ea typeface="Meiryo UI" panose="020B0604030504040204" pitchFamily="50" charset="-128"/>
              </a:rPr>
              <a:t>するなど、好調なインバウンド需要を取り込むことで、大阪の賑わいを創出してきた。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また</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年日本国際博覧会（大阪・関西万博）の開催決定をはじめ、</a:t>
            </a:r>
            <a:r>
              <a:rPr lang="en-US" altLang="ja-JP" sz="1400" dirty="0">
                <a:latin typeface="Meiryo UI" panose="020B0604030504040204" pitchFamily="50" charset="-128"/>
                <a:ea typeface="Meiryo UI" panose="020B0604030504040204" pitchFamily="50" charset="-128"/>
              </a:rPr>
              <a:t>G20</a:t>
            </a:r>
            <a:r>
              <a:rPr lang="ja-JP" altLang="ja-JP" sz="1400" dirty="0">
                <a:latin typeface="Meiryo UI" panose="020B0604030504040204" pitchFamily="50" charset="-128"/>
                <a:ea typeface="Meiryo UI" panose="020B0604030504040204" pitchFamily="50" charset="-128"/>
              </a:rPr>
              <a:t>大阪サミット（</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ja-JP" sz="1400" dirty="0">
                <a:latin typeface="Meiryo UI" panose="020B0604030504040204" pitchFamily="50" charset="-128"/>
                <a:ea typeface="Meiryo UI" panose="020B0604030504040204" pitchFamily="50" charset="-128"/>
              </a:rPr>
              <a:t>月）の成功</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百舌鳥・古市古墳群の世界遺産</a:t>
            </a:r>
            <a:r>
              <a:rPr lang="ja-JP" altLang="en-US" sz="1400" dirty="0">
                <a:latin typeface="Meiryo UI" panose="020B0604030504040204" pitchFamily="50" charset="-128"/>
                <a:ea typeface="Meiryo UI" panose="020B0604030504040204" pitchFamily="50" charset="-128"/>
              </a:rPr>
              <a:t>登録の</a:t>
            </a:r>
            <a:r>
              <a:rPr lang="ja-JP" altLang="ja-JP" sz="1400" dirty="0">
                <a:latin typeface="Meiryo UI" panose="020B0604030504040204" pitchFamily="50" charset="-128"/>
                <a:ea typeface="Meiryo UI" panose="020B0604030504040204" pitchFamily="50" charset="-128"/>
              </a:rPr>
              <a:t>決定（</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ja-JP" sz="1400" dirty="0">
                <a:latin typeface="Meiryo UI" panose="020B0604030504040204" pitchFamily="50" charset="-128"/>
                <a:ea typeface="Meiryo UI" panose="020B0604030504040204" pitchFamily="50" charset="-128"/>
              </a:rPr>
              <a:t>月）、ラグビーワールドカップ日本大会の開催（</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ja-JP"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11</a:t>
            </a:r>
            <a:r>
              <a:rPr lang="ja-JP" altLang="ja-JP" sz="1400" dirty="0">
                <a:latin typeface="Meiryo UI" panose="020B0604030504040204" pitchFamily="50" charset="-128"/>
                <a:ea typeface="Meiryo UI" panose="020B0604030504040204" pitchFamily="50" charset="-128"/>
              </a:rPr>
              <a:t>月）など</a:t>
            </a:r>
            <a:r>
              <a:rPr lang="ja-JP" altLang="en-US" sz="1400" dirty="0">
                <a:latin typeface="Meiryo UI" panose="020B0604030504040204" pitchFamily="50" charset="-128"/>
                <a:ea typeface="Meiryo UI" panose="020B0604030504040204" pitchFamily="50" charset="-128"/>
              </a:rPr>
              <a:t>のビッグプロジェクトが進展し、国内外における大阪の</a:t>
            </a:r>
            <a:r>
              <a:rPr lang="ja-JP" altLang="ja-JP" sz="1400" dirty="0">
                <a:latin typeface="Meiryo UI" panose="020B0604030504040204" pitchFamily="50" charset="-128"/>
                <a:ea typeface="Meiryo UI" panose="020B0604030504040204" pitchFamily="50" charset="-128"/>
              </a:rPr>
              <a:t>存在感</a:t>
            </a:r>
            <a:r>
              <a:rPr lang="ja-JP" altLang="en-US" sz="1400" dirty="0">
                <a:latin typeface="Meiryo UI" panose="020B0604030504040204" pitchFamily="50" charset="-128"/>
                <a:ea typeface="Meiryo UI" panose="020B0604030504040204" pitchFamily="50" charset="-128"/>
              </a:rPr>
              <a:t>は確実に高まってきている。</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この流れをさらに加速させ、活力に満ちた国際都市として、大阪を新たなステージへと飛躍させるため、大阪・関西万博に向けて高まる発信力やインパクトを活かして、都市魅力のさらなる向上や世界への発信をオール大阪で進めていく必要がある。</a:t>
            </a:r>
            <a:endParaRPr kumimoji="1" lang="ja-JP" altLang="en-US" sz="1800" dirty="0"/>
          </a:p>
        </p:txBody>
      </p:sp>
    </p:spTree>
    <p:extLst>
      <p:ext uri="{BB962C8B-B14F-4D97-AF65-F5344CB8AC3E}">
        <p14:creationId xmlns:p14="http://schemas.microsoft.com/office/powerpoint/2010/main" val="3961003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
        <p:nvSpPr>
          <p:cNvPr id="4" name="コンテンツ プレースホルダー 2">
            <a:extLst>
              <a:ext uri="{FF2B5EF4-FFF2-40B4-BE49-F238E27FC236}">
                <a16:creationId xmlns:a16="http://schemas.microsoft.com/office/drawing/2014/main" id="{69BAFCF7-A346-4336-B0B7-E7B783C1826F}"/>
              </a:ext>
            </a:extLst>
          </p:cNvPr>
          <p:cNvSpPr txBox="1">
            <a:spLocks/>
          </p:cNvSpPr>
          <p:nvPr/>
        </p:nvSpPr>
        <p:spPr>
          <a:xfrm>
            <a:off x="364606" y="162633"/>
            <a:ext cx="9175882" cy="5605467"/>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取り巻く環境の変化への対応</a:t>
            </a:r>
            <a:r>
              <a:rPr lang="en-US" altLang="ja-JP" sz="1400" b="1" dirty="0">
                <a:latin typeface="Meiryo UI" panose="020B0604030504040204" pitchFamily="50" charset="-128"/>
                <a:ea typeface="Meiryo UI" panose="020B0604030504040204" pitchFamily="50" charset="-128"/>
              </a:rPr>
              <a:t>】</a:t>
            </a:r>
          </a:p>
          <a:p>
            <a:pPr marL="187200" indent="-187200">
              <a:lnSpc>
                <a:spcPts val="2300"/>
              </a:lnSpc>
              <a:spcBef>
                <a:spcPts val="30"/>
              </a:spcBef>
              <a:buFontTx/>
              <a:buChar char="○"/>
            </a:pP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年、新型コロナ</a:t>
            </a:r>
            <a:r>
              <a:rPr lang="ja-JP" altLang="en-US" sz="1400" dirty="0">
                <a:latin typeface="Meiryo UI" panose="020B0604030504040204" pitchFamily="50" charset="-128"/>
                <a:ea typeface="Meiryo UI" panose="020B0604030504040204" pitchFamily="50" charset="-128"/>
              </a:rPr>
              <a:t>ウイルス感染症</a:t>
            </a:r>
            <a:r>
              <a:rPr lang="ja-JP" altLang="ja-JP" sz="1400" dirty="0">
                <a:latin typeface="Meiryo UI" panose="020B0604030504040204" pitchFamily="50" charset="-128"/>
                <a:ea typeface="Meiryo UI" panose="020B0604030504040204" pitchFamily="50" charset="-128"/>
              </a:rPr>
              <a:t>の世界的な</a:t>
            </a:r>
            <a:r>
              <a:rPr lang="ja-JP" altLang="en-US" sz="1400" dirty="0">
                <a:latin typeface="Meiryo UI" panose="020B0604030504040204" pitchFamily="50" charset="-128"/>
                <a:ea typeface="Meiryo UI" panose="020B0604030504040204" pitchFamily="50" charset="-128"/>
              </a:rPr>
              <a:t>感染</a:t>
            </a:r>
            <a:r>
              <a:rPr lang="ja-JP" altLang="ja-JP" sz="1400" dirty="0">
                <a:latin typeface="Meiryo UI" panose="020B0604030504040204" pitchFamily="50" charset="-128"/>
                <a:ea typeface="Meiryo UI" panose="020B0604030504040204" pitchFamily="50" charset="-128"/>
              </a:rPr>
              <a:t>拡大により、人の移動や集客が制限され</a:t>
            </a:r>
            <a:r>
              <a:rPr lang="ja-JP" altLang="en-US" sz="1400" dirty="0">
                <a:latin typeface="Meiryo UI" panose="020B0604030504040204" pitchFamily="50" charset="-128"/>
                <a:ea typeface="Meiryo UI" panose="020B0604030504040204" pitchFamily="50" charset="-128"/>
              </a:rPr>
              <a:t>、インバウンド需要がほぼ消失し、宿泊、飲食等を中心に売上が大幅に減少するなど、</a:t>
            </a:r>
            <a:r>
              <a:rPr lang="ja-JP" altLang="ja-JP" sz="1400" dirty="0">
                <a:latin typeface="Meiryo UI" panose="020B0604030504040204" pitchFamily="50" charset="-128"/>
                <a:ea typeface="Meiryo UI" panose="020B0604030504040204" pitchFamily="50" charset="-128"/>
              </a:rPr>
              <a:t>観光をはじめあらゆる分野において多大な影響を受け</a:t>
            </a:r>
            <a:r>
              <a:rPr lang="ja-JP" altLang="en-US" sz="1400" dirty="0">
                <a:latin typeface="Meiryo UI" panose="020B0604030504040204" pitchFamily="50" charset="-128"/>
                <a:ea typeface="Meiryo UI" panose="020B0604030504040204" pitchFamily="50" charset="-128"/>
              </a:rPr>
              <a:t>ている。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新たな生活様式の浸透や消費行動、働き方が変化しているなか、観光分野においても地域の魅力再発見につながるマイクロツーリズムやアウトドア志向、旅の個人化・分散化、ワーケーションの進展による旅の長期化など、旅行者のニーズが変容しており、こうした潮流を捉えた施策が求められてい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また、新たな感染症や自然災害をはじめとする様々な</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危機事象等の発生は今後も想定され、それらに柔軟に対応し復活できる力、いわゆる都市の「レジリエンス」を高めることが重要であり、しなやかで力強い大阪の実現に向けた取組みも重要である。</a:t>
            </a: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これまでの歴史を振り返ると、パンデミックは人類に大禍をもたらすだけでなく、新たな価値の創造や技術革新の進展、文化・芸術の復興といった社会変革をもたらすきっかけともなってきた。コロナ禍という誰もが体験したことのな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事態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を乗り越えるとともに来るべき時に備えて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、府民</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・市民をはじめとするあらゆるステークホルダー</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と</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ともに大阪の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賑わい</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を創って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いくという</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考えのもと、数々の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を起こしてきた進取の気風や創造性、多様な人々を受け入れる風土など、大阪ならではの強みを</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存分に</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発揮し</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新たな価値・魅力の創出や受入環境の整備、文化・芸術活動を支え花開かせる取組みといった未来への投資を行いながら、立ち止まることなく</a:t>
            </a:r>
            <a:r>
              <a:rPr lang="ja-JP" altLang="ja-JP" sz="1400" dirty="0">
                <a:latin typeface="Meiryo UI" panose="020B0604030504040204" pitchFamily="50" charset="-128"/>
                <a:ea typeface="Meiryo UI" panose="020B0604030504040204" pitchFamily="50" charset="-128"/>
              </a:rPr>
              <a:t>前向きに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チャレンジ</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し続け</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ていく必要がある。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1200"/>
              </a:spcBef>
              <a:spcAft>
                <a:spcPts val="300"/>
              </a:spcAft>
              <a:buNone/>
            </a:pP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p>
          <a:p>
            <a:pPr marL="187200" indent="-187200">
              <a:lnSpc>
                <a:spcPts val="23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新型コロナ</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ウイルス感染症の</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影響</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・状況を踏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まえ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、観光需要の回復を担う国内旅行の促進や新たな潮流に対応した魅力の創出・強化、</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インバウンド回復後を見据えた基盤整備などを着実に推進するとともに、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大阪・関西万博の開催</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さらには万博後に向けて、国際都市大阪にふさわしい</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新たな賑わい</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を創り出し、活力</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高めていく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ため</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の方向性を示すものである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5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200"/>
              </a:lnSpc>
              <a:spcBef>
                <a:spcPts val="300"/>
              </a:spcBef>
              <a:buNone/>
            </a:pP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50000"/>
              </a:lnSpc>
              <a:spcBef>
                <a:spcPts val="300"/>
              </a:spcBef>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364606" y="5799966"/>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計画期間</a:t>
            </a:r>
            <a:endParaRPr kumimoji="1" lang="ja-JP" altLang="en-US" sz="1400" dirty="0">
              <a:latin typeface="Meiryo UI" panose="020B0604030504040204" pitchFamily="50" charset="-128"/>
              <a:ea typeface="Meiryo UI" panose="020B0604030504040204" pitchFamily="50" charset="-128"/>
            </a:endParaRPr>
          </a:p>
        </p:txBody>
      </p:sp>
      <p:sp>
        <p:nvSpPr>
          <p:cNvPr id="9" name="正方形/長方形 8"/>
          <p:cNvSpPr/>
          <p:nvPr/>
        </p:nvSpPr>
        <p:spPr>
          <a:xfrm>
            <a:off x="641600" y="6118711"/>
            <a:ext cx="8913402" cy="359650"/>
          </a:xfrm>
          <a:prstGeom prst="rect">
            <a:avLst/>
          </a:prstGeom>
        </p:spPr>
        <p:txBody>
          <a:bodyPr wrap="square">
            <a:spAutoFit/>
          </a:bodyPr>
          <a:lstStyle/>
          <a:p>
            <a:pPr>
              <a:lnSpc>
                <a:spcPts val="2300"/>
              </a:lnSpc>
            </a:pPr>
            <a:r>
              <a:rPr lang="en-US" altLang="ja-JP" sz="1400"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新型コロナウイルスの感染状況等を踏まえ、計画期間中においても必要に応じて柔軟に戦略を見直す</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1997719" y="5799966"/>
            <a:ext cx="3679170" cy="387286"/>
          </a:xfrm>
          <a:prstGeom prst="rect">
            <a:avLst/>
          </a:prstGeom>
        </p:spPr>
        <p:txBody>
          <a:bodyPr wrap="square">
            <a:spAutoFit/>
          </a:bodyPr>
          <a:lstStyle/>
          <a:p>
            <a:pPr>
              <a:lnSpc>
                <a:spcPts val="2300"/>
              </a:lnSpc>
            </a:pP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0383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3880" y="4714834"/>
            <a:ext cx="9408939" cy="1123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スライド番号プレースホルダー 4"/>
          <p:cNvSpPr>
            <a:spLocks noGrp="1"/>
          </p:cNvSpPr>
          <p:nvPr>
            <p:ph type="sldNum" sz="quarter" idx="12"/>
          </p:nvPr>
        </p:nvSpPr>
        <p:spPr>
          <a:xfrm>
            <a:off x="7641452" y="6492875"/>
            <a:ext cx="2228850" cy="365125"/>
          </a:xfrm>
        </p:spPr>
        <p:txBody>
          <a:bodyPr/>
          <a:lstStyle/>
          <a:p>
            <a:r>
              <a:rPr lang="ja-JP" altLang="en-US" dirty="0"/>
              <a:t>３</a:t>
            </a:r>
            <a:endParaRPr kumimoji="1" lang="ja-JP" altLang="en-US" dirty="0"/>
          </a:p>
        </p:txBody>
      </p:sp>
      <p:sp>
        <p:nvSpPr>
          <p:cNvPr id="8" name="正方形/長方形 7"/>
          <p:cNvSpPr/>
          <p:nvPr/>
        </p:nvSpPr>
        <p:spPr>
          <a:xfrm>
            <a:off x="699395" y="1290485"/>
            <a:ext cx="8507208" cy="1076195"/>
          </a:xfrm>
          <a:prstGeom prst="rect">
            <a:avLst/>
          </a:prstGeom>
          <a:noFill/>
          <a:ln w="6350">
            <a:solidFill>
              <a:schemeClr val="dk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spcAft>
                <a:spcPts val="600"/>
              </a:spcAft>
            </a:pPr>
            <a:r>
              <a:rPr lang="ja-JP" altLang="en-US" sz="2800" b="1" dirty="0">
                <a:solidFill>
                  <a:schemeClr val="tx1"/>
                </a:solidFill>
                <a:latin typeface="Meiryo UI" panose="020B0604030504040204" pitchFamily="50" charset="-128"/>
                <a:ea typeface="Meiryo UI" panose="020B0604030504040204" pitchFamily="50" charset="-128"/>
              </a:rPr>
              <a:t>魅力共創都市・大阪</a:t>
            </a:r>
            <a:endParaRPr lang="en-US" altLang="ja-JP" sz="2800" b="1" dirty="0">
              <a:solidFill>
                <a:schemeClr val="tx1"/>
              </a:solidFill>
              <a:latin typeface="Meiryo UI" panose="020B0604030504040204" pitchFamily="50" charset="-128"/>
              <a:ea typeface="Meiryo UI" panose="020B0604030504040204" pitchFamily="50" charset="-128"/>
            </a:endParaRPr>
          </a:p>
          <a:p>
            <a:pPr algn="ctr"/>
            <a:r>
              <a:rPr lang="ja-JP" altLang="en-US" sz="2000" b="1" dirty="0">
                <a:solidFill>
                  <a:schemeClr val="tx1"/>
                </a:solidFill>
                <a:latin typeface="Meiryo UI" panose="020B0604030504040204" pitchFamily="50" charset="-128"/>
                <a:ea typeface="Meiryo UI" panose="020B0604030504040204" pitchFamily="50" charset="-128"/>
              </a:rPr>
              <a:t>～新たな時代を切り拓き、さらに前へ～</a:t>
            </a:r>
          </a:p>
        </p:txBody>
      </p:sp>
      <p:sp>
        <p:nvSpPr>
          <p:cNvPr id="3" name="正方形/長方形 2"/>
          <p:cNvSpPr/>
          <p:nvPr/>
        </p:nvSpPr>
        <p:spPr>
          <a:xfrm>
            <a:off x="778444" y="2430587"/>
            <a:ext cx="8339809" cy="1231241"/>
          </a:xfrm>
          <a:prstGeom prst="rect">
            <a:avLst/>
          </a:prstGeom>
          <a:noFill/>
          <a:ln>
            <a:noFill/>
            <a:prstDash val="sysDot"/>
          </a:ln>
        </p:spPr>
        <p:style>
          <a:lnRef idx="2">
            <a:schemeClr val="dk1"/>
          </a:lnRef>
          <a:fillRef idx="1">
            <a:schemeClr val="lt1"/>
          </a:fillRef>
          <a:effectRef idx="0">
            <a:schemeClr val="dk1"/>
          </a:effectRef>
          <a:fontRef idx="minor">
            <a:schemeClr val="dk1"/>
          </a:fontRef>
        </p:style>
        <p:txBody>
          <a:bodyPr lIns="252000" rIns="252000" rtlCol="0" anchor="ctr"/>
          <a:lstStyle/>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難局の先にある新たな時代を切り拓くため、住民・企業をはじめ、あらゆるステークホルダーとともに、</a:t>
            </a:r>
            <a:r>
              <a:rPr kumimoji="1" lang="ja-JP" altLang="en-US" sz="1400" dirty="0">
                <a:solidFill>
                  <a:schemeClr val="tx1"/>
                </a:solidFill>
                <a:latin typeface="Meiryo UI" panose="020B0604030504040204" pitchFamily="50" charset="-128"/>
                <a:ea typeface="Meiryo UI" panose="020B0604030504040204" pitchFamily="50" charset="-128"/>
              </a:rPr>
              <a:t>大阪が持つ豊かな歴史・文化</a:t>
            </a:r>
            <a:r>
              <a:rPr lang="ja-JP" altLang="en-US" sz="1400" dirty="0">
                <a:solidFill>
                  <a:schemeClr val="tx1"/>
                </a:solidFill>
                <a:latin typeface="Meiryo UI" panose="020B0604030504040204" pitchFamily="50" charset="-128"/>
                <a:ea typeface="Meiryo UI" panose="020B0604030504040204" pitchFamily="50" charset="-128"/>
              </a:rPr>
              <a:t>や</a:t>
            </a:r>
            <a:r>
              <a:rPr kumimoji="1" lang="ja-JP" altLang="en-US" sz="1400" dirty="0">
                <a:solidFill>
                  <a:schemeClr val="tx1"/>
                </a:solidFill>
                <a:latin typeface="Meiryo UI" panose="020B0604030504040204" pitchFamily="50" charset="-128"/>
                <a:ea typeface="Meiryo UI" panose="020B0604030504040204" pitchFamily="50" charset="-128"/>
              </a:rPr>
              <a:t>人々の多様な魅力、都市のポテンシャルを生かし</a:t>
            </a:r>
            <a:r>
              <a:rPr lang="ja-JP" altLang="en-US" sz="1400" dirty="0">
                <a:solidFill>
                  <a:schemeClr val="tx1"/>
                </a:solidFill>
                <a:latin typeface="Meiryo UI" panose="020B0604030504040204" pitchFamily="50" charset="-128"/>
                <a:ea typeface="Meiryo UI" panose="020B0604030504040204" pitchFamily="50" charset="-128"/>
              </a:rPr>
              <a:t>、チャレンジしつづけることにより、大阪を元気にし、府民・市民が誇りや愛着を感じることのできる、世界に誇る魅力あふれる都市を創り上げることを</a:t>
            </a:r>
            <a:r>
              <a:rPr kumimoji="1" lang="ja-JP" altLang="en-US" sz="1400" dirty="0">
                <a:solidFill>
                  <a:schemeClr val="tx1"/>
                </a:solidFill>
                <a:latin typeface="Meiryo UI" panose="020B0604030504040204" pitchFamily="50" charset="-128"/>
                <a:ea typeface="Meiryo UI" panose="020B0604030504040204" pitchFamily="50" charset="-128"/>
              </a:rPr>
              <a:t>めざす。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A70C2DE4-2272-4F09-B364-8E0629977E28}"/>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めざす姿と基本的な考え方</a:t>
            </a:r>
          </a:p>
        </p:txBody>
      </p:sp>
      <p:sp>
        <p:nvSpPr>
          <p:cNvPr id="9" name="角丸四角形 1">
            <a:extLst>
              <a:ext uri="{FF2B5EF4-FFF2-40B4-BE49-F238E27FC236}">
                <a16:creationId xmlns:a16="http://schemas.microsoft.com/office/drawing/2014/main" id="{3FDF27AD-75C2-44FE-A462-61A462E559F3}"/>
              </a:ext>
            </a:extLst>
          </p:cNvPr>
          <p:cNvSpPr/>
          <p:nvPr/>
        </p:nvSpPr>
        <p:spPr>
          <a:xfrm>
            <a:off x="391760" y="4862641"/>
            <a:ext cx="2875837" cy="827595"/>
          </a:xfrm>
          <a:prstGeom prst="roundRect">
            <a:avLst/>
          </a:prstGeom>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ja-JP" altLang="ja-JP" sz="1600" b="1" spc="200" dirty="0">
                <a:solidFill>
                  <a:schemeClr val="tx1"/>
                </a:solidFill>
                <a:latin typeface="Meiryo UI" panose="020B0604030504040204" pitchFamily="50" charset="-128"/>
                <a:ea typeface="Meiryo UI" panose="020B0604030504040204" pitchFamily="50" charset="-128"/>
              </a:rPr>
              <a:t>大阪・関西万博</a:t>
            </a:r>
            <a:r>
              <a:rPr lang="ja-JP" altLang="en-US" sz="1600" b="1" spc="200" dirty="0">
                <a:solidFill>
                  <a:schemeClr val="tx1"/>
                </a:solidFill>
                <a:latin typeface="Meiryo UI" panose="020B0604030504040204" pitchFamily="50" charset="-128"/>
                <a:ea typeface="Meiryo UI" panose="020B0604030504040204" pitchFamily="50" charset="-128"/>
              </a:rPr>
              <a:t>の</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インパクトを生かした</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ja-JP" sz="1600" b="1" spc="200" dirty="0">
                <a:solidFill>
                  <a:schemeClr val="tx1"/>
                </a:solidFill>
                <a:latin typeface="Meiryo UI" panose="020B0604030504040204" pitchFamily="50" charset="-128"/>
                <a:ea typeface="Meiryo UI" panose="020B0604030504040204" pitchFamily="50" charset="-128"/>
              </a:rPr>
              <a:t>都市魅力の創造</a:t>
            </a:r>
            <a:r>
              <a:rPr lang="ja-JP" altLang="en-US" sz="1600" b="1" spc="200" dirty="0">
                <a:solidFill>
                  <a:schemeClr val="tx1"/>
                </a:solidFill>
                <a:latin typeface="Meiryo UI" panose="020B0604030504040204" pitchFamily="50" charset="-128"/>
                <a:ea typeface="Meiryo UI" panose="020B0604030504040204" pitchFamily="50" charset="-128"/>
              </a:rPr>
              <a:t>・発信</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0" name="角丸四角形 1">
            <a:extLst>
              <a:ext uri="{FF2B5EF4-FFF2-40B4-BE49-F238E27FC236}">
                <a16:creationId xmlns:a16="http://schemas.microsoft.com/office/drawing/2014/main" id="{B44C73E0-FBF6-4ACD-88E7-239442A26760}"/>
              </a:ext>
            </a:extLst>
          </p:cNvPr>
          <p:cNvSpPr/>
          <p:nvPr/>
        </p:nvSpPr>
        <p:spPr>
          <a:xfrm>
            <a:off x="3510431" y="4862641"/>
            <a:ext cx="2875837" cy="827596"/>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安全・安心で</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持続可能な魅力ある</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都市の実現</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1" name="角丸四角形 1">
            <a:extLst>
              <a:ext uri="{FF2B5EF4-FFF2-40B4-BE49-F238E27FC236}">
                <a16:creationId xmlns:a16="http://schemas.microsoft.com/office/drawing/2014/main" id="{3FDF27AD-75C2-44FE-A462-61A462E559F3}"/>
              </a:ext>
            </a:extLst>
          </p:cNvPr>
          <p:cNvSpPr/>
          <p:nvPr/>
        </p:nvSpPr>
        <p:spPr>
          <a:xfrm>
            <a:off x="6629102" y="4862641"/>
            <a:ext cx="2875837" cy="827595"/>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多様な主体が連携し、</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大阪全体を活性化</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2" name="角丸四角形 1">
            <a:extLst>
              <a:ext uri="{FF2B5EF4-FFF2-40B4-BE49-F238E27FC236}">
                <a16:creationId xmlns:a16="http://schemas.microsoft.com/office/drawing/2014/main" id="{3FDF27AD-75C2-44FE-A462-61A462E559F3}"/>
              </a:ext>
            </a:extLst>
          </p:cNvPr>
          <p:cNvSpPr/>
          <p:nvPr/>
        </p:nvSpPr>
        <p:spPr>
          <a:xfrm>
            <a:off x="243878" y="6154219"/>
            <a:ext cx="9408939" cy="239760"/>
          </a:xfrm>
          <a:prstGeom prst="roundRect">
            <a:avLst/>
          </a:prstGeom>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lnSpc>
                <a:spcPts val="1800"/>
              </a:lnSpc>
            </a:pPr>
            <a:r>
              <a:rPr lang="ja-JP" altLang="en-US" sz="1300" b="1" spc="200" dirty="0">
                <a:solidFill>
                  <a:schemeClr val="bg1"/>
                </a:solidFill>
                <a:latin typeface="Meiryo UI" panose="020B0604030504040204" pitchFamily="50" charset="-128"/>
                <a:ea typeface="Meiryo UI" panose="020B0604030504040204" pitchFamily="50" charset="-128"/>
              </a:rPr>
              <a:t>持続可能な開発目標（</a:t>
            </a:r>
            <a:r>
              <a:rPr lang="en-US" altLang="ja-JP" sz="1300" b="1" spc="200" dirty="0">
                <a:solidFill>
                  <a:schemeClr val="bg1"/>
                </a:solidFill>
                <a:latin typeface="Meiryo UI" panose="020B0604030504040204" pitchFamily="50" charset="-128"/>
                <a:ea typeface="Meiryo UI" panose="020B0604030504040204" pitchFamily="50" charset="-128"/>
              </a:rPr>
              <a:t>SDGs</a:t>
            </a:r>
            <a:r>
              <a:rPr lang="ja-JP" altLang="en-US" sz="1300" b="1" spc="200" dirty="0">
                <a:solidFill>
                  <a:schemeClr val="bg1"/>
                </a:solidFill>
                <a:latin typeface="Meiryo UI" panose="020B0604030504040204" pitchFamily="50" charset="-128"/>
                <a:ea typeface="Meiryo UI" panose="020B0604030504040204" pitchFamily="50" charset="-128"/>
              </a:rPr>
              <a:t>）達成への貢献</a:t>
            </a:r>
            <a:endParaRPr lang="en-US" altLang="ja-JP" sz="1300" b="1" spc="200" dirty="0">
              <a:solidFill>
                <a:schemeClr val="bg1"/>
              </a:solidFill>
              <a:latin typeface="Meiryo UI" panose="020B0604030504040204" pitchFamily="50" charset="-128"/>
              <a:ea typeface="Meiryo UI" panose="020B0604030504040204" pitchFamily="50" charset="-128"/>
            </a:endParaRPr>
          </a:p>
        </p:txBody>
      </p:sp>
      <p:sp>
        <p:nvSpPr>
          <p:cNvPr id="14" name="二等辺三角形 13"/>
          <p:cNvSpPr/>
          <p:nvPr/>
        </p:nvSpPr>
        <p:spPr>
          <a:xfrm>
            <a:off x="4374901" y="5878465"/>
            <a:ext cx="1146896" cy="216183"/>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コンテンツ プレースホルダー 2">
            <a:extLst>
              <a:ext uri="{FF2B5EF4-FFF2-40B4-BE49-F238E27FC236}">
                <a16:creationId xmlns:a16="http://schemas.microsoft.com/office/drawing/2014/main" id="{B5F4195F-2457-40CC-8D2C-DBD4F90FDBE4}"/>
              </a:ext>
            </a:extLst>
          </p:cNvPr>
          <p:cNvSpPr>
            <a:spLocks noGrp="1"/>
          </p:cNvSpPr>
          <p:nvPr>
            <p:ph idx="1"/>
          </p:nvPr>
        </p:nvSpPr>
        <p:spPr>
          <a:xfrm>
            <a:off x="391760" y="4167305"/>
            <a:ext cx="9266750" cy="492928"/>
          </a:xfrm>
        </p:spPr>
        <p:txBody>
          <a:bodyPr>
            <a:noAutofit/>
          </a:bodyPr>
          <a:lstStyle/>
          <a:p>
            <a:pPr marL="0" indent="0">
              <a:lnSpc>
                <a:spcPct val="100000"/>
              </a:lnSpc>
              <a:spcBef>
                <a:spcPts val="0"/>
              </a:spcBef>
              <a:buNone/>
            </a:pPr>
            <a:r>
              <a:rPr lang="ja-JP" altLang="en-US" sz="1400" dirty="0">
                <a:latin typeface="Meiryo UI" panose="020B0604030504040204" pitchFamily="50" charset="-128"/>
                <a:ea typeface="Meiryo UI" panose="020B0604030504040204" pitchFamily="50" charset="-128"/>
              </a:rPr>
              <a:t>本戦略では、次の３つの基本的な考え方のもと、</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のめざすべき都市像を定め各種施策を推進する。</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また、本戦略に基づく各種施策について、持続可能な開発目標（</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）の達成に貢献する視点をもって推進していく。</a:t>
            </a:r>
            <a:endParaRPr lang="ja-JP" altLang="ja-JP" sz="14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en-US" altLang="ja-JP" sz="1400" dirty="0">
                <a:latin typeface="+mn-ea"/>
              </a:rPr>
              <a:t/>
            </a:r>
            <a:br>
              <a:rPr lang="en-US" altLang="ja-JP" sz="1400" dirty="0">
                <a:latin typeface="+mn-ea"/>
              </a:rPr>
            </a:br>
            <a:endParaRPr lang="en-US" altLang="ja-JP" sz="1400" dirty="0">
              <a:latin typeface="+mn-ea"/>
            </a:endParaRPr>
          </a:p>
        </p:txBody>
      </p:sp>
      <p:sp>
        <p:nvSpPr>
          <p:cNvPr id="18" name="正方形/長方形 17"/>
          <p:cNvSpPr/>
          <p:nvPr/>
        </p:nvSpPr>
        <p:spPr>
          <a:xfrm>
            <a:off x="129711" y="825100"/>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めざ</a:t>
            </a:r>
            <a:r>
              <a:rPr kumimoji="1" lang="ja-JP" altLang="en-US" sz="1400" dirty="0">
                <a:solidFill>
                  <a:schemeClr val="tx1"/>
                </a:solidFill>
                <a:latin typeface="Meiryo UI" panose="020B0604030504040204" pitchFamily="50" charset="-128"/>
                <a:ea typeface="Meiryo UI" panose="020B0604030504040204" pitchFamily="50" charset="-128"/>
              </a:rPr>
              <a:t>す</a:t>
            </a:r>
            <a:r>
              <a:rPr kumimoji="1" lang="ja-JP" altLang="en-US" sz="1400" dirty="0">
                <a:latin typeface="Meiryo UI" panose="020B0604030504040204" pitchFamily="50" charset="-128"/>
                <a:ea typeface="Meiryo UI" panose="020B0604030504040204" pitchFamily="50" charset="-128"/>
              </a:rPr>
              <a:t>姿</a:t>
            </a:r>
            <a:endParaRPr kumimoji="1" lang="ja-JP" altLang="en-US"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9711" y="3813213"/>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基本的な考え方</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929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0669" y="1056033"/>
            <a:ext cx="8910047" cy="1597958"/>
          </a:xfrm>
        </p:spPr>
        <p:txBody>
          <a:bodyPr>
            <a:noAutofit/>
          </a:bodyPr>
          <a:lstStyle/>
          <a:p>
            <a:pPr marL="0" indent="0" algn="just">
              <a:lnSpc>
                <a:spcPct val="140000"/>
              </a:lnSpc>
              <a:spcBef>
                <a:spcPts val="600"/>
              </a:spcBef>
              <a:buNone/>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月に</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開催が予定されている大阪・関西万博は、大阪・関西の魅力を世界に発信</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する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絶好の</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チャンスであり、大阪の再生・成長に向けた推進力となる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ビッグ</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イベント</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である</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2,800</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万人</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を見込む来場者</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が大阪の魅力を堪能できるよう、</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ICT</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なども活用しながら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を創出するとともに、大阪・関西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の開催により、さらに高まる大阪の知名度を生かして強力に発信していく。</a:t>
            </a:r>
            <a:endParaRPr lang="en-US" altLang="ja-JP" sz="1600" strike="dblStrike"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４</a:t>
            </a:r>
          </a:p>
        </p:txBody>
      </p:sp>
      <p:sp>
        <p:nvSpPr>
          <p:cNvPr id="10" name="コンテンツ プレースホルダー 2">
            <a:extLst>
              <a:ext uri="{FF2B5EF4-FFF2-40B4-BE49-F238E27FC236}">
                <a16:creationId xmlns:a16="http://schemas.microsoft.com/office/drawing/2014/main" id="{AFB65132-7BB8-4B17-8CCD-F0026B44F5A3}"/>
              </a:ext>
            </a:extLst>
          </p:cNvPr>
          <p:cNvSpPr txBox="1">
            <a:spLocks/>
          </p:cNvSpPr>
          <p:nvPr/>
        </p:nvSpPr>
        <p:spPr>
          <a:xfrm>
            <a:off x="560669" y="3740997"/>
            <a:ext cx="8910047" cy="2823788"/>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spcBef>
                <a:spcPts val="60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自然災害</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あらゆる危機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的事態に直面しても、柔軟かつ機動的に対応し、その影響を最小限にとどめ、復活できる力（レジリエンス）が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都市ブランドとして</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評価される時代を迎えている。都市魅力の分野においても、レジリエンスの視点は重要であり、その基礎となる安全・安心に滞在できる都市を実現していくため、ウィズコロナに対応した非接触などの</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受入環境整備や情報発信など</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各種施策を推進していく</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40000"/>
              </a:lnSpc>
              <a:spcBef>
                <a:spcPts val="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また、新型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ウイルス感染拡大防止の観点から、人の移動や集客が制限される中、オンラインの活用などによる新たな事業展開が進められており、こうした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新たな手法や価値観等に</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よる都市魅力を創出する。</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角丸四角形 1">
            <a:extLst>
              <a:ext uri="{FF2B5EF4-FFF2-40B4-BE49-F238E27FC236}">
                <a16:creationId xmlns:a16="http://schemas.microsoft.com/office/drawing/2014/main" id="{3FDF27AD-75C2-44FE-A462-61A462E559F3}"/>
              </a:ext>
            </a:extLst>
          </p:cNvPr>
          <p:cNvSpPr/>
          <p:nvPr/>
        </p:nvSpPr>
        <p:spPr>
          <a:xfrm>
            <a:off x="439142" y="599607"/>
            <a:ext cx="6711166" cy="335619"/>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a:t>
            </a:r>
            <a:r>
              <a:rPr lang="ja-JP" altLang="ja-JP" sz="1600" b="1" spc="200" dirty="0">
                <a:solidFill>
                  <a:schemeClr val="bg1"/>
                </a:solidFill>
                <a:latin typeface="Meiryo UI" panose="020B0604030504040204" pitchFamily="50" charset="-128"/>
                <a:ea typeface="Meiryo UI" panose="020B0604030504040204" pitchFamily="50" charset="-128"/>
              </a:rPr>
              <a:t>大阪・関西万博</a:t>
            </a:r>
            <a:r>
              <a:rPr lang="ja-JP" altLang="en-US" sz="1600" b="1" spc="200" dirty="0">
                <a:solidFill>
                  <a:schemeClr val="bg1"/>
                </a:solidFill>
                <a:latin typeface="Meiryo UI" panose="020B0604030504040204" pitchFamily="50" charset="-128"/>
                <a:ea typeface="Meiryo UI" panose="020B0604030504040204" pitchFamily="50" charset="-128"/>
              </a:rPr>
              <a:t>のインパクトを生かした</a:t>
            </a:r>
            <a:r>
              <a:rPr lang="ja-JP" altLang="ja-JP" sz="1600" b="1" spc="200" dirty="0">
                <a:solidFill>
                  <a:schemeClr val="bg1"/>
                </a:solidFill>
                <a:latin typeface="Meiryo UI" panose="020B0604030504040204" pitchFamily="50" charset="-128"/>
                <a:ea typeface="Meiryo UI" panose="020B0604030504040204" pitchFamily="50" charset="-128"/>
              </a:rPr>
              <a:t>都市魅力の創造</a:t>
            </a:r>
            <a:r>
              <a:rPr lang="ja-JP" altLang="en-US" sz="1600" b="1" spc="200" dirty="0">
                <a:solidFill>
                  <a:schemeClr val="bg1"/>
                </a:solidFill>
                <a:latin typeface="Meiryo UI" panose="020B0604030504040204" pitchFamily="50" charset="-128"/>
                <a:ea typeface="Meiryo UI" panose="020B0604030504040204" pitchFamily="50" charset="-128"/>
              </a:rPr>
              <a:t>・発信</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B44C73E0-FBF6-4ACD-88E7-239442A26760}"/>
              </a:ext>
            </a:extLst>
          </p:cNvPr>
          <p:cNvSpPr/>
          <p:nvPr/>
        </p:nvSpPr>
        <p:spPr>
          <a:xfrm>
            <a:off x="439142" y="3296565"/>
            <a:ext cx="6711166" cy="312786"/>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kern="100" spc="2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安全・安心で持続可能な魅力ある都市の実現</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095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7976" y="831916"/>
            <a:ext cx="8915847" cy="1750443"/>
          </a:xfrm>
        </p:spPr>
        <p:txBody>
          <a:bodyPr>
            <a:noAutofit/>
          </a:bodyPr>
          <a:lstStyle/>
          <a:p>
            <a:pPr marL="0" indent="0" algn="just">
              <a:lnSpc>
                <a:spcPct val="140000"/>
              </a:lnSpc>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魅力の創出は</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行政・経済界・地域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団体など様々な主体がその担い手となり、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それぞれの強み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を最大限に発揮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していくことが必要である。施策の推進にあたり、行政として、民間の活力を最大限に引き出すとともに、多様な主体を繋ぐ役割や、総合プロデュース、旗振り役を担い、府内市町村や</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大阪観光局</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をはじめとする各主体と</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一体となって都市魅力の向上に向けた取組みを展開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し、大阪全体の活性化を図る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effectLst/>
              <a:latin typeface="+mn-ea"/>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５</a:t>
            </a:r>
          </a:p>
        </p:txBody>
      </p:sp>
      <p:sp>
        <p:nvSpPr>
          <p:cNvPr id="14" name="角丸四角形 1">
            <a:extLst>
              <a:ext uri="{FF2B5EF4-FFF2-40B4-BE49-F238E27FC236}">
                <a16:creationId xmlns:a16="http://schemas.microsoft.com/office/drawing/2014/main" id="{3FDF27AD-75C2-44FE-A462-61A462E559F3}"/>
              </a:ext>
            </a:extLst>
          </p:cNvPr>
          <p:cNvSpPr/>
          <p:nvPr/>
        </p:nvSpPr>
        <p:spPr>
          <a:xfrm>
            <a:off x="497976" y="477450"/>
            <a:ext cx="6485008" cy="33601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多様な主体が連携し、大阪全体を活性化</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667807" y="2778125"/>
            <a:ext cx="8576184" cy="754380"/>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　第</a:t>
            </a:r>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回副首都推進本部会議（</a:t>
            </a:r>
            <a:r>
              <a:rPr kumimoji="1" lang="en-US" altLang="ja-JP" sz="1100" dirty="0">
                <a:latin typeface="Meiryo UI" panose="020B0604030504040204" pitchFamily="50" charset="-128"/>
                <a:ea typeface="Meiryo UI" panose="020B0604030504040204" pitchFamily="50" charset="-128"/>
              </a:rPr>
              <a:t>2020</a:t>
            </a:r>
            <a:r>
              <a:rPr kumimoji="1" lang="ja-JP" altLang="en-US" sz="1100" dirty="0">
                <a:latin typeface="Meiryo UI" panose="020B0604030504040204" pitchFamily="50" charset="-128"/>
                <a:ea typeface="Meiryo UI" panose="020B0604030504040204" pitchFamily="50" charset="-128"/>
              </a:rPr>
              <a:t>年１月</a:t>
            </a:r>
            <a:r>
              <a:rPr kumimoji="1" lang="en-US" altLang="ja-JP" sz="1100" dirty="0">
                <a:latin typeface="Meiryo UI" panose="020B0604030504040204" pitchFamily="50" charset="-128"/>
                <a:ea typeface="Meiryo UI" panose="020B0604030504040204" pitchFamily="50" charset="-128"/>
              </a:rPr>
              <a:t>22</a:t>
            </a:r>
            <a:r>
              <a:rPr kumimoji="1" lang="ja-JP" altLang="en-US" sz="1100" dirty="0">
                <a:latin typeface="Meiryo UI" panose="020B0604030504040204" pitchFamily="50" charset="-128"/>
                <a:ea typeface="Meiryo UI" panose="020B0604030504040204" pitchFamily="50" charset="-128"/>
              </a:rPr>
              <a:t>日</a:t>
            </a:r>
            <a:r>
              <a:rPr kumimoji="1" lang="ja-JP" altLang="en-US" sz="1100" dirty="0">
                <a:solidFill>
                  <a:schemeClr val="tx1"/>
                </a:solidFill>
                <a:latin typeface="Meiryo UI" panose="020B0604030504040204" pitchFamily="50" charset="-128"/>
                <a:ea typeface="Meiryo UI" panose="020B0604030504040204" pitchFamily="50" charset="-128"/>
              </a:rPr>
              <a:t>）における合意に基づき、大阪府・大阪市・堺市は、本戦略における観光施策の方向性を共有し、連携して関連施策を推進することにより、更なる誘客や府域周遊の促進など事業効果を相乗的に高め、大阪全体としてのメリットにつなげる「新しい好循環」を実現する。</a:t>
            </a:r>
          </a:p>
        </p:txBody>
      </p:sp>
      <p:grpSp>
        <p:nvGrpSpPr>
          <p:cNvPr id="25" name="グループ化 24"/>
          <p:cNvGrpSpPr/>
          <p:nvPr/>
        </p:nvGrpSpPr>
        <p:grpSpPr>
          <a:xfrm>
            <a:off x="667807" y="4516244"/>
            <a:ext cx="8576184" cy="1932292"/>
            <a:chOff x="667807" y="3617965"/>
            <a:chExt cx="8576184" cy="1830177"/>
          </a:xfrm>
        </p:grpSpPr>
        <p:sp>
          <p:nvSpPr>
            <p:cNvPr id="26" name="正方形/長方形 25">
              <a:extLst>
                <a:ext uri="{FF2B5EF4-FFF2-40B4-BE49-F238E27FC236}">
                  <a16:creationId xmlns:a16="http://schemas.microsoft.com/office/drawing/2014/main" id="{3B305EC6-6134-436D-87C9-10EFF508689E}"/>
                </a:ext>
              </a:extLst>
            </p:cNvPr>
            <p:cNvSpPr/>
            <p:nvPr/>
          </p:nvSpPr>
          <p:spPr>
            <a:xfrm>
              <a:off x="667807" y="3617965"/>
              <a:ext cx="8576184" cy="1830177"/>
            </a:xfrm>
            <a:prstGeom prst="rect">
              <a:avLst/>
            </a:prstGeom>
            <a:noFill/>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40000"/>
                </a:lnSpc>
              </a:pPr>
              <a:r>
                <a:rPr kumimoji="1" lang="ja-JP" altLang="en-US" sz="1600" b="1" dirty="0">
                  <a:latin typeface="Meiryo UI" panose="020B0604030504040204" pitchFamily="50" charset="-128"/>
                  <a:ea typeface="Meiryo UI" panose="020B0604030504040204" pitchFamily="50" charset="-128"/>
                </a:rPr>
                <a:t>　</a:t>
              </a:r>
              <a:r>
                <a:rPr kumimoji="1" lang="ja-JP" altLang="en-US" sz="1300" b="1" dirty="0">
                  <a:latin typeface="Meiryo UI" panose="020B0604030504040204" pitchFamily="50" charset="-128"/>
                  <a:ea typeface="Meiryo UI" panose="020B0604030504040204" pitchFamily="50" charset="-128"/>
                </a:rPr>
                <a:t>　　　　</a:t>
              </a:r>
              <a:endParaRPr kumimoji="1" lang="en-US" altLang="ja-JP" sz="1300" b="1" dirty="0">
                <a:latin typeface="Meiryo UI" panose="020B0604030504040204" pitchFamily="50" charset="-128"/>
                <a:ea typeface="Meiryo UI" panose="020B0604030504040204" pitchFamily="50" charset="-128"/>
              </a:endParaRPr>
            </a:p>
            <a:p>
              <a:pPr>
                <a:lnSpc>
                  <a:spcPct val="140000"/>
                </a:lnSpc>
              </a:pPr>
              <a:endParaRPr kumimoji="1" lang="en-US" altLang="ja-JP" sz="1300" b="1" dirty="0">
                <a:latin typeface="Meiryo UI" panose="020B0604030504040204" pitchFamily="50" charset="-128"/>
                <a:ea typeface="Meiryo UI" panose="020B0604030504040204" pitchFamily="50" charset="-128"/>
              </a:endParaRPr>
            </a:p>
            <a:p>
              <a:pPr>
                <a:lnSpc>
                  <a:spcPct val="140000"/>
                </a:lnSpc>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40000"/>
                </a:lnSpc>
              </a:pP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は</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17</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と</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169</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先進都市」を</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し</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、様々なステークホルダーとの連携のもと取組みを進めている。</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に基づく施策についても、関係機関等と連携しながら、</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踏まえた</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取組み</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7" name="図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0808" y="3780089"/>
              <a:ext cx="583664" cy="583664"/>
            </a:xfrm>
            <a:prstGeom prst="rect">
              <a:avLst/>
            </a:prstGeom>
            <a:ln>
              <a:solidFill>
                <a:schemeClr val="tx1"/>
              </a:solidFill>
              <a:prstDash val="sysDot"/>
            </a:ln>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0326" y="3780089"/>
              <a:ext cx="589581" cy="589580"/>
            </a:xfrm>
            <a:prstGeom prst="rect">
              <a:avLst/>
            </a:prstGeom>
            <a:ln>
              <a:solidFill>
                <a:schemeClr val="tx1"/>
              </a:solidFill>
              <a:prstDash val="sysDot"/>
            </a:ln>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5761" y="3780089"/>
              <a:ext cx="589580" cy="589580"/>
            </a:xfrm>
            <a:prstGeom prst="rect">
              <a:avLst/>
            </a:prstGeom>
            <a:ln>
              <a:solidFill>
                <a:schemeClr val="tx1"/>
              </a:solidFill>
              <a:prstDash val="sysDot"/>
            </a:ln>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9988" y="3780089"/>
              <a:ext cx="589581" cy="589580"/>
            </a:xfrm>
            <a:prstGeom prst="rect">
              <a:avLst/>
            </a:prstGeom>
            <a:ln>
              <a:solidFill>
                <a:schemeClr val="tx1"/>
              </a:solidFill>
              <a:prstDash val="sysDot"/>
            </a:ln>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25423" y="3780089"/>
              <a:ext cx="583933" cy="583933"/>
            </a:xfrm>
            <a:prstGeom prst="rect">
              <a:avLst/>
            </a:prstGeom>
            <a:ln>
              <a:solidFill>
                <a:schemeClr val="tx1"/>
              </a:solidFill>
              <a:prstDash val="sysDot"/>
            </a:ln>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65210" y="3780089"/>
              <a:ext cx="589579" cy="589580"/>
            </a:xfrm>
            <a:prstGeom prst="rect">
              <a:avLst/>
            </a:prstGeom>
            <a:ln>
              <a:solidFill>
                <a:schemeClr val="tx1"/>
              </a:solidFill>
              <a:prstDash val="sysDot"/>
            </a:ln>
          </p:spPr>
        </p:pic>
        <p:pic>
          <p:nvPicPr>
            <p:cNvPr id="33" name="図 32"/>
            <p:cNvPicPr>
              <a:picLocks noChangeAspect="1"/>
            </p:cNvPicPr>
            <p:nvPr/>
          </p:nvPicPr>
          <p:blipFill>
            <a:blip r:embed="rId8"/>
            <a:stretch>
              <a:fillRect/>
            </a:stretch>
          </p:blipFill>
          <p:spPr>
            <a:xfrm>
              <a:off x="6541195" y="3780089"/>
              <a:ext cx="582939" cy="589580"/>
            </a:xfrm>
            <a:prstGeom prst="rect">
              <a:avLst/>
            </a:prstGeom>
            <a:ln>
              <a:solidFill>
                <a:schemeClr val="tx1"/>
              </a:solidFill>
              <a:prstDash val="sysDot"/>
            </a:ln>
          </p:spPr>
        </p:pic>
      </p:grpSp>
      <p:sp>
        <p:nvSpPr>
          <p:cNvPr id="34" name="テキスト ボックス 33"/>
          <p:cNvSpPr txBox="1"/>
          <p:nvPr/>
        </p:nvSpPr>
        <p:spPr>
          <a:xfrm>
            <a:off x="673067" y="4826252"/>
            <a:ext cx="2286000"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　</a:t>
            </a:r>
            <a:r>
              <a:rPr lang="en-US" altLang="ja-JP" sz="1600" b="1" u="sng" dirty="0">
                <a:latin typeface="Meiryo UI" panose="020B0604030504040204" pitchFamily="50" charset="-128"/>
                <a:ea typeface="Meiryo UI" panose="020B0604030504040204" pitchFamily="50" charset="-128"/>
              </a:rPr>
              <a:t>SDG</a:t>
            </a:r>
            <a:r>
              <a:rPr lang="ja-JP" altLang="en-US" sz="1600" b="1" u="sng" dirty="0" err="1">
                <a:latin typeface="Meiryo UI" panose="020B0604030504040204" pitchFamily="50" charset="-128"/>
                <a:ea typeface="Meiryo UI" panose="020B0604030504040204" pitchFamily="50" charset="-128"/>
              </a:rPr>
              <a:t>ｓ</a:t>
            </a:r>
            <a:r>
              <a:rPr lang="ja-JP" altLang="en-US" sz="1600" b="1" u="sng" dirty="0">
                <a:latin typeface="Meiryo UI" panose="020B0604030504040204" pitchFamily="50" charset="-128"/>
                <a:ea typeface="Meiryo UI" panose="020B0604030504040204" pitchFamily="50" charset="-128"/>
              </a:rPr>
              <a:t>の取組み</a:t>
            </a:r>
            <a:endParaRPr kumimoji="1" lang="ja-JP" altLang="en-US" sz="1600" dirty="0"/>
          </a:p>
        </p:txBody>
      </p:sp>
    </p:spTree>
    <p:extLst>
      <p:ext uri="{BB962C8B-B14F-4D97-AF65-F5344CB8AC3E}">
        <p14:creationId xmlns:p14="http://schemas.microsoft.com/office/powerpoint/2010/main" val="960347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kumimoji="1" lang="ja-JP" altLang="en-US" dirty="0"/>
              <a:t>６</a:t>
            </a:r>
          </a:p>
        </p:txBody>
      </p:sp>
      <p:graphicFrame>
        <p:nvGraphicFramePr>
          <p:cNvPr id="11" name="表 10"/>
          <p:cNvGraphicFramePr>
            <a:graphicFrameLocks noGrp="1"/>
          </p:cNvGraphicFramePr>
          <p:nvPr>
            <p:extLst>
              <p:ext uri="{D42A27DB-BD31-4B8C-83A1-F6EECF244321}">
                <p14:modId xmlns:p14="http://schemas.microsoft.com/office/powerpoint/2010/main" val="1984384863"/>
              </p:ext>
            </p:extLst>
          </p:nvPr>
        </p:nvGraphicFramePr>
        <p:xfrm>
          <a:off x="316928" y="1161325"/>
          <a:ext cx="9202468" cy="5541326"/>
        </p:xfrm>
        <a:graphic>
          <a:graphicData uri="http://schemas.openxmlformats.org/drawingml/2006/table">
            <a:tbl>
              <a:tblPr firstRow="1" firstCol="1" bandRow="1">
                <a:tableStyleId>{69CF1AB2-1976-4502-BF36-3FF5EA218861}</a:tableStyleId>
              </a:tblPr>
              <a:tblGrid>
                <a:gridCol w="368581">
                  <a:extLst>
                    <a:ext uri="{9D8B030D-6E8A-4147-A177-3AD203B41FA5}">
                      <a16:colId xmlns:a16="http://schemas.microsoft.com/office/drawing/2014/main" val="1034898150"/>
                    </a:ext>
                  </a:extLst>
                </a:gridCol>
                <a:gridCol w="2973761">
                  <a:extLst>
                    <a:ext uri="{9D8B030D-6E8A-4147-A177-3AD203B41FA5}">
                      <a16:colId xmlns:a16="http://schemas.microsoft.com/office/drawing/2014/main" val="3427753982"/>
                    </a:ext>
                  </a:extLst>
                </a:gridCol>
                <a:gridCol w="5860126">
                  <a:extLst>
                    <a:ext uri="{9D8B030D-6E8A-4147-A177-3AD203B41FA5}">
                      <a16:colId xmlns:a16="http://schemas.microsoft.com/office/drawing/2014/main" val="1183637121"/>
                    </a:ext>
                  </a:extLst>
                </a:gridCol>
              </a:tblGrid>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安全で安心して</a:t>
                      </a:r>
                      <a:r>
                        <a:rPr lang="ja-JP" altLang="en-US" sz="1200" b="0" u="none" kern="100" dirty="0">
                          <a:solidFill>
                            <a:schemeClr val="tx1"/>
                          </a:solidFill>
                          <a:effectLst/>
                          <a:latin typeface="Meiryo UI" panose="020B0604030504040204" pitchFamily="50" charset="-128"/>
                          <a:ea typeface="Meiryo UI" panose="020B0604030504040204" pitchFamily="50" charset="-128"/>
                        </a:rPr>
                        <a:t>滞在できる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en-US" altLang="ja-JP" sz="1500" b="1" u="none" kern="100" dirty="0">
                          <a:solidFill>
                            <a:schemeClr val="tx1"/>
                          </a:solidFill>
                          <a:effectLst/>
                          <a:latin typeface="Meiryo UI" panose="020B0604030504040204" pitchFamily="50" charset="-128"/>
                          <a:ea typeface="Meiryo UI" panose="020B0604030504040204" pitchFamily="50" charset="-128"/>
                        </a:rPr>
                        <a:t>24</a:t>
                      </a:r>
                      <a:r>
                        <a:rPr lang="ja-JP" altLang="en-US" sz="1500" b="1" u="none" kern="100" dirty="0">
                          <a:solidFill>
                            <a:schemeClr val="tx1"/>
                          </a:solidFill>
                          <a:effectLst/>
                          <a:latin typeface="Meiryo UI" panose="020B0604030504040204" pitchFamily="50" charset="-128"/>
                          <a:ea typeface="Meiryo UI" panose="020B0604030504040204" pitchFamily="50" charset="-128"/>
                        </a:rPr>
                        <a:t>時間おもてなし</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lvl="0" indent="0" algn="l">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大阪を訪れる人々が昼夜を問わず快適に、安全で安心して滞在できるおもてなし都市をめざす。</a:t>
                      </a:r>
                    </a:p>
                  </a:txBody>
                  <a:tcPr marL="37820" marR="37820" marT="0" marB="0" anchor="ctr"/>
                </a:tc>
                <a:extLst>
                  <a:ext uri="{0D108BD9-81ED-4DB2-BD59-A6C34878D82A}">
                    <a16:rowId xmlns:a16="http://schemas.microsoft.com/office/drawing/2014/main" val="2021061701"/>
                  </a:ext>
                </a:extLst>
              </a:tr>
              <a:tr h="641683">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大阪ならではの</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賑わいを創出する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l"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大阪の人々が誇りや愛着を感じ自慢できる、大阪ならではの賑わいを創出する</a:t>
                      </a:r>
                      <a:r>
                        <a:rPr lang="ja-JP" alt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多様な楽しみ方ができる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周遊・</a:t>
                      </a:r>
                      <a:r>
                        <a:rPr lang="ja-JP" altLang="en-US" sz="1500" b="1" kern="100" dirty="0">
                          <a:solidFill>
                            <a:schemeClr val="tx1"/>
                          </a:solidFill>
                          <a:effectLst/>
                          <a:latin typeface="Meiryo UI" panose="020B0604030504040204" pitchFamily="50" charset="-128"/>
                          <a:ea typeface="Meiryo UI" panose="020B0604030504040204" pitchFamily="50" charset="-128"/>
                        </a:rPr>
                        <a:t>観光</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ja-JP" sz="1200" u="none" kern="100" dirty="0">
                          <a:solidFill>
                            <a:schemeClr val="tx1"/>
                          </a:solidFill>
                          <a:effectLst/>
                          <a:latin typeface="Meiryo UI" panose="020B0604030504040204" pitchFamily="50" charset="-128"/>
                          <a:ea typeface="Meiryo UI" panose="020B0604030504040204" pitchFamily="50" charset="-128"/>
                        </a:rPr>
                        <a:t>国内外を問わず幅広い</a:t>
                      </a:r>
                      <a:r>
                        <a:rPr lang="ja-JP" altLang="en-US" sz="1200" u="none" kern="100" baseline="0" dirty="0">
                          <a:solidFill>
                            <a:schemeClr val="tx1"/>
                          </a:solidFill>
                          <a:effectLst/>
                          <a:latin typeface="Meiryo UI" panose="020B0604030504040204" pitchFamily="50" charset="-128"/>
                          <a:ea typeface="Meiryo UI" panose="020B0604030504040204" pitchFamily="50" charset="-128"/>
                        </a:rPr>
                        <a:t>国・</a:t>
                      </a:r>
                      <a:r>
                        <a:rPr lang="ja-JP" altLang="ja-JP" sz="1200" u="none" kern="100" dirty="0">
                          <a:solidFill>
                            <a:schemeClr val="tx1"/>
                          </a:solidFill>
                          <a:effectLst/>
                          <a:latin typeface="Meiryo UI" panose="020B0604030504040204" pitchFamily="50" charset="-128"/>
                          <a:ea typeface="Meiryo UI" panose="020B0604030504040204" pitchFamily="50" charset="-128"/>
                        </a:rPr>
                        <a:t>地域から</a:t>
                      </a:r>
                      <a:r>
                        <a:rPr lang="ja-JP" altLang="en-US" sz="1200" u="none" kern="100" dirty="0">
                          <a:solidFill>
                            <a:schemeClr val="tx1"/>
                          </a:solidFill>
                          <a:effectLst/>
                          <a:latin typeface="Meiryo UI" panose="020B0604030504040204" pitchFamily="50" charset="-128"/>
                          <a:ea typeface="Meiryo UI" panose="020B0604030504040204" pitchFamily="50" charset="-128"/>
                        </a:rPr>
                        <a:t>多彩な人々が訪れ、集い</a:t>
                      </a:r>
                      <a:r>
                        <a:rPr lang="ja-JP" altLang="ja-JP" sz="1200" u="none" kern="100" dirty="0">
                          <a:solidFill>
                            <a:schemeClr val="tx1"/>
                          </a:solidFill>
                          <a:effectLst/>
                          <a:latin typeface="Meiryo UI" panose="020B0604030504040204" pitchFamily="50" charset="-128"/>
                          <a:ea typeface="Meiryo UI" panose="020B0604030504040204" pitchFamily="50" charset="-128"/>
                        </a:rPr>
                        <a:t>、府内各地を周遊し多様な</a:t>
                      </a:r>
                      <a:r>
                        <a:rPr lang="ja-JP" altLang="en-US" sz="1200" u="none" kern="100" dirty="0">
                          <a:solidFill>
                            <a:schemeClr val="tx1"/>
                          </a:solidFill>
                          <a:effectLst/>
                          <a:latin typeface="Meiryo UI" panose="020B0604030504040204" pitchFamily="50" charset="-128"/>
                          <a:ea typeface="Meiryo UI" panose="020B0604030504040204" pitchFamily="50" charset="-128"/>
                        </a:rPr>
                        <a:t>楽しみ方</a:t>
                      </a:r>
                      <a:r>
                        <a:rPr lang="ja-JP" altLang="ja-JP" sz="1200" u="none" kern="100" dirty="0">
                          <a:solidFill>
                            <a:schemeClr val="tx1"/>
                          </a:solidFill>
                          <a:effectLst/>
                          <a:latin typeface="Meiryo UI" panose="020B0604030504040204" pitchFamily="50" charset="-128"/>
                          <a:ea typeface="Meiryo UI" panose="020B0604030504040204" pitchFamily="50" charset="-128"/>
                        </a:rPr>
                        <a:t>ができる都市を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世界水準の</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ＭＩＣＥ都市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en-US" sz="1200" u="none" kern="100" dirty="0">
                          <a:solidFill>
                            <a:schemeClr val="tx1"/>
                          </a:solidFill>
                          <a:effectLst/>
                          <a:latin typeface="Meiryo UI" panose="020B0604030504040204" pitchFamily="50" charset="-128"/>
                          <a:ea typeface="Meiryo UI" panose="020B0604030504040204" pitchFamily="50" charset="-128"/>
                        </a:rPr>
                        <a:t>IR</a:t>
                      </a:r>
                      <a:r>
                        <a:rPr lang="ja-JP" sz="1200" u="none" kern="100" dirty="0">
                          <a:solidFill>
                            <a:schemeClr val="tx1"/>
                          </a:solidFill>
                          <a:effectLst/>
                          <a:latin typeface="Meiryo UI" panose="020B0604030504040204" pitchFamily="50" charset="-128"/>
                          <a:ea typeface="Meiryo UI" panose="020B0604030504040204" pitchFamily="50" charset="-128"/>
                        </a:rPr>
                        <a:t>誘致に伴う世界水準の</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施設の整備を見据え、</a:t>
                      </a:r>
                      <a:r>
                        <a:rPr lang="ja-JP" altLang="en-US" sz="1200" u="none" kern="100" dirty="0">
                          <a:solidFill>
                            <a:schemeClr val="tx1"/>
                          </a:solidFill>
                          <a:effectLst/>
                          <a:latin typeface="Meiryo UI" panose="020B0604030504040204" pitchFamily="50" charset="-128"/>
                          <a:ea typeface="Meiryo UI" panose="020B0604030504040204" pitchFamily="50" charset="-128"/>
                        </a:rPr>
                        <a:t>国内外の都市に伍する</a:t>
                      </a:r>
                      <a:r>
                        <a:rPr lang="ja-JP" sz="1200" u="none" kern="100" dirty="0">
                          <a:solidFill>
                            <a:schemeClr val="tx1"/>
                          </a:solidFill>
                          <a:effectLst/>
                          <a:latin typeface="Meiryo UI" panose="020B0604030504040204" pitchFamily="50" charset="-128"/>
                          <a:ea typeface="Meiryo UI" panose="020B0604030504040204" pitchFamily="50" charset="-128"/>
                        </a:rPr>
                        <a:t>競争力を備えた</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629307">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５</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大阪が誇る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文化力を活用した魅力あふれる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国内外から芸術家等が集い、様々な文化芸術が交流し、新たなつながりや創造が促進されることにより、大阪の文化力や都市の魅力のさらなる向上につながる都市をめざす。</a:t>
                      </a:r>
                    </a:p>
                  </a:txBody>
                  <a:tcPr marL="37820" marR="37820" marT="0" marB="0" anchor="ctr"/>
                </a:tc>
                <a:extLst>
                  <a:ext uri="{0D108BD9-81ED-4DB2-BD59-A6C34878D82A}">
                    <a16:rowId xmlns:a16="http://schemas.microsoft.com/office/drawing/2014/main" val="3814659054"/>
                  </a:ext>
                </a:extLst>
              </a:tr>
              <a:tr h="533792">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100" dirty="0">
                          <a:solidFill>
                            <a:schemeClr val="tx1"/>
                          </a:solidFill>
                          <a:effectLst/>
                          <a:latin typeface="Meiryo UI" panose="020B0604030504040204" pitchFamily="50" charset="-128"/>
                          <a:ea typeface="Meiryo UI" panose="020B0604030504040204" pitchFamily="50" charset="-128"/>
                        </a:rPr>
                        <a:t>あらゆる人々が</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100" dirty="0">
                          <a:solidFill>
                            <a:schemeClr val="tx1"/>
                          </a:solidFill>
                          <a:effectLst/>
                          <a:latin typeface="Meiryo UI" panose="020B0604030504040204" pitchFamily="50" charset="-128"/>
                          <a:ea typeface="Meiryo UI" panose="020B0604030504040204" pitchFamily="50" charset="-128"/>
                        </a:rPr>
                        <a:t>文化を</a:t>
                      </a:r>
                      <a:r>
                        <a:rPr lang="ja-JP" altLang="en-US" sz="1500" b="1" u="none" kern="100" dirty="0">
                          <a:solidFill>
                            <a:schemeClr val="tx1"/>
                          </a:solidFill>
                          <a:effectLst/>
                          <a:latin typeface="Meiryo UI" panose="020B0604030504040204" pitchFamily="50" charset="-128"/>
                          <a:ea typeface="Meiryo UI" panose="020B0604030504040204" pitchFamily="50" charset="-128"/>
                        </a:rPr>
                        <a:t>享受できる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just">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府民・市民の自主性、創造性が発揮されることはもとより、あらゆる人々が等しく、文化芸術を鑑賞、参加、創造できるような環境が整備され、次世代へと継承されている都市をめざす。</a:t>
                      </a:r>
                    </a:p>
                  </a:txBody>
                  <a:tcPr marL="37820" marR="37820" marT="0" marB="0" anchor="ctr"/>
                </a:tc>
                <a:extLst>
                  <a:ext uri="{0D108BD9-81ED-4DB2-BD59-A6C34878D82A}">
                    <a16:rowId xmlns:a16="http://schemas.microsoft.com/office/drawing/2014/main" val="1676574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７</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0" dirty="0">
                          <a:solidFill>
                            <a:schemeClr val="tx1"/>
                          </a:solidFill>
                          <a:effectLst/>
                          <a:latin typeface="Meiryo UI" panose="020B0604030504040204" pitchFamily="50" charset="-128"/>
                          <a:ea typeface="Meiryo UI" panose="020B0604030504040204" pitchFamily="50" charset="-128"/>
                        </a:rPr>
                        <a:t>世界に誇れる</a:t>
                      </a:r>
                      <a:endParaRPr lang="en-US" altLang="ja-JP" sz="1200" b="0" u="none" kern="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0" dirty="0">
                          <a:solidFill>
                            <a:schemeClr val="tx1"/>
                          </a:solidFill>
                          <a:effectLst/>
                          <a:latin typeface="Meiryo UI" panose="020B0604030504040204" pitchFamily="50" charset="-128"/>
                          <a:ea typeface="Meiryo UI" panose="020B0604030504040204" pitchFamily="50" charset="-128"/>
                        </a:rPr>
                        <a:t>スポーツ推進都市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a:t>
                      </a:r>
                      <a:r>
                        <a:rPr lang="ja-JP" altLang="en-US" sz="1200" u="none" kern="100" dirty="0">
                          <a:solidFill>
                            <a:schemeClr val="tx1"/>
                          </a:solidFill>
                          <a:effectLst/>
                          <a:latin typeface="Meiryo UI" panose="020B0604030504040204" pitchFamily="50" charset="-128"/>
                          <a:ea typeface="Meiryo UI" panose="020B0604030504040204" pitchFamily="50" charset="-128"/>
                        </a:rPr>
                        <a:t>み</a:t>
                      </a:r>
                      <a:r>
                        <a:rPr lang="ja-JP" sz="1200" u="none" kern="100" dirty="0">
                          <a:solidFill>
                            <a:schemeClr val="tx1"/>
                          </a:solidFill>
                          <a:effectLst/>
                          <a:latin typeface="Meiryo UI" panose="020B0604030504040204" pitchFamily="50" charset="-128"/>
                          <a:ea typeface="Meiryo UI" panose="020B0604030504040204" pitchFamily="50" charset="-128"/>
                        </a:rPr>
                        <a:t>る」機会を創出し、夢</a:t>
                      </a:r>
                      <a:r>
                        <a:rPr lang="ja-JP" altLang="en-US" sz="1200" u="none" kern="100" dirty="0">
                          <a:solidFill>
                            <a:schemeClr val="tx1"/>
                          </a:solidFill>
                          <a:effectLst/>
                          <a:latin typeface="Meiryo UI" panose="020B0604030504040204" pitchFamily="50" charset="-128"/>
                          <a:ea typeface="Meiryo UI" panose="020B0604030504040204" pitchFamily="50" charset="-128"/>
                        </a:rPr>
                        <a:t>や</a:t>
                      </a:r>
                      <a:r>
                        <a:rPr lang="ja-JP" sz="1200" u="none" kern="100" dirty="0">
                          <a:solidFill>
                            <a:schemeClr val="tx1"/>
                          </a:solidFill>
                          <a:effectLst/>
                          <a:latin typeface="Meiryo UI" panose="020B0604030504040204" pitchFamily="50" charset="-128"/>
                          <a:ea typeface="Meiryo UI" panose="020B0604030504040204" pitchFamily="50" charset="-128"/>
                        </a:rPr>
                        <a:t>希望、活力をうみだすとともに、スポーツの魅力を活用した</a:t>
                      </a:r>
                      <a:r>
                        <a:rPr lang="ja-JP" altLang="en-US" sz="1200" u="none" kern="100" dirty="0">
                          <a:solidFill>
                            <a:schemeClr val="tx1"/>
                          </a:solidFill>
                          <a:effectLst/>
                          <a:latin typeface="Meiryo UI" panose="020B0604030504040204" pitchFamily="50" charset="-128"/>
                          <a:ea typeface="Meiryo UI" panose="020B0604030504040204" pitchFamily="50" charset="-128"/>
                        </a:rPr>
                        <a:t>様々な形の</a:t>
                      </a:r>
                      <a:r>
                        <a:rPr lang="ja-JP" sz="1200" u="none" kern="100" dirty="0">
                          <a:solidFill>
                            <a:schemeClr val="tx1"/>
                          </a:solidFill>
                          <a:effectLst/>
                          <a:latin typeface="Meiryo UI" panose="020B0604030504040204" pitchFamily="50" charset="-128"/>
                          <a:ea typeface="Meiryo UI" panose="020B0604030504040204" pitchFamily="50" charset="-128"/>
                        </a:rPr>
                        <a:t>スポーツツーリズム</a:t>
                      </a:r>
                      <a:r>
                        <a:rPr lang="ja-JP" altLang="en-US" sz="1200" u="none" kern="100" dirty="0">
                          <a:solidFill>
                            <a:schemeClr val="tx1"/>
                          </a:solidFill>
                          <a:effectLst/>
                          <a:latin typeface="Meiryo UI" panose="020B0604030504040204" pitchFamily="50" charset="-128"/>
                          <a:ea typeface="Meiryo UI" panose="020B0604030504040204" pitchFamily="50" charset="-128"/>
                        </a:rPr>
                        <a:t>の</a:t>
                      </a:r>
                      <a:r>
                        <a:rPr lang="ja-JP" sz="1200" u="none" kern="100" dirty="0">
                          <a:solidFill>
                            <a:schemeClr val="tx1"/>
                          </a:solidFill>
                          <a:effectLst/>
                          <a:latin typeface="Meiryo UI" panose="020B0604030504040204" pitchFamily="50" charset="-128"/>
                          <a:ea typeface="Meiryo UI" panose="020B0604030504040204" pitchFamily="50" charset="-128"/>
                        </a:rPr>
                        <a:t>推進</a:t>
                      </a:r>
                      <a:r>
                        <a:rPr lang="ja-JP" altLang="en-US" sz="1200" u="none" kern="100" dirty="0">
                          <a:solidFill>
                            <a:schemeClr val="tx1"/>
                          </a:solidFill>
                          <a:effectLst/>
                          <a:latin typeface="Meiryo UI" panose="020B0604030504040204" pitchFamily="50" charset="-128"/>
                          <a:ea typeface="Meiryo UI" panose="020B0604030504040204" pitchFamily="50" charset="-128"/>
                        </a:rPr>
                        <a:t>等により</a:t>
                      </a:r>
                      <a:r>
                        <a:rPr lang="ja-JP" sz="1200" u="none" kern="100" dirty="0">
                          <a:solidFill>
                            <a:schemeClr val="tx1"/>
                          </a:solidFill>
                          <a:effectLst/>
                          <a:latin typeface="Meiryo UI" panose="020B0604030504040204" pitchFamily="50" charset="-128"/>
                          <a:ea typeface="Meiryo UI" panose="020B0604030504040204" pitchFamily="50" charset="-128"/>
                        </a:rPr>
                        <a:t>、世界に誇れるスポーツ推進都市を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８</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健康と生きがいを創出する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スポーツに親しめる都市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大阪・関西万博に向けた「</a:t>
                      </a:r>
                      <a:r>
                        <a:rPr lang="en-US" altLang="ja-JP" sz="1200" u="none" kern="100" dirty="0">
                          <a:solidFill>
                            <a:schemeClr val="tx1"/>
                          </a:solidFill>
                          <a:effectLst/>
                          <a:latin typeface="Meiryo UI" panose="020B0604030504040204" pitchFamily="50" charset="-128"/>
                          <a:ea typeface="Meiryo UI" panose="020B0604030504040204" pitchFamily="50" charset="-128"/>
                        </a:rPr>
                        <a:t>10</a:t>
                      </a:r>
                      <a:r>
                        <a:rPr lang="ja-JP" altLang="en-US" sz="1200" u="none" kern="100" dirty="0">
                          <a:solidFill>
                            <a:schemeClr val="tx1"/>
                          </a:solidFill>
                          <a:effectLst/>
                          <a:latin typeface="Meiryo UI" panose="020B0604030504040204" pitchFamily="50" charset="-128"/>
                          <a:ea typeface="Meiryo UI" panose="020B0604030504040204" pitchFamily="50" charset="-128"/>
                        </a:rPr>
                        <a:t>歳若返り」を見据え、</a:t>
                      </a:r>
                      <a:r>
                        <a:rPr lang="ja-JP" altLang="ja-JP" sz="1200" u="none" kern="100" dirty="0">
                          <a:solidFill>
                            <a:schemeClr val="tx1"/>
                          </a:solidFill>
                          <a:effectLst/>
                          <a:latin typeface="Meiryo UI" panose="020B0604030504040204" pitchFamily="50" charset="-128"/>
                          <a:ea typeface="Meiryo UI" panose="020B0604030504040204" pitchFamily="50" charset="-128"/>
                        </a:rPr>
                        <a:t>年間を通じて様々なスポーツを「する」「ささえる」健康で活力のある都市を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66073096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９</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大阪の成長を担う</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kern="100" dirty="0">
                          <a:solidFill>
                            <a:schemeClr val="tx1"/>
                          </a:solidFill>
                          <a:effectLst/>
                          <a:latin typeface="Meiryo UI" panose="020B0604030504040204" pitchFamily="50" charset="-128"/>
                          <a:ea typeface="Meiryo UI" panose="020B0604030504040204" pitchFamily="50" charset="-128"/>
                        </a:rPr>
                        <a:t>グローバル人材が活躍する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just"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1200" u="none" kern="100" dirty="0">
                          <a:solidFill>
                            <a:schemeClr val="tx1"/>
                          </a:solidFill>
                          <a:effectLst/>
                          <a:latin typeface="Meiryo UI" panose="020B0604030504040204" pitchFamily="50" charset="-128"/>
                          <a:ea typeface="Meiryo UI" panose="020B0604030504040204" pitchFamily="50" charset="-128"/>
                        </a:rPr>
                        <a:t>国内外の</a:t>
                      </a:r>
                      <a:r>
                        <a:rPr lang="ja-JP" altLang="en-US" sz="1200" u="none" kern="100" dirty="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1200" u="none" kern="100" dirty="0">
                          <a:solidFill>
                            <a:schemeClr val="tx1"/>
                          </a:solidFill>
                          <a:effectLst/>
                          <a:latin typeface="Meiryo UI" panose="020B0604030504040204" pitchFamily="50" charset="-128"/>
                          <a:ea typeface="Meiryo UI" panose="020B0604030504040204" pitchFamily="50" charset="-128"/>
                        </a:rPr>
                        <a:t>国際都市を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r>
                        <a:rPr lang="ja-JP" altLang="en-US" sz="1200" u="none" kern="100" dirty="0">
                          <a:solidFill>
                            <a:schemeClr val="tx1"/>
                          </a:solidFill>
                          <a:effectLst/>
                          <a:latin typeface="Meiryo UI" panose="020B0604030504040204" pitchFamily="50" charset="-128"/>
                          <a:ea typeface="Meiryo UI" panose="020B0604030504040204" pitchFamily="50" charset="-128"/>
                        </a:rPr>
                        <a:t>。</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33792">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出会いが新しい価値を生む</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多様性都市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外国人が安心・快適に</a:t>
                      </a:r>
                      <a:r>
                        <a:rPr lang="ja-JP" altLang="en-US" sz="1200" u="none" kern="100" dirty="0">
                          <a:solidFill>
                            <a:schemeClr val="tx1"/>
                          </a:solidFill>
                          <a:effectLst/>
                          <a:latin typeface="Meiryo UI" panose="020B0604030504040204" pitchFamily="50" charset="-128"/>
                          <a:ea typeface="Meiryo UI" panose="020B0604030504040204" pitchFamily="50" charset="-128"/>
                        </a:rPr>
                        <a:t>暮らせる</a:t>
                      </a:r>
                      <a:r>
                        <a:rPr lang="ja-JP" sz="1200" u="none" kern="100" dirty="0">
                          <a:solidFill>
                            <a:schemeClr val="tx1"/>
                          </a:solidFill>
                          <a:effectLst/>
                          <a:latin typeface="Meiryo UI" panose="020B0604030504040204" pitchFamily="50" charset="-128"/>
                          <a:ea typeface="Meiryo UI" panose="020B0604030504040204" pitchFamily="50" charset="-128"/>
                        </a:rPr>
                        <a:t>環境を整え</a:t>
                      </a:r>
                      <a:r>
                        <a:rPr lang="ja-JP" altLang="en-US" sz="1200" u="none" kern="100" dirty="0">
                          <a:solidFill>
                            <a:schemeClr val="tx1"/>
                          </a:solidFill>
                          <a:effectLst/>
                          <a:latin typeface="Meiryo UI" panose="020B0604030504040204" pitchFamily="50" charset="-128"/>
                          <a:ea typeface="Meiryo UI" panose="020B0604030504040204" pitchFamily="50" charset="-128"/>
                        </a:rPr>
                        <a:t>ることで</a:t>
                      </a:r>
                      <a:r>
                        <a:rPr lang="ja-JP" sz="1200" u="none" kern="100" dirty="0">
                          <a:solidFill>
                            <a:schemeClr val="tx1"/>
                          </a:solidFill>
                          <a:effectLst/>
                          <a:latin typeface="Meiryo UI" panose="020B0604030504040204" pitchFamily="50" charset="-128"/>
                          <a:ea typeface="Meiryo UI" panose="020B0604030504040204" pitchFamily="50" charset="-128"/>
                        </a:rPr>
                        <a:t>、多様な人材</a:t>
                      </a:r>
                      <a:r>
                        <a:rPr lang="ja-JP" altLang="en-US" sz="1200" u="none" kern="100" dirty="0">
                          <a:solidFill>
                            <a:schemeClr val="tx1"/>
                          </a:solidFill>
                          <a:effectLst/>
                          <a:latin typeface="Meiryo UI" panose="020B0604030504040204" pitchFamily="50" charset="-128"/>
                          <a:ea typeface="Meiryo UI" panose="020B0604030504040204" pitchFamily="50" charset="-128"/>
                        </a:rPr>
                        <a:t>や企業</a:t>
                      </a:r>
                      <a:r>
                        <a:rPr lang="ja-JP" sz="1200" u="none" kern="100" dirty="0">
                          <a:solidFill>
                            <a:schemeClr val="tx1"/>
                          </a:solidFill>
                          <a:effectLst/>
                          <a:latin typeface="Meiryo UI" panose="020B0604030504040204" pitchFamily="50" charset="-128"/>
                          <a:ea typeface="Meiryo UI" panose="020B0604030504040204" pitchFamily="50" charset="-128"/>
                        </a:rPr>
                        <a:t>を</a:t>
                      </a:r>
                      <a:r>
                        <a:rPr lang="ja-JP" altLang="en-US" sz="1200" u="none" kern="100" dirty="0">
                          <a:solidFill>
                            <a:schemeClr val="tx1"/>
                          </a:solidFill>
                          <a:effectLst/>
                          <a:latin typeface="Meiryo UI" panose="020B0604030504040204" pitchFamily="50" charset="-128"/>
                          <a:ea typeface="Meiryo UI" panose="020B0604030504040204" pitchFamily="50" charset="-128"/>
                        </a:rPr>
                        <a:t>惹きつけ</a:t>
                      </a:r>
                      <a:r>
                        <a:rPr lang="ja-JP" sz="1200" u="none" kern="100" dirty="0">
                          <a:solidFill>
                            <a:schemeClr val="tx1"/>
                          </a:solidFill>
                          <a:effectLst/>
                          <a:latin typeface="Meiryo UI" panose="020B0604030504040204" pitchFamily="50" charset="-128"/>
                          <a:ea typeface="Meiryo UI" panose="020B0604030504040204" pitchFamily="50" charset="-128"/>
                        </a:rPr>
                        <a:t>、新しい価値を生み出す都市を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6" name="正方形/長方形 5"/>
          <p:cNvSpPr/>
          <p:nvPr/>
        </p:nvSpPr>
        <p:spPr>
          <a:xfrm>
            <a:off x="159658" y="550995"/>
            <a:ext cx="9584766" cy="6329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300" dirty="0">
                <a:solidFill>
                  <a:schemeClr val="tx1"/>
                </a:solidFill>
                <a:latin typeface="Meiryo UI" panose="020B0604030504040204" pitchFamily="50" charset="-128"/>
                <a:ea typeface="Meiryo UI" panose="020B0604030504040204" pitchFamily="50" charset="-128"/>
              </a:rPr>
              <a:t>都市の賑わいや活力を創出し、高めていくため１０のめざすべき都市像を設定し、その実現に向けてベクトルをあわせて施策の実施に取り組む</a:t>
            </a:r>
            <a:r>
              <a:rPr kumimoji="1" lang="ja-JP" altLang="en-US" sz="1300" dirty="0">
                <a:solidFill>
                  <a:schemeClr val="tx1"/>
                </a:solidFill>
                <a:latin typeface="+mn-ea"/>
              </a:rPr>
              <a:t>。</a:t>
            </a:r>
          </a:p>
        </p:txBody>
      </p:sp>
      <p:sp>
        <p:nvSpPr>
          <p:cNvPr id="8" name="正方形/長方形 7">
            <a:extLst>
              <a:ext uri="{FF2B5EF4-FFF2-40B4-BE49-F238E27FC236}">
                <a16:creationId xmlns:a16="http://schemas.microsoft.com/office/drawing/2014/main" id="{0082E7B5-F170-4F3A-849A-EFD65B8A6530}"/>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めざすべき都市像</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0299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40079" y="6480518"/>
            <a:ext cx="2228850" cy="365125"/>
          </a:xfrm>
        </p:spPr>
        <p:txBody>
          <a:bodyPr/>
          <a:lstStyle/>
          <a:p>
            <a:r>
              <a:rPr kumimoji="1" lang="en-US" altLang="ja-JP" dirty="0"/>
              <a:t>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2622356038"/>
              </p:ext>
            </p:extLst>
          </p:nvPr>
        </p:nvGraphicFramePr>
        <p:xfrm>
          <a:off x="297360" y="836031"/>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5236">
                <a:tc>
                  <a:txBody>
                    <a:bodyPr/>
                    <a:lstStyle/>
                    <a:p>
                      <a:r>
                        <a:rPr kumimoji="1" lang="ja-JP" altLang="en-US" sz="1200" dirty="0">
                          <a:latin typeface="Meiryo UI" panose="020B0604030504040204" pitchFamily="50" charset="-128"/>
                          <a:ea typeface="Meiryo UI" panose="020B0604030504040204" pitchFamily="50" charset="-128"/>
                        </a:rPr>
                        <a:t>１　安全で安心して滞在できる</a:t>
                      </a: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時間おもてなし都市</a:t>
                      </a:r>
                    </a:p>
                  </a:txBody>
                  <a:tcPr marL="74295" marR="74295" marT="37148" marB="37148" anchor="ctr"/>
                </a:tc>
                <a:extLst>
                  <a:ext uri="{0D108BD9-81ED-4DB2-BD59-A6C34878D82A}">
                    <a16:rowId xmlns:a16="http://schemas.microsoft.com/office/drawing/2014/main" val="3867636356"/>
                  </a:ext>
                </a:extLst>
              </a:tr>
              <a:tr h="532076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旅行者の安全・安心の確保</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災害等に関する情報発信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世界基準の情報発信（安全安心の見える化、アクセシビリティ等）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観光施設、宿泊施設等におけるスムーズな避難誘導</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災害等緊急時の相談対応の充実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利便性向上に向けた取組みの推進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②ニューノーマルに適応した観光客受入環境の充実、ＩＣＴの活用・強化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感染対策の充実・強化（感染対策等認証制度の推進、顔認証技術の活用等）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MaaS</a:t>
                      </a:r>
                      <a:r>
                        <a:rPr kumimoji="1" lang="ja-JP" altLang="en-US" sz="1100" u="none" dirty="0">
                          <a:solidFill>
                            <a:schemeClr val="tx1"/>
                          </a:solidFill>
                          <a:latin typeface="Meiryo UI" panose="020B0604030504040204" pitchFamily="50" charset="-128"/>
                          <a:ea typeface="Meiryo UI" panose="020B0604030504040204" pitchFamily="50" charset="-128"/>
                        </a:rPr>
                        <a:t>の推進、キャッシュレス推進、オンライン活用等）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観光等の案内機能の充実、多言語対応強化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都市公園の滞在快適性向上・魅力向上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宿泊施設、観光施設等の受入環境</a:t>
                      </a:r>
                      <a:r>
                        <a:rPr kumimoji="1" lang="ja-JP" altLang="en-US" sz="1100" u="none" strike="noStrike" dirty="0">
                          <a:solidFill>
                            <a:schemeClr val="tx1"/>
                          </a:solidFill>
                          <a:latin typeface="Meiryo UI" panose="020B0604030504040204" pitchFamily="50" charset="-128"/>
                          <a:ea typeface="Meiryo UI" panose="020B0604030504040204" pitchFamily="50" charset="-128"/>
                        </a:rPr>
                        <a:t>の充実</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観光客・地域住民の双方に配慮した観光地域づくりの推進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企業、地域商業者等と一体となったおもてなし機運醸成の取組み推進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none" dirty="0">
                          <a:solidFill>
                            <a:schemeClr val="tx1"/>
                          </a:solidFill>
                          <a:latin typeface="Meiryo UI" panose="020B0604030504040204" pitchFamily="50" charset="-128"/>
                          <a:ea typeface="Meiryo UI" panose="020B0604030504040204" pitchFamily="50" charset="-128"/>
                        </a:rPr>
                        <a:t>TID</a:t>
                      </a:r>
                      <a:r>
                        <a:rPr kumimoji="1" lang="ja-JP" altLang="en-US" sz="1100" u="none" dirty="0">
                          <a:solidFill>
                            <a:schemeClr val="tx1"/>
                          </a:solidFill>
                          <a:latin typeface="Meiryo UI" panose="020B0604030504040204" pitchFamily="50" charset="-128"/>
                          <a:ea typeface="Meiryo UI" panose="020B0604030504040204" pitchFamily="50" charset="-128"/>
                        </a:rPr>
                        <a:t>制度の導入検討</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33080917"/>
              </p:ext>
            </p:extLst>
          </p:nvPr>
        </p:nvGraphicFramePr>
        <p:xfrm>
          <a:off x="5082567" y="836031"/>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75842">
                <a:tc>
                  <a:txBody>
                    <a:bodyPr/>
                    <a:lstStyle/>
                    <a:p>
                      <a:r>
                        <a:rPr kumimoji="1" lang="ja-JP" altLang="en-US" sz="1200" dirty="0">
                          <a:latin typeface="Meiryo UI" panose="020B0604030504040204" pitchFamily="50" charset="-128"/>
                          <a:ea typeface="Meiryo UI" panose="020B0604030504040204" pitchFamily="50" charset="-128"/>
                        </a:rPr>
                        <a:t>２</a:t>
                      </a:r>
                      <a:r>
                        <a:rPr kumimoji="1" lang="ja-JP" altLang="en-US" sz="1200" dirty="0">
                          <a:solidFill>
                            <a:schemeClr val="bg1"/>
                          </a:solidFill>
                          <a:latin typeface="Meiryo UI" panose="020B0604030504040204" pitchFamily="50" charset="-128"/>
                          <a:ea typeface="Meiryo UI" panose="020B0604030504040204" pitchFamily="50" charset="-128"/>
                        </a:rPr>
                        <a:t>　大阪ならではの賑わいを創出する都市</a:t>
                      </a:r>
                    </a:p>
                  </a:txBody>
                  <a:tcPr marL="74295" marR="74295" marT="37148" marB="37148" anchor="ctr"/>
                </a:tc>
                <a:extLst>
                  <a:ext uri="{0D108BD9-81ED-4DB2-BD59-A6C34878D82A}">
                    <a16:rowId xmlns:a16="http://schemas.microsoft.com/office/drawing/2014/main" val="3867636356"/>
                  </a:ext>
                </a:extLst>
              </a:tr>
              <a:tr h="5320158">
                <a:tc>
                  <a:txBody>
                    <a:bodyPr/>
                    <a:lstStyle/>
                    <a:p>
                      <a:pPr>
                        <a:lnSpc>
                          <a:spcPts val="17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世界第一級の文化・観光拠点の形成・発信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ＩＲを契機とした夢洲における国際観光拠点の形成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世界遺産百舌鳥・古市古墳群エリアの賑わいづくり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大阪市内の重点エリア（大阪城・大手前・森之宮地区、中之島地区、御堂筋地区、天王寺・阿倍野地区、新今宮地区、築港・ベイエリア地区）、</a:t>
                      </a:r>
                      <a:r>
                        <a:rPr kumimoji="1" lang="ja-JP" altLang="en-US" sz="1100" u="none" kern="1200" dirty="0">
                          <a:solidFill>
                            <a:schemeClr val="tx1"/>
                          </a:solidFill>
                          <a:latin typeface="Meiryo UI" panose="020B0604030504040204" pitchFamily="50" charset="-128"/>
                          <a:ea typeface="Meiryo UI" panose="020B0604030504040204" pitchFamily="50" charset="-128"/>
                        </a:rPr>
                        <a:t>大阪駅周辺地区（うめきた</a:t>
                      </a:r>
                      <a:r>
                        <a:rPr kumimoji="1" lang="en-US" altLang="ja-JP" sz="1100" u="none" kern="1200" dirty="0">
                          <a:solidFill>
                            <a:schemeClr val="tx1"/>
                          </a:solidFill>
                          <a:latin typeface="Meiryo UI" panose="020B0604030504040204" pitchFamily="50" charset="-128"/>
                          <a:ea typeface="Meiryo UI" panose="020B0604030504040204" pitchFamily="50" charset="-128"/>
                        </a:rPr>
                        <a:t>2</a:t>
                      </a:r>
                      <a:r>
                        <a:rPr kumimoji="1" lang="ja-JP" altLang="en-US" sz="1100" u="none" kern="1200" dirty="0">
                          <a:solidFill>
                            <a:schemeClr val="tx1"/>
                          </a:solidFill>
                          <a:latin typeface="Meiryo UI" panose="020B0604030504040204" pitchFamily="50" charset="-128"/>
                          <a:ea typeface="Meiryo UI" panose="020B0604030504040204" pitchFamily="50" charset="-128"/>
                        </a:rPr>
                        <a:t>期など）</a:t>
                      </a:r>
                      <a:r>
                        <a:rPr kumimoji="1" lang="ja-JP" altLang="en-US" sz="1100" u="none" dirty="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水都大阪（水の回廊のさらなる活性化等）、光のまちづくりの推進（大阪・光の饗宴等）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万博記念公園の魅力向上（新たなビジョンの策定と推進、大規模アリーナを中核とした大阪・関西を代表する新たなスポーツ・文化の拠点づくり）</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大阪の強みを生かした魅力創出・発信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世界の人々を惹きつけるキラーコンテンツの創出</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大規模集客施設やエンターテインメントなどを活用した魅力発信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大阪が誇るスポーツ資源を生かしたスポーツツーリズムの推進（関連：都市像７②）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伝統的な祭りや大阪の歴史・文化資源を生かした地域魅力の発信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万博・ＩＲのインパクトを活用した大阪広域ベイエリアの活性化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歴史的な建築物や街並みなどを活用した魅力的な景観演出の推進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9" name="正方形/長方形 8">
            <a:extLst>
              <a:ext uri="{FF2B5EF4-FFF2-40B4-BE49-F238E27FC236}">
                <a16:creationId xmlns:a16="http://schemas.microsoft.com/office/drawing/2014/main" id="{8808B3D0-DDAE-457D-A13D-0AF063A20E8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都市</a:t>
            </a:r>
            <a:r>
              <a:rPr kumimoji="1" lang="ja-JP" altLang="en-US" sz="2400" dirty="0">
                <a:solidFill>
                  <a:schemeClr val="tx1"/>
                </a:solidFill>
                <a:latin typeface="Meiryo UI" panose="020B0604030504040204" pitchFamily="50" charset="-128"/>
                <a:ea typeface="Meiryo UI" panose="020B0604030504040204" pitchFamily="50" charset="-128"/>
              </a:rPr>
              <a:t>像ごとの施策項目および主な施策</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332547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585</TotalTime>
  <Words>6728</Words>
  <Application>Microsoft Office PowerPoint</Application>
  <PresentationFormat>A4 210 x 297 mm</PresentationFormat>
  <Paragraphs>492</Paragraphs>
  <Slides>20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20</vt:i4>
      </vt:variant>
    </vt:vector>
  </HeadingPairs>
  <TitlesOfParts>
    <vt:vector size="28" baseType="lpstr">
      <vt:lpstr>Meiryo UI</vt:lpstr>
      <vt:lpstr>游ゴシック</vt:lpstr>
      <vt:lpstr>游ゴシック Light</vt:lpstr>
      <vt:lpstr>游明朝</vt:lpstr>
      <vt:lpstr>Arial</vt:lpstr>
      <vt:lpstr>Times New Roman</vt:lpstr>
      <vt:lpstr>Wingdings</vt:lpstr>
      <vt:lpstr>Office テーマ</vt:lpstr>
      <vt:lpstr>大阪都市魅力創造戦略２０２５ 　（案）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大阪都市魅力創造戦略２０２５ 　（案）</dc:title>
  <dc:creator>USER</dc:creator>
  <cp:lastModifiedBy>北川　伸次</cp:lastModifiedBy>
  <cp:revision>80</cp:revision>
  <cp:lastPrinted>2021-01-22T09:19:59Z</cp:lastPrinted>
  <dcterms:modified xsi:type="dcterms:W3CDTF">2021-01-22T09:20:42Z</dcterms:modified>
</cp:coreProperties>
</file>