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8"/>
  </p:notesMasterIdLst>
  <p:sldIdLst>
    <p:sldId id="256" r:id="rId2"/>
    <p:sldId id="262" r:id="rId3"/>
    <p:sldId id="269" r:id="rId4"/>
    <p:sldId id="265" r:id="rId5"/>
    <p:sldId id="264" r:id="rId6"/>
    <p:sldId id="266"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61A60B32-6202-4D15-BF8D-C42DCEEB05A7}" type="datetimeFigureOut">
              <a:rPr kumimoji="1" lang="ja-JP" altLang="en-US" smtClean="0"/>
              <a:t>2020/11/12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7F718D50-6575-4A98-AB4A-08B4E0746210}" type="slidenum">
              <a:rPr kumimoji="1" lang="ja-JP" altLang="en-US" smtClean="0"/>
              <a:t>‹#›</a:t>
            </a:fld>
            <a:endParaRPr kumimoji="1" lang="ja-JP" altLang="en-US"/>
          </a:p>
        </p:txBody>
      </p:sp>
    </p:spTree>
    <p:extLst>
      <p:ext uri="{BB962C8B-B14F-4D97-AF65-F5344CB8AC3E}">
        <p14:creationId xmlns:p14="http://schemas.microsoft.com/office/powerpoint/2010/main" val="32848218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930E311-5DC2-42F2-A8E8-DB2817CC5CD0}"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593758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7A6BC-AE9A-4947-BFC4-5A1B1BF725BF}"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111160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966A06-228A-4DA8-8425-5CD224006879}"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421988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024FFA-5E34-4DAE-AAAA-54F288720E22}"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4234174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E85003-2D1A-445F-A3BB-88B89803131F}"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3897201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26A8381-5F4D-4D5D-B889-29A864C2B687}" type="datetime1">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519752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564188-BC6D-4D3A-952C-3B5AA8BD0231}" type="datetime1">
              <a:rPr kumimoji="1" lang="ja-JP" altLang="en-US" smtClean="0"/>
              <a:t>2020/11/12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85482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C7FA2F9-2C61-4AE1-B6A7-8E8E7F2A38D7}" type="datetime1">
              <a:rPr kumimoji="1" lang="ja-JP" altLang="en-US" smtClean="0"/>
              <a:t>2020/11/12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74713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918F29-D0E8-4D2F-82F1-5ACF45676EC6}" type="datetime1">
              <a:rPr kumimoji="1" lang="ja-JP" altLang="en-US" smtClean="0"/>
              <a:t>2020/11/12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3769016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A1630A-1447-42D9-89B4-2FCED19D4837}" type="datetime1">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72247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CEE32C-ABDF-49A8-9367-ADA50FD2E3A3}" type="datetime1">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511909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345C4-3507-4C89-87B4-500BC8FDADF5}" type="datetime1">
              <a:rPr kumimoji="1" lang="ja-JP" altLang="en-US" smtClean="0"/>
              <a:t>2020/11/12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3315E-461E-4B8E-86AC-A8E05BB85348}" type="slidenum">
              <a:rPr kumimoji="1" lang="ja-JP" altLang="en-US" smtClean="0"/>
              <a:t>‹#›</a:t>
            </a:fld>
            <a:endParaRPr kumimoji="1" lang="ja-JP" altLang="en-US"/>
          </a:p>
        </p:txBody>
      </p:sp>
    </p:spTree>
    <p:extLst>
      <p:ext uri="{BB962C8B-B14F-4D97-AF65-F5344CB8AC3E}">
        <p14:creationId xmlns:p14="http://schemas.microsoft.com/office/powerpoint/2010/main" val="2332619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吹き出し 3"/>
          <p:cNvSpPr/>
          <p:nvPr/>
        </p:nvSpPr>
        <p:spPr>
          <a:xfrm>
            <a:off x="9418319" y="287382"/>
            <a:ext cx="2351315" cy="665118"/>
          </a:xfrm>
          <a:prstGeom prst="wedgeRectCallout">
            <a:avLst>
              <a:gd name="adj1" fmla="val -20277"/>
              <a:gd name="adj2" fmla="val -972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n-ea"/>
              </a:rPr>
              <a:t>令和２年</a:t>
            </a:r>
            <a:r>
              <a:rPr kumimoji="1" lang="en-US" altLang="ja-JP" sz="1400" dirty="0" smtClean="0">
                <a:solidFill>
                  <a:schemeClr val="tx1"/>
                </a:solidFill>
                <a:latin typeface="+mn-ea"/>
              </a:rPr>
              <a:t>11</a:t>
            </a:r>
            <a:r>
              <a:rPr kumimoji="1" lang="ja-JP" altLang="en-US" sz="1400" dirty="0" smtClean="0">
                <a:solidFill>
                  <a:schemeClr val="tx1"/>
                </a:solidFill>
                <a:latin typeface="+mn-ea"/>
              </a:rPr>
              <a:t>月</a:t>
            </a:r>
            <a:r>
              <a:rPr lang="en-US" altLang="ja-JP" sz="1400" dirty="0" smtClean="0">
                <a:solidFill>
                  <a:schemeClr val="tx1"/>
                </a:solidFill>
                <a:latin typeface="+mn-ea"/>
              </a:rPr>
              <a:t>18</a:t>
            </a:r>
            <a:r>
              <a:rPr kumimoji="1" lang="ja-JP" altLang="en-US" sz="1400" dirty="0" smtClean="0">
                <a:solidFill>
                  <a:schemeClr val="tx1"/>
                </a:solidFill>
                <a:latin typeface="+mn-ea"/>
              </a:rPr>
              <a:t>日</a:t>
            </a:r>
            <a:endParaRPr kumimoji="1" lang="en-US" altLang="ja-JP" sz="1400" dirty="0" smtClean="0">
              <a:solidFill>
                <a:schemeClr val="tx1"/>
              </a:solidFill>
              <a:latin typeface="+mn-ea"/>
            </a:endParaRPr>
          </a:p>
          <a:p>
            <a:pPr algn="ctr"/>
            <a:r>
              <a:rPr lang="ja-JP" altLang="en-US" sz="1400" dirty="0" smtClean="0">
                <a:solidFill>
                  <a:schemeClr val="tx1"/>
                </a:solidFill>
                <a:latin typeface="+mn-ea"/>
              </a:rPr>
              <a:t>戦略本部会議資料</a:t>
            </a:r>
            <a:endParaRPr lang="en-US" altLang="ja-JP" sz="1400" dirty="0" smtClean="0">
              <a:solidFill>
                <a:schemeClr val="tx1"/>
              </a:solidFill>
              <a:latin typeface="+mn-ea"/>
            </a:endParaRPr>
          </a:p>
        </p:txBody>
      </p:sp>
      <p:sp>
        <p:nvSpPr>
          <p:cNvPr id="2" name="四角形吹き出し 1"/>
          <p:cNvSpPr/>
          <p:nvPr/>
        </p:nvSpPr>
        <p:spPr>
          <a:xfrm>
            <a:off x="1249680" y="1913709"/>
            <a:ext cx="9951720" cy="3030582"/>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solidFill>
                <a:latin typeface="BIZ UDPゴシック" panose="020B0400000000000000" pitchFamily="50" charset="-128"/>
                <a:ea typeface="BIZ UDPゴシック" panose="020B0400000000000000" pitchFamily="50" charset="-128"/>
              </a:rPr>
              <a:t>大阪市立の高等学校等の</a:t>
            </a:r>
            <a:endParaRPr lang="en-US" altLang="ja-JP" sz="4800" dirty="0" smtClean="0">
              <a:solidFill>
                <a:schemeClr val="tx1"/>
              </a:solidFill>
              <a:latin typeface="BIZ UDPゴシック" panose="020B0400000000000000" pitchFamily="50" charset="-128"/>
              <a:ea typeface="BIZ UDPゴシック" panose="020B0400000000000000" pitchFamily="50" charset="-128"/>
            </a:endParaRPr>
          </a:p>
          <a:p>
            <a:pPr algn="ctr"/>
            <a:r>
              <a:rPr lang="ja-JP" altLang="en-US" sz="4800" dirty="0">
                <a:solidFill>
                  <a:schemeClr val="tx1"/>
                </a:solidFill>
                <a:latin typeface="BIZ UDPゴシック" panose="020B0400000000000000" pitchFamily="50" charset="-128"/>
                <a:ea typeface="BIZ UDPゴシック" panose="020B0400000000000000" pitchFamily="50" charset="-128"/>
              </a:rPr>
              <a:t>大阪</a:t>
            </a:r>
            <a:r>
              <a:rPr lang="ja-JP" altLang="en-US" sz="4800" dirty="0" smtClean="0">
                <a:solidFill>
                  <a:schemeClr val="tx1"/>
                </a:solidFill>
                <a:latin typeface="BIZ UDPゴシック" panose="020B0400000000000000" pitchFamily="50" charset="-128"/>
                <a:ea typeface="BIZ UDPゴシック" panose="020B0400000000000000" pitchFamily="50" charset="-128"/>
              </a:rPr>
              <a:t>府への移管について</a:t>
            </a:r>
            <a:endParaRPr kumimoji="1" lang="ja-JP" altLang="en-US" sz="4800" dirty="0">
              <a:solidFill>
                <a:schemeClr val="tx1"/>
              </a:solidFill>
              <a:latin typeface="BIZ UDPゴシック" panose="020B0400000000000000" pitchFamily="50" charset="-128"/>
              <a:ea typeface="BIZ UDPゴシック" panose="020B0400000000000000" pitchFamily="50" charset="-128"/>
            </a:endParaRPr>
          </a:p>
        </p:txBody>
      </p:sp>
      <p:sp>
        <p:nvSpPr>
          <p:cNvPr id="5" name="四角形吹き出し 4"/>
          <p:cNvSpPr/>
          <p:nvPr/>
        </p:nvSpPr>
        <p:spPr>
          <a:xfrm>
            <a:off x="3603172" y="5355772"/>
            <a:ext cx="4985656" cy="1053737"/>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latin typeface="BIZ UDPゴシック" panose="020B0400000000000000" pitchFamily="50" charset="-128"/>
                <a:ea typeface="BIZ UDPゴシック" panose="020B0400000000000000" pitchFamily="50" charset="-128"/>
              </a:rPr>
              <a:t>教育庁</a:t>
            </a: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4529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
          <p:cNvSpPr/>
          <p:nvPr/>
        </p:nvSpPr>
        <p:spPr>
          <a:xfrm>
            <a:off x="-266700" y="764177"/>
            <a:ext cx="7251700" cy="659674"/>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BIZ UDPゴシック" panose="020B0400000000000000" pitchFamily="50" charset="-128"/>
                <a:ea typeface="BIZ UDPゴシック" panose="020B0400000000000000" pitchFamily="50" charset="-128"/>
              </a:rPr>
              <a:t>★</a:t>
            </a:r>
            <a:r>
              <a:rPr lang="ja-JP" altLang="en-US" sz="2800" dirty="0" smtClean="0">
                <a:solidFill>
                  <a:schemeClr val="tx1"/>
                </a:solidFill>
                <a:latin typeface="BIZ UDPゴシック" panose="020B0400000000000000" pitchFamily="50" charset="-128"/>
                <a:ea typeface="BIZ UDPゴシック" panose="020B0400000000000000" pitchFamily="50" charset="-128"/>
              </a:rPr>
              <a:t>戦略本部会議で</a:t>
            </a:r>
            <a:r>
              <a:rPr lang="ja-JP" altLang="en-US" sz="2800" dirty="0">
                <a:solidFill>
                  <a:schemeClr val="tx1"/>
                </a:solidFill>
                <a:latin typeface="BIZ UDPゴシック" panose="020B0400000000000000" pitchFamily="50" charset="-128"/>
                <a:ea typeface="BIZ UDPゴシック" panose="020B0400000000000000" pitchFamily="50" charset="-128"/>
              </a:rPr>
              <a:t>承認</a:t>
            </a:r>
            <a:r>
              <a:rPr lang="ja-JP" altLang="en-US" sz="2800" dirty="0" smtClean="0">
                <a:solidFill>
                  <a:schemeClr val="tx1"/>
                </a:solidFill>
                <a:latin typeface="BIZ UDPゴシック" panose="020B0400000000000000" pitchFamily="50" charset="-128"/>
                <a:ea typeface="BIZ UDPゴシック" panose="020B0400000000000000" pitchFamily="50" charset="-128"/>
              </a:rPr>
              <a:t>いただきたい事項</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3" name="四角形吹き出し 2"/>
          <p:cNvSpPr/>
          <p:nvPr/>
        </p:nvSpPr>
        <p:spPr>
          <a:xfrm>
            <a:off x="539931" y="2037806"/>
            <a:ext cx="11077303" cy="2782389"/>
          </a:xfrm>
          <a:prstGeom prst="wedgeRectCallout">
            <a:avLst>
              <a:gd name="adj1" fmla="val -20490"/>
              <a:gd name="adj2" fmla="val 17339"/>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BIZ UDPゴシック" panose="020B0400000000000000" pitchFamily="50" charset="-128"/>
                <a:ea typeface="BIZ UDPゴシック" panose="020B0400000000000000" pitchFamily="50" charset="-128"/>
              </a:rPr>
              <a:t>〇　平成</a:t>
            </a:r>
            <a:r>
              <a:rPr lang="en-US" altLang="ja-JP" sz="2400" dirty="0" smtClean="0">
                <a:solidFill>
                  <a:schemeClr val="tx1"/>
                </a:solidFill>
                <a:latin typeface="BIZ UDPゴシック" panose="020B0400000000000000" pitchFamily="50" charset="-128"/>
                <a:ea typeface="BIZ UDPゴシック" panose="020B0400000000000000" pitchFamily="50" charset="-128"/>
              </a:rPr>
              <a:t>26</a:t>
            </a:r>
            <a:r>
              <a:rPr lang="ja-JP" altLang="en-US" sz="2400" dirty="0" smtClean="0">
                <a:solidFill>
                  <a:schemeClr val="tx1"/>
                </a:solidFill>
                <a:latin typeface="BIZ UDPゴシック" panose="020B0400000000000000" pitchFamily="50" charset="-128"/>
                <a:ea typeface="BIZ UDPゴシック" panose="020B0400000000000000" pitchFamily="50" charset="-128"/>
              </a:rPr>
              <a:t>年</a:t>
            </a:r>
            <a:r>
              <a:rPr lang="en-US" altLang="ja-JP" sz="2400" dirty="0" smtClean="0">
                <a:solidFill>
                  <a:schemeClr val="tx1"/>
                </a:solidFill>
                <a:latin typeface="BIZ UDPゴシック" panose="020B0400000000000000" pitchFamily="50" charset="-128"/>
                <a:ea typeface="BIZ UDPゴシック" panose="020B0400000000000000" pitchFamily="50" charset="-128"/>
              </a:rPr>
              <a:t>1</a:t>
            </a:r>
            <a:r>
              <a:rPr lang="ja-JP" altLang="en-US" sz="2400" dirty="0" smtClean="0">
                <a:solidFill>
                  <a:schemeClr val="tx1"/>
                </a:solidFill>
                <a:latin typeface="BIZ UDPゴシック" panose="020B0400000000000000" pitchFamily="50" charset="-128"/>
                <a:ea typeface="BIZ UDPゴシック" panose="020B0400000000000000" pitchFamily="50" charset="-128"/>
              </a:rPr>
              <a:t>月</a:t>
            </a:r>
            <a:r>
              <a:rPr lang="en-US" altLang="ja-JP" sz="2400" dirty="0" smtClean="0">
                <a:solidFill>
                  <a:schemeClr val="tx1"/>
                </a:solidFill>
                <a:latin typeface="BIZ UDPゴシック" panose="020B0400000000000000" pitchFamily="50" charset="-128"/>
                <a:ea typeface="BIZ UDPゴシック" panose="020B0400000000000000" pitchFamily="50" charset="-128"/>
              </a:rPr>
              <a:t>29</a:t>
            </a:r>
            <a:r>
              <a:rPr lang="ja-JP" altLang="en-US" sz="2400" dirty="0" smtClean="0">
                <a:solidFill>
                  <a:schemeClr val="tx1"/>
                </a:solidFill>
                <a:latin typeface="BIZ UDPゴシック" panose="020B0400000000000000" pitchFamily="50" charset="-128"/>
                <a:ea typeface="BIZ UDPゴシック" panose="020B0400000000000000" pitchFamily="50" charset="-128"/>
              </a:rPr>
              <a:t>日の戦略本部会議で決定した、「大阪市立の特別支援学校及</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400" dirty="0" err="1" smtClean="0">
                <a:solidFill>
                  <a:schemeClr val="tx1"/>
                </a:solidFill>
                <a:latin typeface="BIZ UDPゴシック" panose="020B0400000000000000" pitchFamily="50" charset="-128"/>
                <a:ea typeface="BIZ UDPゴシック" panose="020B0400000000000000" pitchFamily="50" charset="-128"/>
              </a:rPr>
              <a:t>び</a:t>
            </a:r>
            <a:r>
              <a:rPr lang="ja-JP" altLang="en-US" sz="2400" dirty="0" smtClean="0">
                <a:solidFill>
                  <a:schemeClr val="tx1"/>
                </a:solidFill>
                <a:latin typeface="BIZ UDPゴシック" panose="020B0400000000000000" pitchFamily="50" charset="-128"/>
                <a:ea typeface="BIZ UDPゴシック" panose="020B0400000000000000" pitchFamily="50" charset="-128"/>
              </a:rPr>
              <a:t>高等学校の大阪府への一元化に</a:t>
            </a:r>
            <a:r>
              <a:rPr lang="ja-JP" altLang="en-US" sz="2400" dirty="0">
                <a:solidFill>
                  <a:schemeClr val="tx1"/>
                </a:solidFill>
                <a:latin typeface="BIZ UDPゴシック" panose="020B0400000000000000" pitchFamily="50" charset="-128"/>
                <a:ea typeface="BIZ UDPゴシック" panose="020B0400000000000000" pitchFamily="50" charset="-128"/>
              </a:rPr>
              <a:t>向けた基本的な</a:t>
            </a:r>
            <a:r>
              <a:rPr lang="ja-JP" altLang="en-US" sz="2400" dirty="0" smtClean="0">
                <a:solidFill>
                  <a:schemeClr val="tx1"/>
                </a:solidFill>
                <a:latin typeface="BIZ UDPゴシック" panose="020B0400000000000000" pitchFamily="50" charset="-128"/>
                <a:ea typeface="BIZ UDPゴシック" panose="020B0400000000000000" pitchFamily="50" charset="-128"/>
              </a:rPr>
              <a:t>考え方について（案）」（以下　</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400" dirty="0" smtClean="0">
                <a:solidFill>
                  <a:schemeClr val="tx1"/>
                </a:solidFill>
                <a:latin typeface="BIZ UDPゴシック" panose="020B0400000000000000" pitchFamily="50" charset="-128"/>
                <a:ea typeface="BIZ UDPゴシック" panose="020B0400000000000000" pitchFamily="50" charset="-128"/>
              </a:rPr>
              <a:t>「基本的な考え方」という。）の高等学校部分について、「大阪市立の高等学校等</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400" dirty="0" smtClean="0">
                <a:solidFill>
                  <a:schemeClr val="tx1"/>
                </a:solidFill>
                <a:latin typeface="BIZ UDPゴシック" panose="020B0400000000000000" pitchFamily="50" charset="-128"/>
                <a:ea typeface="BIZ UDPゴシック" panose="020B0400000000000000" pitchFamily="50" charset="-128"/>
              </a:rPr>
              <a:t>　移管計画（</a:t>
            </a:r>
            <a:r>
              <a:rPr lang="ja-JP" altLang="en-US" sz="2400" dirty="0">
                <a:solidFill>
                  <a:schemeClr val="tx1"/>
                </a:solidFill>
                <a:latin typeface="BIZ UDPゴシック" panose="020B0400000000000000" pitchFamily="50" charset="-128"/>
                <a:ea typeface="BIZ UDPゴシック" panose="020B0400000000000000" pitchFamily="50" charset="-128"/>
              </a:rPr>
              <a:t>案）</a:t>
            </a:r>
            <a:r>
              <a:rPr lang="ja-JP" altLang="en-US" sz="2400" dirty="0" smtClean="0">
                <a:solidFill>
                  <a:schemeClr val="tx1"/>
                </a:solidFill>
                <a:latin typeface="BIZ UDPゴシック" panose="020B0400000000000000" pitchFamily="50" charset="-128"/>
                <a:ea typeface="BIZ UDPゴシック" panose="020B0400000000000000" pitchFamily="50" charset="-128"/>
              </a:rPr>
              <a:t>」（以下 「移管計画案</a:t>
            </a:r>
            <a:r>
              <a:rPr lang="ja-JP" altLang="en-US"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smtClean="0">
                <a:solidFill>
                  <a:schemeClr val="tx1"/>
                </a:solidFill>
                <a:latin typeface="BIZ UDPゴシック" panose="020B0400000000000000" pitchFamily="50" charset="-128"/>
                <a:ea typeface="BIZ UDPゴシック" panose="020B0400000000000000" pitchFamily="50" charset="-128"/>
              </a:rPr>
              <a:t> という。）に基づく方針へ変更すること</a:t>
            </a:r>
            <a:endParaRPr lang="ja-JP" altLang="en-US" sz="2400" strike="dblStrike" dirty="0">
              <a:solidFill>
                <a:srgbClr val="FF0000"/>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9194800" y="6369050"/>
            <a:ext cx="2743200" cy="365125"/>
          </a:xfrm>
        </p:spPr>
        <p:txBody>
          <a:bodyPr/>
          <a:lstStyle/>
          <a:p>
            <a:fld id="{DEF3315E-461E-4B8E-86AC-A8E05BB85348}" type="slidenum">
              <a:rPr kumimoji="1" lang="ja-JP" altLang="en-US" smtClean="0"/>
              <a:t>1</a:t>
            </a:fld>
            <a:endParaRPr kumimoji="1" lang="ja-JP" altLang="en-US" dirty="0"/>
          </a:p>
        </p:txBody>
      </p:sp>
    </p:spTree>
    <p:extLst>
      <p:ext uri="{BB962C8B-B14F-4D97-AF65-F5344CB8AC3E}">
        <p14:creationId xmlns:p14="http://schemas.microsoft.com/office/powerpoint/2010/main" val="669274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
          <p:cNvSpPr/>
          <p:nvPr/>
        </p:nvSpPr>
        <p:spPr>
          <a:xfrm>
            <a:off x="112346" y="136432"/>
            <a:ext cx="3344092" cy="659674"/>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latin typeface="BIZ UDPゴシック" panose="020B0400000000000000" pitchFamily="50" charset="-128"/>
                <a:ea typeface="BIZ UDPゴシック" panose="020B0400000000000000" pitchFamily="50" charset="-128"/>
              </a:rPr>
              <a:t>１　経  過</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01361110"/>
              </p:ext>
            </p:extLst>
          </p:nvPr>
        </p:nvGraphicFramePr>
        <p:xfrm>
          <a:off x="233043" y="885006"/>
          <a:ext cx="11725914" cy="5567114"/>
        </p:xfrm>
        <a:graphic>
          <a:graphicData uri="http://schemas.openxmlformats.org/drawingml/2006/table">
            <a:tbl>
              <a:tblPr firstRow="1" bandRow="1">
                <a:tableStyleId>{5C22544A-7EE6-4342-B048-85BDC9FD1C3A}</a:tableStyleId>
              </a:tblPr>
              <a:tblGrid>
                <a:gridCol w="1567180">
                  <a:extLst>
                    <a:ext uri="{9D8B030D-6E8A-4147-A177-3AD203B41FA5}">
                      <a16:colId xmlns:a16="http://schemas.microsoft.com/office/drawing/2014/main" val="2110482007"/>
                    </a:ext>
                  </a:extLst>
                </a:gridCol>
                <a:gridCol w="2087880">
                  <a:extLst>
                    <a:ext uri="{9D8B030D-6E8A-4147-A177-3AD203B41FA5}">
                      <a16:colId xmlns:a16="http://schemas.microsoft.com/office/drawing/2014/main" val="359675930"/>
                    </a:ext>
                  </a:extLst>
                </a:gridCol>
                <a:gridCol w="8070854">
                  <a:extLst>
                    <a:ext uri="{9D8B030D-6E8A-4147-A177-3AD203B41FA5}">
                      <a16:colId xmlns:a16="http://schemas.microsoft.com/office/drawing/2014/main" val="2442562796"/>
                    </a:ext>
                  </a:extLst>
                </a:gridCol>
              </a:tblGrid>
              <a:tr h="441403">
                <a:tc>
                  <a:txBody>
                    <a:bodyPr/>
                    <a:lstStyle/>
                    <a:p>
                      <a:pPr algn="ctr"/>
                      <a:r>
                        <a:rPr kumimoji="1" lang="ja-JP" altLang="en-US" dirty="0" smtClean="0">
                          <a:solidFill>
                            <a:schemeClr val="bg1"/>
                          </a:solidFill>
                        </a:rPr>
                        <a:t>年月日</a:t>
                      </a:r>
                      <a:endParaRPr kumimoji="1" lang="ja-JP" alt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会議名等</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内　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6780749"/>
                  </a:ext>
                </a:extLst>
              </a:tr>
              <a:tr h="1197230">
                <a:tc>
                  <a:txBody>
                    <a:bodyPr/>
                    <a:lstStyle/>
                    <a:p>
                      <a:pPr algn="ctr"/>
                      <a:r>
                        <a:rPr lang="ja-JP" altLang="en-US" sz="1800" dirty="0" smtClean="0">
                          <a:solidFill>
                            <a:schemeClr val="tx1"/>
                          </a:solidFill>
                          <a:latin typeface="BIZ UDPゴシック" panose="020B0400000000000000" pitchFamily="50" charset="-128"/>
                          <a:ea typeface="BIZ UDPゴシック" panose="020B0400000000000000" pitchFamily="50" charset="-128"/>
                        </a:rPr>
                        <a:t>Ｈ</a:t>
                      </a:r>
                      <a:r>
                        <a:rPr lang="en-US" altLang="ja-JP" sz="1800" dirty="0" smtClean="0">
                          <a:solidFill>
                            <a:schemeClr val="tx1"/>
                          </a:solidFill>
                          <a:latin typeface="BIZ UDPゴシック" panose="020B0400000000000000" pitchFamily="50" charset="-128"/>
                          <a:ea typeface="BIZ UDPゴシック" panose="020B0400000000000000" pitchFamily="50" charset="-128"/>
                        </a:rPr>
                        <a:t>26.1.28</a:t>
                      </a:r>
                    </a:p>
                    <a:p>
                      <a:pPr algn="ctr"/>
                      <a:r>
                        <a:rPr lang="ja-JP" altLang="en-US" sz="1800" dirty="0" smtClean="0">
                          <a:solidFill>
                            <a:schemeClr val="tx1"/>
                          </a:solidFill>
                          <a:latin typeface="BIZ UDPゴシック" panose="020B0400000000000000" pitchFamily="50" charset="-128"/>
                          <a:ea typeface="BIZ UDPゴシック" panose="020B0400000000000000" pitchFamily="50" charset="-128"/>
                        </a:rPr>
                        <a:t>Ｈ</a:t>
                      </a:r>
                      <a:r>
                        <a:rPr lang="en-US" altLang="ja-JP" sz="1800" dirty="0" smtClean="0">
                          <a:solidFill>
                            <a:schemeClr val="tx1"/>
                          </a:solidFill>
                          <a:latin typeface="BIZ UDPゴシック" panose="020B0400000000000000" pitchFamily="50" charset="-128"/>
                          <a:ea typeface="BIZ UDPゴシック" panose="020B0400000000000000" pitchFamily="50" charset="-128"/>
                        </a:rPr>
                        <a:t>26.1.29</a:t>
                      </a:r>
                      <a:r>
                        <a:rPr lang="ja-JP" altLang="en-US" sz="1800" dirty="0" smtClean="0">
                          <a:solidFill>
                            <a:schemeClr val="tx1"/>
                          </a:solidFill>
                          <a:latin typeface="BIZ UDPゴシック" panose="020B0400000000000000" pitchFamily="50" charset="-128"/>
                          <a:ea typeface="BIZ UDPゴシック" panose="020B0400000000000000" pitchFamily="50" charset="-128"/>
                        </a:rPr>
                        <a:t>　</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latin typeface="BIZ UDPゴシック" panose="020B0400000000000000" pitchFamily="50" charset="-128"/>
                          <a:ea typeface="BIZ UDPゴシック" panose="020B0400000000000000" pitchFamily="50" charset="-128"/>
                        </a:rPr>
                        <a:t>府市統合本部会議</a:t>
                      </a:r>
                      <a:endParaRPr lang="en-US" altLang="ja-JP" sz="18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latin typeface="BIZ UDPゴシック" panose="020B0400000000000000" pitchFamily="50" charset="-128"/>
                          <a:ea typeface="BIZ UDPゴシック" panose="020B0400000000000000" pitchFamily="50" charset="-128"/>
                        </a:rPr>
                        <a:t>大阪府戦略本部会議</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dirty="0" smtClean="0">
                          <a:solidFill>
                            <a:schemeClr val="tx1"/>
                          </a:solidFill>
                          <a:latin typeface="BIZ UDPゴシック" panose="020B0400000000000000" pitchFamily="50" charset="-128"/>
                          <a:ea typeface="BIZ UDPゴシック" panose="020B0400000000000000" pitchFamily="50" charset="-128"/>
                        </a:rPr>
                        <a:t>「基本的な考え方」を決定</a:t>
                      </a:r>
                      <a:endParaRPr lang="en-US" altLang="ja-JP" sz="18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smtClean="0">
                          <a:latin typeface="+mn-ea"/>
                          <a:ea typeface="+mn-ea"/>
                        </a:rPr>
                        <a:t>・高等学校については、新たな大都市制度実施時期に合わせて移管を行うこととする。</a:t>
                      </a:r>
                      <a:endParaRPr kumimoji="1" lang="en-US" altLang="ja-JP" sz="1400" dirty="0" smtClean="0">
                        <a:latin typeface="+mn-ea"/>
                        <a:ea typeface="+mn-ea"/>
                      </a:endParaRPr>
                    </a:p>
                    <a:p>
                      <a:r>
                        <a:rPr kumimoji="1" lang="ja-JP" altLang="en-US" sz="1400" dirty="0" smtClean="0">
                          <a:latin typeface="+mn-ea"/>
                          <a:ea typeface="+mn-ea"/>
                        </a:rPr>
                        <a:t>・ただし、大阪市立高等学校（枚方市）のみ関係者理解など条件が整い次第、大阪府に移管するも</a:t>
                      </a:r>
                      <a:endParaRPr kumimoji="1" lang="en-US" altLang="ja-JP" sz="1400" dirty="0" smtClean="0">
                        <a:latin typeface="+mn-ea"/>
                        <a:ea typeface="+mn-ea"/>
                      </a:endParaRPr>
                    </a:p>
                    <a:p>
                      <a:r>
                        <a:rPr kumimoji="1" lang="ja-JP" altLang="en-US" sz="1400" dirty="0" smtClean="0">
                          <a:latin typeface="+mn-ea"/>
                          <a:ea typeface="+mn-ea"/>
                        </a:rPr>
                        <a:t>　のとする。</a:t>
                      </a:r>
                      <a:endParaRPr kumimoji="1" lang="ja-JP" altLang="en-US" sz="1400" u="sng"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7225591"/>
                  </a:ext>
                </a:extLst>
              </a:tr>
              <a:tr h="514721">
                <a:tc>
                  <a:txBody>
                    <a:bodyPr/>
                    <a:lstStyle/>
                    <a:p>
                      <a:pPr algn="ctr"/>
                      <a:r>
                        <a:rPr lang="ja-JP" altLang="en-US" sz="1800" dirty="0" smtClean="0">
                          <a:solidFill>
                            <a:schemeClr val="tx1"/>
                          </a:solidFill>
                          <a:latin typeface="BIZ UDPゴシック" panose="020B0400000000000000" pitchFamily="50" charset="-128"/>
                          <a:ea typeface="BIZ UDPゴシック" panose="020B0400000000000000" pitchFamily="50" charset="-128"/>
                        </a:rPr>
                        <a:t>Ｒ</a:t>
                      </a:r>
                      <a:r>
                        <a:rPr lang="en-US" altLang="ja-JP" sz="1800" dirty="0" smtClean="0">
                          <a:solidFill>
                            <a:schemeClr val="tx1"/>
                          </a:solidFill>
                          <a:latin typeface="BIZ UDPゴシック" panose="020B0400000000000000" pitchFamily="50" charset="-128"/>
                          <a:ea typeface="BIZ UDPゴシック" panose="020B0400000000000000" pitchFamily="50" charset="-128"/>
                        </a:rPr>
                        <a:t>1.5.23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latin typeface="BIZ UDPゴシック" panose="020B0400000000000000" pitchFamily="50" charset="-128"/>
                          <a:ea typeface="BIZ UDPゴシック" panose="020B0400000000000000" pitchFamily="50" charset="-128"/>
                        </a:rPr>
                        <a:t>市長施政方針演説</a:t>
                      </a:r>
                      <a:endParaRPr lang="en-US" altLang="ja-JP" sz="18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latin typeface="BIZ UDPゴシック" panose="020B0400000000000000" pitchFamily="50" charset="-128"/>
                          <a:ea typeface="BIZ UDPゴシック" panose="020B0400000000000000" pitchFamily="50" charset="-128"/>
                        </a:rPr>
                        <a:t>「市立の高等学校は大阪府に移管する」と表明</a:t>
                      </a:r>
                      <a:endParaRPr lang="en-US" altLang="ja-JP" sz="18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3194381"/>
                  </a:ext>
                </a:extLst>
              </a:tr>
              <a:tr h="2266767">
                <a:tc>
                  <a:txBody>
                    <a:bodyPr/>
                    <a:lstStyle/>
                    <a:p>
                      <a:pPr algn="ctr"/>
                      <a:r>
                        <a:rPr lang="ja-JP" altLang="en-US" sz="1800" dirty="0" smtClean="0">
                          <a:solidFill>
                            <a:schemeClr val="tx1"/>
                          </a:solidFill>
                          <a:latin typeface="BIZ UDPゴシック" panose="020B0400000000000000" pitchFamily="50" charset="-128"/>
                          <a:ea typeface="BIZ UDPゴシック" panose="020B0400000000000000" pitchFamily="50" charset="-128"/>
                        </a:rPr>
                        <a:t>Ｒ</a:t>
                      </a:r>
                      <a:r>
                        <a:rPr lang="en-US" altLang="ja-JP" sz="1800" dirty="0" smtClean="0">
                          <a:solidFill>
                            <a:schemeClr val="tx1"/>
                          </a:solidFill>
                          <a:latin typeface="BIZ UDPゴシック" panose="020B0400000000000000" pitchFamily="50" charset="-128"/>
                          <a:ea typeface="BIZ UDPゴシック" panose="020B0400000000000000" pitchFamily="50" charset="-128"/>
                        </a:rPr>
                        <a:t>1.</a:t>
                      </a:r>
                      <a:r>
                        <a:rPr lang="ja-JP" altLang="en-US" sz="1800" dirty="0" smtClean="0">
                          <a:solidFill>
                            <a:schemeClr val="tx1"/>
                          </a:solidFill>
                          <a:latin typeface="BIZ UDPゴシック" panose="020B0400000000000000" pitchFamily="50" charset="-128"/>
                          <a:ea typeface="BIZ UDPゴシック" panose="020B0400000000000000" pitchFamily="50" charset="-128"/>
                        </a:rPr>
                        <a:t>７</a:t>
                      </a:r>
                      <a:r>
                        <a:rPr lang="en-US" altLang="ja-JP" sz="1800" dirty="0" smtClean="0">
                          <a:solidFill>
                            <a:schemeClr val="tx1"/>
                          </a:solidFill>
                          <a:latin typeface="BIZ UDPゴシック" panose="020B0400000000000000" pitchFamily="50" charset="-128"/>
                          <a:ea typeface="BIZ UDPゴシック" panose="020B0400000000000000" pitchFamily="50" charset="-128"/>
                        </a:rPr>
                        <a:t>.</a:t>
                      </a:r>
                      <a:r>
                        <a:rPr lang="ja-JP" altLang="en-US" sz="1800" dirty="0" smtClean="0">
                          <a:solidFill>
                            <a:schemeClr val="tx1"/>
                          </a:solidFill>
                          <a:latin typeface="BIZ UDPゴシック" panose="020B0400000000000000" pitchFamily="50" charset="-128"/>
                          <a:ea typeface="BIZ UDPゴシック" panose="020B0400000000000000" pitchFamily="50" charset="-128"/>
                        </a:rPr>
                        <a:t>１～</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dirty="0" smtClean="0">
                          <a:solidFill>
                            <a:schemeClr val="tx1"/>
                          </a:solidFill>
                          <a:latin typeface="BIZ UDPゴシック" panose="020B0400000000000000" pitchFamily="50" charset="-128"/>
                          <a:ea typeface="BIZ UDPゴシック" panose="020B0400000000000000" pitchFamily="50" charset="-128"/>
                        </a:rPr>
                        <a:t>府市ＰＴを設置</a:t>
                      </a:r>
                      <a:endParaRPr lang="en-US" altLang="ja-JP" sz="18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latin typeface="BIZ UDPゴシック" panose="020B0400000000000000" pitchFamily="50" charset="-128"/>
                          <a:ea typeface="BIZ UDPゴシック" panose="020B0400000000000000" pitchFamily="50" charset="-128"/>
                        </a:rPr>
                        <a:t>市立高等学校の府立高等学校への一元化検討プロジェクトチームを設置</a:t>
                      </a:r>
                      <a:endParaRPr lang="en-US" altLang="ja-JP" sz="18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en-US" altLang="ja-JP" sz="1600" dirty="0" smtClean="0">
                          <a:solidFill>
                            <a:schemeClr val="tx1"/>
                          </a:solidFill>
                          <a:latin typeface="BIZ UDPゴシック" panose="020B0400000000000000" pitchFamily="50" charset="-128"/>
                          <a:ea typeface="BIZ UDPゴシック" panose="020B0400000000000000" pitchFamily="50" charset="-128"/>
                        </a:rPr>
                        <a:t>R1.8</a:t>
                      </a:r>
                      <a:r>
                        <a:rPr lang="ja-JP" altLang="en-US" sz="16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BIZ UDPゴシック" panose="020B0400000000000000" pitchFamily="50" charset="-128"/>
                          <a:ea typeface="BIZ UDPゴシック" panose="020B0400000000000000" pitchFamily="50" charset="-128"/>
                        </a:rPr>
                        <a:t>　「大阪市立の高等学校等の大阪府への移管に向けた基本的な考え方について（案）」　</a:t>
                      </a:r>
                      <a:endParaRPr lang="en-US" altLang="ja-JP" sz="1600" b="1"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➢大阪市立の高等学校等については、令和２年夏ごろにとりまとめる市立高校等移管計画に基づき令和</a:t>
                      </a:r>
                      <a:r>
                        <a:rPr kumimoji="1" lang="en-US" altLang="ja-JP" sz="1200" dirty="0" smtClean="0">
                          <a:solidFill>
                            <a:schemeClr val="tx1"/>
                          </a:solidFill>
                          <a:latin typeface="BIZ UDPゴシック" panose="020B0400000000000000" pitchFamily="50" charset="-128"/>
                          <a:ea typeface="BIZ UDPゴシック" panose="020B0400000000000000" pitchFamily="50" charset="-128"/>
                        </a:rPr>
                        <a:t>4</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年</a:t>
                      </a:r>
                      <a:r>
                        <a:rPr kumimoji="1" lang="en-US" altLang="ja-JP" sz="1200" dirty="0" smtClean="0">
                          <a:solidFill>
                            <a:schemeClr val="tx1"/>
                          </a:solidFill>
                          <a:latin typeface="BIZ UDPゴシック" panose="020B0400000000000000" pitchFamily="50" charset="-128"/>
                          <a:ea typeface="BIZ UDPゴシック" panose="020B0400000000000000" pitchFamily="50" charset="-128"/>
                        </a:rPr>
                        <a:t>4</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月に大阪　</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200" baseline="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府へ移管するといった基本的な考え方をとりまとめた。</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R2.2</a:t>
                      </a:r>
                    </a:p>
                    <a:p>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　</a:t>
                      </a:r>
                      <a:r>
                        <a:rPr lang="ja-JP" altLang="en-US" sz="1600" dirty="0" smtClean="0">
                          <a:solidFill>
                            <a:schemeClr val="tx1"/>
                          </a:solidFill>
                          <a:latin typeface="BIZ UDPゴシック" panose="020B0400000000000000" pitchFamily="50" charset="-128"/>
                          <a:ea typeface="BIZ UDPゴシック" panose="020B0400000000000000" pitchFamily="50" charset="-128"/>
                        </a:rPr>
                        <a:t>「大阪市立の高等学校等の大阪府への移管に向けた検討状況の中間報告（素案）」　</a:t>
                      </a:r>
                      <a:endParaRPr lang="en-US" altLang="ja-JP" sz="1600" b="1" u="none"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➢府市間での協議を踏まえ、基本的な考え方（案）をベースに</a:t>
                      </a:r>
                      <a:r>
                        <a:rPr kumimoji="1" lang="ja-JP" altLang="en-US" sz="1200" kern="1200" dirty="0" smtClean="0">
                          <a:solidFill>
                            <a:schemeClr val="tx1"/>
                          </a:solidFill>
                          <a:effectLst/>
                          <a:latin typeface="BIZ UDPゴシック" panose="020B0400000000000000" pitchFamily="50" charset="-128"/>
                          <a:ea typeface="BIZ UDPゴシック" panose="020B0400000000000000" pitchFamily="50" charset="-128"/>
                          <a:cs typeface="+mn-cs"/>
                        </a:rPr>
                        <a:t>「再編整備の方向性」などの記載を追記</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14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600" dirty="0" smtClean="0">
                          <a:solidFill>
                            <a:schemeClr val="tx1"/>
                          </a:solidFill>
                          <a:latin typeface="BIZ UDPゴシック" panose="020B0400000000000000" pitchFamily="50" charset="-128"/>
                          <a:ea typeface="BIZ UDPゴシック" panose="020B0400000000000000" pitchFamily="50" charset="-128"/>
                        </a:rPr>
                        <a:t>⇒　教育委員に経過等を適宜説明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166014"/>
                  </a:ext>
                </a:extLst>
              </a:tr>
              <a:tr h="943273">
                <a:tc>
                  <a:txBody>
                    <a:bodyPr/>
                    <a:lstStyle/>
                    <a:p>
                      <a:pPr algn="ctr"/>
                      <a:r>
                        <a:rPr lang="ja-JP" altLang="en-US" sz="1800" dirty="0" smtClean="0">
                          <a:solidFill>
                            <a:schemeClr val="tx1"/>
                          </a:solidFill>
                          <a:latin typeface="BIZ UDPゴシック" panose="020B0400000000000000" pitchFamily="50" charset="-128"/>
                          <a:ea typeface="BIZ UDPゴシック" panose="020B0400000000000000" pitchFamily="50" charset="-128"/>
                        </a:rPr>
                        <a:t>Ｒ</a:t>
                      </a:r>
                      <a:r>
                        <a:rPr lang="en-US" altLang="ja-JP" sz="1800" dirty="0" smtClean="0">
                          <a:solidFill>
                            <a:schemeClr val="tx1"/>
                          </a:solidFill>
                          <a:latin typeface="BIZ UDPゴシック" panose="020B0400000000000000" pitchFamily="50" charset="-128"/>
                          <a:ea typeface="BIZ UDPゴシック" panose="020B0400000000000000" pitchFamily="50" charset="-128"/>
                        </a:rPr>
                        <a:t>2.8.31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dirty="0" smtClean="0">
                          <a:solidFill>
                            <a:schemeClr val="tx1"/>
                          </a:solidFill>
                          <a:latin typeface="BIZ UDPゴシック" panose="020B0400000000000000" pitchFamily="50" charset="-128"/>
                          <a:ea typeface="BIZ UDPゴシック" panose="020B0400000000000000" pitchFamily="50" charset="-128"/>
                        </a:rPr>
                        <a:t>教育委員会会議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chemeClr val="tx1"/>
                          </a:solidFill>
                          <a:latin typeface="BIZ UDPゴシック" panose="020B0400000000000000" pitchFamily="50" charset="-128"/>
                          <a:ea typeface="BIZ UDPゴシック" panose="020B0400000000000000" pitchFamily="50" charset="-128"/>
                        </a:rPr>
                        <a:t>「移管計画（案）」を議決</a:t>
                      </a:r>
                      <a:endParaRPr lang="en-US" altLang="ja-JP" sz="1800" dirty="0" smtClean="0">
                        <a:solidFill>
                          <a:srgbClr val="FF00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1600" dirty="0" smtClean="0">
                          <a:latin typeface="BIZ UDPゴシック" panose="020B0400000000000000" pitchFamily="50" charset="-128"/>
                          <a:ea typeface="BIZ UDPゴシック" panose="020B0400000000000000" pitchFamily="50" charset="-128"/>
                        </a:rPr>
                        <a:t>・府市間での協議を踏まえつつ、「再編整備の方向性」に大阪市高等学校教育審議会答申 </a:t>
                      </a:r>
                      <a:endParaRPr kumimoji="1" lang="en-US" altLang="ja-JP" sz="1600" dirty="0" smtClean="0">
                        <a:latin typeface="BIZ UDPゴシック" panose="020B0400000000000000" pitchFamily="50" charset="-128"/>
                        <a:ea typeface="BIZ UDPゴシック" panose="020B0400000000000000" pitchFamily="50" charset="-128"/>
                      </a:endParaRPr>
                    </a:p>
                    <a:p>
                      <a:r>
                        <a:rPr kumimoji="1" lang="en-US" altLang="ja-JP" sz="1600" dirty="0" smtClean="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a:t>
                      </a: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）を踏まえた内容を反映した移管計画（案）を議決</a:t>
                      </a:r>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a:t>
                      </a:r>
                      <a:r>
                        <a:rPr kumimoji="1" lang="en-US" altLang="ja-JP" sz="1200" dirty="0" smtClean="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）新たな工業系高等学校に求められる教育内容や大阪市立工業系高等学校の在り方が示された。</a:t>
                      </a:r>
                      <a:endParaRPr kumimoji="1" lang="ja-JP" altLang="en-US" sz="1200"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7810243"/>
                  </a:ext>
                </a:extLst>
              </a:tr>
            </a:tbl>
          </a:graphicData>
        </a:graphic>
      </p:graphicFrame>
      <p:sp>
        <p:nvSpPr>
          <p:cNvPr id="4" name="スライド番号プレースホルダー 3"/>
          <p:cNvSpPr>
            <a:spLocks noGrp="1"/>
          </p:cNvSpPr>
          <p:nvPr>
            <p:ph type="sldNum" sz="quarter" idx="12"/>
          </p:nvPr>
        </p:nvSpPr>
        <p:spPr>
          <a:xfrm>
            <a:off x="9215757" y="6452120"/>
            <a:ext cx="2743200" cy="365125"/>
          </a:xfrm>
        </p:spPr>
        <p:txBody>
          <a:bodyPr/>
          <a:lstStyle/>
          <a:p>
            <a:fld id="{DEF3315E-461E-4B8E-86AC-A8E05BB85348}" type="slidenum">
              <a:rPr kumimoji="1" lang="ja-JP" altLang="en-US" smtClean="0"/>
              <a:t>2</a:t>
            </a:fld>
            <a:endParaRPr kumimoji="1" lang="ja-JP" altLang="en-US" dirty="0"/>
          </a:p>
        </p:txBody>
      </p:sp>
    </p:spTree>
    <p:extLst>
      <p:ext uri="{BB962C8B-B14F-4D97-AF65-F5344CB8AC3E}">
        <p14:creationId xmlns:p14="http://schemas.microsoft.com/office/powerpoint/2010/main" val="1831989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
          <p:cNvSpPr/>
          <p:nvPr/>
        </p:nvSpPr>
        <p:spPr>
          <a:xfrm>
            <a:off x="0" y="246381"/>
            <a:ext cx="4284619" cy="659674"/>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latin typeface="BIZ UDPゴシック" panose="020B0400000000000000" pitchFamily="50" charset="-128"/>
                <a:ea typeface="BIZ UDPゴシック" panose="020B0400000000000000" pitchFamily="50" charset="-128"/>
              </a:rPr>
              <a:t>２　</a:t>
            </a:r>
            <a:r>
              <a:rPr kumimoji="1" lang="ja-JP" altLang="en-US" sz="2800" dirty="0" smtClean="0">
                <a:solidFill>
                  <a:schemeClr val="tx1"/>
                </a:solidFill>
                <a:latin typeface="BIZ UDPゴシック" panose="020B0400000000000000" pitchFamily="50" charset="-128"/>
                <a:ea typeface="BIZ UDPゴシック" panose="020B0400000000000000" pitchFamily="50" charset="-128"/>
              </a:rPr>
              <a:t>移管対象校一覧</a:t>
            </a:r>
            <a:r>
              <a:rPr kumimoji="1" lang="ja-JP" altLang="en-US" sz="2000" dirty="0" smtClean="0">
                <a:solidFill>
                  <a:schemeClr val="tx1"/>
                </a:solidFill>
                <a:latin typeface="BIZ UDPゴシック" panose="020B0400000000000000" pitchFamily="50" charset="-128"/>
                <a:ea typeface="BIZ UDPゴシック" panose="020B0400000000000000" pitchFamily="50" charset="-128"/>
              </a:rPr>
              <a:t>（２</a:t>
            </a:r>
            <a:r>
              <a:rPr kumimoji="1" lang="en-US" altLang="ja-JP" sz="2000" dirty="0" smtClean="0">
                <a:solidFill>
                  <a:schemeClr val="tx1"/>
                </a:solidFill>
                <a:latin typeface="BIZ UDPゴシック" panose="020B0400000000000000" pitchFamily="50" charset="-128"/>
                <a:ea typeface="BIZ UDPゴシック" panose="020B0400000000000000" pitchFamily="50" charset="-128"/>
              </a:rPr>
              <a:t>4</a:t>
            </a:r>
            <a:r>
              <a:rPr kumimoji="1" lang="ja-JP" altLang="en-US" sz="2000" dirty="0" smtClean="0">
                <a:solidFill>
                  <a:schemeClr val="tx1"/>
                </a:solidFill>
                <a:latin typeface="BIZ UDPゴシック" panose="020B0400000000000000" pitchFamily="50" charset="-128"/>
                <a:ea typeface="BIZ UDPゴシック" panose="020B0400000000000000" pitchFamily="50" charset="-128"/>
              </a:rPr>
              <a:t>校）</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108975220"/>
              </p:ext>
            </p:extLst>
          </p:nvPr>
        </p:nvGraphicFramePr>
        <p:xfrm>
          <a:off x="6387737" y="1202400"/>
          <a:ext cx="5473338" cy="4453200"/>
        </p:xfrm>
        <a:graphic>
          <a:graphicData uri="http://schemas.openxmlformats.org/drawingml/2006/table">
            <a:tbl>
              <a:tblPr firstRow="1" bandRow="1">
                <a:tableStyleId>{5C22544A-7EE6-4342-B048-85BDC9FD1C3A}</a:tableStyleId>
              </a:tblPr>
              <a:tblGrid>
                <a:gridCol w="1217296">
                  <a:extLst>
                    <a:ext uri="{9D8B030D-6E8A-4147-A177-3AD203B41FA5}">
                      <a16:colId xmlns:a16="http://schemas.microsoft.com/office/drawing/2014/main" val="694570768"/>
                    </a:ext>
                  </a:extLst>
                </a:gridCol>
                <a:gridCol w="4256042">
                  <a:extLst>
                    <a:ext uri="{9D8B030D-6E8A-4147-A177-3AD203B41FA5}">
                      <a16:colId xmlns:a16="http://schemas.microsoft.com/office/drawing/2014/main" val="2365241354"/>
                    </a:ext>
                  </a:extLst>
                </a:gridCol>
              </a:tblGrid>
              <a:tr h="366734">
                <a:tc>
                  <a:txBody>
                    <a:bodyPr/>
                    <a:lstStyle/>
                    <a:p>
                      <a:pPr algn="ctr"/>
                      <a:r>
                        <a:rPr kumimoji="1" lang="ja-JP" altLang="en-US" dirty="0" smtClean="0"/>
                        <a:t>種　類</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学校名</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8030214"/>
                  </a:ext>
                </a:extLst>
              </a:tr>
              <a:tr h="366734">
                <a:tc rowSpan="5">
                  <a:txBody>
                    <a:bodyPr/>
                    <a:lstStyle/>
                    <a:p>
                      <a:pPr algn="ctr"/>
                      <a:r>
                        <a:rPr kumimoji="1" lang="ja-JP" altLang="en-US" dirty="0" smtClean="0">
                          <a:latin typeface="BIZ UDゴシック" panose="020B0400000000000000" pitchFamily="49" charset="-128"/>
                          <a:ea typeface="BIZ UDゴシック" panose="020B0400000000000000" pitchFamily="49" charset="-128"/>
                        </a:rPr>
                        <a:t>工業系</a:t>
                      </a:r>
                      <a:endParaRPr kumimoji="1" lang="ja-JP" altLang="en-US"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spcAft>
                          <a:spcPts val="0"/>
                        </a:spcAft>
                      </a:pPr>
                      <a:r>
                        <a:rPr kumimoji="1" lang="zh-TW" sz="1800" b="0" kern="1200" dirty="0">
                          <a:solidFill>
                            <a:schemeClr val="tx1"/>
                          </a:solidFill>
                          <a:effectLst/>
                          <a:latin typeface="BIZ UDゴシック" panose="020B0400000000000000" pitchFamily="49" charset="-128"/>
                          <a:ea typeface="BIZ UDゴシック" panose="020B0400000000000000" pitchFamily="49" charset="-128"/>
                          <a:cs typeface="Arial" panose="020B0604020202020204" pitchFamily="34" charset="0"/>
                        </a:rPr>
                        <a:t>都島工業高等学校</a:t>
                      </a:r>
                      <a:endParaRPr lang="ja-JP" sz="1050" b="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2313317"/>
                  </a:ext>
                </a:extLst>
              </a:tr>
              <a:tr h="366734">
                <a:tc vMerge="1">
                  <a:txBody>
                    <a:bodyPr/>
                    <a:lstStyle/>
                    <a:p>
                      <a:endParaRPr kumimoji="1" lang="ja-JP" altLang="en-US" dirty="0"/>
                    </a:p>
                  </a:txBody>
                  <a:tcPr/>
                </a:tc>
                <a:tc>
                  <a:txBody>
                    <a:bodyPr/>
                    <a:lstStyle/>
                    <a:p>
                      <a:pPr algn="l">
                        <a:spcAft>
                          <a:spcPts val="0"/>
                        </a:spcAft>
                      </a:pPr>
                      <a:r>
                        <a:rPr kumimoji="1" lang="zh-TW" sz="1800" kern="1200" dirty="0">
                          <a:solidFill>
                            <a:srgbClr val="000000"/>
                          </a:solidFill>
                          <a:effectLst/>
                          <a:latin typeface="BIZ UDゴシック" panose="020B0400000000000000" pitchFamily="49" charset="-128"/>
                          <a:ea typeface="BIZ UDゴシック" panose="020B0400000000000000" pitchFamily="49" charset="-128"/>
                          <a:cs typeface="Arial" panose="020B0604020202020204" pitchFamily="34" charset="0"/>
                        </a:rPr>
                        <a:t>泉尾工業高等学校</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2648932"/>
                  </a:ext>
                </a:extLst>
              </a:tr>
              <a:tr h="366734">
                <a:tc vMerge="1">
                  <a:txBody>
                    <a:bodyPr/>
                    <a:lstStyle/>
                    <a:p>
                      <a:endParaRPr kumimoji="1" lang="ja-JP" altLang="en-US" dirty="0"/>
                    </a:p>
                  </a:txBody>
                  <a:tcPr/>
                </a:tc>
                <a:tc>
                  <a:txBody>
                    <a:bodyPr/>
                    <a:lstStyle/>
                    <a:p>
                      <a:pPr algn="l">
                        <a:spcAft>
                          <a:spcPts val="0"/>
                        </a:spcAft>
                      </a:pPr>
                      <a:r>
                        <a:rPr kumimoji="1" lang="zh-TW" sz="1800" kern="1200" dirty="0">
                          <a:solidFill>
                            <a:srgbClr val="000000"/>
                          </a:solidFill>
                          <a:effectLst/>
                          <a:latin typeface="BIZ UDゴシック" panose="020B0400000000000000" pitchFamily="49" charset="-128"/>
                          <a:ea typeface="BIZ UDゴシック" panose="020B0400000000000000" pitchFamily="49" charset="-128"/>
                          <a:cs typeface="Arial" panose="020B0604020202020204" pitchFamily="34" charset="0"/>
                        </a:rPr>
                        <a:t>東淀工業高等学校</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6409075"/>
                  </a:ext>
                </a:extLst>
              </a:tr>
              <a:tr h="366734">
                <a:tc vMerge="1">
                  <a:txBody>
                    <a:bodyPr/>
                    <a:lstStyle/>
                    <a:p>
                      <a:endParaRPr kumimoji="1" lang="ja-JP" altLang="en-US"/>
                    </a:p>
                  </a:txBody>
                  <a:tcPr/>
                </a:tc>
                <a:tc>
                  <a:txBody>
                    <a:bodyPr/>
                    <a:lstStyle/>
                    <a:p>
                      <a:pPr algn="l">
                        <a:spcAft>
                          <a:spcPts val="0"/>
                        </a:spcAft>
                      </a:pPr>
                      <a:r>
                        <a:rPr kumimoji="1" lang="zh-TW" sz="1800" kern="1200" dirty="0">
                          <a:solidFill>
                            <a:srgbClr val="000000"/>
                          </a:solidFill>
                          <a:effectLst/>
                          <a:latin typeface="BIZ UDゴシック" panose="020B0400000000000000" pitchFamily="49" charset="-128"/>
                          <a:ea typeface="BIZ UDゴシック" panose="020B0400000000000000" pitchFamily="49" charset="-128"/>
                          <a:cs typeface="Arial" panose="020B0604020202020204" pitchFamily="34" charset="0"/>
                        </a:rPr>
                        <a:t>生野工業高等学校</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7026081"/>
                  </a:ext>
                </a:extLst>
              </a:tr>
              <a:tr h="366734">
                <a:tc vMerge="1">
                  <a:txBody>
                    <a:bodyPr/>
                    <a:lstStyle/>
                    <a:p>
                      <a:endParaRPr kumimoji="1" lang="ja-JP" altLang="en-US" dirty="0"/>
                    </a:p>
                  </a:txBody>
                  <a:tcPr/>
                </a:tc>
                <a:tc>
                  <a:txBody>
                    <a:bodyPr/>
                    <a:lstStyle/>
                    <a:p>
                      <a:pPr algn="l">
                        <a:spcAft>
                          <a:spcPts val="0"/>
                        </a:spcAft>
                      </a:pPr>
                      <a:r>
                        <a:rPr kumimoji="1" lang="zh-TW" sz="1800" kern="1200" dirty="0">
                          <a:solidFill>
                            <a:srgbClr val="000000"/>
                          </a:solidFill>
                          <a:effectLst/>
                          <a:latin typeface="BIZ UDゴシック" panose="020B0400000000000000" pitchFamily="49" charset="-128"/>
                          <a:ea typeface="BIZ UDゴシック" panose="020B0400000000000000" pitchFamily="49" charset="-128"/>
                          <a:cs typeface="Arial" panose="020B0604020202020204" pitchFamily="34" charset="0"/>
                        </a:rPr>
                        <a:t>工芸高等学校</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2718265"/>
                  </a:ext>
                </a:extLst>
              </a:tr>
              <a:tr h="366734">
                <a:tc rowSpan="2">
                  <a:txBody>
                    <a:bodyPr/>
                    <a:lstStyle/>
                    <a:p>
                      <a:pPr algn="ctr"/>
                      <a:r>
                        <a:rPr kumimoji="1" lang="ja-JP" altLang="en-US" dirty="0" smtClean="0">
                          <a:latin typeface="BIZ UDゴシック" panose="020B0400000000000000" pitchFamily="49" charset="-128"/>
                          <a:ea typeface="BIZ UDゴシック" panose="020B0400000000000000" pitchFamily="49" charset="-128"/>
                        </a:rPr>
                        <a:t>中高一貫</a:t>
                      </a:r>
                      <a:endParaRPr kumimoji="1" lang="ja-JP" altLang="en-US"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zh-CN" altLang="en-US" dirty="0" smtClean="0">
                          <a:latin typeface="BIZ UDゴシック" panose="020B0400000000000000" pitchFamily="49" charset="-128"/>
                          <a:ea typeface="BIZ UDゴシック" panose="020B0400000000000000" pitchFamily="49" charset="-128"/>
                        </a:rPr>
                        <a:t>水都国際</a:t>
                      </a:r>
                      <a:r>
                        <a:rPr kumimoji="1" lang="ja-JP" altLang="en-US" dirty="0" smtClean="0">
                          <a:latin typeface="BIZ UDゴシック" panose="020B0400000000000000" pitchFamily="49" charset="-128"/>
                          <a:ea typeface="BIZ UDゴシック" panose="020B0400000000000000" pitchFamily="49" charset="-128"/>
                        </a:rPr>
                        <a:t>中学校・</a:t>
                      </a:r>
                      <a:r>
                        <a:rPr kumimoji="1" lang="zh-CN" altLang="en-US" dirty="0" smtClean="0">
                          <a:latin typeface="BIZ UDゴシック" panose="020B0400000000000000" pitchFamily="49" charset="-128"/>
                          <a:ea typeface="BIZ UDゴシック" panose="020B0400000000000000" pitchFamily="49" charset="-128"/>
                        </a:rPr>
                        <a:t>高等学校</a:t>
                      </a:r>
                      <a:endParaRPr kumimoji="1" lang="ja-JP" altLang="en-US"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3864958"/>
                  </a:ext>
                </a:extLst>
              </a:tr>
              <a:tr h="366734">
                <a:tc vMerge="1">
                  <a:txBody>
                    <a:bodyPr/>
                    <a:lstStyle/>
                    <a:p>
                      <a:endParaRPr kumimoji="1" lang="ja-JP" altLang="en-US" dirty="0"/>
                    </a:p>
                  </a:txBody>
                  <a:tcPr/>
                </a:tc>
                <a:tc>
                  <a:txBody>
                    <a:bodyPr/>
                    <a:lstStyle/>
                    <a:p>
                      <a:r>
                        <a:rPr kumimoji="1" lang="ja-JP" altLang="en-US" dirty="0" smtClean="0">
                          <a:latin typeface="BIZ UDゴシック" panose="020B0400000000000000" pitchFamily="49" charset="-128"/>
                          <a:ea typeface="BIZ UDゴシック" panose="020B0400000000000000" pitchFamily="49" charset="-128"/>
                        </a:rPr>
                        <a:t>咲くやこの花中学校・高等学校</a:t>
                      </a:r>
                      <a:endParaRPr kumimoji="1" lang="ja-JP" altLang="en-US"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2697368"/>
                  </a:ext>
                </a:extLst>
              </a:tr>
              <a:tr h="641785">
                <a:tc>
                  <a:txBody>
                    <a:bodyPr/>
                    <a:lstStyle/>
                    <a:p>
                      <a:pPr algn="ctr"/>
                      <a:r>
                        <a:rPr kumimoji="1" lang="ja-JP" altLang="en-US" dirty="0" smtClean="0">
                          <a:latin typeface="BIZ UDゴシック" panose="020B0400000000000000" pitchFamily="49" charset="-128"/>
                          <a:ea typeface="BIZ UDゴシック" panose="020B0400000000000000" pitchFamily="49" charset="-128"/>
                        </a:rPr>
                        <a:t>昼夜間</a:t>
                      </a:r>
                    </a:p>
                    <a:p>
                      <a:pPr algn="ctr"/>
                      <a:r>
                        <a:rPr kumimoji="1" lang="ja-JP" altLang="en-US" dirty="0" smtClean="0">
                          <a:latin typeface="BIZ UDゴシック" panose="020B0400000000000000" pitchFamily="49" charset="-128"/>
                          <a:ea typeface="BIZ UDゴシック" panose="020B0400000000000000" pitchFamily="49" charset="-128"/>
                        </a:rPr>
                        <a:t>単位制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zh-CN" altLang="en-US" dirty="0" smtClean="0">
                          <a:latin typeface="BIZ UDゴシック" panose="020B0400000000000000" pitchFamily="49" charset="-128"/>
                          <a:ea typeface="BIZ UDゴシック" panose="020B0400000000000000" pitchFamily="49" charset="-128"/>
                        </a:rPr>
                        <a:t>中央高等学校</a:t>
                      </a:r>
                      <a:endParaRPr kumimoji="1" lang="ja-JP" altLang="en-US"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04498358"/>
                  </a:ext>
                </a:extLst>
              </a:tr>
              <a:tr h="366734">
                <a:tc rowSpan="2">
                  <a:txBody>
                    <a:bodyPr/>
                    <a:lstStyle/>
                    <a:p>
                      <a:pPr algn="ctr"/>
                      <a:r>
                        <a:rPr kumimoji="1" lang="ja-JP" altLang="en-US" dirty="0" smtClean="0">
                          <a:latin typeface="BIZ UDゴシック" panose="020B0400000000000000" pitchFamily="49" charset="-128"/>
                          <a:ea typeface="BIZ UDゴシック" panose="020B0400000000000000" pitchFamily="49" charset="-128"/>
                        </a:rPr>
                        <a:t>夜　間</a:t>
                      </a:r>
                    </a:p>
                    <a:p>
                      <a:pPr algn="ctr"/>
                      <a:r>
                        <a:rPr kumimoji="1" lang="ja-JP" altLang="en-US" dirty="0" smtClean="0">
                          <a:latin typeface="BIZ UDゴシック" panose="020B0400000000000000" pitchFamily="49" charset="-128"/>
                          <a:ea typeface="BIZ UDゴシック" panose="020B0400000000000000" pitchFamily="49" charset="-128"/>
                        </a:rPr>
                        <a:t>定時制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dirty="0" smtClean="0">
                          <a:latin typeface="BIZ UDゴシック" panose="020B0400000000000000" pitchFamily="49" charset="-128"/>
                          <a:ea typeface="BIZ UDゴシック" panose="020B0400000000000000" pitchFamily="49" charset="-128"/>
                        </a:rPr>
                        <a:t>都島第二工業高等学校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5451941"/>
                  </a:ext>
                </a:extLst>
              </a:tr>
              <a:tr h="510809">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BIZ UDゴシック" panose="020B0400000000000000" pitchFamily="49" charset="-128"/>
                          <a:ea typeface="BIZ UDゴシック" panose="020B0400000000000000" pitchFamily="49" charset="-128"/>
                        </a:rPr>
                        <a:t>第二工芸高等学校</a:t>
                      </a:r>
                      <a:endParaRPr kumimoji="1" lang="ja-JP" altLang="en-US"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5690865"/>
                  </a:ext>
                </a:extLst>
              </a:tr>
            </a:tbl>
          </a:graphicData>
        </a:graphic>
      </p:graphicFrame>
      <p:sp>
        <p:nvSpPr>
          <p:cNvPr id="4" name="スライド番号プレースホルダー 3"/>
          <p:cNvSpPr>
            <a:spLocks noGrp="1"/>
          </p:cNvSpPr>
          <p:nvPr>
            <p:ph type="sldNum" sz="quarter" idx="12"/>
          </p:nvPr>
        </p:nvSpPr>
        <p:spPr>
          <a:xfrm>
            <a:off x="9117875" y="6365875"/>
            <a:ext cx="2743200" cy="365125"/>
          </a:xfrm>
        </p:spPr>
        <p:txBody>
          <a:bodyPr/>
          <a:lstStyle/>
          <a:p>
            <a:fld id="{DEF3315E-461E-4B8E-86AC-A8E05BB85348}" type="slidenum">
              <a:rPr kumimoji="1" lang="ja-JP" altLang="en-US" smtClean="0"/>
              <a:t>3</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4037565223"/>
              </p:ext>
            </p:extLst>
          </p:nvPr>
        </p:nvGraphicFramePr>
        <p:xfrm>
          <a:off x="600891" y="1201783"/>
          <a:ext cx="5473338" cy="4820195"/>
        </p:xfrm>
        <a:graphic>
          <a:graphicData uri="http://schemas.openxmlformats.org/drawingml/2006/table">
            <a:tbl>
              <a:tblPr firstRow="1" bandRow="1">
                <a:tableStyleId>{5C22544A-7EE6-4342-B048-85BDC9FD1C3A}</a:tableStyleId>
              </a:tblPr>
              <a:tblGrid>
                <a:gridCol w="1217296">
                  <a:extLst>
                    <a:ext uri="{9D8B030D-6E8A-4147-A177-3AD203B41FA5}">
                      <a16:colId xmlns:a16="http://schemas.microsoft.com/office/drawing/2014/main" val="694570768"/>
                    </a:ext>
                  </a:extLst>
                </a:gridCol>
                <a:gridCol w="4256042">
                  <a:extLst>
                    <a:ext uri="{9D8B030D-6E8A-4147-A177-3AD203B41FA5}">
                      <a16:colId xmlns:a16="http://schemas.microsoft.com/office/drawing/2014/main" val="2365241354"/>
                    </a:ext>
                  </a:extLst>
                </a:gridCol>
              </a:tblGrid>
              <a:tr h="288001">
                <a:tc>
                  <a:txBody>
                    <a:bodyPr/>
                    <a:lstStyle/>
                    <a:p>
                      <a:pPr algn="ctr"/>
                      <a:r>
                        <a:rPr kumimoji="1" lang="ja-JP" altLang="en-US" dirty="0" smtClean="0">
                          <a:solidFill>
                            <a:schemeClr val="bg1"/>
                          </a:solidFill>
                        </a:rPr>
                        <a:t>種　類</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bg1"/>
                          </a:solidFill>
                        </a:rPr>
                        <a:t>学校名</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8030214"/>
                  </a:ext>
                </a:extLst>
              </a:tr>
              <a:tr h="288001">
                <a:tc rowSpan="8">
                  <a:txBody>
                    <a:bodyPr/>
                    <a:lstStyle/>
                    <a:p>
                      <a:pPr algn="ctr"/>
                      <a:r>
                        <a:rPr kumimoji="1" lang="ja-JP" altLang="en-US" dirty="0" smtClean="0">
                          <a:solidFill>
                            <a:schemeClr val="tx1"/>
                          </a:solidFill>
                          <a:latin typeface="BIZ UDゴシック" panose="020B0400000000000000" pitchFamily="49" charset="-128"/>
                          <a:ea typeface="BIZ UDゴシック" panose="020B0400000000000000" pitchFamily="49" charset="-128"/>
                        </a:rPr>
                        <a:t>普通科系</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dirty="0" smtClean="0">
                          <a:solidFill>
                            <a:schemeClr val="tx1"/>
                          </a:solidFill>
                          <a:latin typeface="BIZ UDゴシック" panose="020B0400000000000000" pitchFamily="49" charset="-128"/>
                          <a:ea typeface="BIZ UDゴシック" panose="020B0400000000000000" pitchFamily="49" charset="-128"/>
                        </a:rPr>
                        <a:t>桜宮高等学校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2313317"/>
                  </a:ext>
                </a:extLst>
              </a:tr>
              <a:tr h="288001">
                <a:tc vMerge="1">
                  <a:txBody>
                    <a:bodyPr/>
                    <a:lstStyle/>
                    <a:p>
                      <a:endParaRPr kumimoji="1" lang="ja-JP" altLang="en-US" dirty="0"/>
                    </a:p>
                  </a:txBody>
                  <a:tcPr/>
                </a:tc>
                <a:tc>
                  <a:txBody>
                    <a:bodyPr/>
                    <a:lstStyle/>
                    <a:p>
                      <a:r>
                        <a:rPr kumimoji="1" lang="ja-JP" altLang="en-US" dirty="0" smtClean="0">
                          <a:solidFill>
                            <a:schemeClr val="tx1"/>
                          </a:solidFill>
                          <a:latin typeface="BIZ UDゴシック" panose="020B0400000000000000" pitchFamily="49" charset="-128"/>
                          <a:ea typeface="BIZ UDゴシック" panose="020B0400000000000000" pitchFamily="49" charset="-128"/>
                        </a:rPr>
                        <a:t>東高等学校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2648932"/>
                  </a:ext>
                </a:extLst>
              </a:tr>
              <a:tr h="288001">
                <a:tc vMerge="1">
                  <a:txBody>
                    <a:bodyPr/>
                    <a:lstStyle/>
                    <a:p>
                      <a:endParaRPr kumimoji="1" lang="ja-JP" altLang="en-US" dirty="0"/>
                    </a:p>
                  </a:txBody>
                  <a:tcPr/>
                </a:tc>
                <a:tc>
                  <a:txBody>
                    <a:bodyPr/>
                    <a:lstStyle/>
                    <a:p>
                      <a:r>
                        <a:rPr kumimoji="1" lang="zh-CN" altLang="en-US" dirty="0" smtClean="0">
                          <a:solidFill>
                            <a:schemeClr val="tx1"/>
                          </a:solidFill>
                          <a:latin typeface="BIZ UDゴシック" panose="020B0400000000000000" pitchFamily="49" charset="-128"/>
                          <a:ea typeface="BIZ UDゴシック" panose="020B0400000000000000" pitchFamily="49" charset="-128"/>
                        </a:rPr>
                        <a:t>大阪市立高等学校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6409075"/>
                  </a:ext>
                </a:extLst>
              </a:tr>
              <a:tr h="288001">
                <a:tc vMerge="1">
                  <a:txBody>
                    <a:bodyPr/>
                    <a:lstStyle/>
                    <a:p>
                      <a:endParaRPr kumimoji="1" lang="ja-JP" altLang="en-US"/>
                    </a:p>
                  </a:txBody>
                  <a:tcPr/>
                </a:tc>
                <a:tc>
                  <a:txBody>
                    <a:bodyPr/>
                    <a:lstStyle/>
                    <a:p>
                      <a:r>
                        <a:rPr kumimoji="1" lang="zh-TW" altLang="en-US" dirty="0" smtClean="0">
                          <a:solidFill>
                            <a:schemeClr val="tx1"/>
                          </a:solidFill>
                          <a:latin typeface="BIZ UDゴシック" panose="020B0400000000000000" pitchFamily="49" charset="-128"/>
                          <a:ea typeface="BIZ UDゴシック" panose="020B0400000000000000" pitchFamily="49" charset="-128"/>
                        </a:rPr>
                        <a:t>汎愛高等学校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7026081"/>
                  </a:ext>
                </a:extLst>
              </a:tr>
              <a:tr h="284056">
                <a:tc vMerge="1">
                  <a:txBody>
                    <a:bodyPr/>
                    <a:lstStyle/>
                    <a:p>
                      <a:endParaRPr kumimoji="1" lang="ja-JP" altLang="en-US" dirty="0"/>
                    </a:p>
                  </a:txBody>
                  <a:tcPr/>
                </a:tc>
                <a:tc>
                  <a:txBody>
                    <a:bodyPr/>
                    <a:lstStyle/>
                    <a:p>
                      <a:r>
                        <a:rPr kumimoji="1" lang="zh-CN" altLang="en-US" dirty="0" smtClean="0">
                          <a:solidFill>
                            <a:schemeClr val="tx1"/>
                          </a:solidFill>
                          <a:latin typeface="BIZ UDゴシック" panose="020B0400000000000000" pitchFamily="49" charset="-128"/>
                          <a:ea typeface="BIZ UDゴシック" panose="020B0400000000000000" pitchFamily="49" charset="-128"/>
                        </a:rPr>
                        <a:t>南高等学校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2718265"/>
                  </a:ext>
                </a:extLst>
              </a:tr>
              <a:tr h="294765">
                <a:tc vMerge="1">
                  <a:txBody>
                    <a:bodyPr/>
                    <a:lstStyle/>
                    <a:p>
                      <a:endParaRPr kumimoji="1" lang="ja-JP" altLang="en-US" dirty="0"/>
                    </a:p>
                  </a:txBody>
                  <a:tcPr/>
                </a:tc>
                <a:tc>
                  <a:txBody>
                    <a:bodyPr/>
                    <a:lstStyle/>
                    <a:p>
                      <a:r>
                        <a:rPr kumimoji="1" lang="ja-JP" altLang="en-US" dirty="0" smtClean="0">
                          <a:solidFill>
                            <a:schemeClr val="tx1"/>
                          </a:solidFill>
                          <a:latin typeface="BIZ UDゴシック" panose="020B0400000000000000" pitchFamily="49" charset="-128"/>
                          <a:ea typeface="BIZ UDゴシック" panose="020B0400000000000000" pitchFamily="49" charset="-128"/>
                        </a:rPr>
                        <a:t>西高等学校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7374901"/>
                  </a:ext>
                </a:extLst>
              </a:tr>
              <a:tr h="182880">
                <a:tc vMerge="1">
                  <a:txBody>
                    <a:bodyPr/>
                    <a:lstStyle/>
                    <a:p>
                      <a:endParaRPr kumimoji="1" lang="ja-JP" altLang="en-US" dirty="0"/>
                    </a:p>
                  </a:txBody>
                  <a:tcPr/>
                </a:tc>
                <a:tc>
                  <a:txBody>
                    <a:bodyPr/>
                    <a:lstStyle/>
                    <a:p>
                      <a:r>
                        <a:rPr kumimoji="1" lang="zh-CN" altLang="en-US" dirty="0" smtClean="0">
                          <a:solidFill>
                            <a:schemeClr val="tx1"/>
                          </a:solidFill>
                          <a:latin typeface="BIZ UDゴシック" panose="020B0400000000000000" pitchFamily="49" charset="-128"/>
                          <a:ea typeface="BIZ UDゴシック" panose="020B0400000000000000" pitchFamily="49" charset="-128"/>
                        </a:rPr>
                        <a:t>扇町総合高等学校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2206595"/>
                  </a:ext>
                </a:extLst>
              </a:tr>
              <a:tr h="182880">
                <a:tc vMerge="1">
                  <a:txBody>
                    <a:bodyPr/>
                    <a:lstStyle/>
                    <a:p>
                      <a:endParaRPr kumimoji="1" lang="ja-JP" altLang="en-US"/>
                    </a:p>
                  </a:txBody>
                  <a:tcPr/>
                </a:tc>
                <a:tc>
                  <a:txBody>
                    <a:bodyPr/>
                    <a:lstStyle/>
                    <a:p>
                      <a:r>
                        <a:rPr kumimoji="1" lang="ja-JP" altLang="en-US" dirty="0" smtClean="0">
                          <a:solidFill>
                            <a:schemeClr val="tx1"/>
                          </a:solidFill>
                          <a:latin typeface="BIZ UDゴシック" panose="020B0400000000000000" pitchFamily="49" charset="-128"/>
                          <a:ea typeface="BIZ UDゴシック" panose="020B0400000000000000" pitchFamily="49" charset="-128"/>
                        </a:rPr>
                        <a:t>桜和高等学校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46367837"/>
                  </a:ext>
                </a:extLst>
              </a:tr>
              <a:tr h="284056">
                <a:tc rowSpan="4">
                  <a:txBody>
                    <a:bodyPr/>
                    <a:lstStyle/>
                    <a:p>
                      <a:pPr algn="ctr"/>
                      <a:r>
                        <a:rPr kumimoji="1" lang="ja-JP" altLang="en-US" dirty="0" smtClean="0">
                          <a:solidFill>
                            <a:schemeClr val="tx1"/>
                          </a:solidFill>
                          <a:latin typeface="BIZ UDゴシック" panose="020B0400000000000000" pitchFamily="49" charset="-128"/>
                          <a:ea typeface="BIZ UDゴシック" panose="020B0400000000000000" pitchFamily="49" charset="-128"/>
                        </a:rPr>
                        <a:t>商業系</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dirty="0" smtClean="0">
                          <a:solidFill>
                            <a:schemeClr val="tx1"/>
                          </a:solidFill>
                          <a:latin typeface="BIZ UDゴシック" panose="020B0400000000000000" pitchFamily="49" charset="-128"/>
                          <a:ea typeface="BIZ UDゴシック" panose="020B0400000000000000" pitchFamily="49" charset="-128"/>
                        </a:rPr>
                        <a:t>大阪ビジネスフロンティア高等学校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3864958"/>
                  </a:ext>
                </a:extLst>
              </a:tr>
              <a:tr h="284056">
                <a:tc vMerge="1">
                  <a:txBody>
                    <a:bodyPr/>
                    <a:lstStyle/>
                    <a:p>
                      <a:endParaRPr kumimoji="1" lang="ja-JP" altLang="en-US" dirty="0"/>
                    </a:p>
                  </a:txBody>
                  <a:tcPr/>
                </a:tc>
                <a:tc>
                  <a:txBody>
                    <a:bodyPr/>
                    <a:lstStyle/>
                    <a:p>
                      <a:r>
                        <a:rPr kumimoji="1" lang="zh-TW" altLang="en-US" dirty="0" smtClean="0">
                          <a:solidFill>
                            <a:schemeClr val="tx1"/>
                          </a:solidFill>
                          <a:latin typeface="BIZ UDゴシック" panose="020B0400000000000000" pitchFamily="49" charset="-128"/>
                          <a:ea typeface="BIZ UDゴシック" panose="020B0400000000000000" pitchFamily="49" charset="-128"/>
                        </a:rPr>
                        <a:t>淀商業高等学校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2697368"/>
                  </a:ext>
                </a:extLst>
              </a:tr>
              <a:tr h="304345">
                <a:tc vMerge="1">
                  <a:txBody>
                    <a:bodyPr/>
                    <a:lstStyle/>
                    <a:p>
                      <a:endParaRPr kumimoji="1" lang="ja-JP" altLang="en-US" dirty="0"/>
                    </a:p>
                  </a:txBody>
                  <a:tcPr/>
                </a:tc>
                <a:tc>
                  <a:txBody>
                    <a:bodyPr/>
                    <a:lstStyle/>
                    <a:p>
                      <a:r>
                        <a:rPr kumimoji="1" lang="zh-TW" altLang="en-US" dirty="0" smtClean="0">
                          <a:solidFill>
                            <a:schemeClr val="tx1"/>
                          </a:solidFill>
                          <a:latin typeface="BIZ UDゴシック" panose="020B0400000000000000" pitchFamily="49" charset="-128"/>
                          <a:ea typeface="BIZ UDゴシック" panose="020B0400000000000000" pitchFamily="49" charset="-128"/>
                        </a:rPr>
                        <a:t>鶴見商業高等学校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9665929"/>
                  </a:ext>
                </a:extLst>
              </a:tr>
              <a:tr h="431075">
                <a:tc vMerge="1">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dirty="0" smtClean="0">
                          <a:solidFill>
                            <a:schemeClr val="tx1"/>
                          </a:solidFill>
                          <a:latin typeface="BIZ UDゴシック" panose="020B0400000000000000" pitchFamily="49" charset="-128"/>
                          <a:ea typeface="BIZ UDゴシック" panose="020B0400000000000000" pitchFamily="49" charset="-128"/>
                        </a:rPr>
                        <a:t>住吉商業高等学校</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72076124"/>
                  </a:ext>
                </a:extLst>
              </a:tr>
            </a:tbl>
          </a:graphicData>
        </a:graphic>
      </p:graphicFrame>
    </p:spTree>
    <p:extLst>
      <p:ext uri="{BB962C8B-B14F-4D97-AF65-F5344CB8AC3E}">
        <p14:creationId xmlns:p14="http://schemas.microsoft.com/office/powerpoint/2010/main" val="1926171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01178150"/>
              </p:ext>
            </p:extLst>
          </p:nvPr>
        </p:nvGraphicFramePr>
        <p:xfrm>
          <a:off x="189369" y="868614"/>
          <a:ext cx="11741544" cy="5294505"/>
        </p:xfrm>
        <a:graphic>
          <a:graphicData uri="http://schemas.openxmlformats.org/drawingml/2006/table">
            <a:tbl>
              <a:tblPr firstRow="1" bandRow="1">
                <a:tableStyleId>{5C22544A-7EE6-4342-B048-85BDC9FD1C3A}</a:tableStyleId>
              </a:tblPr>
              <a:tblGrid>
                <a:gridCol w="2792967">
                  <a:extLst>
                    <a:ext uri="{9D8B030D-6E8A-4147-A177-3AD203B41FA5}">
                      <a16:colId xmlns:a16="http://schemas.microsoft.com/office/drawing/2014/main" val="3168129049"/>
                    </a:ext>
                  </a:extLst>
                </a:gridCol>
                <a:gridCol w="4473777">
                  <a:extLst>
                    <a:ext uri="{9D8B030D-6E8A-4147-A177-3AD203B41FA5}">
                      <a16:colId xmlns:a16="http://schemas.microsoft.com/office/drawing/2014/main" val="935516139"/>
                    </a:ext>
                  </a:extLst>
                </a:gridCol>
                <a:gridCol w="4474800">
                  <a:extLst>
                    <a:ext uri="{9D8B030D-6E8A-4147-A177-3AD203B41FA5}">
                      <a16:colId xmlns:a16="http://schemas.microsoft.com/office/drawing/2014/main" val="1092332446"/>
                    </a:ext>
                  </a:extLst>
                </a:gridCol>
              </a:tblGrid>
              <a:tr h="902160">
                <a:tc>
                  <a:txBody>
                    <a:bodyPr/>
                    <a:lstStyle/>
                    <a:p>
                      <a:pPr algn="ctr"/>
                      <a:r>
                        <a:rPr kumimoji="1" lang="ja-JP" altLang="en-US" sz="2800" dirty="0" smtClean="0">
                          <a:latin typeface="BIZ UDPゴシック" panose="020B0400000000000000" pitchFamily="50" charset="-128"/>
                          <a:ea typeface="BIZ UDPゴシック" panose="020B0400000000000000" pitchFamily="50" charset="-128"/>
                        </a:rPr>
                        <a:t>項　目</a:t>
                      </a:r>
                      <a:endParaRPr kumimoji="1" lang="ja-JP" altLang="en-US" sz="2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dirty="0" smtClean="0">
                          <a:solidFill>
                            <a:schemeClr val="bg1"/>
                          </a:solidFill>
                          <a:latin typeface="BIZ UDPゴシック" panose="020B0400000000000000" pitchFamily="50" charset="-128"/>
                          <a:ea typeface="BIZ UDPゴシック" panose="020B0400000000000000" pitchFamily="50" charset="-128"/>
                        </a:rPr>
                        <a:t>基本的な考え方</a:t>
                      </a:r>
                      <a:endParaRPr kumimoji="1" lang="en-US" altLang="ja-JP" sz="2800" dirty="0" smtClean="0">
                        <a:solidFill>
                          <a:schemeClr val="bg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dirty="0" smtClean="0">
                          <a:solidFill>
                            <a:schemeClr val="bg1"/>
                          </a:solidFill>
                          <a:latin typeface="BIZ UDPゴシック" panose="020B0400000000000000" pitchFamily="50" charset="-128"/>
                          <a:ea typeface="BIZ UDPゴシック" panose="020B0400000000000000" pitchFamily="50" charset="-128"/>
                        </a:rPr>
                        <a:t>（</a:t>
                      </a:r>
                      <a:r>
                        <a:rPr kumimoji="1" lang="en-US" altLang="ja-JP" sz="2800" dirty="0" smtClean="0">
                          <a:solidFill>
                            <a:schemeClr val="bg1"/>
                          </a:solidFill>
                          <a:latin typeface="BIZ UDPゴシック" panose="020B0400000000000000" pitchFamily="50" charset="-128"/>
                          <a:ea typeface="BIZ UDPゴシック" panose="020B0400000000000000" pitchFamily="50" charset="-128"/>
                        </a:rPr>
                        <a:t>H26.1.29</a:t>
                      </a:r>
                      <a:r>
                        <a:rPr kumimoji="1" lang="ja-JP" altLang="en-US" sz="2800" dirty="0" smtClean="0">
                          <a:solidFill>
                            <a:schemeClr val="bg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schemeClr val="bg1"/>
                          </a:solidFill>
                          <a:latin typeface="BIZ UDPゴシック" panose="020B0400000000000000" pitchFamily="50" charset="-128"/>
                          <a:ea typeface="BIZ UDPゴシック" panose="020B0400000000000000" pitchFamily="50" charset="-128"/>
                        </a:rPr>
                        <a:t>移管計画案</a:t>
                      </a:r>
                      <a:endParaRPr kumimoji="1" lang="ja-JP" altLang="en-US" sz="2800" dirty="0" smtClean="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339358"/>
                  </a:ext>
                </a:extLst>
              </a:tr>
              <a:tr h="2124441">
                <a:tc>
                  <a:txBody>
                    <a:bodyPr/>
                    <a:lstStyle/>
                    <a:p>
                      <a:pPr algn="ctr"/>
                      <a:r>
                        <a:rPr kumimoji="1" lang="ja-JP" altLang="en-US" sz="2800" dirty="0" smtClean="0">
                          <a:latin typeface="BIZ UDPゴシック" panose="020B0400000000000000" pitchFamily="50" charset="-128"/>
                          <a:ea typeface="BIZ UDPゴシック" panose="020B0400000000000000" pitchFamily="50" charset="-128"/>
                        </a:rPr>
                        <a:t>移管の対象</a:t>
                      </a:r>
                    </a:p>
                    <a:p>
                      <a:pPr algn="ctr"/>
                      <a:r>
                        <a:rPr kumimoji="1" lang="ja-JP" altLang="en-US" sz="2800" dirty="0" smtClean="0">
                          <a:latin typeface="BIZ UDPゴシック" panose="020B0400000000000000" pitchFamily="50" charset="-128"/>
                          <a:ea typeface="BIZ UDPゴシック" panose="020B0400000000000000" pitchFamily="50" charset="-128"/>
                        </a:rPr>
                        <a:t>と時期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baseline="0" dirty="0" smtClean="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大阪市立の高等学校については、新</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たな大都市制度実施時期に合わせて</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移管</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2000" kern="1200" dirty="0" smtClean="0">
                          <a:solidFill>
                            <a:schemeClr val="tx1"/>
                          </a:solidFill>
                          <a:latin typeface="BIZ UDPゴシック" panose="020B0400000000000000" pitchFamily="50" charset="-128"/>
                          <a:ea typeface="BIZ UDPゴシック" panose="020B0400000000000000" pitchFamily="50" charset="-128"/>
                          <a:cs typeface="+mn-cs"/>
                        </a:rPr>
                        <a:t>ただし、</a:t>
                      </a:r>
                      <a:r>
                        <a:rPr lang="ja-JP" altLang="en-US" sz="2000" dirty="0" smtClean="0">
                          <a:solidFill>
                            <a:schemeClr val="tx1"/>
                          </a:solidFill>
                          <a:latin typeface="BIZ UDPゴシック" panose="020B0400000000000000" pitchFamily="50" charset="-128"/>
                          <a:ea typeface="BIZ UDPゴシック" panose="020B0400000000000000" pitchFamily="50" charset="-128"/>
                        </a:rPr>
                        <a:t>大阪市立高等学校（枚方市）</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のみ関係者理解など条件が整い次第、</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大阪府に移管するものとする。</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2000" kern="1200" dirty="0" smtClean="0">
                          <a:solidFill>
                            <a:schemeClr val="tx1"/>
                          </a:solidFill>
                          <a:latin typeface="BIZ UDPゴシック" panose="020B0400000000000000" pitchFamily="50" charset="-128"/>
                          <a:ea typeface="BIZ UDPゴシック" panose="020B0400000000000000" pitchFamily="50" charset="-128"/>
                          <a:cs typeface="+mn-cs"/>
                        </a:rPr>
                        <a:t>全ての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大阪市立の高等学校（中高</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一貫校を含む）について、令和</a:t>
                      </a: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r>
                        <a:rPr lang="ja-JP" altLang="en-US" sz="2000" dirty="0" smtClean="0">
                          <a:solidFill>
                            <a:schemeClr val="tx1"/>
                          </a:solidFill>
                          <a:latin typeface="BIZ UDPゴシック" panose="020B0400000000000000" pitchFamily="50" charset="-128"/>
                          <a:ea typeface="BIZ UDPゴシック" panose="020B0400000000000000" pitchFamily="50" charset="-128"/>
                        </a:rPr>
                        <a:t>年</a:t>
                      </a: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月に大阪府へ移管</a:t>
                      </a:r>
                      <a:endParaRPr kumimoji="1" lang="ja-JP" altLang="en-US" sz="20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5398718"/>
                  </a:ext>
                </a:extLst>
              </a:tr>
              <a:tr h="2124585">
                <a:tc>
                  <a:txBody>
                    <a:bodyPr/>
                    <a:lstStyle/>
                    <a:p>
                      <a:pPr algn="ctr"/>
                      <a:r>
                        <a:rPr kumimoji="1" lang="ja-JP" altLang="en-US" sz="2800" dirty="0" smtClean="0">
                          <a:latin typeface="BIZ UDPゴシック" panose="020B0400000000000000" pitchFamily="50" charset="-128"/>
                          <a:ea typeface="BIZ UDPゴシック" panose="020B0400000000000000" pitchFamily="50" charset="-128"/>
                        </a:rPr>
                        <a:t>移管に関しての</a:t>
                      </a:r>
                      <a:endParaRPr kumimoji="1" lang="en-US" altLang="ja-JP" sz="2800" dirty="0" smtClean="0">
                        <a:latin typeface="BIZ UDPゴシック" panose="020B0400000000000000" pitchFamily="50" charset="-128"/>
                        <a:ea typeface="BIZ UDPゴシック" panose="020B0400000000000000" pitchFamily="50" charset="-128"/>
                      </a:endParaRPr>
                    </a:p>
                    <a:p>
                      <a:pPr algn="ctr"/>
                      <a:r>
                        <a:rPr kumimoji="1" lang="ja-JP" altLang="en-US" sz="2800" dirty="0" smtClean="0">
                          <a:latin typeface="BIZ UDPゴシック" panose="020B0400000000000000" pitchFamily="50" charset="-128"/>
                          <a:ea typeface="BIZ UDPゴシック" panose="020B0400000000000000" pitchFamily="50" charset="-128"/>
                        </a:rPr>
                        <a:t>対応方針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大阪市立高等学校（枚方市）のみを</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対象とした対応方針</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solidFill>
                            <a:schemeClr val="tx1"/>
                          </a:solidFill>
                          <a:latin typeface="BIZ UDPゴシック" panose="020B0400000000000000" pitchFamily="50" charset="-128"/>
                          <a:ea typeface="BIZ UDPゴシック" panose="020B0400000000000000" pitchFamily="50" charset="-128"/>
                        </a:rPr>
                        <a:t>　</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その他の高等学校については、大都市制度実施時</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期に合わせて検討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中高一貫校を含む全ての大阪市立の</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　高等学校を対象とした対応方針</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2000" kern="1200" dirty="0" smtClean="0">
                          <a:solidFill>
                            <a:schemeClr val="tx1"/>
                          </a:solidFill>
                          <a:latin typeface="BIZ UDPゴシック" panose="020B0400000000000000" pitchFamily="50" charset="-128"/>
                          <a:ea typeface="BIZ UDPゴシック" panose="020B0400000000000000" pitchFamily="50" charset="-128"/>
                          <a:cs typeface="+mn-cs"/>
                        </a:rPr>
                        <a:t>「再編整備の方向性」に</a:t>
                      </a:r>
                      <a:r>
                        <a:rPr kumimoji="1" lang="ja-JP" altLang="en-US" sz="2000" u="none" kern="1200" dirty="0" smtClean="0">
                          <a:solidFill>
                            <a:schemeClr val="tx1"/>
                          </a:solidFill>
                          <a:latin typeface="BIZ UDPゴシック" panose="020B0400000000000000" pitchFamily="50" charset="-128"/>
                          <a:ea typeface="BIZ UDPゴシック" panose="020B0400000000000000" pitchFamily="50" charset="-128"/>
                          <a:cs typeface="+mn-cs"/>
                        </a:rPr>
                        <a:t>ついて、市</a:t>
                      </a:r>
                      <a:r>
                        <a:rPr kumimoji="1" lang="ja-JP" altLang="en-US" sz="2000" kern="1200" dirty="0" smtClean="0">
                          <a:solidFill>
                            <a:schemeClr val="tx1"/>
                          </a:solidFill>
                          <a:latin typeface="BIZ UDPゴシック" panose="020B0400000000000000" pitchFamily="50" charset="-128"/>
                          <a:ea typeface="BIZ UDPゴシック" panose="020B0400000000000000" pitchFamily="50" charset="-128"/>
                          <a:cs typeface="+mn-cs"/>
                        </a:rPr>
                        <a:t>高　</a:t>
                      </a:r>
                      <a:endParaRPr kumimoji="1" lang="en-US" altLang="ja-JP" sz="2000" kern="1200" dirty="0" smtClean="0">
                        <a:solidFill>
                          <a:schemeClr val="tx1"/>
                        </a:solidFill>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kern="1200" dirty="0" smtClean="0">
                          <a:solidFill>
                            <a:schemeClr val="tx1"/>
                          </a:solidFill>
                          <a:latin typeface="BIZ UDPゴシック" panose="020B0400000000000000" pitchFamily="50" charset="-128"/>
                          <a:ea typeface="BIZ UDPゴシック" panose="020B0400000000000000" pitchFamily="50" charset="-128"/>
                          <a:cs typeface="+mn-cs"/>
                        </a:rPr>
                        <a:t>　教審答申を踏まえた内容を反映</a:t>
                      </a:r>
                      <a:endParaRPr kumimoji="1" lang="en-US" altLang="ja-JP" sz="2000" kern="1200" dirty="0" smtClean="0">
                        <a:solidFill>
                          <a:schemeClr val="tx1"/>
                        </a:solidFill>
                        <a:latin typeface="BIZ UDPゴシック" panose="020B0400000000000000" pitchFamily="50" charset="-128"/>
                        <a:ea typeface="BIZ UDPゴシック" panose="020B04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7601688"/>
                  </a:ext>
                </a:extLst>
              </a:tr>
            </a:tbl>
          </a:graphicData>
        </a:graphic>
      </p:graphicFrame>
      <p:sp>
        <p:nvSpPr>
          <p:cNvPr id="3" name="四角形吹き出し 2"/>
          <p:cNvSpPr/>
          <p:nvPr/>
        </p:nvSpPr>
        <p:spPr>
          <a:xfrm>
            <a:off x="91441" y="189410"/>
            <a:ext cx="2194560" cy="659674"/>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BIZ UDPゴシック" panose="020B0400000000000000" pitchFamily="50" charset="-128"/>
                <a:ea typeface="BIZ UDPゴシック" panose="020B0400000000000000" pitchFamily="50" charset="-128"/>
              </a:rPr>
              <a:t>３</a:t>
            </a:r>
            <a:r>
              <a:rPr lang="ja-JP" altLang="en-US" sz="2800" dirty="0" smtClean="0">
                <a:solidFill>
                  <a:schemeClr val="tx1"/>
                </a:solidFill>
                <a:latin typeface="BIZ UDPゴシック" panose="020B0400000000000000" pitchFamily="50" charset="-128"/>
                <a:ea typeface="BIZ UDPゴシック" panose="020B0400000000000000" pitchFamily="50" charset="-128"/>
              </a:rPr>
              <a:t>　方針変更</a:t>
            </a:r>
            <a:endParaRPr kumimoji="1" lang="ja-JP" altLang="en-US" sz="2800" strike="dblStrike" dirty="0">
              <a:solidFill>
                <a:srgbClr val="FF0000"/>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9187713" y="6378575"/>
            <a:ext cx="2743200" cy="365125"/>
          </a:xfrm>
        </p:spPr>
        <p:txBody>
          <a:bodyPr/>
          <a:lstStyle/>
          <a:p>
            <a:fld id="{DEF3315E-461E-4B8E-86AC-A8E05BB85348}" type="slidenum">
              <a:rPr kumimoji="1" lang="ja-JP" altLang="en-US" smtClean="0"/>
              <a:t>4</a:t>
            </a:fld>
            <a:endParaRPr kumimoji="1" lang="ja-JP" altLang="en-US"/>
          </a:p>
        </p:txBody>
      </p:sp>
    </p:spTree>
    <p:extLst>
      <p:ext uri="{BB962C8B-B14F-4D97-AF65-F5344CB8AC3E}">
        <p14:creationId xmlns:p14="http://schemas.microsoft.com/office/powerpoint/2010/main" val="3734348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
          <p:cNvSpPr/>
          <p:nvPr/>
        </p:nvSpPr>
        <p:spPr>
          <a:xfrm>
            <a:off x="-487489" y="266700"/>
            <a:ext cx="6369404" cy="659674"/>
          </a:xfrm>
          <a:prstGeom prst="wedgeRectCallout">
            <a:avLst>
              <a:gd name="adj1" fmla="val -14364"/>
              <a:gd name="adj2" fmla="val 163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BIZ UDPゴシック" panose="020B0400000000000000" pitchFamily="50" charset="-128"/>
                <a:ea typeface="BIZ UDPゴシック" panose="020B0400000000000000" pitchFamily="50" charset="-128"/>
              </a:rPr>
              <a:t>4</a:t>
            </a:r>
            <a:r>
              <a:rPr lang="ja-JP" altLang="en-US" sz="2800" dirty="0" smtClean="0">
                <a:solidFill>
                  <a:schemeClr val="tx1"/>
                </a:solidFill>
                <a:latin typeface="BIZ UDPゴシック" panose="020B0400000000000000" pitchFamily="50" charset="-128"/>
                <a:ea typeface="BIZ UDPゴシック" panose="020B0400000000000000" pitchFamily="50" charset="-128"/>
              </a:rPr>
              <a:t>　移管計画案に基づく対応方針</a:t>
            </a:r>
            <a:endParaRPr lang="ja-JP" altLang="en-US" sz="2800" strike="dblStrike" dirty="0">
              <a:solidFill>
                <a:schemeClr val="tx1"/>
              </a:solidFill>
              <a:latin typeface="BIZ UDPゴシック" panose="020B0400000000000000" pitchFamily="50" charset="-128"/>
              <a:ea typeface="BIZ UDPゴシック" panose="020B0400000000000000" pitchFamily="50" charset="-128"/>
            </a:endParaRPr>
          </a:p>
        </p:txBody>
      </p:sp>
      <p:sp>
        <p:nvSpPr>
          <p:cNvPr id="3" name="四角形吹き出し 2"/>
          <p:cNvSpPr/>
          <p:nvPr/>
        </p:nvSpPr>
        <p:spPr>
          <a:xfrm>
            <a:off x="134811" y="1410333"/>
            <a:ext cx="11765089" cy="4304668"/>
          </a:xfrm>
          <a:prstGeom prst="wedgeRectCallout">
            <a:avLst>
              <a:gd name="adj1" fmla="val -14208"/>
              <a:gd name="adj2" fmla="val 1058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400" dirty="0" smtClean="0">
                <a:solidFill>
                  <a:schemeClr val="tx1"/>
                </a:solidFill>
                <a:latin typeface="BIZ UDPゴシック" panose="020B0400000000000000" pitchFamily="50" charset="-128"/>
                <a:ea typeface="BIZ UDPゴシック" panose="020B0400000000000000" pitchFamily="50" charset="-128"/>
              </a:rPr>
              <a:t>(1)</a:t>
            </a:r>
            <a:r>
              <a:rPr lang="ja-JP" altLang="en-US" sz="2400" dirty="0" smtClean="0">
                <a:solidFill>
                  <a:schemeClr val="tx1"/>
                </a:solidFill>
                <a:latin typeface="BIZ UDPゴシック" panose="020B0400000000000000" pitchFamily="50" charset="-128"/>
                <a:ea typeface="BIZ UDPゴシック" panose="020B0400000000000000" pitchFamily="50" charset="-128"/>
              </a:rPr>
              <a:t>　「移管計画案」について</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4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400" dirty="0" smtClean="0">
                <a:solidFill>
                  <a:schemeClr val="tx1"/>
                </a:solidFill>
                <a:latin typeface="BIZ UDPゴシック" panose="020B0400000000000000" pitchFamily="50" charset="-128"/>
                <a:ea typeface="BIZ UDPゴシック" panose="020B0400000000000000" pitchFamily="50" charset="-128"/>
              </a:rPr>
              <a:t>　➢　別紙１のとおり</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2400" dirty="0">
              <a:solidFill>
                <a:schemeClr val="tx1"/>
              </a:solidFill>
              <a:latin typeface="BIZ UDPゴシック" panose="020B0400000000000000" pitchFamily="50" charset="-128"/>
              <a:ea typeface="BIZ UDPゴシック" panose="020B0400000000000000" pitchFamily="50" charset="-128"/>
            </a:endParaRPr>
          </a:p>
          <a:p>
            <a:endParaRPr lang="en-US" altLang="ja-JP" sz="2400" dirty="0">
              <a:solidFill>
                <a:schemeClr val="tx1"/>
              </a:solidFill>
              <a:latin typeface="BIZ UDPゴシック" panose="020B0400000000000000" pitchFamily="50" charset="-128"/>
              <a:ea typeface="BIZ UDPゴシック" panose="020B0400000000000000" pitchFamily="50" charset="-128"/>
            </a:endParaRPr>
          </a:p>
          <a:p>
            <a:r>
              <a:rPr lang="ja-JP" altLang="en-US" sz="2400" dirty="0">
                <a:solidFill>
                  <a:schemeClr val="tx1"/>
                </a:solidFill>
                <a:latin typeface="BIZ UDPゴシック" panose="020B0400000000000000" pitchFamily="50" charset="-128"/>
                <a:ea typeface="BIZ UDPゴシック" panose="020B0400000000000000" pitchFamily="50" charset="-128"/>
              </a:rPr>
              <a:t>（２</a:t>
            </a:r>
            <a:r>
              <a:rPr lang="ja-JP" altLang="en-US" sz="2400" dirty="0" smtClean="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400" dirty="0" smtClean="0">
                <a:solidFill>
                  <a:schemeClr val="tx1"/>
                </a:solidFill>
                <a:latin typeface="BIZ UDPゴシック" panose="020B0400000000000000" pitchFamily="50" charset="-128"/>
                <a:ea typeface="BIZ UDPゴシック" panose="020B0400000000000000" pitchFamily="50" charset="-128"/>
              </a:rPr>
              <a:t>「移管</a:t>
            </a:r>
            <a:r>
              <a:rPr lang="ja-JP" altLang="en-US" sz="2400" dirty="0">
                <a:solidFill>
                  <a:schemeClr val="tx1"/>
                </a:solidFill>
                <a:latin typeface="BIZ UDPゴシック" panose="020B0400000000000000" pitchFamily="50" charset="-128"/>
                <a:ea typeface="BIZ UDPゴシック" panose="020B0400000000000000" pitchFamily="50" charset="-128"/>
              </a:rPr>
              <a:t>計画案」に基づく主な対応方針について</a:t>
            </a:r>
          </a:p>
          <a:p>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r>
              <a:rPr lang="ja-JP" altLang="en-US" sz="2400" dirty="0" smtClean="0">
                <a:solidFill>
                  <a:schemeClr val="tx1"/>
                </a:solidFill>
                <a:latin typeface="BIZ UDPゴシック" panose="020B0400000000000000" pitchFamily="50" charset="-128"/>
                <a:ea typeface="BIZ UDPゴシック" panose="020B0400000000000000" pitchFamily="50" charset="-128"/>
              </a:rPr>
              <a:t>➢　別紙２のとおり</a:t>
            </a:r>
          </a:p>
          <a:p>
            <a:endParaRPr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2000" dirty="0" smtClean="0">
                <a:solidFill>
                  <a:schemeClr val="tx1"/>
                </a:solidFill>
                <a:latin typeface="BIZ UDPゴシック" panose="020B0400000000000000" pitchFamily="50" charset="-128"/>
                <a:ea typeface="BIZ UDPゴシック" panose="020B0400000000000000" pitchFamily="50" charset="-128"/>
              </a:rPr>
              <a:t>　　　　　</a:t>
            </a:r>
            <a:endParaRPr kumimoji="1" lang="en-US" altLang="ja-JP" sz="2000" dirty="0" smtClean="0">
              <a:solidFill>
                <a:schemeClr val="tx1"/>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9156700" y="6369050"/>
            <a:ext cx="2743200" cy="365125"/>
          </a:xfrm>
        </p:spPr>
        <p:txBody>
          <a:bodyPr/>
          <a:lstStyle/>
          <a:p>
            <a:fld id="{DEF3315E-461E-4B8E-86AC-A8E05BB85348}" type="slidenum">
              <a:rPr kumimoji="1" lang="ja-JP" altLang="en-US" smtClean="0"/>
              <a:t>5</a:t>
            </a:fld>
            <a:endParaRPr kumimoji="1" lang="ja-JP" altLang="en-US" dirty="0"/>
          </a:p>
        </p:txBody>
      </p:sp>
    </p:spTree>
    <p:extLst>
      <p:ext uri="{BB962C8B-B14F-4D97-AF65-F5344CB8AC3E}">
        <p14:creationId xmlns:p14="http://schemas.microsoft.com/office/powerpoint/2010/main" val="49505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834</Words>
  <PresentationFormat>ワイド画面</PresentationFormat>
  <Paragraphs>123</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BIZ UDゴシック</vt:lpstr>
      <vt:lpstr>游ゴシック</vt:lpstr>
      <vt:lpstr>游ゴシック Light</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2020-11-12T06:01:20Z</cp:lastPrinted>
  <dcterms:created xsi:type="dcterms:W3CDTF">2020-10-13T07:48:36Z</dcterms:created>
  <dcterms:modified xsi:type="dcterms:W3CDTF">2020-11-12T06:12:07Z</dcterms:modified>
</cp:coreProperties>
</file>