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354" r:id="rId2"/>
    <p:sldId id="355" r:id="rId3"/>
    <p:sldId id="356" r:id="rId4"/>
    <p:sldId id="376" r:id="rId5"/>
    <p:sldId id="377" r:id="rId6"/>
    <p:sldId id="378" r:id="rId7"/>
    <p:sldId id="379" r:id="rId8"/>
    <p:sldId id="360" r:id="rId9"/>
    <p:sldId id="361" r:id="rId10"/>
    <p:sldId id="362" r:id="rId11"/>
    <p:sldId id="367" r:id="rId12"/>
    <p:sldId id="374" r:id="rId13"/>
    <p:sldId id="372" r:id="rId14"/>
    <p:sldId id="365" r:id="rId15"/>
    <p:sldId id="370" r:id="rId16"/>
    <p:sldId id="380" r:id="rId17"/>
    <p:sldId id="381" r:id="rId18"/>
    <p:sldId id="382" r:id="rId19"/>
    <p:sldId id="383" r:id="rId20"/>
    <p:sldId id="384" r:id="rId21"/>
    <p:sldId id="385" r:id="rId22"/>
    <p:sldId id="386" r:id="rId23"/>
    <p:sldId id="387" r:id="rId24"/>
    <p:sldId id="388" r:id="rId25"/>
    <p:sldId id="389" r:id="rId26"/>
    <p:sldId id="390" r:id="rId27"/>
  </p:sldIdLst>
  <p:sldSz cx="17068800" cy="12801600"/>
  <p:notesSz cx="6807200" cy="99393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66"/>
    <a:srgbClr val="002060"/>
    <a:srgbClr val="DEEBF7"/>
    <a:srgbClr val="0574FB"/>
    <a:srgbClr val="2E75B6"/>
    <a:srgbClr val="FFFF99"/>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660"/>
  </p:normalViewPr>
  <p:slideViewPr>
    <p:cSldViewPr snapToGrid="0">
      <p:cViewPr>
        <p:scale>
          <a:sx n="50" d="100"/>
          <a:sy n="50"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E4D37FB2-447F-4B55-9B4B-E503434F240D}" type="datetimeFigureOut">
              <a:rPr kumimoji="1" lang="ja-JP" altLang="en-US" smtClean="0"/>
              <a:t>2020/9/10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E8A05757-696C-438C-BD5A-166A092F0A6D}" type="slidenum">
              <a:rPr kumimoji="1" lang="ja-JP" altLang="en-US" smtClean="0"/>
              <a:t>‹#›</a:t>
            </a:fld>
            <a:endParaRPr kumimoji="1" lang="ja-JP" altLang="en-US"/>
          </a:p>
        </p:txBody>
      </p:sp>
    </p:spTree>
    <p:extLst>
      <p:ext uri="{BB962C8B-B14F-4D97-AF65-F5344CB8AC3E}">
        <p14:creationId xmlns:p14="http://schemas.microsoft.com/office/powerpoint/2010/main" val="2897824441"/>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14</a:t>
            </a:fld>
            <a:endParaRPr kumimoji="1" lang="ja-JP" altLang="en-US"/>
          </a:p>
        </p:txBody>
      </p:sp>
    </p:spTree>
    <p:extLst>
      <p:ext uri="{BB962C8B-B14F-4D97-AF65-F5344CB8AC3E}">
        <p14:creationId xmlns:p14="http://schemas.microsoft.com/office/powerpoint/2010/main" val="312141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24</a:t>
            </a:fld>
            <a:endParaRPr kumimoji="1" lang="ja-JP" altLang="en-US" dirty="0"/>
          </a:p>
        </p:txBody>
      </p:sp>
    </p:spTree>
    <p:extLst>
      <p:ext uri="{BB962C8B-B14F-4D97-AF65-F5344CB8AC3E}">
        <p14:creationId xmlns:p14="http://schemas.microsoft.com/office/powerpoint/2010/main" val="18859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25</a:t>
            </a:fld>
            <a:endParaRPr kumimoji="1" lang="ja-JP" altLang="en-US" dirty="0"/>
          </a:p>
        </p:txBody>
      </p:sp>
    </p:spTree>
    <p:extLst>
      <p:ext uri="{BB962C8B-B14F-4D97-AF65-F5344CB8AC3E}">
        <p14:creationId xmlns:p14="http://schemas.microsoft.com/office/powerpoint/2010/main" val="71646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26</a:t>
            </a:fld>
            <a:endParaRPr kumimoji="1" lang="ja-JP" altLang="en-US" dirty="0"/>
          </a:p>
        </p:txBody>
      </p:sp>
    </p:spTree>
    <p:extLst>
      <p:ext uri="{BB962C8B-B14F-4D97-AF65-F5344CB8AC3E}">
        <p14:creationId xmlns:p14="http://schemas.microsoft.com/office/powerpoint/2010/main" val="102711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16</a:t>
            </a:fld>
            <a:endParaRPr kumimoji="1" lang="ja-JP" altLang="en-US" dirty="0"/>
          </a:p>
        </p:txBody>
      </p:sp>
    </p:spTree>
    <p:extLst>
      <p:ext uri="{BB962C8B-B14F-4D97-AF65-F5344CB8AC3E}">
        <p14:creationId xmlns:p14="http://schemas.microsoft.com/office/powerpoint/2010/main" val="160245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17</a:t>
            </a:fld>
            <a:endParaRPr kumimoji="1" lang="ja-JP" altLang="en-US" dirty="0"/>
          </a:p>
        </p:txBody>
      </p:sp>
    </p:spTree>
    <p:extLst>
      <p:ext uri="{BB962C8B-B14F-4D97-AF65-F5344CB8AC3E}">
        <p14:creationId xmlns:p14="http://schemas.microsoft.com/office/powerpoint/2010/main" val="421499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18</a:t>
            </a:fld>
            <a:endParaRPr kumimoji="1" lang="ja-JP" altLang="en-US" dirty="0"/>
          </a:p>
        </p:txBody>
      </p:sp>
    </p:spTree>
    <p:extLst>
      <p:ext uri="{BB962C8B-B14F-4D97-AF65-F5344CB8AC3E}">
        <p14:creationId xmlns:p14="http://schemas.microsoft.com/office/powerpoint/2010/main" val="97050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19</a:t>
            </a:fld>
            <a:endParaRPr kumimoji="1" lang="ja-JP" altLang="en-US" dirty="0"/>
          </a:p>
        </p:txBody>
      </p:sp>
    </p:spTree>
    <p:extLst>
      <p:ext uri="{BB962C8B-B14F-4D97-AF65-F5344CB8AC3E}">
        <p14:creationId xmlns:p14="http://schemas.microsoft.com/office/powerpoint/2010/main" val="154718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dirty="0"/>
          </a:p>
        </p:txBody>
      </p:sp>
    </p:spTree>
    <p:extLst>
      <p:ext uri="{BB962C8B-B14F-4D97-AF65-F5344CB8AC3E}">
        <p14:creationId xmlns:p14="http://schemas.microsoft.com/office/powerpoint/2010/main" val="204689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dirty="0"/>
          </a:p>
        </p:txBody>
      </p:sp>
    </p:spTree>
    <p:extLst>
      <p:ext uri="{BB962C8B-B14F-4D97-AF65-F5344CB8AC3E}">
        <p14:creationId xmlns:p14="http://schemas.microsoft.com/office/powerpoint/2010/main" val="245570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22</a:t>
            </a:fld>
            <a:endParaRPr kumimoji="1" lang="ja-JP" altLang="en-US" dirty="0"/>
          </a:p>
        </p:txBody>
      </p:sp>
    </p:spTree>
    <p:extLst>
      <p:ext uri="{BB962C8B-B14F-4D97-AF65-F5344CB8AC3E}">
        <p14:creationId xmlns:p14="http://schemas.microsoft.com/office/powerpoint/2010/main" val="58179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dirty="0"/>
          </a:p>
        </p:txBody>
      </p:sp>
    </p:spTree>
    <p:extLst>
      <p:ext uri="{BB962C8B-B14F-4D97-AF65-F5344CB8AC3E}">
        <p14:creationId xmlns:p14="http://schemas.microsoft.com/office/powerpoint/2010/main" val="54548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095079"/>
            <a:ext cx="14508480" cy="4456853"/>
          </a:xfrm>
        </p:spPr>
        <p:txBody>
          <a:bodyPr anchor="b"/>
          <a:lstStyle>
            <a:lvl1pPr algn="ctr">
              <a:defRPr sz="11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133600" y="6723805"/>
            <a:ext cx="12801600" cy="3090756"/>
          </a:xfrm>
        </p:spPr>
        <p:txBody>
          <a:bodyPr/>
          <a:lstStyle>
            <a:lvl1pPr marL="0" indent="0" algn="ctr">
              <a:buNone/>
              <a:defRPr sz="4480"/>
            </a:lvl1pPr>
            <a:lvl2pPr marL="853433" indent="0" algn="ctr">
              <a:buNone/>
              <a:defRPr sz="3733"/>
            </a:lvl2pPr>
            <a:lvl3pPr marL="1706868" indent="0" algn="ctr">
              <a:buNone/>
              <a:defRPr sz="3360"/>
            </a:lvl3pPr>
            <a:lvl4pPr marL="2560303" indent="0" algn="ctr">
              <a:buNone/>
              <a:defRPr sz="2987"/>
            </a:lvl4pPr>
            <a:lvl5pPr marL="3413736" indent="0" algn="ctr">
              <a:buNone/>
              <a:defRPr sz="2987"/>
            </a:lvl5pPr>
            <a:lvl6pPr marL="4267169" indent="0" algn="ctr">
              <a:buNone/>
              <a:defRPr sz="2987"/>
            </a:lvl6pPr>
            <a:lvl7pPr marL="5120603" indent="0" algn="ctr">
              <a:buNone/>
              <a:defRPr sz="2987"/>
            </a:lvl7pPr>
            <a:lvl8pPr marL="5974037" indent="0" algn="ctr">
              <a:buNone/>
              <a:defRPr sz="2987"/>
            </a:lvl8pPr>
            <a:lvl9pPr marL="6827472" indent="0" algn="ctr">
              <a:buNone/>
              <a:defRPr sz="298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6A37F3C-719E-404E-8685-3501C4D2DBC9}" type="datetime1">
              <a:rPr kumimoji="1" lang="ja-JP" altLang="en-US" smtClean="0"/>
              <a:t>2020/9/10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76820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954589-1F58-4476-AD38-195D0E1EF415}" type="datetime1">
              <a:rPr kumimoji="1" lang="ja-JP" altLang="en-US" smtClean="0"/>
              <a:t>2020/9/10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6704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2" y="681567"/>
            <a:ext cx="3680460" cy="108487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3482" y="681567"/>
            <a:ext cx="10828020" cy="108487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2E3BA3-EF1C-4E0E-B4E2-FCF74F1713DB}" type="datetime1">
              <a:rPr kumimoji="1" lang="ja-JP" altLang="en-US" smtClean="0"/>
              <a:t>2020/9/10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4048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3CE7D5-3F2A-4542-B54A-7226507E3A2A}" type="datetime1">
              <a:rPr kumimoji="1" lang="ja-JP" altLang="en-US" smtClean="0"/>
              <a:t>2020/9/10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3956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64591" y="3191515"/>
            <a:ext cx="14721840" cy="5325109"/>
          </a:xfrm>
        </p:spPr>
        <p:txBody>
          <a:bodyPr anchor="b"/>
          <a:lstStyle>
            <a:lvl1pPr>
              <a:defRPr sz="11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64591" y="8567000"/>
            <a:ext cx="14721840" cy="2800349"/>
          </a:xfrm>
        </p:spPr>
        <p:txBody>
          <a:bodyPr/>
          <a:lstStyle>
            <a:lvl1pPr marL="0" indent="0">
              <a:buNone/>
              <a:defRPr sz="4480">
                <a:solidFill>
                  <a:schemeClr val="tx1"/>
                </a:solidFill>
              </a:defRPr>
            </a:lvl1pPr>
            <a:lvl2pPr marL="853433" indent="0">
              <a:buNone/>
              <a:defRPr sz="3733">
                <a:solidFill>
                  <a:schemeClr val="tx1">
                    <a:tint val="75000"/>
                  </a:schemeClr>
                </a:solidFill>
              </a:defRPr>
            </a:lvl2pPr>
            <a:lvl3pPr marL="1706868" indent="0">
              <a:buNone/>
              <a:defRPr sz="3360">
                <a:solidFill>
                  <a:schemeClr val="tx1">
                    <a:tint val="75000"/>
                  </a:schemeClr>
                </a:solidFill>
              </a:defRPr>
            </a:lvl3pPr>
            <a:lvl4pPr marL="2560303" indent="0">
              <a:buNone/>
              <a:defRPr sz="2987">
                <a:solidFill>
                  <a:schemeClr val="tx1">
                    <a:tint val="75000"/>
                  </a:schemeClr>
                </a:solidFill>
              </a:defRPr>
            </a:lvl4pPr>
            <a:lvl5pPr marL="3413736" indent="0">
              <a:buNone/>
              <a:defRPr sz="2987">
                <a:solidFill>
                  <a:schemeClr val="tx1">
                    <a:tint val="75000"/>
                  </a:schemeClr>
                </a:solidFill>
              </a:defRPr>
            </a:lvl5pPr>
            <a:lvl6pPr marL="4267169" indent="0">
              <a:buNone/>
              <a:defRPr sz="2987">
                <a:solidFill>
                  <a:schemeClr val="tx1">
                    <a:tint val="75000"/>
                  </a:schemeClr>
                </a:solidFill>
              </a:defRPr>
            </a:lvl6pPr>
            <a:lvl7pPr marL="5120603" indent="0">
              <a:buNone/>
              <a:defRPr sz="2987">
                <a:solidFill>
                  <a:schemeClr val="tx1">
                    <a:tint val="75000"/>
                  </a:schemeClr>
                </a:solidFill>
              </a:defRPr>
            </a:lvl7pPr>
            <a:lvl8pPr marL="5974037" indent="0">
              <a:buNone/>
              <a:defRPr sz="2987">
                <a:solidFill>
                  <a:schemeClr val="tx1">
                    <a:tint val="75000"/>
                  </a:schemeClr>
                </a:solidFill>
              </a:defRPr>
            </a:lvl8pPr>
            <a:lvl9pPr marL="6827472" indent="0">
              <a:buNone/>
              <a:defRPr sz="298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9118D7-F0BD-4C68-B66A-DAD09560BE33}" type="datetime1">
              <a:rPr kumimoji="1" lang="ja-JP" altLang="en-US" smtClean="0"/>
              <a:t>2020/9/10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144071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734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86410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26F44E-0945-48DE-8CED-179555E55F70}" type="datetime1">
              <a:rPr kumimoji="1" lang="ja-JP" altLang="en-US" smtClean="0"/>
              <a:t>2020/9/10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2673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75703" y="681571"/>
            <a:ext cx="14721840" cy="247438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5706" y="3138173"/>
            <a:ext cx="7220901"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4" name="Content Placeholder 3"/>
          <p:cNvSpPr>
            <a:spLocks noGrp="1"/>
          </p:cNvSpPr>
          <p:nvPr>
            <p:ph sz="half" idx="2"/>
          </p:nvPr>
        </p:nvSpPr>
        <p:spPr>
          <a:xfrm>
            <a:off x="1175706" y="4676140"/>
            <a:ext cx="7220901"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8641082" y="3138173"/>
            <a:ext cx="7256463"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6" name="Content Placeholder 5"/>
          <p:cNvSpPr>
            <a:spLocks noGrp="1"/>
          </p:cNvSpPr>
          <p:nvPr>
            <p:ph sz="quarter" idx="4"/>
          </p:nvPr>
        </p:nvSpPr>
        <p:spPr>
          <a:xfrm>
            <a:off x="8641082" y="4676140"/>
            <a:ext cx="7256463"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2E811A-E916-49DD-9BC4-61ECA39E0A0A}" type="datetime1">
              <a:rPr kumimoji="1" lang="ja-JP" altLang="en-US" smtClean="0"/>
              <a:t>2020/9/10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08195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C53188-3FC3-4334-B84A-4E9771759994}" type="datetime1">
              <a:rPr kumimoji="1" lang="ja-JP" altLang="en-US" smtClean="0"/>
              <a:t>2020/9/10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24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AD628-F871-42B6-A3C6-D801BD4403C2}" type="datetime1">
              <a:rPr kumimoji="1" lang="ja-JP" altLang="en-US" smtClean="0"/>
              <a:t>2020/9/10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445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256463" y="1843197"/>
            <a:ext cx="8641080" cy="9097433"/>
          </a:xfrm>
        </p:spPr>
        <p:txBody>
          <a:bodyPr/>
          <a:lstStyle>
            <a:lvl1pPr>
              <a:defRPr sz="5973"/>
            </a:lvl1pPr>
            <a:lvl2pPr>
              <a:defRPr sz="5227"/>
            </a:lvl2pPr>
            <a:lvl3pPr>
              <a:defRPr sz="4480"/>
            </a:lvl3pPr>
            <a:lvl4pPr>
              <a:defRPr sz="3733"/>
            </a:lvl4pPr>
            <a:lvl5pPr>
              <a:defRPr sz="3733"/>
            </a:lvl5pPr>
            <a:lvl6pPr>
              <a:defRPr sz="3733"/>
            </a:lvl6pPr>
            <a:lvl7pPr>
              <a:defRPr sz="3733"/>
            </a:lvl7pPr>
            <a:lvl8pPr>
              <a:defRPr sz="3733"/>
            </a:lvl8pPr>
            <a:lvl9pPr>
              <a:defRPr sz="373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1944F4-5E03-4C21-A825-9B1B5915030F}" type="datetime1">
              <a:rPr kumimoji="1" lang="ja-JP" altLang="en-US" smtClean="0"/>
              <a:t>2020/9/10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4183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256463" y="1843197"/>
            <a:ext cx="8641080" cy="9097433"/>
          </a:xfrm>
        </p:spPr>
        <p:txBody>
          <a:bodyPr anchor="t"/>
          <a:lstStyle>
            <a:lvl1pPr marL="0" indent="0">
              <a:buNone/>
              <a:defRPr sz="5973"/>
            </a:lvl1pPr>
            <a:lvl2pPr marL="853433" indent="0">
              <a:buNone/>
              <a:defRPr sz="5227"/>
            </a:lvl2pPr>
            <a:lvl3pPr marL="1706868" indent="0">
              <a:buNone/>
              <a:defRPr sz="4480"/>
            </a:lvl3pPr>
            <a:lvl4pPr marL="2560303" indent="0">
              <a:buNone/>
              <a:defRPr sz="3733"/>
            </a:lvl4pPr>
            <a:lvl5pPr marL="3413736" indent="0">
              <a:buNone/>
              <a:defRPr sz="3733"/>
            </a:lvl5pPr>
            <a:lvl6pPr marL="4267169" indent="0">
              <a:buNone/>
              <a:defRPr sz="3733"/>
            </a:lvl6pPr>
            <a:lvl7pPr marL="5120603" indent="0">
              <a:buNone/>
              <a:defRPr sz="3733"/>
            </a:lvl7pPr>
            <a:lvl8pPr marL="5974037" indent="0">
              <a:buNone/>
              <a:defRPr sz="3733"/>
            </a:lvl8pPr>
            <a:lvl9pPr marL="6827472" indent="0">
              <a:buNone/>
              <a:defRPr sz="3733"/>
            </a:lvl9pPr>
          </a:lstStyle>
          <a:p>
            <a:r>
              <a:rPr lang="ja-JP" altLang="en-US" smtClean="0"/>
              <a:t>図を追加</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F52D57-981E-4F74-83D0-253D1306E475}" type="datetime1">
              <a:rPr kumimoji="1" lang="ja-JP" altLang="en-US" smtClean="0"/>
              <a:t>2020/9/10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963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681571"/>
            <a:ext cx="14721840" cy="247438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3480" y="3407833"/>
            <a:ext cx="14721840" cy="812249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73480" y="11865190"/>
            <a:ext cx="3840480" cy="681567"/>
          </a:xfrm>
          <a:prstGeom prst="rect">
            <a:avLst/>
          </a:prstGeom>
        </p:spPr>
        <p:txBody>
          <a:bodyPr vert="horz" lIns="91440" tIns="45720" rIns="91440" bIns="45720" rtlCol="0" anchor="ctr"/>
          <a:lstStyle>
            <a:lvl1pPr algn="l">
              <a:defRPr sz="2240">
                <a:solidFill>
                  <a:schemeClr val="tx1">
                    <a:tint val="75000"/>
                  </a:schemeClr>
                </a:solidFill>
              </a:defRPr>
            </a:lvl1pPr>
          </a:lstStyle>
          <a:p>
            <a:fld id="{D8874719-07EA-4B2F-9DCE-F0BADC033763}" type="datetime1">
              <a:rPr kumimoji="1" lang="ja-JP" altLang="en-US" smtClean="0"/>
              <a:t>2020/9/10</a:t>
            </a:fld>
            <a:endParaRPr kumimoji="1" lang="ja-JP" altLang="en-US"/>
          </a:p>
        </p:txBody>
      </p:sp>
      <p:sp>
        <p:nvSpPr>
          <p:cNvPr id="5" name="Footer Placeholder 4"/>
          <p:cNvSpPr>
            <a:spLocks noGrp="1"/>
          </p:cNvSpPr>
          <p:nvPr>
            <p:ph type="ftr" sz="quarter" idx="3"/>
          </p:nvPr>
        </p:nvSpPr>
        <p:spPr>
          <a:xfrm>
            <a:off x="5654040" y="11865190"/>
            <a:ext cx="5760720" cy="681567"/>
          </a:xfrm>
          <a:prstGeom prst="rect">
            <a:avLst/>
          </a:prstGeom>
        </p:spPr>
        <p:txBody>
          <a:bodyPr vert="horz" lIns="91440" tIns="45720" rIns="91440" bIns="45720" rtlCol="0" anchor="ctr"/>
          <a:lstStyle>
            <a:lvl1pPr algn="ctr">
              <a:defRPr sz="224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2054840" y="11865190"/>
            <a:ext cx="3840480" cy="681567"/>
          </a:xfrm>
          <a:prstGeom prst="rect">
            <a:avLst/>
          </a:prstGeom>
        </p:spPr>
        <p:txBody>
          <a:bodyPr vert="horz" lIns="91440" tIns="45720" rIns="91440" bIns="45720" rtlCol="0" anchor="ctr"/>
          <a:lstStyle>
            <a:lvl1pPr algn="r">
              <a:defRPr sz="2240">
                <a:solidFill>
                  <a:schemeClr val="tx1">
                    <a:tint val="75000"/>
                  </a:schemeClr>
                </a:solidFill>
              </a:defRPr>
            </a:lvl1p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848586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706868" rtl="0" eaLnBrk="1" latinLnBrk="0" hangingPunct="1">
        <a:lnSpc>
          <a:spcPct val="90000"/>
        </a:lnSpc>
        <a:spcBef>
          <a:spcPct val="0"/>
        </a:spcBef>
        <a:buNone/>
        <a:defRPr kumimoji="1" sz="8213" kern="1200">
          <a:solidFill>
            <a:schemeClr val="tx1"/>
          </a:solidFill>
          <a:latin typeface="+mj-lt"/>
          <a:ea typeface="+mj-ea"/>
          <a:cs typeface="+mj-cs"/>
        </a:defRPr>
      </a:lvl1pPr>
    </p:titleStyle>
    <p:bodyStyle>
      <a:lvl1pPr marL="426717" indent="-426717" algn="l" defTabSz="1706868" rtl="0" eaLnBrk="1" latinLnBrk="0" hangingPunct="1">
        <a:lnSpc>
          <a:spcPct val="90000"/>
        </a:lnSpc>
        <a:spcBef>
          <a:spcPts val="1867"/>
        </a:spcBef>
        <a:buFont typeface="Arial" panose="020B0604020202020204" pitchFamily="34" charset="0"/>
        <a:buChar char="•"/>
        <a:defRPr kumimoji="1" sz="5227" kern="1200">
          <a:solidFill>
            <a:schemeClr val="tx1"/>
          </a:solidFill>
          <a:latin typeface="+mn-lt"/>
          <a:ea typeface="+mn-ea"/>
          <a:cs typeface="+mn-cs"/>
        </a:defRPr>
      </a:lvl1pPr>
      <a:lvl2pPr marL="1280151" indent="-426717" algn="l" defTabSz="1706868" rtl="0" eaLnBrk="1" latinLnBrk="0" hangingPunct="1">
        <a:lnSpc>
          <a:spcPct val="90000"/>
        </a:lnSpc>
        <a:spcBef>
          <a:spcPts val="933"/>
        </a:spcBef>
        <a:buFont typeface="Arial" panose="020B0604020202020204" pitchFamily="34" charset="0"/>
        <a:buChar char="•"/>
        <a:defRPr kumimoji="1" sz="4480" kern="1200">
          <a:solidFill>
            <a:schemeClr val="tx1"/>
          </a:solidFill>
          <a:latin typeface="+mn-lt"/>
          <a:ea typeface="+mn-ea"/>
          <a:cs typeface="+mn-cs"/>
        </a:defRPr>
      </a:lvl2pPr>
      <a:lvl3pPr marL="2133585" indent="-426717" algn="l" defTabSz="1706868" rtl="0" eaLnBrk="1" latinLnBrk="0" hangingPunct="1">
        <a:lnSpc>
          <a:spcPct val="90000"/>
        </a:lnSpc>
        <a:spcBef>
          <a:spcPts val="933"/>
        </a:spcBef>
        <a:buFont typeface="Arial" panose="020B0604020202020204" pitchFamily="34" charset="0"/>
        <a:buChar char="•"/>
        <a:defRPr kumimoji="1" sz="3733" kern="1200">
          <a:solidFill>
            <a:schemeClr val="tx1"/>
          </a:solidFill>
          <a:latin typeface="+mn-lt"/>
          <a:ea typeface="+mn-ea"/>
          <a:cs typeface="+mn-cs"/>
        </a:defRPr>
      </a:lvl3pPr>
      <a:lvl4pPr marL="298701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4pPr>
      <a:lvl5pPr marL="3840453"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5pPr>
      <a:lvl6pPr marL="4693887"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6pPr>
      <a:lvl7pPr marL="5547320"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7pPr>
      <a:lvl8pPr marL="6400755"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8pPr>
      <a:lvl9pPr marL="725418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9pPr>
    </p:bodyStyle>
    <p:otherStyle>
      <a:defPPr>
        <a:defRPr lang="en-US"/>
      </a:defPPr>
      <a:lvl1pPr marL="0" algn="l" defTabSz="1706868" rtl="0" eaLnBrk="1" latinLnBrk="0" hangingPunct="1">
        <a:defRPr kumimoji="1" sz="3360" kern="1200">
          <a:solidFill>
            <a:schemeClr val="tx1"/>
          </a:solidFill>
          <a:latin typeface="+mn-lt"/>
          <a:ea typeface="+mn-ea"/>
          <a:cs typeface="+mn-cs"/>
        </a:defRPr>
      </a:lvl1pPr>
      <a:lvl2pPr marL="853433" algn="l" defTabSz="1706868" rtl="0" eaLnBrk="1" latinLnBrk="0" hangingPunct="1">
        <a:defRPr kumimoji="1" sz="3360" kern="1200">
          <a:solidFill>
            <a:schemeClr val="tx1"/>
          </a:solidFill>
          <a:latin typeface="+mn-lt"/>
          <a:ea typeface="+mn-ea"/>
          <a:cs typeface="+mn-cs"/>
        </a:defRPr>
      </a:lvl2pPr>
      <a:lvl3pPr marL="1706868" algn="l" defTabSz="1706868" rtl="0" eaLnBrk="1" latinLnBrk="0" hangingPunct="1">
        <a:defRPr kumimoji="1" sz="3360" kern="1200">
          <a:solidFill>
            <a:schemeClr val="tx1"/>
          </a:solidFill>
          <a:latin typeface="+mn-lt"/>
          <a:ea typeface="+mn-ea"/>
          <a:cs typeface="+mn-cs"/>
        </a:defRPr>
      </a:lvl3pPr>
      <a:lvl4pPr marL="2560303" algn="l" defTabSz="1706868" rtl="0" eaLnBrk="1" latinLnBrk="0" hangingPunct="1">
        <a:defRPr kumimoji="1" sz="3360" kern="1200">
          <a:solidFill>
            <a:schemeClr val="tx1"/>
          </a:solidFill>
          <a:latin typeface="+mn-lt"/>
          <a:ea typeface="+mn-ea"/>
          <a:cs typeface="+mn-cs"/>
        </a:defRPr>
      </a:lvl4pPr>
      <a:lvl5pPr marL="3413736" algn="l" defTabSz="1706868" rtl="0" eaLnBrk="1" latinLnBrk="0" hangingPunct="1">
        <a:defRPr kumimoji="1" sz="3360" kern="1200">
          <a:solidFill>
            <a:schemeClr val="tx1"/>
          </a:solidFill>
          <a:latin typeface="+mn-lt"/>
          <a:ea typeface="+mn-ea"/>
          <a:cs typeface="+mn-cs"/>
        </a:defRPr>
      </a:lvl5pPr>
      <a:lvl6pPr marL="4267169" algn="l" defTabSz="1706868" rtl="0" eaLnBrk="1" latinLnBrk="0" hangingPunct="1">
        <a:defRPr kumimoji="1" sz="3360" kern="1200">
          <a:solidFill>
            <a:schemeClr val="tx1"/>
          </a:solidFill>
          <a:latin typeface="+mn-lt"/>
          <a:ea typeface="+mn-ea"/>
          <a:cs typeface="+mn-cs"/>
        </a:defRPr>
      </a:lvl6pPr>
      <a:lvl7pPr marL="5120603" algn="l" defTabSz="1706868" rtl="0" eaLnBrk="1" latinLnBrk="0" hangingPunct="1">
        <a:defRPr kumimoji="1" sz="3360" kern="1200">
          <a:solidFill>
            <a:schemeClr val="tx1"/>
          </a:solidFill>
          <a:latin typeface="+mn-lt"/>
          <a:ea typeface="+mn-ea"/>
          <a:cs typeface="+mn-cs"/>
        </a:defRPr>
      </a:lvl7pPr>
      <a:lvl8pPr marL="5974037" algn="l" defTabSz="1706868" rtl="0" eaLnBrk="1" latinLnBrk="0" hangingPunct="1">
        <a:defRPr kumimoji="1" sz="3360" kern="1200">
          <a:solidFill>
            <a:schemeClr val="tx1"/>
          </a:solidFill>
          <a:latin typeface="+mn-lt"/>
          <a:ea typeface="+mn-ea"/>
          <a:cs typeface="+mn-cs"/>
        </a:defRPr>
      </a:lvl8pPr>
      <a:lvl9pPr marL="6827472" algn="l" defTabSz="1706868" rtl="0" eaLnBrk="1" latinLnBrk="0" hangingPunct="1">
        <a:defRPr kumimoji="1"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675583"/>
            <a:ext cx="17068800" cy="1508105"/>
          </a:xfrm>
          <a:prstGeom prst="rect">
            <a:avLst/>
          </a:prstGeom>
          <a:noFill/>
        </p:spPr>
        <p:txBody>
          <a:bodyPr wrap="square" rtlCol="0" anchor="ctr">
            <a:spAutoFit/>
          </a:bodyPr>
          <a:lstStyle/>
          <a:p>
            <a:pPr algn="ctr"/>
            <a:r>
              <a:rPr kumimoji="1" lang="ja-JP" altLang="en-US" sz="5200" b="1" dirty="0" smtClean="0"/>
              <a:t>大阪</a:t>
            </a:r>
            <a:r>
              <a:rPr kumimoji="1" lang="ja-JP" altLang="en-US" sz="5200" b="1" dirty="0"/>
              <a:t>の再生・成長に</a:t>
            </a:r>
            <a:r>
              <a:rPr kumimoji="1" lang="ja-JP" altLang="en-US" sz="5200" b="1" dirty="0" smtClean="0"/>
              <a:t>向けた新戦略</a:t>
            </a:r>
            <a:r>
              <a:rPr kumimoji="1" lang="ja-JP" altLang="en-US" sz="5200" b="1" dirty="0"/>
              <a:t>（仮称</a:t>
            </a:r>
            <a:r>
              <a:rPr kumimoji="1" lang="ja-JP" altLang="en-US" sz="5200" b="1" dirty="0" smtClean="0"/>
              <a:t>）</a:t>
            </a:r>
            <a:endParaRPr kumimoji="1" lang="en-US" altLang="ja-JP" sz="5200" b="1" dirty="0" smtClean="0"/>
          </a:p>
          <a:p>
            <a:pPr algn="ctr"/>
            <a:r>
              <a:rPr kumimoji="1" lang="ja-JP" altLang="en-US" sz="4000" b="1" dirty="0" smtClean="0"/>
              <a:t>（ウィズコロナからポストコロナへ）</a:t>
            </a:r>
            <a:endParaRPr kumimoji="1" lang="ja-JP" altLang="en-US" sz="4000" b="1" dirty="0"/>
          </a:p>
        </p:txBody>
      </p:sp>
      <p:sp>
        <p:nvSpPr>
          <p:cNvPr id="13" name="テキスト ボックス 12"/>
          <p:cNvSpPr txBox="1"/>
          <p:nvPr/>
        </p:nvSpPr>
        <p:spPr>
          <a:xfrm>
            <a:off x="3917433" y="8320573"/>
            <a:ext cx="9172927" cy="830997"/>
          </a:xfrm>
          <a:prstGeom prst="rect">
            <a:avLst/>
          </a:prstGeom>
          <a:noFill/>
        </p:spPr>
        <p:txBody>
          <a:bodyPr wrap="square" rtlCol="0">
            <a:spAutoFit/>
          </a:bodyPr>
          <a:lstStyle/>
          <a:p>
            <a:pPr algn="ctr"/>
            <a:r>
              <a:rPr kumimoji="1" lang="ja-JP" altLang="en-US" sz="4800" b="1" dirty="0">
                <a:latin typeface="+mn-ea"/>
              </a:rPr>
              <a:t>令和２年９月　</a:t>
            </a:r>
            <a:r>
              <a:rPr lang="ja-JP" altLang="en-US" sz="4800" b="1" dirty="0" smtClean="0">
                <a:latin typeface="+mn-ea"/>
              </a:rPr>
              <a:t>大阪府・大阪市</a:t>
            </a:r>
            <a:endParaRPr kumimoji="1" lang="ja-JP" altLang="en-US" sz="4800" b="1" dirty="0">
              <a:latin typeface="+mn-ea"/>
            </a:endParaRPr>
          </a:p>
        </p:txBody>
      </p:sp>
      <p:sp>
        <p:nvSpPr>
          <p:cNvPr id="4" name="テキスト ボックス 3"/>
          <p:cNvSpPr txBox="1"/>
          <p:nvPr/>
        </p:nvSpPr>
        <p:spPr>
          <a:xfrm>
            <a:off x="1" y="5705690"/>
            <a:ext cx="17068800" cy="892552"/>
          </a:xfrm>
          <a:prstGeom prst="rect">
            <a:avLst/>
          </a:prstGeom>
          <a:noFill/>
        </p:spPr>
        <p:txBody>
          <a:bodyPr wrap="square" rtlCol="0" anchor="ctr">
            <a:spAutoFit/>
          </a:bodyPr>
          <a:lstStyle/>
          <a:p>
            <a:pPr algn="ctr"/>
            <a:r>
              <a:rPr kumimoji="1" lang="en-US" altLang="ja-JP" sz="5200" b="1" dirty="0"/>
              <a:t>〜</a:t>
            </a:r>
            <a:r>
              <a:rPr kumimoji="1" lang="ja-JP" altLang="en-US" sz="5200" b="1" dirty="0"/>
              <a:t>　中間報告　</a:t>
            </a:r>
            <a:r>
              <a:rPr kumimoji="1" lang="en-US" altLang="ja-JP" sz="5200" b="1" dirty="0"/>
              <a:t>〜</a:t>
            </a:r>
            <a:endParaRPr kumimoji="1" lang="ja-JP" altLang="en-US" sz="5200" b="1" dirty="0"/>
          </a:p>
        </p:txBody>
      </p:sp>
      <p:sp>
        <p:nvSpPr>
          <p:cNvPr id="5" name="スライド番号プレースホルダー 4"/>
          <p:cNvSpPr>
            <a:spLocks noGrp="1"/>
          </p:cNvSpPr>
          <p:nvPr>
            <p:ph type="sldNum" sz="quarter" idx="12"/>
          </p:nvPr>
        </p:nvSpPr>
        <p:spPr>
          <a:xfrm>
            <a:off x="13228320" y="12120033"/>
            <a:ext cx="3840480" cy="681567"/>
          </a:xfrm>
        </p:spPr>
        <p:txBody>
          <a:bodyPr/>
          <a:lstStyle/>
          <a:p>
            <a:fld id="{32FC0F36-3C46-41F7-AAFA-E711EECF0ACA}" type="slidenum">
              <a:rPr kumimoji="1" lang="ja-JP" altLang="en-US" smtClean="0"/>
              <a:t>1</a:t>
            </a:fld>
            <a:endParaRPr kumimoji="1" lang="ja-JP" altLang="en-US"/>
          </a:p>
        </p:txBody>
      </p:sp>
      <p:sp>
        <p:nvSpPr>
          <p:cNvPr id="2" name="正方形/長方形 1"/>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07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図形 20"/>
          <p:cNvSpPr/>
          <p:nvPr/>
        </p:nvSpPr>
        <p:spPr>
          <a:xfrm rot="18606084" flipV="1">
            <a:off x="446102" y="4354883"/>
            <a:ext cx="17151343" cy="7759325"/>
          </a:xfrm>
          <a:prstGeom prst="swooshArrow">
            <a:avLst>
              <a:gd name="adj1" fmla="val 25000"/>
              <a:gd name="adj2" fmla="val 25000"/>
            </a:avLst>
          </a:prstGeom>
          <a:solidFill>
            <a:srgbClr val="0574FB">
              <a:alpha val="30196"/>
            </a:srgb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2" name="表 1"/>
          <p:cNvGraphicFramePr>
            <a:graphicFrameLocks noGrp="1"/>
          </p:cNvGraphicFramePr>
          <p:nvPr>
            <p:extLst>
              <p:ext uri="{D42A27DB-BD31-4B8C-83A1-F6EECF244321}">
                <p14:modId xmlns:p14="http://schemas.microsoft.com/office/powerpoint/2010/main" val="636114077"/>
              </p:ext>
            </p:extLst>
          </p:nvPr>
        </p:nvGraphicFramePr>
        <p:xfrm>
          <a:off x="446400" y="4032000"/>
          <a:ext cx="16200000" cy="8407402"/>
        </p:xfrm>
        <a:graphic>
          <a:graphicData uri="http://schemas.openxmlformats.org/drawingml/2006/table">
            <a:tbl>
              <a:tblPr firstRow="1" bandRow="1">
                <a:tableStyleId>{5940675A-B579-460E-94D1-54222C63F5DA}</a:tableStyleId>
              </a:tblPr>
              <a:tblGrid>
                <a:gridCol w="5400000">
                  <a:extLst>
                    <a:ext uri="{9D8B030D-6E8A-4147-A177-3AD203B41FA5}">
                      <a16:colId xmlns:a16="http://schemas.microsoft.com/office/drawing/2014/main" val="740451266"/>
                    </a:ext>
                  </a:extLst>
                </a:gridCol>
                <a:gridCol w="5400000">
                  <a:extLst>
                    <a:ext uri="{9D8B030D-6E8A-4147-A177-3AD203B41FA5}">
                      <a16:colId xmlns:a16="http://schemas.microsoft.com/office/drawing/2014/main" val="2280907023"/>
                    </a:ext>
                  </a:extLst>
                </a:gridCol>
                <a:gridCol w="5400000">
                  <a:extLst>
                    <a:ext uri="{9D8B030D-6E8A-4147-A177-3AD203B41FA5}">
                      <a16:colId xmlns:a16="http://schemas.microsoft.com/office/drawing/2014/main" val="1218328730"/>
                    </a:ext>
                  </a:extLst>
                </a:gridCol>
              </a:tblGrid>
              <a:tr h="8407402">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430660"/>
                  </a:ext>
                </a:extLst>
              </a:tr>
            </a:tbl>
          </a:graphicData>
        </a:graphic>
      </p:graphicFrame>
      <p:sp>
        <p:nvSpPr>
          <p:cNvPr id="13" name="テキスト ボックス 12"/>
          <p:cNvSpPr txBox="1"/>
          <p:nvPr/>
        </p:nvSpPr>
        <p:spPr>
          <a:xfrm>
            <a:off x="446400" y="1980000"/>
            <a:ext cx="5400000" cy="830997"/>
          </a:xfrm>
          <a:prstGeom prst="rect">
            <a:avLst/>
          </a:prstGeom>
          <a:gradFill flip="none" rotWithShape="1">
            <a:gsLst>
              <a:gs pos="0">
                <a:srgbClr val="FFC000"/>
              </a:gs>
              <a:gs pos="48000">
                <a:srgbClr val="FFFF25">
                  <a:alpha val="50000"/>
                </a:srgbClr>
              </a:gs>
              <a:gs pos="100000">
                <a:srgbClr val="FFFF66">
                  <a:lumMod val="99000"/>
                  <a:alpha val="50000"/>
                </a:srgbClr>
              </a:gs>
            </a:gsLst>
            <a:lin ang="16200000" scaled="1"/>
            <a:tileRect/>
          </a:grad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ウィズコロナ</a:t>
            </a:r>
            <a:endParaRPr lang="en-US" altLang="ja-JP" dirty="0">
              <a:solidFill>
                <a:schemeClr val="tx1"/>
              </a:solidFill>
            </a:endParaRPr>
          </a:p>
          <a:p>
            <a:r>
              <a:rPr lang="ja-JP" altLang="en-US" dirty="0">
                <a:solidFill>
                  <a:schemeClr val="tx1"/>
                </a:solidFill>
              </a:rPr>
              <a:t>緊急対策期</a:t>
            </a:r>
          </a:p>
        </p:txBody>
      </p:sp>
      <p:sp>
        <p:nvSpPr>
          <p:cNvPr id="12" name="テキスト ボックス 11"/>
          <p:cNvSpPr txBox="1"/>
          <p:nvPr/>
        </p:nvSpPr>
        <p:spPr>
          <a:xfrm>
            <a:off x="5846400" y="1980000"/>
            <a:ext cx="5400000" cy="830997"/>
          </a:xfrm>
          <a:prstGeom prst="rect">
            <a:avLst/>
          </a:prstGeom>
          <a:gradFill flip="none" rotWithShape="1">
            <a:gsLst>
              <a:gs pos="0">
                <a:schemeClr val="accent6">
                  <a:lumMod val="75000"/>
                </a:schemeClr>
              </a:gs>
              <a:gs pos="58000">
                <a:schemeClr val="accent6">
                  <a:lumMod val="60000"/>
                  <a:lumOff val="40000"/>
                </a:schemeClr>
              </a:gs>
              <a:gs pos="100000">
                <a:schemeClr val="accent6">
                  <a:lumMod val="40000"/>
                  <a:lumOff val="60000"/>
                </a:schemeClr>
              </a:gs>
            </a:gsLst>
            <a:lin ang="16200000" scaled="1"/>
            <a:tileRect/>
          </a:gra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2400" b="1" dirty="0">
                <a:solidFill>
                  <a:schemeClr val="tx1"/>
                </a:solidFill>
              </a:rPr>
              <a:t>ウィズコロナ</a:t>
            </a:r>
            <a:endParaRPr kumimoji="1" lang="en-US" altLang="ja-JP" sz="2400" b="1" dirty="0">
              <a:solidFill>
                <a:schemeClr val="tx1"/>
              </a:solidFill>
            </a:endParaRPr>
          </a:p>
          <a:p>
            <a:pPr algn="ctr"/>
            <a:r>
              <a:rPr kumimoji="1" lang="ja-JP" altLang="en-US" sz="2400" b="1" dirty="0">
                <a:solidFill>
                  <a:schemeClr val="tx1"/>
                </a:solidFill>
              </a:rPr>
              <a:t>反転攻勢準備期</a:t>
            </a:r>
          </a:p>
        </p:txBody>
      </p:sp>
      <p:sp>
        <p:nvSpPr>
          <p:cNvPr id="14" name="テキスト ボックス 13"/>
          <p:cNvSpPr txBox="1"/>
          <p:nvPr/>
        </p:nvSpPr>
        <p:spPr>
          <a:xfrm>
            <a:off x="11246400" y="1980000"/>
            <a:ext cx="5400000" cy="830997"/>
          </a:xfrm>
          <a:prstGeom prst="rect">
            <a:avLst/>
          </a:prstGeom>
          <a:gradFill flip="none" rotWithShape="1">
            <a:gsLst>
              <a:gs pos="0">
                <a:schemeClr val="accent5">
                  <a:lumMod val="75000"/>
                </a:schemeClr>
              </a:gs>
              <a:gs pos="33000">
                <a:schemeClr val="accent5">
                  <a:lumMod val="60000"/>
                  <a:lumOff val="40000"/>
                </a:schemeClr>
              </a:gs>
              <a:gs pos="100000">
                <a:schemeClr val="accent5">
                  <a:lumMod val="40000"/>
                  <a:lumOff val="60000"/>
                </a:schemeClr>
              </a:gs>
            </a:gsLst>
            <a:lin ang="16200000" scaled="1"/>
            <a:tileRect/>
          </a:gra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2400" b="1" dirty="0">
                <a:solidFill>
                  <a:schemeClr val="tx1"/>
                </a:solidFill>
              </a:rPr>
              <a:t>ポストコロナ</a:t>
            </a:r>
            <a:endParaRPr kumimoji="1" lang="en-US" altLang="ja-JP" sz="2400" b="1" dirty="0">
              <a:solidFill>
                <a:schemeClr val="tx1"/>
              </a:solidFill>
            </a:endParaRPr>
          </a:p>
          <a:p>
            <a:pPr algn="ctr"/>
            <a:r>
              <a:rPr kumimoji="1" lang="ja-JP" altLang="en-US" sz="2400" b="1" dirty="0">
                <a:solidFill>
                  <a:schemeClr val="tx1"/>
                </a:solidFill>
              </a:rPr>
              <a:t>反転攻勢期</a:t>
            </a:r>
          </a:p>
        </p:txBody>
      </p:sp>
      <p:sp>
        <p:nvSpPr>
          <p:cNvPr id="1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５）取組み</a:t>
            </a:r>
            <a:r>
              <a:rPr lang="ja-JP" altLang="en-US" sz="3600" b="1" dirty="0">
                <a:solidFill>
                  <a:schemeClr val="bg1"/>
                </a:solidFill>
                <a:latin typeface="+mn-ea"/>
                <a:ea typeface="+mn-ea"/>
              </a:rPr>
              <a:t>の</a:t>
            </a:r>
            <a:r>
              <a:rPr lang="ja-JP" altLang="en-US" sz="3600" b="1" dirty="0" smtClean="0">
                <a:solidFill>
                  <a:schemeClr val="bg1"/>
                </a:solidFill>
                <a:latin typeface="+mn-ea"/>
                <a:ea typeface="+mn-ea"/>
              </a:rPr>
              <a:t>方向性　各論（②くらし・セーフティネット）</a:t>
            </a:r>
            <a:endParaRPr lang="ja-JP" altLang="en-US" sz="3600" b="1" dirty="0">
              <a:solidFill>
                <a:schemeClr val="bg1"/>
              </a:solidFill>
              <a:latin typeface="+mn-ea"/>
              <a:ea typeface="+mn-ea"/>
            </a:endParaRPr>
          </a:p>
        </p:txBody>
      </p:sp>
      <p:sp>
        <p:nvSpPr>
          <p:cNvPr id="16" name="ホームベース 15"/>
          <p:cNvSpPr/>
          <p:nvPr/>
        </p:nvSpPr>
        <p:spPr>
          <a:xfrm>
            <a:off x="5846399" y="2916000"/>
            <a:ext cx="10800001" cy="972000"/>
          </a:xfrm>
          <a:prstGeom prst="homePlate">
            <a:avLst>
              <a:gd name="adj" fmla="val 0"/>
            </a:avLst>
          </a:prstGeom>
          <a:noFill/>
          <a:ln w="3810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539987"/>
            <a:r>
              <a:rPr kumimoji="1" lang="ja-JP" altLang="en-US" sz="2800" b="1" dirty="0">
                <a:solidFill>
                  <a:schemeClr val="tx1"/>
                </a:solidFill>
                <a:latin typeface="+mn-ea"/>
              </a:rPr>
              <a:t>②</a:t>
            </a:r>
            <a:r>
              <a:rPr kumimoji="1" lang="en-US" altLang="ja-JP" sz="2800" b="1" dirty="0" smtClean="0">
                <a:solidFill>
                  <a:schemeClr val="tx1"/>
                </a:solidFill>
                <a:latin typeface="+mn-ea"/>
              </a:rPr>
              <a:t> </a:t>
            </a:r>
            <a:r>
              <a:rPr kumimoji="1" lang="ja-JP" altLang="en-US" sz="2800" b="1" dirty="0" smtClean="0">
                <a:solidFill>
                  <a:schemeClr val="tx1"/>
                </a:solidFill>
                <a:latin typeface="+mn-ea"/>
              </a:rPr>
              <a:t>ニューノーマル</a:t>
            </a:r>
            <a:r>
              <a:rPr kumimoji="1" lang="ja-JP" altLang="en-US" sz="2800" b="1" dirty="0">
                <a:solidFill>
                  <a:schemeClr val="tx1"/>
                </a:solidFill>
                <a:latin typeface="+mn-ea"/>
              </a:rPr>
              <a:t>に対応</a:t>
            </a:r>
            <a:r>
              <a:rPr kumimoji="1" lang="ja-JP" altLang="en-US" sz="2800" b="1" dirty="0" smtClean="0">
                <a:solidFill>
                  <a:schemeClr val="tx1"/>
                </a:solidFill>
                <a:latin typeface="+mn-ea"/>
              </a:rPr>
              <a:t>した暮らしの実現</a:t>
            </a:r>
            <a:endParaRPr kumimoji="1" lang="ja-JP" altLang="en-US" sz="2800" b="1" dirty="0">
              <a:solidFill>
                <a:schemeClr val="tx1"/>
              </a:solidFill>
              <a:latin typeface="+mn-ea"/>
            </a:endParaRPr>
          </a:p>
        </p:txBody>
      </p:sp>
      <p:sp>
        <p:nvSpPr>
          <p:cNvPr id="17" name="ホームベース 16"/>
          <p:cNvSpPr/>
          <p:nvPr/>
        </p:nvSpPr>
        <p:spPr>
          <a:xfrm>
            <a:off x="446400" y="2916000"/>
            <a:ext cx="5400000" cy="972000"/>
          </a:xfrm>
          <a:prstGeom prst="homePlate">
            <a:avLst>
              <a:gd name="adj" fmla="val 0"/>
            </a:avLst>
          </a:prstGeom>
          <a:noFill/>
          <a:ln w="3810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611985"/>
            <a:r>
              <a:rPr kumimoji="1" lang="ja-JP" altLang="en-US" sz="2800" b="1" dirty="0">
                <a:solidFill>
                  <a:schemeClr val="tx1"/>
                </a:solidFill>
                <a:latin typeface="+mn-ea"/>
              </a:rPr>
              <a:t>② くらしを支えるセーフティネットの強化</a:t>
            </a:r>
          </a:p>
        </p:txBody>
      </p:sp>
      <p:sp>
        <p:nvSpPr>
          <p:cNvPr id="25" name="正方形/長方形 24"/>
          <p:cNvSpPr/>
          <p:nvPr/>
        </p:nvSpPr>
        <p:spPr>
          <a:xfrm>
            <a:off x="576000" y="8453255"/>
            <a:ext cx="5400000" cy="10282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60363" indent="-360363"/>
            <a:r>
              <a:rPr kumimoji="1" lang="ja-JP" altLang="en-US" sz="2400" b="1" u="sng" dirty="0">
                <a:solidFill>
                  <a:schemeClr val="tx1"/>
                </a:solidFill>
                <a:latin typeface="+mn-ea"/>
              </a:rPr>
              <a:t>■コロナ禍における子どもたちの学び</a:t>
            </a:r>
            <a:r>
              <a:rPr kumimoji="1" lang="ja-JP" altLang="en-US" sz="2400" b="1" u="sng" dirty="0" smtClean="0">
                <a:solidFill>
                  <a:schemeClr val="tx1"/>
                </a:solidFill>
                <a:latin typeface="+mn-ea"/>
              </a:rPr>
              <a:t>の保障</a:t>
            </a:r>
            <a:r>
              <a:rPr kumimoji="1" lang="ja-JP" altLang="en-US" sz="2400" b="1" u="sng" dirty="0">
                <a:solidFill>
                  <a:schemeClr val="tx1"/>
                </a:solidFill>
                <a:latin typeface="+mn-ea"/>
              </a:rPr>
              <a:t>、成長を育む取組みの</a:t>
            </a:r>
            <a:r>
              <a:rPr kumimoji="1" lang="ja-JP" altLang="en-US" sz="2400" b="1" u="sng" dirty="0" smtClean="0">
                <a:solidFill>
                  <a:schemeClr val="tx1"/>
                </a:solidFill>
                <a:latin typeface="+mn-ea"/>
              </a:rPr>
              <a:t>推進</a:t>
            </a:r>
            <a:endParaRPr kumimoji="1" lang="en-US" altLang="ja-JP" sz="2400" b="1" u="sng" dirty="0">
              <a:solidFill>
                <a:schemeClr val="tx1"/>
              </a:solidFill>
              <a:latin typeface="+mn-ea"/>
            </a:endParaRPr>
          </a:p>
        </p:txBody>
      </p:sp>
      <p:sp>
        <p:nvSpPr>
          <p:cNvPr id="28" name="正方形/長方形 27"/>
          <p:cNvSpPr/>
          <p:nvPr/>
        </p:nvSpPr>
        <p:spPr>
          <a:xfrm>
            <a:off x="576000" y="4176000"/>
            <a:ext cx="5400000" cy="798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r>
              <a:rPr kumimoji="1" lang="ja-JP" altLang="en-US" sz="2400" b="1" u="sng" dirty="0">
                <a:solidFill>
                  <a:schemeClr val="tx1"/>
                </a:solidFill>
                <a:latin typeface="+mn-ea"/>
              </a:rPr>
              <a:t>■府民生活を支える取組みの強化</a:t>
            </a:r>
            <a:endParaRPr kumimoji="1" lang="en-US" altLang="ja-JP" sz="2400" b="1" u="sng" dirty="0">
              <a:solidFill>
                <a:schemeClr val="tx1"/>
              </a:solidFill>
              <a:latin typeface="+mn-ea"/>
            </a:endParaRPr>
          </a:p>
        </p:txBody>
      </p:sp>
      <p:sp>
        <p:nvSpPr>
          <p:cNvPr id="29" name="正方形/長方形 28"/>
          <p:cNvSpPr/>
          <p:nvPr/>
        </p:nvSpPr>
        <p:spPr>
          <a:xfrm>
            <a:off x="576000" y="6837453"/>
            <a:ext cx="5400001" cy="95947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r>
              <a:rPr kumimoji="1" lang="ja-JP" altLang="en-US" sz="2400" b="1" u="sng" dirty="0">
                <a:solidFill>
                  <a:schemeClr val="tx1"/>
                </a:solidFill>
                <a:latin typeface="+mn-ea"/>
              </a:rPr>
              <a:t>■府民の健康を支える取組みの強化</a:t>
            </a:r>
            <a:endParaRPr kumimoji="1" lang="en-US" altLang="ja-JP" sz="2400" b="1" u="sng" dirty="0">
              <a:solidFill>
                <a:schemeClr val="tx1"/>
              </a:solidFill>
              <a:latin typeface="+mn-ea"/>
            </a:endParaRPr>
          </a:p>
        </p:txBody>
      </p:sp>
      <p:sp>
        <p:nvSpPr>
          <p:cNvPr id="31" name="正方形/長方形 30"/>
          <p:cNvSpPr/>
          <p:nvPr/>
        </p:nvSpPr>
        <p:spPr>
          <a:xfrm>
            <a:off x="632416" y="4766076"/>
            <a:ext cx="5112000" cy="12659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生活困窮者等への支援</a:t>
            </a:r>
          </a:p>
          <a:p>
            <a:pPr marL="268288" indent="-268288"/>
            <a:r>
              <a:rPr kumimoji="1" lang="ja-JP" altLang="en-US" sz="2000" dirty="0" smtClean="0">
                <a:solidFill>
                  <a:schemeClr val="tx1"/>
                </a:solidFill>
                <a:latin typeface="+mn-ea"/>
              </a:rPr>
              <a:t>・</a:t>
            </a:r>
            <a:r>
              <a:rPr kumimoji="1" lang="ja-JP" altLang="en-US" sz="2000" dirty="0">
                <a:solidFill>
                  <a:schemeClr val="tx1"/>
                </a:solidFill>
                <a:latin typeface="+mn-ea"/>
              </a:rPr>
              <a:t>外出自粛による精神的</a:t>
            </a:r>
            <a:r>
              <a:rPr kumimoji="1" lang="ja-JP" altLang="en-US" sz="2000" dirty="0" smtClean="0">
                <a:solidFill>
                  <a:schemeClr val="tx1"/>
                </a:solidFill>
                <a:latin typeface="+mn-ea"/>
              </a:rPr>
              <a:t>不安（ＤＶ、児童虐待等）へ</a:t>
            </a:r>
            <a:r>
              <a:rPr kumimoji="1" lang="ja-JP" altLang="en-US" sz="2000" dirty="0">
                <a:solidFill>
                  <a:schemeClr val="tx1"/>
                </a:solidFill>
                <a:latin typeface="+mn-ea"/>
              </a:rPr>
              <a:t>の対応</a:t>
            </a:r>
          </a:p>
          <a:p>
            <a:r>
              <a:rPr kumimoji="1" lang="ja-JP" altLang="en-US" sz="2000" dirty="0" smtClean="0">
                <a:solidFill>
                  <a:schemeClr val="tx1"/>
                </a:solidFill>
                <a:latin typeface="+mn-ea"/>
              </a:rPr>
              <a:t>・</a:t>
            </a:r>
            <a:r>
              <a:rPr kumimoji="1" lang="ja-JP" altLang="en-US" sz="2000" dirty="0">
                <a:solidFill>
                  <a:schemeClr val="tx1"/>
                </a:solidFill>
                <a:latin typeface="+mn-ea"/>
              </a:rPr>
              <a:t>雇用の確保等を通じた自殺対策　など</a:t>
            </a:r>
          </a:p>
          <a:p>
            <a:r>
              <a:rPr kumimoji="1" lang="ja-JP" altLang="en-US" sz="2000" dirty="0">
                <a:solidFill>
                  <a:schemeClr val="tx1"/>
                </a:solidFill>
                <a:latin typeface="+mn-ea"/>
              </a:rPr>
              <a:t>　　</a:t>
            </a:r>
            <a:endParaRPr kumimoji="1" lang="en-US" altLang="ja-JP" sz="2000" dirty="0">
              <a:solidFill>
                <a:schemeClr val="tx1"/>
              </a:solidFill>
              <a:latin typeface="+mn-ea"/>
            </a:endParaRPr>
          </a:p>
        </p:txBody>
      </p:sp>
      <p:sp>
        <p:nvSpPr>
          <p:cNvPr id="32" name="正方形/長方形 31"/>
          <p:cNvSpPr/>
          <p:nvPr/>
        </p:nvSpPr>
        <p:spPr>
          <a:xfrm>
            <a:off x="570545" y="9350483"/>
            <a:ext cx="5112000" cy="75508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府立学校でのオンライン学習環境整備</a:t>
            </a:r>
          </a:p>
          <a:p>
            <a:r>
              <a:rPr kumimoji="1" lang="ja-JP" altLang="en-US" sz="2000" dirty="0" smtClean="0">
                <a:solidFill>
                  <a:schemeClr val="tx1"/>
                </a:solidFill>
                <a:latin typeface="+mn-ea"/>
              </a:rPr>
              <a:t>・</a:t>
            </a:r>
            <a:r>
              <a:rPr kumimoji="1" lang="ja-JP" altLang="en-US" sz="2000" dirty="0">
                <a:solidFill>
                  <a:schemeClr val="tx1"/>
                </a:solidFill>
                <a:latin typeface="+mn-ea"/>
              </a:rPr>
              <a:t>相談体制の拡充　など</a:t>
            </a:r>
          </a:p>
        </p:txBody>
      </p:sp>
      <p:sp>
        <p:nvSpPr>
          <p:cNvPr id="33" name="正方形/長方形 32"/>
          <p:cNvSpPr/>
          <p:nvPr/>
        </p:nvSpPr>
        <p:spPr>
          <a:xfrm>
            <a:off x="632416" y="7284480"/>
            <a:ext cx="5112000" cy="10453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高齢者の健康不安への対応</a:t>
            </a:r>
          </a:p>
          <a:p>
            <a:r>
              <a:rPr kumimoji="1" lang="ja-JP" altLang="en-US" sz="2000" dirty="0" smtClean="0">
                <a:solidFill>
                  <a:schemeClr val="tx1"/>
                </a:solidFill>
                <a:latin typeface="+mn-ea"/>
              </a:rPr>
              <a:t>・健康</a:t>
            </a:r>
            <a:r>
              <a:rPr kumimoji="1" lang="ja-JP" altLang="en-US" sz="2000" dirty="0">
                <a:solidFill>
                  <a:schemeClr val="tx1"/>
                </a:solidFill>
                <a:latin typeface="+mn-ea"/>
              </a:rPr>
              <a:t>寿命の延伸に向けた取組</a:t>
            </a:r>
            <a:r>
              <a:rPr kumimoji="1" lang="ja-JP" altLang="en-US" sz="2000" dirty="0" smtClean="0">
                <a:solidFill>
                  <a:schemeClr val="tx1"/>
                </a:solidFill>
                <a:latin typeface="+mn-ea"/>
              </a:rPr>
              <a:t>推進　など</a:t>
            </a:r>
            <a:endParaRPr kumimoji="1" lang="ja-JP" altLang="en-US" sz="2000" dirty="0">
              <a:solidFill>
                <a:schemeClr val="tx1"/>
              </a:solidFill>
              <a:latin typeface="+mn-ea"/>
            </a:endParaRPr>
          </a:p>
        </p:txBody>
      </p:sp>
      <p:sp>
        <p:nvSpPr>
          <p:cNvPr id="35" name="正方形/長方形 34"/>
          <p:cNvSpPr/>
          <p:nvPr/>
        </p:nvSpPr>
        <p:spPr>
          <a:xfrm>
            <a:off x="5976000" y="4176000"/>
            <a:ext cx="4924195"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smtClean="0">
                <a:solidFill>
                  <a:schemeClr val="tx1"/>
                </a:solidFill>
                <a:latin typeface="+mn-ea"/>
              </a:rPr>
              <a:t>■新た</a:t>
            </a:r>
            <a:r>
              <a:rPr kumimoji="1" lang="ja-JP" altLang="en-US" sz="2400" b="1" u="sng" dirty="0">
                <a:solidFill>
                  <a:schemeClr val="tx1"/>
                </a:solidFill>
                <a:latin typeface="+mn-ea"/>
              </a:rPr>
              <a:t>な地域のつながりの</a:t>
            </a:r>
            <a:r>
              <a:rPr kumimoji="1" lang="ja-JP" altLang="en-US" sz="2400" b="1" u="sng" dirty="0" smtClean="0">
                <a:solidFill>
                  <a:schemeClr val="tx1"/>
                </a:solidFill>
                <a:latin typeface="+mn-ea"/>
              </a:rPr>
              <a:t>構築等によるセーフティネットの充実</a:t>
            </a:r>
            <a:endParaRPr kumimoji="1" lang="ja-JP" altLang="en-US" sz="2400" b="1" u="sng" dirty="0">
              <a:solidFill>
                <a:schemeClr val="tx1"/>
              </a:solidFill>
              <a:latin typeface="+mn-ea"/>
            </a:endParaRPr>
          </a:p>
        </p:txBody>
      </p:sp>
      <p:sp>
        <p:nvSpPr>
          <p:cNvPr id="20" name="正方形/長方形 19"/>
          <p:cNvSpPr/>
          <p:nvPr/>
        </p:nvSpPr>
        <p:spPr>
          <a:xfrm>
            <a:off x="5976000" y="8453255"/>
            <a:ext cx="5273671" cy="10507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■学校における</a:t>
            </a:r>
            <a:r>
              <a:rPr kumimoji="1" lang="en-US" altLang="ja-JP" sz="2400" b="1" u="sng" dirty="0" err="1">
                <a:solidFill>
                  <a:schemeClr val="tx1"/>
                </a:solidFill>
                <a:latin typeface="+mn-ea"/>
              </a:rPr>
              <a:t>EdTech</a:t>
            </a:r>
            <a:r>
              <a:rPr kumimoji="1" lang="ja-JP" altLang="en-US" sz="2400" b="1" u="sng" dirty="0">
                <a:solidFill>
                  <a:schemeClr val="tx1"/>
                </a:solidFill>
                <a:latin typeface="+mn-ea"/>
              </a:rPr>
              <a:t>の導入促進</a:t>
            </a:r>
          </a:p>
        </p:txBody>
      </p:sp>
      <p:sp>
        <p:nvSpPr>
          <p:cNvPr id="24" name="正方形/長方形 23"/>
          <p:cNvSpPr/>
          <p:nvPr/>
        </p:nvSpPr>
        <p:spPr>
          <a:xfrm>
            <a:off x="6048000" y="9053528"/>
            <a:ext cx="5112000" cy="10401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対面教育に加え、オンライン学習ツール、ＡＩ教材などＩＣＴを活用した新たな教育（</a:t>
            </a:r>
            <a:r>
              <a:rPr kumimoji="1" lang="en-US" altLang="ja-JP" sz="2000" dirty="0" err="1">
                <a:solidFill>
                  <a:schemeClr val="tx1"/>
                </a:solidFill>
                <a:latin typeface="+mn-ea"/>
              </a:rPr>
              <a:t>EdTech</a:t>
            </a:r>
            <a:r>
              <a:rPr kumimoji="1" lang="ja-JP" altLang="en-US" sz="2000" dirty="0">
                <a:solidFill>
                  <a:schemeClr val="tx1"/>
                </a:solidFill>
                <a:latin typeface="+mn-ea"/>
              </a:rPr>
              <a:t>）の導入</a:t>
            </a:r>
            <a:r>
              <a:rPr kumimoji="1" lang="ja-JP" altLang="en-US" sz="2000" dirty="0" smtClean="0">
                <a:solidFill>
                  <a:schemeClr val="tx1"/>
                </a:solidFill>
                <a:latin typeface="+mn-ea"/>
              </a:rPr>
              <a:t>促進　など</a:t>
            </a:r>
            <a:endParaRPr kumimoji="1" lang="ja-JP" altLang="en-US" sz="2000" dirty="0">
              <a:solidFill>
                <a:schemeClr val="tx1"/>
              </a:solidFill>
              <a:latin typeface="+mn-ea"/>
            </a:endParaRPr>
          </a:p>
        </p:txBody>
      </p:sp>
      <p:sp>
        <p:nvSpPr>
          <p:cNvPr id="37" name="正方形/長方形 36"/>
          <p:cNvSpPr/>
          <p:nvPr/>
        </p:nvSpPr>
        <p:spPr>
          <a:xfrm>
            <a:off x="6048000" y="4978516"/>
            <a:ext cx="5112000" cy="165292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・これまでの取組みに加え、オンライン</a:t>
            </a:r>
            <a:r>
              <a:rPr kumimoji="1" lang="ja-JP" altLang="en-US" sz="2000" dirty="0">
                <a:solidFill>
                  <a:schemeClr val="tx1"/>
                </a:solidFill>
                <a:latin typeface="+mn-ea"/>
              </a:rPr>
              <a:t>を活用</a:t>
            </a:r>
            <a:r>
              <a:rPr kumimoji="1" lang="ja-JP" altLang="en-US" sz="2000" dirty="0" smtClean="0">
                <a:solidFill>
                  <a:schemeClr val="tx1"/>
                </a:solidFill>
                <a:latin typeface="+mn-ea"/>
              </a:rPr>
              <a:t>した新た</a:t>
            </a:r>
            <a:r>
              <a:rPr kumimoji="1" lang="ja-JP" altLang="en-US" sz="2000" dirty="0">
                <a:solidFill>
                  <a:schemeClr val="tx1"/>
                </a:solidFill>
                <a:latin typeface="+mn-ea"/>
              </a:rPr>
              <a:t>な地域のつながりの</a:t>
            </a:r>
            <a:r>
              <a:rPr kumimoji="1" lang="ja-JP" altLang="en-US" sz="2000" dirty="0" smtClean="0">
                <a:solidFill>
                  <a:schemeClr val="tx1"/>
                </a:solidFill>
                <a:latin typeface="+mn-ea"/>
              </a:rPr>
              <a:t>構築などにより、セーフティネット機能を充実（高齢者、子育て世帯、</a:t>
            </a:r>
            <a:r>
              <a:rPr kumimoji="1" lang="ja-JP" altLang="en-US" sz="2000" dirty="0" err="1" smtClean="0">
                <a:solidFill>
                  <a:schemeClr val="tx1"/>
                </a:solidFill>
                <a:latin typeface="+mn-ea"/>
              </a:rPr>
              <a:t>障がい</a:t>
            </a:r>
            <a:r>
              <a:rPr kumimoji="1" lang="ja-JP" altLang="en-US" sz="2000" dirty="0" smtClean="0">
                <a:solidFill>
                  <a:schemeClr val="tx1"/>
                </a:solidFill>
                <a:latin typeface="+mn-ea"/>
              </a:rPr>
              <a:t>者等の見守りなどサポートの充実）　など</a:t>
            </a:r>
            <a:endParaRPr kumimoji="1" lang="ja-JP" altLang="en-US" sz="2000" dirty="0">
              <a:solidFill>
                <a:schemeClr val="tx1"/>
              </a:solidFill>
              <a:latin typeface="+mn-ea"/>
            </a:endParaRPr>
          </a:p>
        </p:txBody>
      </p:sp>
      <p:sp>
        <p:nvSpPr>
          <p:cNvPr id="38" name="正方形/長方形 37"/>
          <p:cNvSpPr/>
          <p:nvPr/>
        </p:nvSpPr>
        <p:spPr>
          <a:xfrm>
            <a:off x="5976000" y="10412000"/>
            <a:ext cx="5273671" cy="10507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pPr marL="359991" indent="-457189"/>
            <a:r>
              <a:rPr kumimoji="1" lang="ja-JP" altLang="en-US" sz="2400" b="1" u="sng" dirty="0">
                <a:solidFill>
                  <a:schemeClr val="tx1"/>
                </a:solidFill>
                <a:latin typeface="+mn-ea"/>
              </a:rPr>
              <a:t>■ポストコロナを支える高度人材育成とリカレント教育の促進</a:t>
            </a:r>
          </a:p>
        </p:txBody>
      </p:sp>
      <p:sp>
        <p:nvSpPr>
          <p:cNvPr id="39" name="正方形/長方形 38"/>
          <p:cNvSpPr/>
          <p:nvPr/>
        </p:nvSpPr>
        <p:spPr>
          <a:xfrm>
            <a:off x="6048000" y="11418661"/>
            <a:ext cx="5112000" cy="10451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503238" indent="-503238"/>
            <a:r>
              <a:rPr kumimoji="1" lang="ja-JP" altLang="en-US" sz="2000" dirty="0" smtClean="0">
                <a:solidFill>
                  <a:schemeClr val="tx1"/>
                </a:solidFill>
                <a:latin typeface="+mn-ea"/>
              </a:rPr>
              <a:t>・</a:t>
            </a:r>
            <a:r>
              <a:rPr kumimoji="1" lang="ja-JP" altLang="en-US" sz="2000" dirty="0">
                <a:solidFill>
                  <a:schemeClr val="tx1"/>
                </a:solidFill>
                <a:latin typeface="+mn-ea"/>
              </a:rPr>
              <a:t>ＩＴ人材をはじめとする高度人材を育成</a:t>
            </a:r>
          </a:p>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オンライン等を活用した社会人の学び直し・リカレント教育の</a:t>
            </a:r>
            <a:r>
              <a:rPr kumimoji="1" lang="ja-JP" altLang="en-US" sz="2000" dirty="0" smtClean="0">
                <a:solidFill>
                  <a:schemeClr val="tx1"/>
                </a:solidFill>
                <a:latin typeface="+mn-ea"/>
              </a:rPr>
              <a:t>促進　など</a:t>
            </a:r>
            <a:endParaRPr kumimoji="1" lang="ja-JP" altLang="en-US" sz="2000" dirty="0">
              <a:solidFill>
                <a:schemeClr val="tx1"/>
              </a:solidFill>
              <a:latin typeface="+mn-ea"/>
            </a:endParaRPr>
          </a:p>
        </p:txBody>
      </p:sp>
      <p:sp>
        <p:nvSpPr>
          <p:cNvPr id="41" name="正方形/長方形 40"/>
          <p:cNvSpPr/>
          <p:nvPr/>
        </p:nvSpPr>
        <p:spPr>
          <a:xfrm>
            <a:off x="11376000" y="6837453"/>
            <a:ext cx="5300303" cy="87465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■万博に向けた健康寿命延伸の取組みの加速</a:t>
            </a:r>
          </a:p>
        </p:txBody>
      </p:sp>
      <p:sp>
        <p:nvSpPr>
          <p:cNvPr id="42" name="正方形/長方形 41"/>
          <p:cNvSpPr/>
          <p:nvPr/>
        </p:nvSpPr>
        <p:spPr>
          <a:xfrm>
            <a:off x="11448000" y="7618306"/>
            <a:ext cx="5112000" cy="7813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a:solidFill>
                  <a:schemeClr val="tx1"/>
                </a:solidFill>
                <a:latin typeface="+mn-ea"/>
              </a:rPr>
              <a:t>・健康寿命の延伸</a:t>
            </a:r>
            <a:r>
              <a:rPr kumimoji="1" lang="ja-JP" altLang="en-US" sz="2000" dirty="0" smtClean="0">
                <a:solidFill>
                  <a:schemeClr val="tx1"/>
                </a:solidFill>
                <a:latin typeface="+mn-ea"/>
              </a:rPr>
              <a:t>や</a:t>
            </a:r>
            <a:r>
              <a:rPr kumimoji="1" lang="en-US" altLang="ja-JP" sz="2000" dirty="0" smtClean="0">
                <a:solidFill>
                  <a:schemeClr val="tx1"/>
                </a:solidFill>
                <a:latin typeface="+mn-ea"/>
              </a:rPr>
              <a:t>10</a:t>
            </a:r>
            <a:r>
              <a:rPr kumimoji="1" lang="ja-JP" altLang="en-US" sz="2000" dirty="0">
                <a:solidFill>
                  <a:schemeClr val="tx1"/>
                </a:solidFill>
                <a:latin typeface="+mn-ea"/>
              </a:rPr>
              <a:t>歳若返りをめざした取組みの</a:t>
            </a:r>
            <a:r>
              <a:rPr kumimoji="1" lang="ja-JP" altLang="en-US" sz="2000" dirty="0" smtClean="0">
                <a:solidFill>
                  <a:schemeClr val="tx1"/>
                </a:solidFill>
                <a:latin typeface="+mn-ea"/>
              </a:rPr>
              <a:t>加速　など</a:t>
            </a:r>
            <a:endParaRPr kumimoji="1" lang="ja-JP" altLang="en-US" sz="2000" dirty="0">
              <a:solidFill>
                <a:schemeClr val="tx1"/>
              </a:solidFill>
              <a:latin typeface="+mn-ea"/>
            </a:endParaRPr>
          </a:p>
        </p:txBody>
      </p:sp>
      <p:sp>
        <p:nvSpPr>
          <p:cNvPr id="43" name="正方形/長方形 42"/>
          <p:cNvSpPr/>
          <p:nvPr/>
        </p:nvSpPr>
        <p:spPr>
          <a:xfrm>
            <a:off x="11376000" y="8453255"/>
            <a:ext cx="5300303" cy="87465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■対面とオンラインによる教育のハイブリッド化と多様性の向上</a:t>
            </a:r>
          </a:p>
        </p:txBody>
      </p:sp>
      <p:sp>
        <p:nvSpPr>
          <p:cNvPr id="44" name="正方形/長方形 43"/>
          <p:cNvSpPr/>
          <p:nvPr/>
        </p:nvSpPr>
        <p:spPr>
          <a:xfrm>
            <a:off x="11448000" y="9350483"/>
            <a:ext cx="5112000" cy="213114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a:solidFill>
                  <a:schemeClr val="tx1"/>
                </a:solidFill>
                <a:latin typeface="+mn-ea"/>
              </a:rPr>
              <a:t>・対面とオンラインによる教育のハイブリッド化</a:t>
            </a:r>
            <a:endParaRPr kumimoji="1" lang="en-US" altLang="ja-JP" sz="2000" dirty="0">
              <a:solidFill>
                <a:schemeClr val="tx1"/>
              </a:solidFill>
              <a:latin typeface="+mn-ea"/>
            </a:endParaRPr>
          </a:p>
          <a:p>
            <a:pPr marL="265113" indent="-265113"/>
            <a:r>
              <a:rPr kumimoji="1" lang="ja-JP" altLang="en-US" sz="2000" dirty="0">
                <a:solidFill>
                  <a:schemeClr val="tx1"/>
                </a:solidFill>
                <a:latin typeface="+mn-ea"/>
              </a:rPr>
              <a:t>・学習履歴（スタディ・ログ）を活用し個別</a:t>
            </a:r>
            <a:r>
              <a:rPr kumimoji="1" lang="ja-JP" altLang="en-US" sz="2000" dirty="0" smtClean="0">
                <a:solidFill>
                  <a:schemeClr val="tx1"/>
                </a:solidFill>
                <a:latin typeface="+mn-ea"/>
              </a:rPr>
              <a:t>最適化</a:t>
            </a:r>
            <a:r>
              <a:rPr kumimoji="1" lang="ja-JP" altLang="en-US" sz="2000" dirty="0">
                <a:solidFill>
                  <a:schemeClr val="tx1"/>
                </a:solidFill>
                <a:latin typeface="+mn-ea"/>
              </a:rPr>
              <a:t>された学びを促進</a:t>
            </a:r>
          </a:p>
          <a:p>
            <a:pPr marL="265113" indent="-265113"/>
            <a:r>
              <a:rPr kumimoji="1" lang="ja-JP" altLang="en-US" sz="2000" dirty="0">
                <a:solidFill>
                  <a:schemeClr val="tx1"/>
                </a:solidFill>
                <a:latin typeface="+mn-ea"/>
              </a:rPr>
              <a:t>・リアルとバーチャルの両面からの国際交流を促進し、子どもたちの多様性を向上</a:t>
            </a:r>
          </a:p>
        </p:txBody>
      </p:sp>
      <p:sp>
        <p:nvSpPr>
          <p:cNvPr id="45" name="正方形/長方形 44"/>
          <p:cNvSpPr/>
          <p:nvPr/>
        </p:nvSpPr>
        <p:spPr>
          <a:xfrm>
            <a:off x="11376000" y="11566149"/>
            <a:ext cx="5300303" cy="87465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pPr marL="359991" indent="-457189"/>
            <a:r>
              <a:rPr kumimoji="1" lang="ja-JP" altLang="en-US" sz="2400" b="1" u="sng" dirty="0">
                <a:solidFill>
                  <a:schemeClr val="tx1"/>
                </a:solidFill>
                <a:latin typeface="+mn-ea"/>
              </a:rPr>
              <a:t>■国外からの高度人材の呼び込み</a:t>
            </a:r>
          </a:p>
          <a:p>
            <a:pPr marL="359991" indent="-457189"/>
            <a:endParaRPr kumimoji="1" lang="ja-JP" altLang="en-US" sz="2400" b="1" u="sng" dirty="0">
              <a:solidFill>
                <a:schemeClr val="tx1"/>
              </a:solidFill>
              <a:latin typeface="+mn-ea"/>
            </a:endParaRPr>
          </a:p>
        </p:txBody>
      </p:sp>
      <p:sp>
        <p:nvSpPr>
          <p:cNvPr id="5" name="右矢印 4"/>
          <p:cNvSpPr/>
          <p:nvPr/>
        </p:nvSpPr>
        <p:spPr>
          <a:xfrm>
            <a:off x="6172200" y="6796254"/>
            <a:ext cx="4694145"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1379266" y="4302128"/>
            <a:ext cx="4694145"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446400" y="666279"/>
            <a:ext cx="16200000" cy="1210597"/>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latin typeface="+mn-ea"/>
              </a:rPr>
              <a:t>　ウィズコロナ（緊急対策期）においては、府民生活を支える取組みの推進などにより、</a:t>
            </a:r>
            <a:r>
              <a:rPr lang="ja-JP" altLang="en-US" sz="2400" b="1" dirty="0" smtClean="0">
                <a:solidFill>
                  <a:prstClr val="black"/>
                </a:solidFill>
                <a:latin typeface="+mn-ea"/>
              </a:rPr>
              <a:t>セーフティネットの強化</a:t>
            </a:r>
            <a:r>
              <a:rPr lang="ja-JP" altLang="en-US" sz="2400" dirty="0" smtClean="0">
                <a:solidFill>
                  <a:prstClr val="black"/>
                </a:solidFill>
                <a:latin typeface="+mn-ea"/>
              </a:rPr>
              <a:t>を図り</a:t>
            </a:r>
            <a:r>
              <a:rPr lang="ja-JP" altLang="en-US" sz="2400" dirty="0">
                <a:solidFill>
                  <a:prstClr val="black"/>
                </a:solidFill>
                <a:latin typeface="+mn-ea"/>
              </a:rPr>
              <a:t>、</a:t>
            </a:r>
            <a:r>
              <a:rPr lang="ja-JP" altLang="en-US" sz="2400" dirty="0" smtClean="0">
                <a:solidFill>
                  <a:prstClr val="black"/>
                </a:solidFill>
                <a:latin typeface="+mn-ea"/>
              </a:rPr>
              <a:t>ウィズコロナ</a:t>
            </a:r>
            <a:r>
              <a:rPr lang="ja-JP" altLang="en-US" sz="2400" dirty="0">
                <a:solidFill>
                  <a:prstClr val="black"/>
                </a:solidFill>
                <a:latin typeface="+mn-ea"/>
              </a:rPr>
              <a:t>（反転攻勢準備期）以降は</a:t>
            </a:r>
            <a:r>
              <a:rPr lang="ja-JP" altLang="en-US" sz="2400" dirty="0" smtClean="0">
                <a:solidFill>
                  <a:prstClr val="black"/>
                </a:solidFill>
                <a:latin typeface="+mn-ea"/>
              </a:rPr>
              <a:t>、</a:t>
            </a:r>
            <a:r>
              <a:rPr lang="ja-JP" altLang="en-US" sz="2400" b="1" dirty="0" smtClean="0">
                <a:solidFill>
                  <a:prstClr val="black"/>
                </a:solidFill>
                <a:latin typeface="+mn-ea"/>
              </a:rPr>
              <a:t>ニューノーマルに対応した暮らしを実現</a:t>
            </a:r>
            <a:r>
              <a:rPr lang="ja-JP" altLang="en-US" sz="2400" dirty="0" smtClean="0">
                <a:solidFill>
                  <a:prstClr val="black"/>
                </a:solidFill>
                <a:latin typeface="+mn-ea"/>
              </a:rPr>
              <a:t>していく。</a:t>
            </a:r>
            <a:endParaRPr lang="en-US" altLang="ja-JP" sz="2400" dirty="0">
              <a:solidFill>
                <a:prstClr val="black"/>
              </a:solidFill>
              <a:latin typeface="+mn-ea"/>
            </a:endParaRPr>
          </a:p>
        </p:txBody>
      </p:sp>
    </p:spTree>
    <p:extLst>
      <p:ext uri="{BB962C8B-B14F-4D97-AF65-F5344CB8AC3E}">
        <p14:creationId xmlns:p14="http://schemas.microsoft.com/office/powerpoint/2010/main" val="458011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図形 20"/>
          <p:cNvSpPr/>
          <p:nvPr/>
        </p:nvSpPr>
        <p:spPr>
          <a:xfrm rot="18606084" flipV="1">
            <a:off x="446102" y="4354883"/>
            <a:ext cx="17151343" cy="7759325"/>
          </a:xfrm>
          <a:prstGeom prst="swooshArrow">
            <a:avLst>
              <a:gd name="adj1" fmla="val 25000"/>
              <a:gd name="adj2" fmla="val 25000"/>
            </a:avLst>
          </a:prstGeom>
          <a:solidFill>
            <a:srgbClr val="0574FB">
              <a:alpha val="30196"/>
            </a:srgb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22" name="表 21"/>
          <p:cNvGraphicFramePr>
            <a:graphicFrameLocks noGrp="1"/>
          </p:cNvGraphicFramePr>
          <p:nvPr>
            <p:extLst>
              <p:ext uri="{D42A27DB-BD31-4B8C-83A1-F6EECF244321}">
                <p14:modId xmlns:p14="http://schemas.microsoft.com/office/powerpoint/2010/main" val="3328103284"/>
              </p:ext>
            </p:extLst>
          </p:nvPr>
        </p:nvGraphicFramePr>
        <p:xfrm>
          <a:off x="446400" y="4032000"/>
          <a:ext cx="16200000" cy="7950202"/>
        </p:xfrm>
        <a:graphic>
          <a:graphicData uri="http://schemas.openxmlformats.org/drawingml/2006/table">
            <a:tbl>
              <a:tblPr firstRow="1" bandRow="1">
                <a:tableStyleId>{5940675A-B579-460E-94D1-54222C63F5DA}</a:tableStyleId>
              </a:tblPr>
              <a:tblGrid>
                <a:gridCol w="5400000">
                  <a:extLst>
                    <a:ext uri="{9D8B030D-6E8A-4147-A177-3AD203B41FA5}">
                      <a16:colId xmlns:a16="http://schemas.microsoft.com/office/drawing/2014/main" val="740451266"/>
                    </a:ext>
                  </a:extLst>
                </a:gridCol>
                <a:gridCol w="5400000">
                  <a:extLst>
                    <a:ext uri="{9D8B030D-6E8A-4147-A177-3AD203B41FA5}">
                      <a16:colId xmlns:a16="http://schemas.microsoft.com/office/drawing/2014/main" val="2280907023"/>
                    </a:ext>
                  </a:extLst>
                </a:gridCol>
                <a:gridCol w="5400000">
                  <a:extLst>
                    <a:ext uri="{9D8B030D-6E8A-4147-A177-3AD203B41FA5}">
                      <a16:colId xmlns:a16="http://schemas.microsoft.com/office/drawing/2014/main" val="1218328730"/>
                    </a:ext>
                  </a:extLst>
                </a:gridCol>
              </a:tblGrid>
              <a:tr h="7950202">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430660"/>
                  </a:ext>
                </a:extLst>
              </a:tr>
            </a:tbl>
          </a:graphicData>
        </a:graphic>
      </p:graphicFrame>
      <p:sp>
        <p:nvSpPr>
          <p:cNvPr id="13" name="テキスト ボックス 12"/>
          <p:cNvSpPr txBox="1"/>
          <p:nvPr/>
        </p:nvSpPr>
        <p:spPr>
          <a:xfrm>
            <a:off x="446400" y="1980000"/>
            <a:ext cx="5400000" cy="830997"/>
          </a:xfrm>
          <a:prstGeom prst="rect">
            <a:avLst/>
          </a:prstGeom>
          <a:gradFill flip="none" rotWithShape="1">
            <a:gsLst>
              <a:gs pos="0">
                <a:srgbClr val="FFC000"/>
              </a:gs>
              <a:gs pos="48000">
                <a:srgbClr val="FFFF25">
                  <a:alpha val="50000"/>
                </a:srgbClr>
              </a:gs>
              <a:gs pos="100000">
                <a:srgbClr val="FFFF66">
                  <a:lumMod val="99000"/>
                  <a:alpha val="50000"/>
                </a:srgbClr>
              </a:gs>
            </a:gsLst>
            <a:lin ang="16200000" scaled="1"/>
            <a:tileRect/>
          </a:grad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緊急対策期</a:t>
            </a:r>
          </a:p>
        </p:txBody>
      </p:sp>
      <p:sp>
        <p:nvSpPr>
          <p:cNvPr id="12" name="テキスト ボックス 11"/>
          <p:cNvSpPr txBox="1"/>
          <p:nvPr/>
        </p:nvSpPr>
        <p:spPr>
          <a:xfrm>
            <a:off x="5846257" y="1980000"/>
            <a:ext cx="5400000" cy="830997"/>
          </a:xfrm>
          <a:prstGeom prst="rect">
            <a:avLst/>
          </a:prstGeom>
          <a:gradFill flip="none" rotWithShape="1">
            <a:gsLst>
              <a:gs pos="0">
                <a:schemeClr val="accent6">
                  <a:lumMod val="75000"/>
                </a:schemeClr>
              </a:gs>
              <a:gs pos="58000">
                <a:schemeClr val="accent6">
                  <a:lumMod val="60000"/>
                  <a:lumOff val="40000"/>
                </a:schemeClr>
              </a:gs>
              <a:gs pos="100000">
                <a:schemeClr val="accent6">
                  <a:lumMod val="40000"/>
                  <a:lumOff val="60000"/>
                </a:schemeClr>
              </a:gs>
            </a:gsLst>
            <a:lin ang="16200000" scaled="1"/>
            <a:tileRect/>
          </a:gra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反転攻勢準備期</a:t>
            </a:r>
          </a:p>
        </p:txBody>
      </p:sp>
      <p:sp>
        <p:nvSpPr>
          <p:cNvPr id="14" name="テキスト ボックス 13"/>
          <p:cNvSpPr txBox="1"/>
          <p:nvPr/>
        </p:nvSpPr>
        <p:spPr>
          <a:xfrm>
            <a:off x="11246400" y="1980000"/>
            <a:ext cx="5400000" cy="830997"/>
          </a:xfrm>
          <a:prstGeom prst="rect">
            <a:avLst/>
          </a:prstGeom>
          <a:gradFill flip="none" rotWithShape="1">
            <a:gsLst>
              <a:gs pos="0">
                <a:schemeClr val="accent5">
                  <a:lumMod val="75000"/>
                </a:schemeClr>
              </a:gs>
              <a:gs pos="33000">
                <a:schemeClr val="accent5">
                  <a:lumMod val="60000"/>
                  <a:lumOff val="40000"/>
                </a:schemeClr>
              </a:gs>
              <a:gs pos="100000">
                <a:schemeClr val="accent5">
                  <a:lumMod val="40000"/>
                  <a:lumOff val="60000"/>
                </a:schemeClr>
              </a:gs>
            </a:gsLst>
            <a:lin ang="16200000" scaled="1"/>
            <a:tileRect/>
          </a:gra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ポストコロナ</a:t>
            </a:r>
            <a:endParaRPr lang="en-US" altLang="ja-JP" dirty="0"/>
          </a:p>
          <a:p>
            <a:r>
              <a:rPr lang="ja-JP" altLang="en-US" dirty="0"/>
              <a:t>反転攻勢期</a:t>
            </a:r>
          </a:p>
        </p:txBody>
      </p:sp>
      <p:sp>
        <p:nvSpPr>
          <p:cNvPr id="1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５）取組み</a:t>
            </a:r>
            <a:r>
              <a:rPr lang="ja-JP" altLang="en-US" sz="3600" b="1" dirty="0">
                <a:solidFill>
                  <a:schemeClr val="bg1"/>
                </a:solidFill>
                <a:latin typeface="+mn-ea"/>
                <a:ea typeface="+mn-ea"/>
              </a:rPr>
              <a:t>の</a:t>
            </a:r>
            <a:r>
              <a:rPr lang="ja-JP" altLang="en-US" sz="3600" b="1" dirty="0" smtClean="0">
                <a:solidFill>
                  <a:schemeClr val="bg1"/>
                </a:solidFill>
                <a:latin typeface="+mn-ea"/>
                <a:ea typeface="+mn-ea"/>
              </a:rPr>
              <a:t>方向性　各論（③まちづくり）</a:t>
            </a:r>
            <a:endParaRPr lang="ja-JP" altLang="en-US" sz="3600" b="1" dirty="0">
              <a:solidFill>
                <a:schemeClr val="bg1"/>
              </a:solidFill>
              <a:latin typeface="+mn-ea"/>
              <a:ea typeface="+mn-ea"/>
            </a:endParaRPr>
          </a:p>
        </p:txBody>
      </p:sp>
      <p:sp>
        <p:nvSpPr>
          <p:cNvPr id="16" name="ホームベース 15"/>
          <p:cNvSpPr/>
          <p:nvPr/>
        </p:nvSpPr>
        <p:spPr>
          <a:xfrm>
            <a:off x="5846399" y="2916000"/>
            <a:ext cx="10800001" cy="972000"/>
          </a:xfrm>
          <a:prstGeom prst="homePlate">
            <a:avLst>
              <a:gd name="adj" fmla="val 0"/>
            </a:avLst>
          </a:prstGeom>
          <a:noFill/>
          <a:ln w="3810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539987"/>
            <a:r>
              <a:rPr kumimoji="1" lang="ja-JP" altLang="en-US" sz="2800" b="1" dirty="0">
                <a:solidFill>
                  <a:schemeClr val="tx1"/>
                </a:solidFill>
                <a:latin typeface="+mn-ea"/>
              </a:rPr>
              <a:t>③</a:t>
            </a:r>
            <a:r>
              <a:rPr kumimoji="1" lang="en-US" altLang="ja-JP" sz="2800" b="1" dirty="0" smtClean="0">
                <a:solidFill>
                  <a:schemeClr val="tx1"/>
                </a:solidFill>
                <a:latin typeface="+mn-ea"/>
              </a:rPr>
              <a:t> </a:t>
            </a:r>
            <a:r>
              <a:rPr kumimoji="1" lang="ja-JP" altLang="en-US" sz="2800" b="1" dirty="0">
                <a:solidFill>
                  <a:schemeClr val="tx1"/>
                </a:solidFill>
                <a:latin typeface="+mn-ea"/>
              </a:rPr>
              <a:t>府内各地域へのスマートシティの展開</a:t>
            </a:r>
            <a:r>
              <a:rPr kumimoji="1" lang="ja-JP" altLang="en-US" sz="2800" b="1" dirty="0" smtClean="0">
                <a:solidFill>
                  <a:schemeClr val="tx1"/>
                </a:solidFill>
                <a:latin typeface="+mn-ea"/>
              </a:rPr>
              <a:t>と大阪の特性を活かした新しい</a:t>
            </a:r>
            <a:r>
              <a:rPr kumimoji="1" lang="ja-JP" altLang="en-US" sz="2800" b="1" dirty="0">
                <a:solidFill>
                  <a:schemeClr val="tx1"/>
                </a:solidFill>
                <a:latin typeface="+mn-ea"/>
              </a:rPr>
              <a:t>生活</a:t>
            </a:r>
            <a:r>
              <a:rPr kumimoji="1" lang="ja-JP" altLang="en-US" sz="2800" b="1" dirty="0" smtClean="0">
                <a:solidFill>
                  <a:schemeClr val="tx1"/>
                </a:solidFill>
                <a:latin typeface="+mn-ea"/>
              </a:rPr>
              <a:t>スタイルの</a:t>
            </a:r>
            <a:r>
              <a:rPr kumimoji="1" lang="ja-JP" altLang="en-US" sz="2800" b="1" dirty="0">
                <a:solidFill>
                  <a:schemeClr val="tx1"/>
                </a:solidFill>
                <a:latin typeface="+mn-ea"/>
              </a:rPr>
              <a:t>構築による地域の活性化</a:t>
            </a:r>
          </a:p>
        </p:txBody>
      </p:sp>
      <p:sp>
        <p:nvSpPr>
          <p:cNvPr id="17" name="ホームベース 16"/>
          <p:cNvSpPr/>
          <p:nvPr/>
        </p:nvSpPr>
        <p:spPr>
          <a:xfrm>
            <a:off x="446400" y="2916000"/>
            <a:ext cx="5400000" cy="972000"/>
          </a:xfrm>
          <a:prstGeom prst="homePlate">
            <a:avLst>
              <a:gd name="adj" fmla="val 0"/>
            </a:avLst>
          </a:prstGeom>
          <a:noFill/>
          <a:ln w="3810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611985"/>
            <a:r>
              <a:rPr kumimoji="1" lang="ja-JP" altLang="en-US" sz="2800" b="1" spc="-151" dirty="0">
                <a:solidFill>
                  <a:schemeClr val="tx1"/>
                </a:solidFill>
                <a:latin typeface="+mn-ea"/>
              </a:rPr>
              <a:t>③「新しい生活様式」を支えるスマートシティの取組みの推進</a:t>
            </a:r>
          </a:p>
        </p:txBody>
      </p:sp>
      <p:sp>
        <p:nvSpPr>
          <p:cNvPr id="25" name="正方形/長方形 24"/>
          <p:cNvSpPr/>
          <p:nvPr/>
        </p:nvSpPr>
        <p:spPr>
          <a:xfrm>
            <a:off x="576000" y="9681598"/>
            <a:ext cx="5197719"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r>
              <a:rPr kumimoji="1" lang="ja-JP" altLang="en-US" sz="2400" b="1" u="sng" dirty="0">
                <a:solidFill>
                  <a:schemeClr val="tx1"/>
                </a:solidFill>
                <a:latin typeface="+mn-ea"/>
              </a:rPr>
              <a:t>■郊外での共同オフィス等設置促進</a:t>
            </a:r>
          </a:p>
          <a:p>
            <a:endParaRPr kumimoji="1" lang="en-US" altLang="ja-JP" sz="2400" b="1" u="sng" dirty="0">
              <a:solidFill>
                <a:schemeClr val="tx1"/>
              </a:solidFill>
              <a:latin typeface="+mn-ea"/>
            </a:endParaRPr>
          </a:p>
        </p:txBody>
      </p:sp>
      <p:sp>
        <p:nvSpPr>
          <p:cNvPr id="28" name="正方形/長方形 27"/>
          <p:cNvSpPr/>
          <p:nvPr/>
        </p:nvSpPr>
        <p:spPr>
          <a:xfrm>
            <a:off x="576000" y="4176000"/>
            <a:ext cx="5126835" cy="798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60363" indent="-360363"/>
            <a:r>
              <a:rPr kumimoji="1" lang="ja-JP" altLang="en-US" sz="2400" b="1" u="sng" dirty="0">
                <a:solidFill>
                  <a:schemeClr val="tx1"/>
                </a:solidFill>
                <a:latin typeface="+mn-ea"/>
              </a:rPr>
              <a:t>■行政手続きのオンライン化の推進</a:t>
            </a:r>
            <a:r>
              <a:rPr kumimoji="1" lang="ja-JP" altLang="en-US" sz="2400" b="1" u="sng" dirty="0" smtClean="0">
                <a:solidFill>
                  <a:schemeClr val="tx1"/>
                </a:solidFill>
                <a:latin typeface="+mn-ea"/>
              </a:rPr>
              <a:t>と情報</a:t>
            </a:r>
            <a:r>
              <a:rPr kumimoji="1" lang="ja-JP" altLang="en-US" sz="2400" b="1" u="sng" dirty="0">
                <a:solidFill>
                  <a:schemeClr val="tx1"/>
                </a:solidFill>
                <a:latin typeface="+mn-ea"/>
              </a:rPr>
              <a:t>通信環境の整備促進</a:t>
            </a:r>
            <a:endParaRPr kumimoji="1" lang="en-US" altLang="ja-JP" sz="2400" b="1" u="sng" dirty="0">
              <a:solidFill>
                <a:schemeClr val="tx1"/>
              </a:solidFill>
              <a:latin typeface="+mn-ea"/>
            </a:endParaRPr>
          </a:p>
        </p:txBody>
      </p:sp>
      <p:sp>
        <p:nvSpPr>
          <p:cNvPr id="29" name="正方形/長方形 28"/>
          <p:cNvSpPr/>
          <p:nvPr/>
        </p:nvSpPr>
        <p:spPr>
          <a:xfrm>
            <a:off x="576000" y="6681351"/>
            <a:ext cx="5286028" cy="95947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r>
              <a:rPr kumimoji="1" lang="ja-JP" altLang="en-US" sz="2400" b="1" u="sng" dirty="0">
                <a:solidFill>
                  <a:schemeClr val="tx1"/>
                </a:solidFill>
                <a:latin typeface="+mn-ea"/>
              </a:rPr>
              <a:t>■府内各エリアのスマートシティ推進</a:t>
            </a:r>
          </a:p>
          <a:p>
            <a:endParaRPr kumimoji="1" lang="en-US" altLang="ja-JP" sz="2400" b="1" u="sng" dirty="0">
              <a:solidFill>
                <a:schemeClr val="tx1"/>
              </a:solidFill>
              <a:latin typeface="+mn-ea"/>
            </a:endParaRPr>
          </a:p>
        </p:txBody>
      </p:sp>
      <p:sp>
        <p:nvSpPr>
          <p:cNvPr id="31" name="正方形/長方形 30"/>
          <p:cNvSpPr/>
          <p:nvPr/>
        </p:nvSpPr>
        <p:spPr>
          <a:xfrm>
            <a:off x="648000" y="5121630"/>
            <a:ext cx="5402315" cy="941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ハンコレス、</a:t>
            </a:r>
            <a:r>
              <a:rPr kumimoji="1" lang="ja-JP" altLang="en-US" sz="2000" dirty="0" smtClean="0">
                <a:solidFill>
                  <a:schemeClr val="tx1"/>
                </a:solidFill>
                <a:latin typeface="+mn-ea"/>
              </a:rPr>
              <a:t>ペーパーレス</a:t>
            </a:r>
            <a:r>
              <a:rPr kumimoji="1" lang="ja-JP" altLang="en-US" sz="2000" dirty="0">
                <a:solidFill>
                  <a:schemeClr val="tx1"/>
                </a:solidFill>
                <a:latin typeface="+mn-ea"/>
              </a:rPr>
              <a:t>、</a:t>
            </a:r>
            <a:r>
              <a:rPr kumimoji="1" lang="ja-JP" altLang="en-US" sz="2000" dirty="0" smtClean="0">
                <a:solidFill>
                  <a:schemeClr val="tx1"/>
                </a:solidFill>
                <a:latin typeface="+mn-ea"/>
              </a:rPr>
              <a:t>オープンデー</a:t>
            </a:r>
            <a:endParaRPr kumimoji="1" lang="en-US" altLang="ja-JP" sz="2000" dirty="0">
              <a:solidFill>
                <a:schemeClr val="tx1"/>
              </a:solidFill>
              <a:latin typeface="+mn-ea"/>
            </a:endParaRPr>
          </a:p>
          <a:p>
            <a:r>
              <a:rPr kumimoji="1" lang="ja-JP" altLang="en-US" sz="2000" dirty="0">
                <a:solidFill>
                  <a:schemeClr val="tx1"/>
                </a:solidFill>
                <a:latin typeface="+mn-ea"/>
              </a:rPr>
              <a:t>　タの推進</a:t>
            </a:r>
          </a:p>
          <a:p>
            <a:r>
              <a:rPr kumimoji="1" lang="ja-JP" altLang="en-US" sz="2000" dirty="0" smtClean="0">
                <a:solidFill>
                  <a:schemeClr val="tx1"/>
                </a:solidFill>
                <a:latin typeface="+mn-ea"/>
              </a:rPr>
              <a:t>・５Ｇ基地局の設置促進</a:t>
            </a:r>
            <a:endParaRPr kumimoji="1" lang="ja-JP" altLang="en-US" sz="2000" dirty="0">
              <a:solidFill>
                <a:schemeClr val="tx1"/>
              </a:solidFill>
              <a:latin typeface="+mn-ea"/>
            </a:endParaRPr>
          </a:p>
          <a:p>
            <a:r>
              <a:rPr kumimoji="1" lang="ja-JP" altLang="en-US" sz="2000" dirty="0">
                <a:solidFill>
                  <a:schemeClr val="tx1"/>
                </a:solidFill>
                <a:latin typeface="+mn-ea"/>
              </a:rPr>
              <a:t>　　</a:t>
            </a:r>
            <a:endParaRPr kumimoji="1" lang="en-US" altLang="ja-JP" sz="2000" dirty="0">
              <a:solidFill>
                <a:schemeClr val="tx1"/>
              </a:solidFill>
              <a:latin typeface="+mn-ea"/>
            </a:endParaRPr>
          </a:p>
        </p:txBody>
      </p:sp>
      <p:sp>
        <p:nvSpPr>
          <p:cNvPr id="32" name="正方形/長方形 31"/>
          <p:cNvSpPr/>
          <p:nvPr/>
        </p:nvSpPr>
        <p:spPr>
          <a:xfrm>
            <a:off x="648000" y="10502191"/>
            <a:ext cx="5189179" cy="78774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働き方の変化等を踏まえた郊外に</a:t>
            </a:r>
            <a:r>
              <a:rPr kumimoji="1" lang="ja-JP" altLang="en-US" sz="2000" dirty="0" smtClean="0">
                <a:solidFill>
                  <a:schemeClr val="tx1"/>
                </a:solidFill>
                <a:latin typeface="+mn-ea"/>
              </a:rPr>
              <a:t>おける</a:t>
            </a:r>
            <a:r>
              <a:rPr kumimoji="1" lang="ja-JP" altLang="en-US" sz="2000" dirty="0">
                <a:solidFill>
                  <a:schemeClr val="tx1"/>
                </a:solidFill>
                <a:latin typeface="+mn-ea"/>
              </a:rPr>
              <a:t>　　共同オフィス等の設置の促進</a:t>
            </a:r>
          </a:p>
        </p:txBody>
      </p:sp>
      <p:sp>
        <p:nvSpPr>
          <p:cNvPr id="33" name="正方形/長方形 32"/>
          <p:cNvSpPr/>
          <p:nvPr/>
        </p:nvSpPr>
        <p:spPr>
          <a:xfrm>
            <a:off x="648000" y="7222939"/>
            <a:ext cx="12499746" cy="193426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en-US" altLang="ja-JP" sz="2000" dirty="0" smtClean="0">
                <a:solidFill>
                  <a:schemeClr val="tx1"/>
                </a:solidFill>
                <a:latin typeface="+mn-ea"/>
              </a:rPr>
              <a:t>【</a:t>
            </a:r>
            <a:r>
              <a:rPr kumimoji="1" lang="ja-JP" altLang="en-US" sz="2000" dirty="0" smtClean="0">
                <a:solidFill>
                  <a:schemeClr val="tx1"/>
                </a:solidFill>
                <a:latin typeface="+mn-ea"/>
              </a:rPr>
              <a:t>例示</a:t>
            </a:r>
            <a:r>
              <a:rPr kumimoji="1" lang="en-US" altLang="ja-JP" sz="2000" dirty="0" smtClean="0">
                <a:solidFill>
                  <a:schemeClr val="tx1"/>
                </a:solidFill>
                <a:latin typeface="+mn-ea"/>
              </a:rPr>
              <a:t>】</a:t>
            </a:r>
            <a:r>
              <a:rPr kumimoji="1" lang="ja-JP" altLang="en-US" sz="2000" dirty="0">
                <a:solidFill>
                  <a:schemeClr val="tx1"/>
                </a:solidFill>
                <a:latin typeface="+mn-ea"/>
              </a:rPr>
              <a:t>　</a:t>
            </a:r>
            <a:endParaRPr kumimoji="1" lang="en-US" altLang="ja-JP" sz="2000" dirty="0" smtClean="0">
              <a:solidFill>
                <a:schemeClr val="tx1"/>
              </a:solidFill>
              <a:latin typeface="+mn-ea"/>
            </a:endParaRPr>
          </a:p>
          <a:p>
            <a:r>
              <a:rPr kumimoji="1" lang="ja-JP" altLang="en-US" sz="2000" dirty="0" smtClean="0">
                <a:solidFill>
                  <a:schemeClr val="tx1"/>
                </a:solidFill>
                <a:latin typeface="+mn-ea"/>
              </a:rPr>
              <a:t>（</a:t>
            </a:r>
            <a:r>
              <a:rPr kumimoji="1" lang="ja-JP" altLang="en-US" sz="2000" dirty="0">
                <a:solidFill>
                  <a:schemeClr val="tx1"/>
                </a:solidFill>
                <a:latin typeface="+mn-ea"/>
              </a:rPr>
              <a:t>うめきた２期）「みどり」と「イノベーション」の融合拠点の形成　</a:t>
            </a:r>
            <a:endParaRPr kumimoji="1" lang="en-US" altLang="ja-JP" sz="2000" dirty="0">
              <a:solidFill>
                <a:schemeClr val="tx1"/>
              </a:solidFill>
              <a:latin typeface="+mn-ea"/>
            </a:endParaRPr>
          </a:p>
          <a:p>
            <a:r>
              <a:rPr kumimoji="1" lang="ja-JP" altLang="en-US" sz="2000" dirty="0" smtClean="0">
                <a:solidFill>
                  <a:schemeClr val="tx1"/>
                </a:solidFill>
                <a:latin typeface="+mn-ea"/>
              </a:rPr>
              <a:t>（</a:t>
            </a:r>
            <a:r>
              <a:rPr kumimoji="1" lang="ja-JP" altLang="en-US" sz="2000" dirty="0">
                <a:solidFill>
                  <a:schemeClr val="tx1"/>
                </a:solidFill>
                <a:latin typeface="+mn-ea"/>
              </a:rPr>
              <a:t>大阪城東部地区）大学とともに成長するイノベーション・フィールド・シティの形成</a:t>
            </a:r>
          </a:p>
          <a:p>
            <a:r>
              <a:rPr kumimoji="1" lang="ja-JP" altLang="en-US" sz="2000" dirty="0" smtClean="0">
                <a:solidFill>
                  <a:schemeClr val="tx1"/>
                </a:solidFill>
                <a:latin typeface="+mn-ea"/>
              </a:rPr>
              <a:t>（</a:t>
            </a:r>
            <a:r>
              <a:rPr kumimoji="1" lang="ja-JP" altLang="en-US" sz="2000" dirty="0">
                <a:solidFill>
                  <a:schemeClr val="tx1"/>
                </a:solidFill>
                <a:latin typeface="+mn-ea"/>
              </a:rPr>
              <a:t>泉北ニュータウン）ニュータウン</a:t>
            </a:r>
            <a:r>
              <a:rPr kumimoji="1" lang="en-US" altLang="ja-JP" sz="2000" dirty="0">
                <a:solidFill>
                  <a:schemeClr val="tx1"/>
                </a:solidFill>
                <a:latin typeface="+mn-ea"/>
              </a:rPr>
              <a:t>×</a:t>
            </a:r>
            <a:r>
              <a:rPr kumimoji="1" lang="ja-JP" altLang="en-US" sz="2000" dirty="0">
                <a:solidFill>
                  <a:schemeClr val="tx1"/>
                </a:solidFill>
                <a:latin typeface="+mn-ea"/>
              </a:rPr>
              <a:t>ＩＣＴによる次世代都市モデル　　</a:t>
            </a:r>
            <a:r>
              <a:rPr kumimoji="1" lang="ja-JP" altLang="en-US" sz="2000" dirty="0" smtClean="0">
                <a:solidFill>
                  <a:schemeClr val="tx1"/>
                </a:solidFill>
                <a:latin typeface="+mn-ea"/>
              </a:rPr>
              <a:t>など</a:t>
            </a:r>
            <a:endParaRPr kumimoji="1" lang="en-US" altLang="ja-JP" sz="2000" dirty="0" smtClean="0">
              <a:solidFill>
                <a:schemeClr val="tx1"/>
              </a:solidFill>
              <a:latin typeface="+mn-ea"/>
            </a:endParaRPr>
          </a:p>
          <a:p>
            <a:r>
              <a:rPr kumimoji="1" lang="ja-JP" altLang="en-US" sz="2000" dirty="0">
                <a:solidFill>
                  <a:schemeClr val="tx1"/>
                </a:solidFill>
                <a:latin typeface="+mn-ea"/>
              </a:rPr>
              <a:t>　</a:t>
            </a:r>
            <a:r>
              <a:rPr kumimoji="1" lang="en-US" altLang="ja-JP" sz="2000" dirty="0" smtClean="0">
                <a:solidFill>
                  <a:schemeClr val="tx1"/>
                </a:solidFill>
                <a:latin typeface="+mn-ea"/>
              </a:rPr>
              <a:t>※</a:t>
            </a:r>
            <a:r>
              <a:rPr kumimoji="1" lang="ja-JP" altLang="en-US" sz="2000" dirty="0" smtClean="0">
                <a:solidFill>
                  <a:schemeClr val="tx1"/>
                </a:solidFill>
                <a:latin typeface="+mn-ea"/>
              </a:rPr>
              <a:t>「</a:t>
            </a:r>
            <a:r>
              <a:rPr lang="ja-JP" altLang="ja-JP" sz="2000" dirty="0" smtClean="0">
                <a:solidFill>
                  <a:schemeClr val="tx1"/>
                </a:solidFill>
              </a:rPr>
              <a:t>大阪スマートシティパートナーズフォーラム</a:t>
            </a:r>
            <a:r>
              <a:rPr lang="ja-JP" altLang="en-US" sz="2000" dirty="0" smtClean="0">
                <a:solidFill>
                  <a:schemeClr val="tx1"/>
                </a:solidFill>
              </a:rPr>
              <a:t>」を活用した府内各地域におけるスマートシティの促進</a:t>
            </a:r>
            <a:endParaRPr kumimoji="1" lang="ja-JP" altLang="en-US" sz="2000" dirty="0">
              <a:solidFill>
                <a:schemeClr val="tx1"/>
              </a:solidFill>
              <a:latin typeface="+mn-ea"/>
            </a:endParaRPr>
          </a:p>
        </p:txBody>
      </p:sp>
      <p:sp>
        <p:nvSpPr>
          <p:cNvPr id="26" name="正方形/長方形 25"/>
          <p:cNvSpPr/>
          <p:nvPr/>
        </p:nvSpPr>
        <p:spPr>
          <a:xfrm>
            <a:off x="11376000" y="6681351"/>
            <a:ext cx="5300303" cy="87465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■府域全体でのスマートシティの展開</a:t>
            </a:r>
          </a:p>
        </p:txBody>
      </p:sp>
      <p:sp>
        <p:nvSpPr>
          <p:cNvPr id="38" name="正方形/長方形 37"/>
          <p:cNvSpPr/>
          <p:nvPr/>
        </p:nvSpPr>
        <p:spPr>
          <a:xfrm>
            <a:off x="5976000" y="9681598"/>
            <a:ext cx="10396625" cy="10507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■生活スタイルの変化を契機とした地域の活性化と環境に配慮した持続可能な地域社会の構築</a:t>
            </a:r>
          </a:p>
        </p:txBody>
      </p:sp>
      <p:sp>
        <p:nvSpPr>
          <p:cNvPr id="39" name="正方形/長方形 38"/>
          <p:cNvSpPr/>
          <p:nvPr/>
        </p:nvSpPr>
        <p:spPr>
          <a:xfrm>
            <a:off x="6048000" y="10502191"/>
            <a:ext cx="10431075" cy="65575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503987" indent="-899978"/>
            <a:r>
              <a:rPr kumimoji="1" lang="ja-JP" altLang="en-US" sz="2000" dirty="0" smtClean="0">
                <a:solidFill>
                  <a:schemeClr val="tx1"/>
                </a:solidFill>
                <a:latin typeface="+mn-ea"/>
              </a:rPr>
              <a:t>・</a:t>
            </a:r>
            <a:r>
              <a:rPr kumimoji="1" lang="ja-JP" altLang="en-US" sz="2000" dirty="0">
                <a:solidFill>
                  <a:schemeClr val="tx1"/>
                </a:solidFill>
                <a:latin typeface="+mn-ea"/>
              </a:rPr>
              <a:t>働きやすさと暮らしやすさを両立</a:t>
            </a:r>
            <a:r>
              <a:rPr kumimoji="1" lang="ja-JP" altLang="en-US" sz="2000" dirty="0" smtClean="0">
                <a:solidFill>
                  <a:schemeClr val="tx1"/>
                </a:solidFill>
                <a:latin typeface="+mn-ea"/>
              </a:rPr>
              <a:t>する、大阪の特性を活かした新しい生活スタイルの</a:t>
            </a:r>
            <a:r>
              <a:rPr kumimoji="1" lang="ja-JP" altLang="en-US" sz="2000" dirty="0">
                <a:solidFill>
                  <a:schemeClr val="tx1"/>
                </a:solidFill>
                <a:latin typeface="+mn-ea"/>
              </a:rPr>
              <a:t>確立</a:t>
            </a:r>
          </a:p>
          <a:p>
            <a:pPr marL="503987" indent="-899978"/>
            <a:r>
              <a:rPr kumimoji="1" lang="ja-JP" altLang="en-US" sz="2000" dirty="0" smtClean="0">
                <a:solidFill>
                  <a:schemeClr val="tx1"/>
                </a:solidFill>
                <a:latin typeface="+mn-ea"/>
              </a:rPr>
              <a:t>・</a:t>
            </a:r>
            <a:r>
              <a:rPr kumimoji="1" lang="ja-JP" altLang="en-US" sz="2000" dirty="0">
                <a:solidFill>
                  <a:schemeClr val="tx1"/>
                </a:solidFill>
                <a:latin typeface="+mn-ea"/>
              </a:rPr>
              <a:t>環境負荷ゼロに向けた取組みの推進など、持続可能な地域社会の</a:t>
            </a:r>
            <a:r>
              <a:rPr kumimoji="1" lang="ja-JP" altLang="en-US" sz="2000" dirty="0" smtClean="0">
                <a:solidFill>
                  <a:schemeClr val="tx1"/>
                </a:solidFill>
                <a:latin typeface="+mn-ea"/>
              </a:rPr>
              <a:t>構築　など</a:t>
            </a:r>
            <a:endParaRPr kumimoji="1" lang="ja-JP" altLang="en-US" sz="2000" dirty="0">
              <a:solidFill>
                <a:schemeClr val="tx1"/>
              </a:solidFill>
              <a:latin typeface="+mn-ea"/>
            </a:endParaRPr>
          </a:p>
        </p:txBody>
      </p:sp>
      <p:sp>
        <p:nvSpPr>
          <p:cNvPr id="48" name="右矢印 47"/>
          <p:cNvSpPr/>
          <p:nvPr/>
        </p:nvSpPr>
        <p:spPr>
          <a:xfrm>
            <a:off x="5996750" y="4489999"/>
            <a:ext cx="10613495"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5996750" y="6638587"/>
            <a:ext cx="4694145"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4" name="角丸四角形 23"/>
          <p:cNvSpPr/>
          <p:nvPr/>
        </p:nvSpPr>
        <p:spPr>
          <a:xfrm>
            <a:off x="446400" y="666000"/>
            <a:ext cx="16200000" cy="1210597"/>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latin typeface="+mn-ea"/>
              </a:rPr>
              <a:t>　ウィズコロナ（緊急対策期）において、新しい生活様式を支える</a:t>
            </a:r>
            <a:r>
              <a:rPr lang="ja-JP" altLang="en-US" sz="2400" b="1" dirty="0" smtClean="0">
                <a:solidFill>
                  <a:prstClr val="black"/>
                </a:solidFill>
                <a:latin typeface="+mn-ea"/>
              </a:rPr>
              <a:t>スマートシティの取組みを推進</a:t>
            </a:r>
            <a:r>
              <a:rPr lang="ja-JP" altLang="en-US" sz="2400" dirty="0" smtClean="0">
                <a:solidFill>
                  <a:prstClr val="black"/>
                </a:solidFill>
                <a:latin typeface="+mn-ea"/>
              </a:rPr>
              <a:t>し</a:t>
            </a:r>
            <a:r>
              <a:rPr lang="ja-JP" altLang="en-US" sz="2400" dirty="0">
                <a:solidFill>
                  <a:prstClr val="black"/>
                </a:solidFill>
                <a:latin typeface="+mn-ea"/>
              </a:rPr>
              <a:t>、</a:t>
            </a:r>
            <a:r>
              <a:rPr lang="ja-JP" altLang="en-US" sz="2400" dirty="0" smtClean="0">
                <a:solidFill>
                  <a:prstClr val="black"/>
                </a:solidFill>
                <a:latin typeface="+mn-ea"/>
              </a:rPr>
              <a:t>ウィズコロナ</a:t>
            </a:r>
            <a:r>
              <a:rPr lang="ja-JP" altLang="en-US" sz="2400" dirty="0">
                <a:solidFill>
                  <a:prstClr val="black"/>
                </a:solidFill>
                <a:latin typeface="+mn-ea"/>
              </a:rPr>
              <a:t>（反転攻勢準備期）以降は、府内</a:t>
            </a:r>
            <a:r>
              <a:rPr lang="ja-JP" altLang="en-US" sz="2400" dirty="0" smtClean="0">
                <a:solidFill>
                  <a:prstClr val="black"/>
                </a:solidFill>
                <a:latin typeface="+mn-ea"/>
              </a:rPr>
              <a:t>各地域への展開を図るとともに、</a:t>
            </a:r>
            <a:r>
              <a:rPr lang="ja-JP" altLang="en-US" sz="2400" b="1" dirty="0" smtClean="0">
                <a:solidFill>
                  <a:prstClr val="black"/>
                </a:solidFill>
                <a:latin typeface="+mn-ea"/>
              </a:rPr>
              <a:t>大阪の特性を活かした新しい生活スタイルの構築による地域の活性化</a:t>
            </a:r>
            <a:r>
              <a:rPr lang="ja-JP" altLang="en-US" sz="2400" dirty="0" smtClean="0">
                <a:solidFill>
                  <a:prstClr val="black"/>
                </a:solidFill>
                <a:latin typeface="+mn-ea"/>
              </a:rPr>
              <a:t>を図っていく。</a:t>
            </a:r>
            <a:endParaRPr lang="en-US" altLang="ja-JP" sz="2400" dirty="0">
              <a:solidFill>
                <a:prstClr val="black"/>
              </a:solidFill>
              <a:latin typeface="+mn-ea"/>
            </a:endParaRPr>
          </a:p>
        </p:txBody>
      </p:sp>
    </p:spTree>
    <p:extLst>
      <p:ext uri="{BB962C8B-B14F-4D97-AF65-F5344CB8AC3E}">
        <p14:creationId xmlns:p14="http://schemas.microsoft.com/office/powerpoint/2010/main" val="2086275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3860087910"/>
              </p:ext>
            </p:extLst>
          </p:nvPr>
        </p:nvGraphicFramePr>
        <p:xfrm>
          <a:off x="446400" y="4031999"/>
          <a:ext cx="16200000" cy="6840000"/>
        </p:xfrm>
        <a:graphic>
          <a:graphicData uri="http://schemas.openxmlformats.org/drawingml/2006/table">
            <a:tbl>
              <a:tblPr firstRow="1" bandRow="1">
                <a:tableStyleId>{5940675A-B579-460E-94D1-54222C63F5DA}</a:tableStyleId>
              </a:tblPr>
              <a:tblGrid>
                <a:gridCol w="5400000">
                  <a:extLst>
                    <a:ext uri="{9D8B030D-6E8A-4147-A177-3AD203B41FA5}">
                      <a16:colId xmlns:a16="http://schemas.microsoft.com/office/drawing/2014/main" val="740451266"/>
                    </a:ext>
                  </a:extLst>
                </a:gridCol>
                <a:gridCol w="5400000">
                  <a:extLst>
                    <a:ext uri="{9D8B030D-6E8A-4147-A177-3AD203B41FA5}">
                      <a16:colId xmlns:a16="http://schemas.microsoft.com/office/drawing/2014/main" val="2280907023"/>
                    </a:ext>
                  </a:extLst>
                </a:gridCol>
                <a:gridCol w="5400000">
                  <a:extLst>
                    <a:ext uri="{9D8B030D-6E8A-4147-A177-3AD203B41FA5}">
                      <a16:colId xmlns:a16="http://schemas.microsoft.com/office/drawing/2014/main" val="1218328730"/>
                    </a:ext>
                  </a:extLst>
                </a:gridCol>
              </a:tblGrid>
              <a:tr h="6840000">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430660"/>
                  </a:ext>
                </a:extLst>
              </a:tr>
            </a:tbl>
          </a:graphicData>
        </a:graphic>
      </p:graphicFrame>
      <p:sp>
        <p:nvSpPr>
          <p:cNvPr id="13" name="テキスト ボックス 12"/>
          <p:cNvSpPr txBox="1"/>
          <p:nvPr/>
        </p:nvSpPr>
        <p:spPr>
          <a:xfrm>
            <a:off x="446400" y="1980000"/>
            <a:ext cx="5400000" cy="830997"/>
          </a:xfrm>
          <a:prstGeom prst="rect">
            <a:avLst/>
          </a:prstGeom>
          <a:gradFill flip="none" rotWithShape="1">
            <a:gsLst>
              <a:gs pos="0">
                <a:srgbClr val="FFC000"/>
              </a:gs>
              <a:gs pos="48000">
                <a:srgbClr val="FFFF25">
                  <a:alpha val="50000"/>
                </a:srgbClr>
              </a:gs>
              <a:gs pos="100000">
                <a:srgbClr val="FFFF66">
                  <a:lumMod val="99000"/>
                  <a:alpha val="50000"/>
                </a:srgbClr>
              </a:gs>
            </a:gsLst>
            <a:lin ang="16200000" scaled="1"/>
            <a:tileRect/>
          </a:grad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緊急対策期</a:t>
            </a:r>
          </a:p>
        </p:txBody>
      </p:sp>
      <p:sp>
        <p:nvSpPr>
          <p:cNvPr id="12" name="テキスト ボックス 11"/>
          <p:cNvSpPr txBox="1"/>
          <p:nvPr/>
        </p:nvSpPr>
        <p:spPr>
          <a:xfrm>
            <a:off x="5846400" y="1980000"/>
            <a:ext cx="5400000" cy="830997"/>
          </a:xfrm>
          <a:prstGeom prst="rect">
            <a:avLst/>
          </a:prstGeom>
          <a:gradFill flip="none" rotWithShape="1">
            <a:gsLst>
              <a:gs pos="0">
                <a:schemeClr val="accent6">
                  <a:lumMod val="75000"/>
                </a:schemeClr>
              </a:gs>
              <a:gs pos="58000">
                <a:schemeClr val="accent6">
                  <a:lumMod val="60000"/>
                  <a:lumOff val="40000"/>
                </a:schemeClr>
              </a:gs>
              <a:gs pos="100000">
                <a:schemeClr val="accent6">
                  <a:lumMod val="40000"/>
                  <a:lumOff val="60000"/>
                </a:schemeClr>
              </a:gs>
            </a:gsLst>
            <a:lin ang="16200000" scaled="1"/>
            <a:tileRect/>
          </a:gra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反転攻勢準備期</a:t>
            </a:r>
          </a:p>
        </p:txBody>
      </p:sp>
      <p:sp>
        <p:nvSpPr>
          <p:cNvPr id="14" name="テキスト ボックス 13"/>
          <p:cNvSpPr txBox="1"/>
          <p:nvPr/>
        </p:nvSpPr>
        <p:spPr>
          <a:xfrm>
            <a:off x="11246400" y="1980000"/>
            <a:ext cx="5400000" cy="830997"/>
          </a:xfrm>
          <a:prstGeom prst="rect">
            <a:avLst/>
          </a:prstGeom>
          <a:gradFill flip="none" rotWithShape="1">
            <a:gsLst>
              <a:gs pos="0">
                <a:schemeClr val="accent5">
                  <a:lumMod val="75000"/>
                </a:schemeClr>
              </a:gs>
              <a:gs pos="33000">
                <a:schemeClr val="accent5">
                  <a:lumMod val="60000"/>
                  <a:lumOff val="40000"/>
                </a:schemeClr>
              </a:gs>
              <a:gs pos="100000">
                <a:schemeClr val="accent5">
                  <a:lumMod val="40000"/>
                  <a:lumOff val="60000"/>
                </a:schemeClr>
              </a:gs>
            </a:gsLst>
            <a:lin ang="16200000" scaled="1"/>
            <a:tileRect/>
          </a:gra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ポストコロナ</a:t>
            </a:r>
            <a:endParaRPr lang="en-US" altLang="ja-JP" dirty="0"/>
          </a:p>
          <a:p>
            <a:r>
              <a:rPr lang="ja-JP" altLang="en-US" dirty="0"/>
              <a:t>反転攻勢期</a:t>
            </a:r>
          </a:p>
        </p:txBody>
      </p:sp>
      <p:sp>
        <p:nvSpPr>
          <p:cNvPr id="1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５）取組み</a:t>
            </a:r>
            <a:r>
              <a:rPr lang="ja-JP" altLang="en-US" sz="3600" b="1" dirty="0">
                <a:solidFill>
                  <a:schemeClr val="bg1"/>
                </a:solidFill>
                <a:latin typeface="+mn-ea"/>
                <a:ea typeface="+mn-ea"/>
              </a:rPr>
              <a:t>の</a:t>
            </a:r>
            <a:r>
              <a:rPr lang="ja-JP" altLang="en-US" sz="3600" b="1" dirty="0" smtClean="0">
                <a:solidFill>
                  <a:schemeClr val="bg1"/>
                </a:solidFill>
                <a:latin typeface="+mn-ea"/>
                <a:ea typeface="+mn-ea"/>
              </a:rPr>
              <a:t>方向性　各論（④安全・安心）</a:t>
            </a:r>
            <a:endParaRPr lang="ja-JP" altLang="en-US" sz="3600" b="1" dirty="0">
              <a:solidFill>
                <a:schemeClr val="bg1"/>
              </a:solidFill>
              <a:latin typeface="+mn-ea"/>
              <a:ea typeface="+mn-ea"/>
            </a:endParaRPr>
          </a:p>
        </p:txBody>
      </p:sp>
      <p:sp>
        <p:nvSpPr>
          <p:cNvPr id="48" name="右矢印 47"/>
          <p:cNvSpPr/>
          <p:nvPr/>
        </p:nvSpPr>
        <p:spPr>
          <a:xfrm>
            <a:off x="5965351" y="4282189"/>
            <a:ext cx="5255032"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4" name="ホームベース 23"/>
          <p:cNvSpPr/>
          <p:nvPr/>
        </p:nvSpPr>
        <p:spPr>
          <a:xfrm>
            <a:off x="446400" y="2916000"/>
            <a:ext cx="16200000" cy="972000"/>
          </a:xfrm>
          <a:prstGeom prst="homePlate">
            <a:avLst>
              <a:gd name="adj" fmla="val 0"/>
            </a:avLst>
          </a:prstGeom>
          <a:noFill/>
          <a:ln w="3810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3200" b="1" dirty="0" smtClean="0">
                <a:solidFill>
                  <a:schemeClr val="tx1"/>
                </a:solidFill>
                <a:latin typeface="+mn-ea"/>
              </a:rPr>
              <a:t>④ 府民</a:t>
            </a:r>
            <a:r>
              <a:rPr kumimoji="1" lang="ja-JP" altLang="en-US" sz="3200" b="1" dirty="0">
                <a:solidFill>
                  <a:schemeClr val="tx1"/>
                </a:solidFill>
                <a:latin typeface="+mn-ea"/>
              </a:rPr>
              <a:t>のいのちと暮らしを守る安全・安心の確保</a:t>
            </a:r>
          </a:p>
        </p:txBody>
      </p:sp>
      <p:sp>
        <p:nvSpPr>
          <p:cNvPr id="40" name="右矢印 39"/>
          <p:cNvSpPr/>
          <p:nvPr/>
        </p:nvSpPr>
        <p:spPr>
          <a:xfrm>
            <a:off x="7185115" y="7818791"/>
            <a:ext cx="9014541"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76000" y="7656706"/>
            <a:ext cx="7920103" cy="79191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r>
              <a:rPr kumimoji="1" lang="ja-JP" altLang="en-US" sz="2400" b="1" u="sng" dirty="0">
                <a:solidFill>
                  <a:schemeClr val="tx1"/>
                </a:solidFill>
                <a:latin typeface="+mn-ea"/>
              </a:rPr>
              <a:t>■自然災害の教訓を踏まえた災害対応力の強化</a:t>
            </a:r>
            <a:endParaRPr kumimoji="1" lang="en-US" altLang="ja-JP" sz="2400" b="1" u="sng" dirty="0">
              <a:solidFill>
                <a:schemeClr val="tx1"/>
              </a:solidFill>
              <a:latin typeface="+mn-ea"/>
            </a:endParaRPr>
          </a:p>
        </p:txBody>
      </p:sp>
      <p:sp>
        <p:nvSpPr>
          <p:cNvPr id="46" name="正方形/長方形 45"/>
          <p:cNvSpPr/>
          <p:nvPr/>
        </p:nvSpPr>
        <p:spPr>
          <a:xfrm>
            <a:off x="734419" y="8404624"/>
            <a:ext cx="7584726" cy="13714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6700" indent="-266700"/>
            <a:r>
              <a:rPr kumimoji="1" lang="ja-JP" altLang="en-US" sz="2000" dirty="0" smtClean="0">
                <a:solidFill>
                  <a:schemeClr val="tx1"/>
                </a:solidFill>
                <a:latin typeface="+mn-ea"/>
              </a:rPr>
              <a:t>・</a:t>
            </a:r>
            <a:r>
              <a:rPr kumimoji="1" lang="ja-JP" altLang="en-US" sz="2000" dirty="0">
                <a:solidFill>
                  <a:schemeClr val="tx1"/>
                </a:solidFill>
                <a:latin typeface="+mn-ea"/>
              </a:rPr>
              <a:t>地震・津波</a:t>
            </a:r>
            <a:r>
              <a:rPr kumimoji="1" lang="ja-JP" altLang="en-US" sz="2000" dirty="0" smtClean="0">
                <a:solidFill>
                  <a:schemeClr val="tx1"/>
                </a:solidFill>
                <a:latin typeface="+mn-ea"/>
              </a:rPr>
              <a:t>対策の充実強化</a:t>
            </a:r>
            <a:endParaRPr kumimoji="1" lang="en-US" altLang="ja-JP" sz="2000" dirty="0" smtClean="0">
              <a:solidFill>
                <a:schemeClr val="tx1"/>
              </a:solidFill>
              <a:latin typeface="+mn-ea"/>
            </a:endParaRPr>
          </a:p>
          <a:p>
            <a:pPr marL="266700" indent="-266700"/>
            <a:r>
              <a:rPr kumimoji="1" lang="ja-JP" altLang="en-US" sz="2000" dirty="0" smtClean="0">
                <a:solidFill>
                  <a:schemeClr val="tx1"/>
                </a:solidFill>
                <a:latin typeface="+mn-ea"/>
              </a:rPr>
              <a:t>・治水</a:t>
            </a:r>
            <a:r>
              <a:rPr kumimoji="1" lang="ja-JP" altLang="en-US" sz="2000" dirty="0">
                <a:solidFill>
                  <a:schemeClr val="tx1"/>
                </a:solidFill>
                <a:latin typeface="+mn-ea"/>
              </a:rPr>
              <a:t>対策・土砂災害対策の</a:t>
            </a:r>
            <a:r>
              <a:rPr kumimoji="1" lang="ja-JP" altLang="en-US" sz="2000" dirty="0" smtClean="0">
                <a:solidFill>
                  <a:schemeClr val="tx1"/>
                </a:solidFill>
                <a:latin typeface="+mn-ea"/>
              </a:rPr>
              <a:t>充実強化</a:t>
            </a:r>
            <a:r>
              <a:rPr kumimoji="1" lang="ja-JP" altLang="en-US" sz="2000" dirty="0">
                <a:solidFill>
                  <a:schemeClr val="tx1"/>
                </a:solidFill>
                <a:latin typeface="+mn-ea"/>
              </a:rPr>
              <a:t>　</a:t>
            </a:r>
          </a:p>
          <a:p>
            <a:pPr marL="266700" indent="-266700"/>
            <a:r>
              <a:rPr kumimoji="1" lang="ja-JP" altLang="en-US" sz="2000" dirty="0" smtClean="0">
                <a:solidFill>
                  <a:schemeClr val="tx1"/>
                </a:solidFill>
                <a:latin typeface="+mn-ea"/>
              </a:rPr>
              <a:t>・</a:t>
            </a:r>
            <a:r>
              <a:rPr kumimoji="1" lang="ja-JP" altLang="en-US" sz="2000" dirty="0">
                <a:solidFill>
                  <a:schemeClr val="tx1"/>
                </a:solidFill>
                <a:latin typeface="+mn-ea"/>
              </a:rPr>
              <a:t>感染症に対応した避難所など防災・減災対策　など</a:t>
            </a:r>
          </a:p>
          <a:p>
            <a:endParaRPr kumimoji="1" lang="ja-JP" altLang="en-US" sz="2000" dirty="0">
              <a:solidFill>
                <a:schemeClr val="tx1"/>
              </a:solidFill>
              <a:latin typeface="+mn-ea"/>
            </a:endParaRPr>
          </a:p>
        </p:txBody>
      </p:sp>
      <p:sp>
        <p:nvSpPr>
          <p:cNvPr id="28" name="正方形/長方形 27"/>
          <p:cNvSpPr/>
          <p:nvPr/>
        </p:nvSpPr>
        <p:spPr>
          <a:xfrm>
            <a:off x="648000" y="5134533"/>
            <a:ext cx="7754552" cy="17618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6700" indent="-266700"/>
            <a:r>
              <a:rPr kumimoji="1" lang="ja-JP" altLang="en-US" sz="2000" dirty="0" smtClean="0">
                <a:solidFill>
                  <a:schemeClr val="tx1"/>
                </a:solidFill>
                <a:latin typeface="+mn-ea"/>
              </a:rPr>
              <a:t>・「大阪モデル」による府民と協働した感染拡大防止の推進</a:t>
            </a:r>
            <a:endParaRPr kumimoji="1" lang="en-US" altLang="ja-JP" sz="2000" dirty="0" smtClean="0">
              <a:solidFill>
                <a:schemeClr val="tx1"/>
              </a:solidFill>
              <a:latin typeface="+mn-ea"/>
            </a:endParaRPr>
          </a:p>
          <a:p>
            <a:pPr marL="266700" indent="-266700"/>
            <a:r>
              <a:rPr kumimoji="1" lang="ja-JP" altLang="en-US" sz="2000" dirty="0">
                <a:solidFill>
                  <a:schemeClr val="tx1"/>
                </a:solidFill>
                <a:latin typeface="+mn-ea"/>
              </a:rPr>
              <a:t>・医療機関等を含めた検査体制と検体採取体制の</a:t>
            </a:r>
            <a:r>
              <a:rPr kumimoji="1" lang="ja-JP" altLang="en-US" sz="2000" dirty="0" smtClean="0">
                <a:solidFill>
                  <a:schemeClr val="tx1"/>
                </a:solidFill>
                <a:latin typeface="+mn-ea"/>
              </a:rPr>
              <a:t>充実</a:t>
            </a:r>
            <a:endParaRPr kumimoji="1" lang="en-US" altLang="ja-JP" sz="2000" dirty="0" smtClean="0">
              <a:solidFill>
                <a:schemeClr val="tx1"/>
              </a:solidFill>
              <a:latin typeface="+mn-ea"/>
            </a:endParaRPr>
          </a:p>
          <a:p>
            <a:pPr marL="266700" indent="-266700"/>
            <a:r>
              <a:rPr kumimoji="1" lang="ja-JP" altLang="en-US" sz="2000" dirty="0">
                <a:solidFill>
                  <a:schemeClr val="tx1"/>
                </a:solidFill>
                <a:latin typeface="+mn-ea"/>
              </a:rPr>
              <a:t>・医療提供体制の確保</a:t>
            </a:r>
            <a:endParaRPr kumimoji="1" lang="en-US" altLang="ja-JP" sz="2000" dirty="0">
              <a:solidFill>
                <a:schemeClr val="tx1"/>
              </a:solidFill>
              <a:latin typeface="+mn-ea"/>
            </a:endParaRPr>
          </a:p>
          <a:p>
            <a:pPr marL="266700" indent="-266700"/>
            <a:r>
              <a:rPr kumimoji="1" lang="ja-JP" altLang="en-US" sz="2000" dirty="0" smtClean="0">
                <a:solidFill>
                  <a:schemeClr val="tx1"/>
                </a:solidFill>
                <a:latin typeface="+mn-ea"/>
              </a:rPr>
              <a:t>・院内感染対策の強化</a:t>
            </a:r>
            <a:endParaRPr kumimoji="1" lang="en-US" altLang="ja-JP" sz="2000" dirty="0">
              <a:solidFill>
                <a:schemeClr val="tx1"/>
              </a:solidFill>
              <a:latin typeface="+mn-ea"/>
            </a:endParaRPr>
          </a:p>
          <a:p>
            <a:pPr marL="266700" indent="-266700"/>
            <a:r>
              <a:rPr kumimoji="1" lang="ja-JP" altLang="en-US" sz="2000" dirty="0" smtClean="0">
                <a:solidFill>
                  <a:schemeClr val="tx1"/>
                </a:solidFill>
                <a:latin typeface="+mn-ea"/>
              </a:rPr>
              <a:t>・クラスター対策の強化　など</a:t>
            </a:r>
            <a:endParaRPr kumimoji="1" lang="en-US" altLang="ja-JP" sz="2000" dirty="0">
              <a:solidFill>
                <a:schemeClr val="tx1"/>
              </a:solidFill>
              <a:latin typeface="+mn-ea"/>
            </a:endParaRPr>
          </a:p>
          <a:p>
            <a:pPr marL="266700" indent="-266700"/>
            <a:endParaRPr kumimoji="1" lang="en-US" altLang="ja-JP" sz="2000" dirty="0">
              <a:solidFill>
                <a:schemeClr val="tx1"/>
              </a:solidFill>
              <a:latin typeface="+mn-ea"/>
            </a:endParaRPr>
          </a:p>
          <a:p>
            <a:pPr marL="266700" indent="-266700"/>
            <a:endParaRPr kumimoji="1" lang="en-US" altLang="ja-JP" sz="2000" dirty="0">
              <a:solidFill>
                <a:schemeClr val="tx1"/>
              </a:solidFill>
              <a:latin typeface="+mn-ea"/>
            </a:endParaRPr>
          </a:p>
        </p:txBody>
      </p:sp>
      <p:sp>
        <p:nvSpPr>
          <p:cNvPr id="32" name="正方形/長方形 31"/>
          <p:cNvSpPr/>
          <p:nvPr/>
        </p:nvSpPr>
        <p:spPr>
          <a:xfrm>
            <a:off x="576000" y="4176000"/>
            <a:ext cx="5109777" cy="5636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266700" indent="-266700"/>
            <a:r>
              <a:rPr kumimoji="1" lang="ja-JP" altLang="en-US" sz="2400" b="1" u="sng" dirty="0" smtClean="0">
                <a:solidFill>
                  <a:schemeClr val="tx1"/>
                </a:solidFill>
                <a:latin typeface="+mn-ea"/>
              </a:rPr>
              <a:t>■新型コロナの感染拡大防止と感染拡大への備え</a:t>
            </a:r>
            <a:endParaRPr kumimoji="1" lang="en-US" altLang="ja-JP" sz="2400" b="1" u="sng" dirty="0">
              <a:solidFill>
                <a:schemeClr val="tx1"/>
              </a:solidFill>
              <a:latin typeface="+mn-ea"/>
            </a:endParaRPr>
          </a:p>
        </p:txBody>
      </p:sp>
      <p:sp>
        <p:nvSpPr>
          <p:cNvPr id="38" name="正方形/長方形 37"/>
          <p:cNvSpPr/>
          <p:nvPr/>
        </p:nvSpPr>
        <p:spPr>
          <a:xfrm>
            <a:off x="11376000" y="4176000"/>
            <a:ext cx="4970310" cy="86011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265113" indent="-265113"/>
            <a:r>
              <a:rPr kumimoji="1" lang="ja-JP" altLang="en-US" sz="2400" b="1" u="sng" dirty="0" smtClean="0">
                <a:solidFill>
                  <a:schemeClr val="tx1"/>
                </a:solidFill>
                <a:latin typeface="+mn-ea"/>
              </a:rPr>
              <a:t>■新たな感染症への備えなど感染症に強い都市づくり</a:t>
            </a:r>
            <a:endParaRPr kumimoji="1" lang="en-US" altLang="ja-JP" sz="2400" b="1" u="sng" dirty="0">
              <a:solidFill>
                <a:schemeClr val="tx1"/>
              </a:solidFill>
              <a:latin typeface="+mn-ea"/>
            </a:endParaRPr>
          </a:p>
        </p:txBody>
      </p:sp>
      <p:sp>
        <p:nvSpPr>
          <p:cNvPr id="39" name="角丸四角形 38"/>
          <p:cNvSpPr/>
          <p:nvPr/>
        </p:nvSpPr>
        <p:spPr>
          <a:xfrm>
            <a:off x="446400" y="666000"/>
            <a:ext cx="16200000" cy="120960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latin typeface="+mn-ea"/>
              </a:rPr>
              <a:t>　「経済（産業・雇用）」「くらし、セーフティネット」「まちづくり」の取組みを進めるための土台と</a:t>
            </a:r>
            <a:r>
              <a:rPr lang="ja-JP" altLang="en-US" sz="2400" dirty="0">
                <a:solidFill>
                  <a:prstClr val="black"/>
                </a:solidFill>
                <a:latin typeface="+mn-ea"/>
              </a:rPr>
              <a:t>なる、</a:t>
            </a:r>
            <a:r>
              <a:rPr lang="ja-JP" altLang="en-US" sz="2400" b="1" dirty="0">
                <a:solidFill>
                  <a:prstClr val="black"/>
                </a:solidFill>
                <a:latin typeface="+mn-ea"/>
              </a:rPr>
              <a:t>感染症や自然</a:t>
            </a:r>
            <a:r>
              <a:rPr lang="ja-JP" altLang="en-US" sz="2400" b="1" dirty="0" smtClean="0">
                <a:solidFill>
                  <a:prstClr val="black"/>
                </a:solidFill>
                <a:latin typeface="+mn-ea"/>
              </a:rPr>
              <a:t>災害などの危機事象から</a:t>
            </a:r>
            <a:r>
              <a:rPr lang="ja-JP" altLang="en-US" sz="2400" b="1" dirty="0">
                <a:solidFill>
                  <a:prstClr val="black"/>
                </a:solidFill>
                <a:latin typeface="+mn-ea"/>
              </a:rPr>
              <a:t>府民のいのちと暮らしを</a:t>
            </a:r>
            <a:r>
              <a:rPr lang="ja-JP" altLang="en-US" sz="2400" b="1" dirty="0" smtClean="0">
                <a:solidFill>
                  <a:prstClr val="black"/>
                </a:solidFill>
                <a:latin typeface="+mn-ea"/>
              </a:rPr>
              <a:t>守る「安全・安心」の確保</a:t>
            </a:r>
            <a:r>
              <a:rPr lang="ja-JP" altLang="en-US" sz="2400" dirty="0" smtClean="0">
                <a:solidFill>
                  <a:prstClr val="black"/>
                </a:solidFill>
                <a:latin typeface="+mn-ea"/>
              </a:rPr>
              <a:t>に取り組んでいく。</a:t>
            </a:r>
            <a:endParaRPr lang="en-US" altLang="ja-JP" sz="2400" dirty="0">
              <a:solidFill>
                <a:prstClr val="black"/>
              </a:solidFill>
              <a:latin typeface="+mn-ea"/>
            </a:endParaRPr>
          </a:p>
        </p:txBody>
      </p:sp>
      <p:sp>
        <p:nvSpPr>
          <p:cNvPr id="19" name="図形 18"/>
          <p:cNvSpPr/>
          <p:nvPr/>
        </p:nvSpPr>
        <p:spPr>
          <a:xfrm rot="18949749" flipV="1">
            <a:off x="1814643" y="4793146"/>
            <a:ext cx="14150964" cy="6221132"/>
          </a:xfrm>
          <a:prstGeom prst="swooshArrow">
            <a:avLst>
              <a:gd name="adj1" fmla="val 25000"/>
              <a:gd name="adj2" fmla="val 25000"/>
            </a:avLst>
          </a:prstGeom>
          <a:solidFill>
            <a:srgbClr val="0574FB">
              <a:alpha val="30196"/>
            </a:srgb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056646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図形 20"/>
          <p:cNvSpPr/>
          <p:nvPr/>
        </p:nvSpPr>
        <p:spPr>
          <a:xfrm rot="18949749" flipV="1">
            <a:off x="1814643" y="4793146"/>
            <a:ext cx="14150964" cy="6221132"/>
          </a:xfrm>
          <a:prstGeom prst="swooshArrow">
            <a:avLst>
              <a:gd name="adj1" fmla="val 25000"/>
              <a:gd name="adj2" fmla="val 25000"/>
            </a:avLst>
          </a:prstGeom>
          <a:solidFill>
            <a:srgbClr val="0574FB">
              <a:alpha val="30196"/>
            </a:srgb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22" name="表 21"/>
          <p:cNvGraphicFramePr>
            <a:graphicFrameLocks noGrp="1"/>
          </p:cNvGraphicFramePr>
          <p:nvPr>
            <p:extLst>
              <p:ext uri="{D42A27DB-BD31-4B8C-83A1-F6EECF244321}">
                <p14:modId xmlns:p14="http://schemas.microsoft.com/office/powerpoint/2010/main" val="4177227919"/>
              </p:ext>
            </p:extLst>
          </p:nvPr>
        </p:nvGraphicFramePr>
        <p:xfrm>
          <a:off x="450000" y="4032000"/>
          <a:ext cx="16200000" cy="6840000"/>
        </p:xfrm>
        <a:graphic>
          <a:graphicData uri="http://schemas.openxmlformats.org/drawingml/2006/table">
            <a:tbl>
              <a:tblPr firstRow="1" bandRow="1">
                <a:tableStyleId>{5940675A-B579-460E-94D1-54222C63F5DA}</a:tableStyleId>
              </a:tblPr>
              <a:tblGrid>
                <a:gridCol w="5400000">
                  <a:extLst>
                    <a:ext uri="{9D8B030D-6E8A-4147-A177-3AD203B41FA5}">
                      <a16:colId xmlns:a16="http://schemas.microsoft.com/office/drawing/2014/main" val="740451266"/>
                    </a:ext>
                  </a:extLst>
                </a:gridCol>
                <a:gridCol w="5400000">
                  <a:extLst>
                    <a:ext uri="{9D8B030D-6E8A-4147-A177-3AD203B41FA5}">
                      <a16:colId xmlns:a16="http://schemas.microsoft.com/office/drawing/2014/main" val="2280907023"/>
                    </a:ext>
                  </a:extLst>
                </a:gridCol>
                <a:gridCol w="5400000">
                  <a:extLst>
                    <a:ext uri="{9D8B030D-6E8A-4147-A177-3AD203B41FA5}">
                      <a16:colId xmlns:a16="http://schemas.microsoft.com/office/drawing/2014/main" val="1218328730"/>
                    </a:ext>
                  </a:extLst>
                </a:gridCol>
              </a:tblGrid>
              <a:tr h="6840000">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430660"/>
                  </a:ext>
                </a:extLst>
              </a:tr>
            </a:tbl>
          </a:graphicData>
        </a:graphic>
      </p:graphicFrame>
      <p:sp>
        <p:nvSpPr>
          <p:cNvPr id="13" name="テキスト ボックス 12"/>
          <p:cNvSpPr txBox="1"/>
          <p:nvPr/>
        </p:nvSpPr>
        <p:spPr>
          <a:xfrm>
            <a:off x="450000" y="1980000"/>
            <a:ext cx="5400000" cy="830997"/>
          </a:xfrm>
          <a:prstGeom prst="rect">
            <a:avLst/>
          </a:prstGeom>
          <a:gradFill flip="none" rotWithShape="1">
            <a:gsLst>
              <a:gs pos="0">
                <a:srgbClr val="FFC000"/>
              </a:gs>
              <a:gs pos="48000">
                <a:srgbClr val="FFFF25">
                  <a:alpha val="50000"/>
                </a:srgbClr>
              </a:gs>
              <a:gs pos="100000">
                <a:srgbClr val="FFFF66">
                  <a:lumMod val="99000"/>
                  <a:alpha val="50000"/>
                </a:srgbClr>
              </a:gs>
            </a:gsLst>
            <a:lin ang="16200000" scaled="1"/>
            <a:tileRect/>
          </a:grad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緊急対策期</a:t>
            </a:r>
          </a:p>
        </p:txBody>
      </p:sp>
      <p:sp>
        <p:nvSpPr>
          <p:cNvPr id="12" name="テキスト ボックス 11"/>
          <p:cNvSpPr txBox="1"/>
          <p:nvPr/>
        </p:nvSpPr>
        <p:spPr>
          <a:xfrm>
            <a:off x="5850000" y="1980000"/>
            <a:ext cx="5400000" cy="830997"/>
          </a:xfrm>
          <a:prstGeom prst="rect">
            <a:avLst/>
          </a:prstGeom>
          <a:gradFill flip="none" rotWithShape="1">
            <a:gsLst>
              <a:gs pos="0">
                <a:schemeClr val="accent6">
                  <a:lumMod val="75000"/>
                </a:schemeClr>
              </a:gs>
              <a:gs pos="58000">
                <a:schemeClr val="accent6">
                  <a:lumMod val="60000"/>
                  <a:lumOff val="40000"/>
                </a:schemeClr>
              </a:gs>
              <a:gs pos="100000">
                <a:schemeClr val="accent6">
                  <a:lumMod val="40000"/>
                  <a:lumOff val="60000"/>
                </a:schemeClr>
              </a:gs>
            </a:gsLst>
            <a:lin ang="16200000" scaled="1"/>
            <a:tileRect/>
          </a:gra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反転攻勢準備期</a:t>
            </a:r>
          </a:p>
        </p:txBody>
      </p:sp>
      <p:sp>
        <p:nvSpPr>
          <p:cNvPr id="14" name="テキスト ボックス 13"/>
          <p:cNvSpPr txBox="1"/>
          <p:nvPr/>
        </p:nvSpPr>
        <p:spPr>
          <a:xfrm>
            <a:off x="11250000" y="1980000"/>
            <a:ext cx="5400000" cy="830997"/>
          </a:xfrm>
          <a:prstGeom prst="rect">
            <a:avLst/>
          </a:prstGeom>
          <a:gradFill flip="none" rotWithShape="1">
            <a:gsLst>
              <a:gs pos="0">
                <a:schemeClr val="accent5">
                  <a:lumMod val="75000"/>
                </a:schemeClr>
              </a:gs>
              <a:gs pos="33000">
                <a:schemeClr val="accent5">
                  <a:lumMod val="60000"/>
                  <a:lumOff val="40000"/>
                </a:schemeClr>
              </a:gs>
              <a:gs pos="100000">
                <a:schemeClr val="accent5">
                  <a:lumMod val="40000"/>
                  <a:lumOff val="60000"/>
                </a:schemeClr>
              </a:gs>
            </a:gsLst>
            <a:lin ang="16200000" scaled="1"/>
            <a:tileRect/>
          </a:gra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ポストコロナ</a:t>
            </a:r>
            <a:endParaRPr lang="en-US" altLang="ja-JP" dirty="0"/>
          </a:p>
          <a:p>
            <a:r>
              <a:rPr lang="ja-JP" altLang="en-US" dirty="0"/>
              <a:t>反転攻勢期</a:t>
            </a:r>
          </a:p>
        </p:txBody>
      </p:sp>
      <p:sp>
        <p:nvSpPr>
          <p:cNvPr id="1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５）取組み</a:t>
            </a:r>
            <a:r>
              <a:rPr lang="ja-JP" altLang="en-US" sz="3600" b="1" dirty="0">
                <a:solidFill>
                  <a:schemeClr val="bg1"/>
                </a:solidFill>
                <a:latin typeface="+mn-ea"/>
                <a:ea typeface="+mn-ea"/>
              </a:rPr>
              <a:t>の</a:t>
            </a:r>
            <a:r>
              <a:rPr lang="ja-JP" altLang="en-US" sz="3600" b="1" dirty="0" smtClean="0">
                <a:solidFill>
                  <a:schemeClr val="bg1"/>
                </a:solidFill>
                <a:latin typeface="+mn-ea"/>
                <a:ea typeface="+mn-ea"/>
              </a:rPr>
              <a:t>方向性　各論（⑤副首都の確立に向けて）</a:t>
            </a:r>
            <a:endParaRPr lang="ja-JP" altLang="en-US" sz="3600" b="1" dirty="0">
              <a:solidFill>
                <a:schemeClr val="bg1"/>
              </a:solidFill>
              <a:latin typeface="+mn-ea"/>
              <a:ea typeface="+mn-ea"/>
            </a:endParaRPr>
          </a:p>
        </p:txBody>
      </p:sp>
      <p:sp>
        <p:nvSpPr>
          <p:cNvPr id="48" name="右矢印 47"/>
          <p:cNvSpPr/>
          <p:nvPr/>
        </p:nvSpPr>
        <p:spPr>
          <a:xfrm>
            <a:off x="5938724" y="4137205"/>
            <a:ext cx="10613495"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4" name="ホームベース 23"/>
          <p:cNvSpPr/>
          <p:nvPr/>
        </p:nvSpPr>
        <p:spPr>
          <a:xfrm>
            <a:off x="450000" y="2916000"/>
            <a:ext cx="16200000" cy="972000"/>
          </a:xfrm>
          <a:prstGeom prst="homePlate">
            <a:avLst>
              <a:gd name="adj" fmla="val 0"/>
            </a:avLst>
          </a:prstGeom>
          <a:noFill/>
          <a:ln w="3810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3200" b="1" dirty="0">
                <a:solidFill>
                  <a:schemeClr val="tx1"/>
                </a:solidFill>
                <a:latin typeface="+mn-ea"/>
              </a:rPr>
              <a:t>⑤</a:t>
            </a:r>
            <a:r>
              <a:rPr kumimoji="1" lang="ja-JP" altLang="en-US" sz="3200" b="1" dirty="0" smtClean="0">
                <a:solidFill>
                  <a:schemeClr val="tx1"/>
                </a:solidFill>
                <a:latin typeface="+mn-ea"/>
              </a:rPr>
              <a:t> 万博、ＩＲを活かし、日本の成長をけん引する「副首都・大阪」の推進</a:t>
            </a:r>
            <a:endParaRPr kumimoji="1" lang="ja-JP" altLang="en-US" sz="3200" b="1" dirty="0">
              <a:solidFill>
                <a:schemeClr val="tx1"/>
              </a:solidFill>
              <a:latin typeface="+mn-ea"/>
            </a:endParaRPr>
          </a:p>
        </p:txBody>
      </p:sp>
      <p:sp>
        <p:nvSpPr>
          <p:cNvPr id="27" name="正方形/長方形 26"/>
          <p:cNvSpPr/>
          <p:nvPr/>
        </p:nvSpPr>
        <p:spPr>
          <a:xfrm>
            <a:off x="576000" y="4176000"/>
            <a:ext cx="5400000" cy="798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r>
              <a:rPr kumimoji="1" lang="ja-JP" altLang="en-US" sz="2400" b="1" u="sng" dirty="0">
                <a:solidFill>
                  <a:schemeClr val="tx1"/>
                </a:solidFill>
                <a:latin typeface="+mn-ea"/>
              </a:rPr>
              <a:t>■万博の成功に向けた取組みの推進</a:t>
            </a:r>
            <a:endParaRPr kumimoji="1" lang="en-US" altLang="ja-JP" sz="2400" b="1" u="sng" dirty="0">
              <a:solidFill>
                <a:schemeClr val="tx1"/>
              </a:solidFill>
              <a:latin typeface="+mn-ea"/>
            </a:endParaRPr>
          </a:p>
        </p:txBody>
      </p:sp>
      <p:sp>
        <p:nvSpPr>
          <p:cNvPr id="30" name="正方形/長方形 29"/>
          <p:cNvSpPr/>
          <p:nvPr/>
        </p:nvSpPr>
        <p:spPr>
          <a:xfrm>
            <a:off x="648000" y="4761144"/>
            <a:ext cx="15147906" cy="46463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機運醸成、交通アクセス整備、会場整備、パビリオン（バーチャル大阪館）の検討、実証実験の</a:t>
            </a:r>
            <a:r>
              <a:rPr kumimoji="1" lang="ja-JP" altLang="en-US" sz="2000" dirty="0" smtClean="0">
                <a:solidFill>
                  <a:schemeClr val="tx1"/>
                </a:solidFill>
                <a:latin typeface="+mn-ea"/>
              </a:rPr>
              <a:t>推進</a:t>
            </a:r>
            <a:r>
              <a:rPr kumimoji="1" lang="ja-JP" altLang="en-US" sz="2000" dirty="0">
                <a:solidFill>
                  <a:schemeClr val="tx1"/>
                </a:solidFill>
                <a:latin typeface="+mn-ea"/>
              </a:rPr>
              <a:t>　</a:t>
            </a:r>
            <a:r>
              <a:rPr kumimoji="1" lang="ja-JP" altLang="en-US" sz="2000" dirty="0" smtClean="0">
                <a:solidFill>
                  <a:schemeClr val="tx1"/>
                </a:solidFill>
                <a:latin typeface="+mn-ea"/>
              </a:rPr>
              <a:t>など</a:t>
            </a:r>
            <a:endParaRPr kumimoji="1" lang="en-US" altLang="ja-JP" sz="2000" dirty="0">
              <a:solidFill>
                <a:schemeClr val="tx1"/>
              </a:solidFill>
              <a:latin typeface="+mn-ea"/>
            </a:endParaRPr>
          </a:p>
        </p:txBody>
      </p:sp>
      <p:sp>
        <p:nvSpPr>
          <p:cNvPr id="34" name="正方形/長方形 33"/>
          <p:cNvSpPr/>
          <p:nvPr/>
        </p:nvSpPr>
        <p:spPr>
          <a:xfrm>
            <a:off x="576000" y="6244746"/>
            <a:ext cx="5400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r>
              <a:rPr kumimoji="1" lang="ja-JP" altLang="en-US" sz="2400" b="1" u="sng" dirty="0">
                <a:solidFill>
                  <a:schemeClr val="tx1"/>
                </a:solidFill>
                <a:latin typeface="+mn-ea"/>
              </a:rPr>
              <a:t>■ＩＲ誘致の推進</a:t>
            </a:r>
            <a:endParaRPr kumimoji="1" lang="en-US" altLang="ja-JP" sz="2400" b="1" u="sng" dirty="0">
              <a:solidFill>
                <a:schemeClr val="tx1"/>
              </a:solidFill>
              <a:latin typeface="+mn-ea"/>
            </a:endParaRPr>
          </a:p>
        </p:txBody>
      </p:sp>
      <p:sp>
        <p:nvSpPr>
          <p:cNvPr id="35" name="正方形/長方形 34"/>
          <p:cNvSpPr/>
          <p:nvPr/>
        </p:nvSpPr>
        <p:spPr>
          <a:xfrm>
            <a:off x="648726" y="7019423"/>
            <a:ext cx="14183855" cy="5930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ＩＲを契機とした夢洲における国際観光拠点（</a:t>
            </a:r>
            <a:r>
              <a:rPr kumimoji="1" lang="ja-JP" altLang="en-US" sz="2000" dirty="0" smtClean="0">
                <a:solidFill>
                  <a:schemeClr val="tx1"/>
                </a:solidFill>
                <a:latin typeface="+mn-ea"/>
              </a:rPr>
              <a:t>スマートリゾートシティ）の形成など</a:t>
            </a:r>
            <a:endParaRPr kumimoji="1" lang="ja-JP" altLang="en-US" sz="2000" dirty="0">
              <a:solidFill>
                <a:schemeClr val="tx1"/>
              </a:solidFill>
              <a:latin typeface="+mn-ea"/>
            </a:endParaRPr>
          </a:p>
        </p:txBody>
      </p:sp>
      <p:sp>
        <p:nvSpPr>
          <p:cNvPr id="36" name="正方形/長方形 35"/>
          <p:cNvSpPr/>
          <p:nvPr/>
        </p:nvSpPr>
        <p:spPr>
          <a:xfrm>
            <a:off x="576000" y="8359745"/>
            <a:ext cx="7058213"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r>
              <a:rPr kumimoji="1" lang="ja-JP" altLang="en-US" sz="2400" b="1" u="sng" dirty="0" smtClean="0">
                <a:solidFill>
                  <a:schemeClr val="tx1"/>
                </a:solidFill>
                <a:latin typeface="+mn-ea"/>
              </a:rPr>
              <a:t>■「</a:t>
            </a:r>
            <a:r>
              <a:rPr kumimoji="1" lang="ja-JP" altLang="en-US" sz="2400" b="1" u="sng" dirty="0">
                <a:solidFill>
                  <a:schemeClr val="tx1"/>
                </a:solidFill>
                <a:latin typeface="+mn-ea"/>
              </a:rPr>
              <a:t>副首都・大阪」の確立に向けた取組の推進</a:t>
            </a:r>
            <a:endParaRPr kumimoji="1" lang="en-US" altLang="ja-JP" sz="2400" b="1" u="sng" dirty="0">
              <a:solidFill>
                <a:schemeClr val="tx1"/>
              </a:solidFill>
              <a:latin typeface="+mn-ea"/>
            </a:endParaRPr>
          </a:p>
        </p:txBody>
      </p:sp>
      <p:sp>
        <p:nvSpPr>
          <p:cNvPr id="37" name="右矢印 36"/>
          <p:cNvSpPr/>
          <p:nvPr/>
        </p:nvSpPr>
        <p:spPr>
          <a:xfrm>
            <a:off x="5938724" y="6386399"/>
            <a:ext cx="10613495"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7449188" y="8498255"/>
            <a:ext cx="9014541"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48726" y="9101015"/>
            <a:ext cx="15903493" cy="8062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・大学</a:t>
            </a:r>
            <a:r>
              <a:rPr kumimoji="1" lang="ja-JP" altLang="en-US" sz="2000" dirty="0">
                <a:solidFill>
                  <a:schemeClr val="tx1"/>
                </a:solidFill>
                <a:latin typeface="+mn-ea"/>
              </a:rPr>
              <a:t>統合など人材育成環境の</a:t>
            </a:r>
            <a:r>
              <a:rPr kumimoji="1" lang="ja-JP" altLang="en-US" sz="2000" dirty="0" smtClean="0">
                <a:solidFill>
                  <a:schemeClr val="tx1"/>
                </a:solidFill>
                <a:latin typeface="+mn-ea"/>
              </a:rPr>
              <a:t>充実、都市インフラの充実、基盤的な公共機能の高度化</a:t>
            </a:r>
            <a:r>
              <a:rPr kumimoji="1" lang="ja-JP" altLang="en-US" sz="2000" dirty="0">
                <a:solidFill>
                  <a:schemeClr val="tx1"/>
                </a:solidFill>
                <a:latin typeface="+mn-ea"/>
              </a:rPr>
              <a:t>　</a:t>
            </a:r>
            <a:r>
              <a:rPr kumimoji="1" lang="ja-JP" altLang="en-US" sz="2000" dirty="0" smtClean="0">
                <a:solidFill>
                  <a:schemeClr val="tx1"/>
                </a:solidFill>
                <a:latin typeface="+mn-ea"/>
              </a:rPr>
              <a:t>など</a:t>
            </a:r>
            <a:endParaRPr kumimoji="1" lang="en-US" altLang="ja-JP" sz="2000" dirty="0" smtClean="0">
              <a:solidFill>
                <a:schemeClr val="tx1"/>
              </a:solidFill>
              <a:latin typeface="+mn-ea"/>
            </a:endParaRPr>
          </a:p>
          <a:p>
            <a:r>
              <a:rPr kumimoji="1" lang="ja-JP" altLang="en-US" sz="2000" dirty="0" smtClean="0">
                <a:solidFill>
                  <a:schemeClr val="tx1"/>
                </a:solidFill>
                <a:latin typeface="+mn-ea"/>
              </a:rPr>
              <a:t>・副首都</a:t>
            </a:r>
            <a:r>
              <a:rPr kumimoji="1" lang="ja-JP" altLang="en-US" sz="2000" dirty="0">
                <a:solidFill>
                  <a:schemeClr val="tx1"/>
                </a:solidFill>
                <a:latin typeface="+mn-ea"/>
              </a:rPr>
              <a:t>・大阪にふさわしい新たな大都市制度の</a:t>
            </a:r>
            <a:r>
              <a:rPr kumimoji="1" lang="ja-JP" altLang="en-US" sz="2000" dirty="0" smtClean="0">
                <a:solidFill>
                  <a:schemeClr val="tx1"/>
                </a:solidFill>
                <a:latin typeface="+mn-ea"/>
              </a:rPr>
              <a:t>実現、副首都</a:t>
            </a:r>
            <a:r>
              <a:rPr kumimoji="1" lang="ja-JP" altLang="en-US" sz="2000" dirty="0">
                <a:solidFill>
                  <a:schemeClr val="tx1"/>
                </a:solidFill>
                <a:latin typeface="+mn-ea"/>
              </a:rPr>
              <a:t>・大阪の住民生活を支える基礎自治機能（府内市町村）の</a:t>
            </a:r>
            <a:r>
              <a:rPr kumimoji="1" lang="ja-JP" altLang="en-US" sz="2000" dirty="0" smtClean="0">
                <a:solidFill>
                  <a:schemeClr val="tx1"/>
                </a:solidFill>
                <a:latin typeface="+mn-ea"/>
              </a:rPr>
              <a:t>充実</a:t>
            </a:r>
            <a:r>
              <a:rPr kumimoji="1" lang="ja-JP" altLang="en-US" sz="2000" dirty="0">
                <a:solidFill>
                  <a:schemeClr val="tx1"/>
                </a:solidFill>
                <a:latin typeface="+mn-ea"/>
              </a:rPr>
              <a:t>　</a:t>
            </a:r>
            <a:r>
              <a:rPr kumimoji="1" lang="ja-JP" altLang="en-US" sz="2000" dirty="0" smtClean="0">
                <a:solidFill>
                  <a:schemeClr val="tx1"/>
                </a:solidFill>
                <a:latin typeface="+mn-ea"/>
              </a:rPr>
              <a:t>など</a:t>
            </a:r>
            <a:endParaRPr kumimoji="1" lang="ja-JP" altLang="en-US" sz="2000" dirty="0">
              <a:solidFill>
                <a:schemeClr val="tx1"/>
              </a:solidFill>
              <a:latin typeface="+mn-ea"/>
            </a:endParaRPr>
          </a:p>
          <a:p>
            <a:endParaRPr kumimoji="1" lang="en-US" altLang="ja-JP" sz="2000" dirty="0">
              <a:solidFill>
                <a:schemeClr val="tx1"/>
              </a:solidFill>
              <a:latin typeface="+mn-ea"/>
            </a:endParaRPr>
          </a:p>
        </p:txBody>
      </p:sp>
      <p:sp>
        <p:nvSpPr>
          <p:cNvPr id="52" name="角丸四角形 51"/>
          <p:cNvSpPr/>
          <p:nvPr/>
        </p:nvSpPr>
        <p:spPr>
          <a:xfrm>
            <a:off x="450000" y="666000"/>
            <a:ext cx="16200000" cy="120960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latin typeface="+mn-ea"/>
              </a:rPr>
              <a:t>　「</a:t>
            </a:r>
            <a:r>
              <a:rPr lang="ja-JP" altLang="en-US" sz="2400" dirty="0">
                <a:solidFill>
                  <a:prstClr val="black"/>
                </a:solidFill>
                <a:latin typeface="+mn-ea"/>
              </a:rPr>
              <a:t>経済」「くらし」「まちづくり</a:t>
            </a:r>
            <a:r>
              <a:rPr lang="ja-JP" altLang="en-US" sz="2400" dirty="0" smtClean="0">
                <a:solidFill>
                  <a:prstClr val="black"/>
                </a:solidFill>
                <a:latin typeface="+mn-ea"/>
              </a:rPr>
              <a:t>」の取組みを進め、</a:t>
            </a:r>
            <a:r>
              <a:rPr lang="ja-JP" altLang="en-US" sz="2400" dirty="0">
                <a:solidFill>
                  <a:prstClr val="black"/>
                </a:solidFill>
                <a:latin typeface="+mn-ea"/>
              </a:rPr>
              <a:t>そして、それらを支える「安全・安心」を</a:t>
            </a:r>
            <a:r>
              <a:rPr lang="ja-JP" altLang="en-US" sz="2400" dirty="0" smtClean="0">
                <a:solidFill>
                  <a:prstClr val="black"/>
                </a:solidFill>
                <a:latin typeface="+mn-ea"/>
              </a:rPr>
              <a:t>確保することにより、大阪</a:t>
            </a:r>
            <a:r>
              <a:rPr lang="ja-JP" altLang="en-US" sz="2400" dirty="0">
                <a:solidFill>
                  <a:prstClr val="black"/>
                </a:solidFill>
                <a:latin typeface="+mn-ea"/>
              </a:rPr>
              <a:t>の</a:t>
            </a:r>
            <a:r>
              <a:rPr lang="ja-JP" altLang="en-US" sz="2400" dirty="0" smtClean="0">
                <a:solidFill>
                  <a:prstClr val="black"/>
                </a:solidFill>
                <a:latin typeface="+mn-ea"/>
              </a:rPr>
              <a:t>再生・成長を図り、さらには、万博やＩＲも活かしながら、</a:t>
            </a:r>
            <a:r>
              <a:rPr lang="ja-JP" altLang="en-US" sz="2400" b="1" dirty="0" smtClean="0">
                <a:solidFill>
                  <a:prstClr val="black"/>
                </a:solidFill>
                <a:latin typeface="+mn-ea"/>
              </a:rPr>
              <a:t>東西二極の一極となる日本の成長をけん引する「副首都・大阪」を確立</a:t>
            </a:r>
            <a:r>
              <a:rPr lang="ja-JP" altLang="en-US" sz="2400" dirty="0" smtClean="0">
                <a:solidFill>
                  <a:prstClr val="black"/>
                </a:solidFill>
                <a:latin typeface="+mn-ea"/>
              </a:rPr>
              <a:t>していく。</a:t>
            </a:r>
            <a:endParaRPr lang="ja-JP" altLang="en-US" sz="2400" dirty="0">
              <a:solidFill>
                <a:prstClr val="black"/>
              </a:solidFill>
              <a:latin typeface="+mn-ea"/>
            </a:endParaRPr>
          </a:p>
        </p:txBody>
      </p:sp>
    </p:spTree>
    <p:extLst>
      <p:ext uri="{BB962C8B-B14F-4D97-AF65-F5344CB8AC3E}">
        <p14:creationId xmlns:p14="http://schemas.microsoft.com/office/powerpoint/2010/main" val="265191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６）</a:t>
            </a:r>
            <a:r>
              <a:rPr lang="ja-JP" altLang="en-US" sz="3600" b="1" dirty="0">
                <a:solidFill>
                  <a:schemeClr val="bg1"/>
                </a:solidFill>
                <a:latin typeface="+mn-ea"/>
                <a:ea typeface="+mn-ea"/>
              </a:rPr>
              <a:t>今後の進め方</a:t>
            </a:r>
          </a:p>
        </p:txBody>
      </p:sp>
      <p:sp>
        <p:nvSpPr>
          <p:cNvPr id="26" name="正方形/長方形 25"/>
          <p:cNvSpPr/>
          <p:nvPr/>
        </p:nvSpPr>
        <p:spPr>
          <a:xfrm>
            <a:off x="581367" y="1408075"/>
            <a:ext cx="15881683" cy="8956298"/>
          </a:xfrm>
          <a:prstGeom prst="rect">
            <a:avLst/>
          </a:prstGeom>
        </p:spPr>
        <p:txBody>
          <a:bodyPr wrap="square">
            <a:spAutoFit/>
          </a:bodyPr>
          <a:lstStyle/>
          <a:p>
            <a:pPr marL="360354" indent="-360354"/>
            <a:r>
              <a:rPr lang="ja-JP" altLang="en-US" sz="3600" b="1" dirty="0">
                <a:latin typeface="+mn-ea"/>
              </a:rPr>
              <a:t>■今後の</a:t>
            </a:r>
            <a:r>
              <a:rPr lang="ja-JP" altLang="en-US" sz="3600" b="1" dirty="0" smtClean="0">
                <a:latin typeface="+mn-ea"/>
              </a:rPr>
              <a:t>検討の方向</a:t>
            </a:r>
            <a:endParaRPr lang="en-US" altLang="ja-JP" sz="3600" b="1" dirty="0">
              <a:latin typeface="+mn-ea"/>
            </a:endParaRPr>
          </a:p>
          <a:p>
            <a:pPr marL="360354" indent="-360354"/>
            <a:r>
              <a:rPr lang="ja-JP" altLang="en-US" sz="3600" dirty="0">
                <a:latin typeface="+mn-ea"/>
              </a:rPr>
              <a:t>　</a:t>
            </a:r>
            <a:r>
              <a:rPr lang="ja-JP" altLang="en-US" sz="3600" b="1" dirty="0">
                <a:latin typeface="+mn-ea"/>
              </a:rPr>
              <a:t>○目標設定</a:t>
            </a:r>
            <a:endParaRPr lang="en-US" altLang="ja-JP" sz="3600" b="1" dirty="0">
              <a:latin typeface="+mn-ea"/>
            </a:endParaRPr>
          </a:p>
          <a:p>
            <a:pPr marL="360354" indent="-360354"/>
            <a:r>
              <a:rPr lang="ja-JP" altLang="en-US" sz="3600" dirty="0">
                <a:latin typeface="+mn-ea"/>
              </a:rPr>
              <a:t>　　・今後、有識者懇話会</a:t>
            </a:r>
            <a:r>
              <a:rPr lang="ja-JP" altLang="en-US" sz="3600" dirty="0" smtClean="0">
                <a:latin typeface="+mn-ea"/>
              </a:rPr>
              <a:t>の意見等を</a:t>
            </a:r>
            <a:r>
              <a:rPr lang="ja-JP" altLang="en-US" sz="3600" dirty="0">
                <a:latin typeface="+mn-ea"/>
              </a:rPr>
              <a:t>踏まえ、目標を設定。</a:t>
            </a:r>
            <a:endParaRPr lang="en-US" altLang="ja-JP" sz="3600" dirty="0">
              <a:latin typeface="+mn-ea"/>
            </a:endParaRPr>
          </a:p>
          <a:p>
            <a:pPr marL="1347788" indent="-1347788"/>
            <a:r>
              <a:rPr lang="ja-JP" altLang="en-US" sz="3600" dirty="0">
                <a:latin typeface="+mn-ea"/>
              </a:rPr>
              <a:t>　　・</a:t>
            </a:r>
            <a:r>
              <a:rPr lang="ja-JP" altLang="en-US" sz="3600" dirty="0" smtClean="0">
                <a:latin typeface="+mn-ea"/>
              </a:rPr>
              <a:t>定量</a:t>
            </a:r>
            <a:r>
              <a:rPr lang="ja-JP" altLang="en-US" sz="3600" dirty="0">
                <a:latin typeface="+mn-ea"/>
              </a:rPr>
              <a:t>・定性の両面から、大阪</a:t>
            </a:r>
            <a:r>
              <a:rPr lang="ja-JP" altLang="en-US" sz="3600" dirty="0" smtClean="0">
                <a:latin typeface="+mn-ea"/>
              </a:rPr>
              <a:t>経済や社会、まちづくりなどの視点か</a:t>
            </a:r>
            <a:r>
              <a:rPr lang="ja-JP" altLang="en-US" sz="3600" dirty="0">
                <a:latin typeface="+mn-ea"/>
              </a:rPr>
              <a:t>ら</a:t>
            </a:r>
            <a:r>
              <a:rPr lang="ja-JP" altLang="en-US" sz="3600" dirty="0" smtClean="0">
                <a:latin typeface="+mn-ea"/>
              </a:rPr>
              <a:t>、目標を検討。</a:t>
            </a:r>
            <a:endParaRPr lang="en-US" altLang="ja-JP" sz="3600" dirty="0" smtClean="0">
              <a:latin typeface="+mn-ea"/>
            </a:endParaRPr>
          </a:p>
          <a:p>
            <a:pPr marL="1347788" indent="-1347788"/>
            <a:r>
              <a:rPr lang="ja-JP" altLang="en-US" sz="3600" dirty="0">
                <a:latin typeface="+mn-ea"/>
              </a:rPr>
              <a:t>　</a:t>
            </a:r>
            <a:r>
              <a:rPr lang="ja-JP" altLang="en-US" sz="3600" b="1" dirty="0">
                <a:latin typeface="+mn-ea"/>
              </a:rPr>
              <a:t>○具体的な取組み</a:t>
            </a:r>
            <a:endParaRPr lang="en-US" altLang="ja-JP" sz="3600" b="1" dirty="0">
              <a:latin typeface="+mn-ea"/>
            </a:endParaRPr>
          </a:p>
          <a:p>
            <a:pPr marL="360354" indent="-360354"/>
            <a:r>
              <a:rPr lang="ja-JP" altLang="en-US" sz="3600" dirty="0">
                <a:latin typeface="+mn-ea"/>
              </a:rPr>
              <a:t>　　・今後</a:t>
            </a:r>
            <a:r>
              <a:rPr lang="ja-JP" altLang="en-US" sz="3600" dirty="0" smtClean="0">
                <a:latin typeface="+mn-ea"/>
              </a:rPr>
              <a:t>、取組みの方向性を踏まえ、具体的</a:t>
            </a:r>
            <a:r>
              <a:rPr lang="ja-JP" altLang="en-US" sz="3600" dirty="0">
                <a:latin typeface="+mn-ea"/>
              </a:rPr>
              <a:t>な取組み</a:t>
            </a:r>
            <a:r>
              <a:rPr lang="ja-JP" altLang="en-US" sz="3600" dirty="0" smtClean="0">
                <a:latin typeface="+mn-ea"/>
              </a:rPr>
              <a:t>を検討。</a:t>
            </a:r>
            <a:endParaRPr lang="en-US" altLang="ja-JP" sz="3600" dirty="0" smtClean="0">
              <a:latin typeface="+mn-ea"/>
            </a:endParaRPr>
          </a:p>
          <a:p>
            <a:pPr marL="360354" indent="-360354"/>
            <a:endParaRPr lang="en-US" altLang="ja-JP" sz="3600" dirty="0">
              <a:latin typeface="+mn-ea"/>
            </a:endParaRPr>
          </a:p>
          <a:p>
            <a:pPr marL="360354" indent="-360354"/>
            <a:r>
              <a:rPr lang="ja-JP" altLang="en-US" sz="3600" b="1" dirty="0">
                <a:latin typeface="+mn-ea"/>
              </a:rPr>
              <a:t>■スケジュール（予定）</a:t>
            </a:r>
            <a:endParaRPr lang="en-US" altLang="ja-JP" sz="3600" b="1" dirty="0">
              <a:latin typeface="+mn-ea"/>
            </a:endParaRPr>
          </a:p>
          <a:p>
            <a:pPr marL="360354" indent="-360354"/>
            <a:r>
              <a:rPr lang="ja-JP" altLang="en-US" sz="3600" dirty="0">
                <a:latin typeface="+mn-ea"/>
              </a:rPr>
              <a:t>　　</a:t>
            </a:r>
            <a:r>
              <a:rPr lang="ja-JP" altLang="en-US" sz="3600" dirty="0" smtClean="0">
                <a:latin typeface="+mn-ea"/>
              </a:rPr>
              <a:t>９月</a:t>
            </a:r>
            <a:r>
              <a:rPr lang="ja-JP" altLang="en-US" sz="3600" dirty="0">
                <a:latin typeface="+mn-ea"/>
              </a:rPr>
              <a:t>：中間報告≪影響分析、取組みの柱≫</a:t>
            </a:r>
            <a:endParaRPr lang="en-US" altLang="ja-JP" sz="3600" dirty="0">
              <a:latin typeface="+mn-ea"/>
            </a:endParaRPr>
          </a:p>
          <a:p>
            <a:pPr marL="360354" indent="-360354"/>
            <a:r>
              <a:rPr lang="ja-JP" altLang="en-US" sz="3600" dirty="0">
                <a:latin typeface="+mn-ea"/>
              </a:rPr>
              <a:t>　　</a:t>
            </a:r>
            <a:endParaRPr lang="en-US" altLang="ja-JP" sz="3600" dirty="0">
              <a:latin typeface="+mn-ea"/>
            </a:endParaRPr>
          </a:p>
          <a:p>
            <a:pPr marL="360354" indent="-360354"/>
            <a:endParaRPr lang="en-US" altLang="ja-JP" sz="3600" dirty="0">
              <a:latin typeface="+mn-ea"/>
            </a:endParaRPr>
          </a:p>
          <a:p>
            <a:pPr marL="360354" indent="-360354"/>
            <a:r>
              <a:rPr lang="ja-JP" altLang="en-US" sz="3600" dirty="0">
                <a:latin typeface="+mn-ea"/>
              </a:rPr>
              <a:t>　１１月：新たな戦略（案）≪各フェーズの取組みの方向性、目標設定≫</a:t>
            </a:r>
            <a:endParaRPr lang="en-US" altLang="ja-JP" sz="3600" dirty="0">
              <a:latin typeface="+mn-ea"/>
            </a:endParaRPr>
          </a:p>
          <a:p>
            <a:pPr marL="360354" indent="-360354"/>
            <a:endParaRPr lang="en-US" altLang="ja-JP" sz="3600" dirty="0">
              <a:latin typeface="+mn-ea"/>
            </a:endParaRPr>
          </a:p>
          <a:p>
            <a:pPr marL="360354" indent="-360354"/>
            <a:r>
              <a:rPr lang="ja-JP" altLang="en-US" sz="3600" dirty="0">
                <a:latin typeface="+mn-ea"/>
              </a:rPr>
              <a:t>　　　　　</a:t>
            </a:r>
            <a:endParaRPr lang="en-US" altLang="ja-JP" sz="3600" dirty="0">
              <a:latin typeface="+mn-ea"/>
            </a:endParaRPr>
          </a:p>
          <a:p>
            <a:pPr marL="360354" indent="-360354"/>
            <a:r>
              <a:rPr lang="ja-JP" altLang="en-US" sz="3600" dirty="0">
                <a:latin typeface="+mn-ea"/>
              </a:rPr>
              <a:t>　　</a:t>
            </a:r>
            <a:r>
              <a:rPr lang="ja-JP" altLang="en-US" sz="3600" dirty="0" smtClean="0">
                <a:latin typeface="+mn-ea"/>
              </a:rPr>
              <a:t>年内：</a:t>
            </a:r>
            <a:r>
              <a:rPr lang="ja-JP" altLang="en-US" sz="3600" dirty="0">
                <a:latin typeface="+mn-ea"/>
              </a:rPr>
              <a:t>成案化</a:t>
            </a:r>
            <a:endParaRPr lang="en-US" altLang="ja-JP" sz="3600" dirty="0">
              <a:latin typeface="+mn-ea"/>
            </a:endParaRPr>
          </a:p>
        </p:txBody>
      </p:sp>
      <p:sp>
        <p:nvSpPr>
          <p:cNvPr id="2" name="下矢印 1"/>
          <p:cNvSpPr/>
          <p:nvPr/>
        </p:nvSpPr>
        <p:spPr>
          <a:xfrm>
            <a:off x="2526632" y="6930843"/>
            <a:ext cx="457200" cy="1058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5" name="下矢印 4"/>
          <p:cNvSpPr/>
          <p:nvPr/>
        </p:nvSpPr>
        <p:spPr>
          <a:xfrm>
            <a:off x="2526632" y="8631581"/>
            <a:ext cx="457200" cy="1058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4" name="テキスト ボックス 3"/>
          <p:cNvSpPr txBox="1"/>
          <p:nvPr/>
        </p:nvSpPr>
        <p:spPr>
          <a:xfrm>
            <a:off x="3266493" y="7044733"/>
            <a:ext cx="12577011" cy="830997"/>
          </a:xfrm>
          <a:prstGeom prst="rect">
            <a:avLst/>
          </a:prstGeom>
          <a:noFill/>
          <a:ln>
            <a:solidFill>
              <a:schemeClr val="tx1"/>
            </a:solidFill>
            <a:prstDash val="dash"/>
          </a:ln>
        </p:spPr>
        <p:txBody>
          <a:bodyPr wrap="square" rtlCol="0">
            <a:spAutoFit/>
          </a:bodyPr>
          <a:lstStyle/>
          <a:p>
            <a:r>
              <a:rPr kumimoji="1" lang="ja-JP" altLang="en-US" sz="2400" dirty="0"/>
              <a:t>・議会での議論、経済界、市町村との情報共有</a:t>
            </a:r>
            <a:endParaRPr kumimoji="1" lang="en-US" altLang="ja-JP" sz="2400" dirty="0"/>
          </a:p>
          <a:p>
            <a:r>
              <a:rPr kumimoji="1" lang="ja-JP" altLang="en-US" sz="2400" dirty="0"/>
              <a:t>・具体的な取組み（予算化等）に関する各部局との議論</a:t>
            </a:r>
            <a:endParaRPr kumimoji="1" lang="en-US" altLang="ja-JP" sz="2400" dirty="0"/>
          </a:p>
        </p:txBody>
      </p:sp>
      <p:sp>
        <p:nvSpPr>
          <p:cNvPr id="8" name="テキスト ボックス 7"/>
          <p:cNvSpPr txBox="1"/>
          <p:nvPr/>
        </p:nvSpPr>
        <p:spPr>
          <a:xfrm>
            <a:off x="3266493" y="8745471"/>
            <a:ext cx="12577011" cy="830997"/>
          </a:xfrm>
          <a:prstGeom prst="rect">
            <a:avLst/>
          </a:prstGeom>
          <a:noFill/>
          <a:ln>
            <a:solidFill>
              <a:schemeClr val="tx1"/>
            </a:solidFill>
            <a:prstDash val="dash"/>
          </a:ln>
        </p:spPr>
        <p:txBody>
          <a:bodyPr wrap="square" rtlCol="0">
            <a:spAutoFit/>
          </a:bodyPr>
          <a:lstStyle/>
          <a:p>
            <a:r>
              <a:rPr kumimoji="1" lang="ja-JP" altLang="en-US" sz="2400" dirty="0"/>
              <a:t>・議会での議論、経済界、市町村との情報共有</a:t>
            </a:r>
            <a:endParaRPr kumimoji="1" lang="en-US" altLang="ja-JP" sz="2400" dirty="0"/>
          </a:p>
          <a:p>
            <a:r>
              <a:rPr kumimoji="1" lang="ja-JP" altLang="en-US" sz="2400" dirty="0" smtClean="0"/>
              <a:t>・各フェーズ</a:t>
            </a:r>
            <a:r>
              <a:rPr kumimoji="1" lang="ja-JP" altLang="en-US" sz="2400" dirty="0"/>
              <a:t>における取組みに関する各部局との議論</a:t>
            </a:r>
            <a:endParaRPr kumimoji="1" lang="en-US" altLang="ja-JP" sz="2400" dirty="0"/>
          </a:p>
        </p:txBody>
      </p:sp>
      <p:sp>
        <p:nvSpPr>
          <p:cNvPr id="9"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0325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（参考）有識者懇話会の設置等</a:t>
            </a:r>
            <a:endParaRPr lang="ja-JP" altLang="en-US" sz="3200" b="1" dirty="0">
              <a:solidFill>
                <a:schemeClr val="bg1"/>
              </a:solidFill>
              <a:latin typeface="+mn-ea"/>
              <a:ea typeface="+mn-ea"/>
            </a:endParaRPr>
          </a:p>
        </p:txBody>
      </p:sp>
      <p:sp>
        <p:nvSpPr>
          <p:cNvPr id="6" name="テキスト ボックス 5"/>
          <p:cNvSpPr txBox="1"/>
          <p:nvPr/>
        </p:nvSpPr>
        <p:spPr>
          <a:xfrm>
            <a:off x="398102" y="854015"/>
            <a:ext cx="16334955" cy="1384995"/>
          </a:xfrm>
          <a:prstGeom prst="rect">
            <a:avLst/>
          </a:prstGeom>
          <a:solidFill>
            <a:schemeClr val="accent4">
              <a:lumMod val="40000"/>
              <a:lumOff val="60000"/>
            </a:schemeClr>
          </a:solidFill>
          <a:ln w="9525">
            <a:solidFill>
              <a:schemeClr val="tx1"/>
            </a:solidFill>
          </a:ln>
        </p:spPr>
        <p:txBody>
          <a:bodyPr wrap="square" rtlCol="0" anchor="ctr" anchorCtr="0">
            <a:spAutoFit/>
          </a:bodyPr>
          <a:lstStyle/>
          <a:p>
            <a:pPr marL="355591" indent="-355591"/>
            <a:r>
              <a:rPr lang="ja-JP" altLang="en-US" sz="2800" dirty="0" smtClean="0">
                <a:latin typeface="+mn-ea"/>
              </a:rPr>
              <a:t>○大阪</a:t>
            </a:r>
            <a:r>
              <a:rPr lang="ja-JP" altLang="en-US" sz="2800" dirty="0">
                <a:latin typeface="+mn-ea"/>
              </a:rPr>
              <a:t>の再生・成長に向けた新たな戦略を策定するにあたり、新型コロナウイルスによる</a:t>
            </a:r>
            <a:r>
              <a:rPr lang="ja-JP" altLang="en-US" sz="2800" b="1" dirty="0">
                <a:latin typeface="+mn-ea"/>
              </a:rPr>
              <a:t>社会生活や大阪経済の影響をはじめ、今後予測される社会システムの変容など</a:t>
            </a:r>
            <a:r>
              <a:rPr lang="ja-JP" altLang="en-US" sz="2800" dirty="0">
                <a:latin typeface="+mn-ea"/>
              </a:rPr>
              <a:t>について</a:t>
            </a:r>
            <a:r>
              <a:rPr lang="ja-JP" altLang="en-US" sz="2800" b="1" dirty="0">
                <a:latin typeface="+mn-ea"/>
              </a:rPr>
              <a:t>専門的見地からの意見を幅広く聴取</a:t>
            </a:r>
            <a:r>
              <a:rPr lang="ja-JP" altLang="en-US" sz="2800" dirty="0">
                <a:latin typeface="+mn-ea"/>
              </a:rPr>
              <a:t>するため</a:t>
            </a:r>
            <a:r>
              <a:rPr lang="ja-JP" altLang="en-US" sz="2800" dirty="0" smtClean="0">
                <a:latin typeface="+mn-ea"/>
              </a:rPr>
              <a:t>、有識者</a:t>
            </a:r>
            <a:r>
              <a:rPr lang="ja-JP" altLang="en-US" sz="2800" dirty="0">
                <a:latin typeface="+mn-ea"/>
              </a:rPr>
              <a:t>懇話会を</a:t>
            </a:r>
            <a:r>
              <a:rPr lang="ja-JP" altLang="en-US" sz="2800" dirty="0" smtClean="0">
                <a:latin typeface="+mn-ea"/>
              </a:rPr>
              <a:t>設置。</a:t>
            </a:r>
            <a:endParaRPr lang="en-US" altLang="ja-JP" sz="2800" dirty="0">
              <a:latin typeface="+mn-ea"/>
            </a:endParaRPr>
          </a:p>
        </p:txBody>
      </p:sp>
      <p:sp>
        <p:nvSpPr>
          <p:cNvPr id="7" name="テキスト ボックス 6"/>
          <p:cNvSpPr txBox="1"/>
          <p:nvPr/>
        </p:nvSpPr>
        <p:spPr>
          <a:xfrm>
            <a:off x="398103" y="2982060"/>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委員名簿</a:t>
            </a:r>
            <a:endParaRPr lang="en-US" altLang="ja-JP" sz="2800" b="1" dirty="0">
              <a:latin typeface="+mn-ea"/>
            </a:endParaRPr>
          </a:p>
        </p:txBody>
      </p:sp>
      <p:sp>
        <p:nvSpPr>
          <p:cNvPr id="8" name="テキスト ボックス 7"/>
          <p:cNvSpPr txBox="1"/>
          <p:nvPr/>
        </p:nvSpPr>
        <p:spPr>
          <a:xfrm>
            <a:off x="9170894" y="2982060"/>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開催状況</a:t>
            </a:r>
            <a:endParaRPr lang="en-US" altLang="ja-JP" sz="2800" b="1" dirty="0">
              <a:latin typeface="+mn-ea"/>
            </a:endParaRPr>
          </a:p>
        </p:txBody>
      </p:sp>
      <p:sp>
        <p:nvSpPr>
          <p:cNvPr id="10" name="テキスト ボックス 9"/>
          <p:cNvSpPr txBox="1"/>
          <p:nvPr/>
        </p:nvSpPr>
        <p:spPr>
          <a:xfrm>
            <a:off x="9359153" y="3616702"/>
            <a:ext cx="7373906" cy="4524315"/>
          </a:xfrm>
          <a:prstGeom prst="rect">
            <a:avLst/>
          </a:prstGeom>
          <a:solidFill>
            <a:schemeClr val="bg1"/>
          </a:solidFill>
          <a:ln w="9525">
            <a:noFill/>
          </a:ln>
        </p:spPr>
        <p:txBody>
          <a:bodyPr wrap="square" rtlCol="0" anchor="t" anchorCtr="0">
            <a:spAutoFit/>
          </a:bodyPr>
          <a:lstStyle/>
          <a:p>
            <a:pPr marL="355591" indent="-355591"/>
            <a:r>
              <a:rPr lang="ja-JP" altLang="en-US" sz="2400" dirty="0">
                <a:latin typeface="+mn-ea"/>
              </a:rPr>
              <a:t>○第１回（６</a:t>
            </a:r>
            <a:r>
              <a:rPr lang="en-US" altLang="ja-JP" sz="2400" dirty="0">
                <a:latin typeface="+mn-ea"/>
              </a:rPr>
              <a:t>/</a:t>
            </a:r>
            <a:r>
              <a:rPr lang="ja-JP" altLang="en-US" sz="2400" dirty="0">
                <a:latin typeface="+mn-ea"/>
              </a:rPr>
              <a:t>２９）</a:t>
            </a:r>
            <a:endParaRPr lang="en-US" altLang="ja-JP" sz="2400" dirty="0">
              <a:latin typeface="+mn-ea"/>
            </a:endParaRPr>
          </a:p>
          <a:p>
            <a:pPr marL="619125" indent="-619125"/>
            <a:r>
              <a:rPr lang="ja-JP" altLang="en-US" sz="2400" dirty="0">
                <a:latin typeface="+mn-ea"/>
              </a:rPr>
              <a:t>　</a:t>
            </a:r>
            <a:r>
              <a:rPr lang="ja-JP" altLang="en-US" sz="2400" dirty="0" smtClean="0">
                <a:latin typeface="+mn-ea"/>
              </a:rPr>
              <a:t>・新型コロナウイルスによる社会・経済への影響分析等</a:t>
            </a:r>
            <a:endParaRPr lang="en-US" altLang="ja-JP" sz="2400" dirty="0">
              <a:latin typeface="+mn-ea"/>
            </a:endParaRPr>
          </a:p>
          <a:p>
            <a:pPr marL="355591" indent="-355591"/>
            <a:endParaRPr lang="en-US" altLang="ja-JP" sz="2400" dirty="0">
              <a:latin typeface="+mn-ea"/>
            </a:endParaRPr>
          </a:p>
          <a:p>
            <a:pPr marL="355591" indent="-355591"/>
            <a:r>
              <a:rPr lang="ja-JP" altLang="en-US" sz="2400" dirty="0">
                <a:latin typeface="+mn-ea"/>
              </a:rPr>
              <a:t>○第２回（７</a:t>
            </a:r>
            <a:r>
              <a:rPr lang="en-US" altLang="ja-JP" sz="2400" dirty="0">
                <a:latin typeface="+mn-ea"/>
              </a:rPr>
              <a:t>/</a:t>
            </a:r>
            <a:r>
              <a:rPr lang="ja-JP" altLang="en-US" sz="2400" dirty="0">
                <a:latin typeface="+mn-ea"/>
              </a:rPr>
              <a:t>１３）</a:t>
            </a:r>
            <a:endParaRPr lang="en-US" altLang="ja-JP" sz="2400" dirty="0">
              <a:latin typeface="+mn-ea"/>
            </a:endParaRPr>
          </a:p>
          <a:p>
            <a:pPr marL="619125" indent="-619125"/>
            <a:r>
              <a:rPr lang="ja-JP" altLang="en-US" sz="2400" dirty="0">
                <a:latin typeface="+mn-ea"/>
              </a:rPr>
              <a:t>　・新型コロナウイルスに</a:t>
            </a:r>
            <a:r>
              <a:rPr lang="ja-JP" altLang="en-US" sz="2400" dirty="0" smtClean="0">
                <a:latin typeface="+mn-ea"/>
              </a:rPr>
              <a:t>よる大阪の社会</a:t>
            </a:r>
            <a:r>
              <a:rPr lang="ja-JP" altLang="en-US" sz="2400" dirty="0">
                <a:latin typeface="+mn-ea"/>
              </a:rPr>
              <a:t>・経済への</a:t>
            </a:r>
            <a:r>
              <a:rPr lang="ja-JP" altLang="en-US" sz="2400" dirty="0" smtClean="0">
                <a:latin typeface="+mn-ea"/>
              </a:rPr>
              <a:t>影響分析と課題論点の整理</a:t>
            </a:r>
            <a:endParaRPr lang="en-US" altLang="ja-JP" sz="2400" dirty="0">
              <a:latin typeface="+mn-ea"/>
            </a:endParaRPr>
          </a:p>
          <a:p>
            <a:pPr marL="355591" indent="-355591"/>
            <a:endParaRPr lang="en-US" altLang="ja-JP" sz="2400" dirty="0">
              <a:latin typeface="+mn-ea"/>
            </a:endParaRPr>
          </a:p>
          <a:p>
            <a:pPr marL="355591" indent="-355591"/>
            <a:r>
              <a:rPr lang="ja-JP" altLang="en-US" sz="2400" dirty="0">
                <a:latin typeface="+mn-ea"/>
              </a:rPr>
              <a:t>○第３回（８</a:t>
            </a:r>
            <a:r>
              <a:rPr lang="en-US" altLang="ja-JP" sz="2400" dirty="0">
                <a:latin typeface="+mn-ea"/>
              </a:rPr>
              <a:t>/</a:t>
            </a:r>
            <a:r>
              <a:rPr lang="ja-JP" altLang="en-US" sz="2400" dirty="0">
                <a:latin typeface="+mn-ea"/>
              </a:rPr>
              <a:t>１７）</a:t>
            </a:r>
            <a:endParaRPr lang="en-US" altLang="ja-JP" sz="2400" dirty="0">
              <a:latin typeface="+mn-ea"/>
            </a:endParaRPr>
          </a:p>
          <a:p>
            <a:pPr marL="355591" indent="-355591"/>
            <a:r>
              <a:rPr lang="ja-JP" altLang="en-US" sz="2400" dirty="0">
                <a:latin typeface="+mn-ea"/>
              </a:rPr>
              <a:t>　・大阪の再生・成長に向けた課題整理</a:t>
            </a:r>
            <a:endParaRPr lang="en-US" altLang="ja-JP" sz="2400" dirty="0">
              <a:latin typeface="+mn-ea"/>
            </a:endParaRPr>
          </a:p>
          <a:p>
            <a:pPr marL="619125" indent="-619125"/>
            <a:r>
              <a:rPr lang="ja-JP" altLang="en-US" sz="2400" dirty="0">
                <a:latin typeface="+mn-ea"/>
              </a:rPr>
              <a:t>　</a:t>
            </a:r>
            <a:r>
              <a:rPr lang="ja-JP" altLang="en-US" sz="2400" dirty="0" smtClean="0">
                <a:latin typeface="+mn-ea"/>
              </a:rPr>
              <a:t>・ウィズコロナ・ポストコロナにおける取組み</a:t>
            </a:r>
            <a:r>
              <a:rPr lang="ja-JP" altLang="en-US" sz="2400" dirty="0">
                <a:latin typeface="+mn-ea"/>
              </a:rPr>
              <a:t>の方向性に係る論点整理</a:t>
            </a:r>
            <a:endParaRPr lang="en-US" altLang="ja-JP" sz="240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1441069894"/>
              </p:ext>
            </p:extLst>
          </p:nvPr>
        </p:nvGraphicFramePr>
        <p:xfrm>
          <a:off x="398103" y="3773360"/>
          <a:ext cx="8617488" cy="7796308"/>
        </p:xfrm>
        <a:graphic>
          <a:graphicData uri="http://schemas.openxmlformats.org/drawingml/2006/table">
            <a:tbl>
              <a:tblPr>
                <a:tableStyleId>{5940675A-B579-460E-94D1-54222C63F5DA}</a:tableStyleId>
              </a:tblPr>
              <a:tblGrid>
                <a:gridCol w="2324265">
                  <a:extLst>
                    <a:ext uri="{9D8B030D-6E8A-4147-A177-3AD203B41FA5}">
                      <a16:colId xmlns:a16="http://schemas.microsoft.com/office/drawing/2014/main" val="1661038540"/>
                    </a:ext>
                  </a:extLst>
                </a:gridCol>
                <a:gridCol w="6293223">
                  <a:extLst>
                    <a:ext uri="{9D8B030D-6E8A-4147-A177-3AD203B41FA5}">
                      <a16:colId xmlns:a16="http://schemas.microsoft.com/office/drawing/2014/main" val="170617005"/>
                    </a:ext>
                  </a:extLst>
                </a:gridCol>
              </a:tblGrid>
              <a:tr h="818219">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氏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職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18973707"/>
                  </a:ext>
                </a:extLst>
              </a:tr>
              <a:tr h="1618574">
                <a:tc>
                  <a:txBody>
                    <a:bodyPr/>
                    <a:lstStyle/>
                    <a:p>
                      <a:pPr algn="ctr" fontAlgn="ctr"/>
                      <a:r>
                        <a:rPr lang="ja-JP" altLang="en-US" sz="2800" b="0" u="none" strike="noStrike">
                          <a:effectLst/>
                          <a:latin typeface="ＭＳ Ｐゴシック" panose="020B0600070205080204" pitchFamily="50" charset="-128"/>
                          <a:ea typeface="ＭＳ Ｐゴシック" panose="020B0600070205080204" pitchFamily="50" charset="-128"/>
                        </a:rPr>
                        <a:t>石川　智久</a:t>
                      </a:r>
                      <a:endParaRPr lang="ja-JP" altLang="en-US" sz="2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株式会社日本総合研究所　調査部　</a:t>
                      </a:r>
                      <a:endParaRPr lang="en-US" altLang="ja-JP" sz="2400" b="0" u="none" strike="noStrike" dirty="0" smtClean="0">
                        <a:effectLst/>
                        <a:latin typeface="ＭＳ Ｐゴシック" panose="020B0600070205080204" pitchFamily="50" charset="-128"/>
                        <a:ea typeface="ＭＳ Ｐゴシック" panose="020B0600070205080204" pitchFamily="50" charset="-128"/>
                      </a:endParaRPr>
                    </a:p>
                    <a:p>
                      <a:pPr algn="l" fontAlgn="ctr"/>
                      <a:r>
                        <a:rPr lang="ja-JP" altLang="en-US" sz="2400" b="0" u="none" strike="noStrike" dirty="0" smtClean="0">
                          <a:effectLst/>
                          <a:latin typeface="ＭＳ Ｐゴシック" panose="020B0600070205080204" pitchFamily="50" charset="-128"/>
                          <a:ea typeface="ＭＳ Ｐゴシック" panose="020B0600070205080204" pitchFamily="50" charset="-128"/>
                        </a:rPr>
                        <a:t>マクロ</a:t>
                      </a:r>
                      <a:r>
                        <a:rPr lang="ja-JP" altLang="en-US" sz="2400" b="0" u="none" strike="noStrike" dirty="0">
                          <a:effectLst/>
                          <a:latin typeface="ＭＳ Ｐゴシック" panose="020B0600070205080204" pitchFamily="50" charset="-128"/>
                          <a:ea typeface="ＭＳ Ｐゴシック" panose="020B0600070205080204" pitchFamily="50" charset="-128"/>
                        </a:rPr>
                        <a:t>経済研究センター所長</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38425692"/>
                  </a:ext>
                </a:extLst>
              </a:tr>
              <a:tr h="1071903">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稲田　義</a:t>
                      </a:r>
                      <a:r>
                        <a:rPr lang="ja-JP" altLang="en-US" sz="2800" b="0" u="none" strike="noStrike" dirty="0" smtClean="0">
                          <a:effectLst/>
                          <a:latin typeface="ＭＳ Ｐゴシック" panose="020B0600070205080204" pitchFamily="50" charset="-128"/>
                          <a:ea typeface="ＭＳ Ｐゴシック" panose="020B0600070205080204" pitchFamily="50" charset="-128"/>
                        </a:rPr>
                        <a:t>久</a:t>
                      </a:r>
                      <a:endParaRPr lang="en-US" altLang="ja-JP" sz="2800" b="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2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（座長）</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甲南大学　経済学部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312237099"/>
                  </a:ext>
                </a:extLst>
              </a:tr>
              <a:tr h="1071903">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小野　達也</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桃山学院大学　社会</a:t>
                      </a:r>
                      <a:r>
                        <a:rPr lang="zh-CN" altLang="en-US" sz="2400" b="0" u="none" strike="noStrike" dirty="0" smtClean="0">
                          <a:effectLst/>
                          <a:latin typeface="ＭＳ Ｐゴシック" panose="020B0600070205080204" pitchFamily="50" charset="-128"/>
                          <a:ea typeface="ＭＳ Ｐゴシック" panose="020B0600070205080204" pitchFamily="50" charset="-128"/>
                        </a:rPr>
                        <a:t>学部社会</a:t>
                      </a:r>
                      <a:r>
                        <a:rPr lang="zh-CN" altLang="en-US" sz="2400" b="0" u="none" strike="noStrike" dirty="0">
                          <a:effectLst/>
                          <a:latin typeface="ＭＳ Ｐゴシック" panose="020B0600070205080204" pitchFamily="50" charset="-128"/>
                          <a:ea typeface="ＭＳ Ｐゴシック" panose="020B0600070205080204" pitchFamily="50" charset="-128"/>
                        </a:rPr>
                        <a:t>福祉学科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75367527"/>
                  </a:ext>
                </a:extLst>
              </a:tr>
              <a:tr h="1071903">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小原　美紀</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大阪大学大学院　国際公共政策研究科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697773679"/>
                  </a:ext>
                </a:extLst>
              </a:tr>
              <a:tr h="1071903">
                <a:tc>
                  <a:txBody>
                    <a:bodyPr/>
                    <a:lstStyle/>
                    <a:p>
                      <a:pPr algn="ctr" fontAlgn="ctr"/>
                      <a:r>
                        <a:rPr lang="zh-TW" altLang="en-US" sz="2800" b="0" u="none" strike="noStrike" dirty="0">
                          <a:effectLst/>
                          <a:latin typeface="ＭＳ Ｐゴシック" panose="020B0600070205080204" pitchFamily="50" charset="-128"/>
                          <a:ea typeface="ＭＳ Ｐゴシック" panose="020B0600070205080204" pitchFamily="50" charset="-128"/>
                        </a:rPr>
                        <a:t>佐久間　洋司</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人工知能研究会／</a:t>
                      </a:r>
                      <a:r>
                        <a:rPr lang="en-US" altLang="ja-JP" sz="2400" b="0" u="none" strike="noStrike" dirty="0">
                          <a:effectLst/>
                          <a:latin typeface="ＭＳ Ｐゴシック" panose="020B0600070205080204" pitchFamily="50" charset="-128"/>
                          <a:ea typeface="ＭＳ Ｐゴシック" panose="020B0600070205080204" pitchFamily="50" charset="-128"/>
                        </a:rPr>
                        <a:t>AIR</a:t>
                      </a:r>
                      <a:r>
                        <a:rPr lang="ja-JP" altLang="en-US" sz="2400" b="0" u="none" strike="noStrike" dirty="0">
                          <a:effectLst/>
                          <a:latin typeface="ＭＳ Ｐゴシック" panose="020B0600070205080204" pitchFamily="50" charset="-128"/>
                          <a:ea typeface="ＭＳ Ｐゴシック" panose="020B0600070205080204" pitchFamily="50" charset="-128"/>
                        </a:rPr>
                        <a:t>代表・大阪大学学生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167882049"/>
                  </a:ext>
                </a:extLst>
              </a:tr>
              <a:tr h="1071903">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松永　桂子</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大阪市立大学大学院　経営学研究科　准教授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23494924"/>
                  </a:ext>
                </a:extLst>
              </a:tr>
            </a:tbl>
          </a:graphicData>
        </a:graphic>
      </p:graphicFrame>
      <p:sp>
        <p:nvSpPr>
          <p:cNvPr id="11"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0714069" y="8513656"/>
            <a:ext cx="5265420" cy="3947160"/>
          </a:xfrm>
          <a:prstGeom prst="rect">
            <a:avLst/>
          </a:prstGeom>
        </p:spPr>
      </p:pic>
    </p:spTree>
    <p:extLst>
      <p:ext uri="{BB962C8B-B14F-4D97-AF65-F5344CB8AC3E}">
        <p14:creationId xmlns:p14="http://schemas.microsoft.com/office/powerpoint/2010/main" val="1916940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94411" y="7472630"/>
            <a:ext cx="8263490" cy="4757401"/>
          </a:xfrm>
          <a:prstGeom prst="rect">
            <a:avLst/>
          </a:prstGeom>
        </p:spPr>
      </p:pic>
      <p:pic>
        <p:nvPicPr>
          <p:cNvPr id="2" name="図 1"/>
          <p:cNvPicPr>
            <a:picLocks noChangeAspect="1"/>
          </p:cNvPicPr>
          <p:nvPr/>
        </p:nvPicPr>
        <p:blipFill>
          <a:blip r:embed="rId4"/>
          <a:stretch>
            <a:fillRect/>
          </a:stretch>
        </p:blipFill>
        <p:spPr>
          <a:xfrm>
            <a:off x="8838637" y="7654238"/>
            <a:ext cx="7976756" cy="4718126"/>
          </a:xfrm>
          <a:prstGeom prst="rect">
            <a:avLst/>
          </a:prstGeom>
        </p:spPr>
      </p:pic>
      <p:sp>
        <p:nvSpPr>
          <p:cNvPr id="11" name="テキスト ボックス 10"/>
          <p:cNvSpPr txBox="1"/>
          <p:nvPr/>
        </p:nvSpPr>
        <p:spPr>
          <a:xfrm>
            <a:off x="36000" y="648000"/>
            <a:ext cx="8460000" cy="522000"/>
          </a:xfrm>
          <a:prstGeom prst="rect">
            <a:avLst/>
          </a:prstGeom>
          <a:solidFill>
            <a:srgbClr val="0070C0"/>
          </a:solidFill>
        </p:spPr>
        <p:txBody>
          <a:bodyPr wrap="square" rtlCol="0">
            <a:spAutoFit/>
          </a:bodyPr>
          <a:lstStyle/>
          <a:p>
            <a:pPr algn="ct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1</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zh-TW"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実質</a:t>
            </a:r>
            <a:r>
              <a:rPr lang="zh-TW" altLang="en-US"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成長率</a:t>
            </a:r>
            <a:endParaRPr lang="ja-JP" altLang="en-US" sz="1600" b="1" dirty="0">
              <a:solidFill>
                <a:schemeClr val="bg1"/>
              </a:solidFill>
              <a:latin typeface="+mn-ea"/>
              <a:cs typeface="Meiryo UI" panose="020B0604030504040204" pitchFamily="50" charset="-128"/>
            </a:endParaRPr>
          </a:p>
        </p:txBody>
      </p:sp>
      <p:sp>
        <p:nvSpPr>
          <p:cNvPr id="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＜参考資料＞コロナ</a:t>
            </a:r>
            <a:r>
              <a:rPr lang="ja-JP" altLang="en-US" sz="3600" b="1" dirty="0">
                <a:solidFill>
                  <a:schemeClr val="bg1"/>
                </a:solidFill>
                <a:latin typeface="+mn-ea"/>
                <a:ea typeface="+mn-ea"/>
              </a:rPr>
              <a:t>以前の</a:t>
            </a:r>
            <a:r>
              <a:rPr lang="ja-JP" altLang="en-US" sz="3600" b="1" dirty="0" smtClean="0">
                <a:solidFill>
                  <a:schemeClr val="bg1"/>
                </a:solidFill>
                <a:latin typeface="+mn-ea"/>
                <a:ea typeface="+mn-ea"/>
              </a:rPr>
              <a:t>大阪（資料</a:t>
            </a:r>
            <a:r>
              <a:rPr lang="en-US" altLang="ja-JP" sz="3600" b="1" dirty="0" smtClean="0">
                <a:solidFill>
                  <a:schemeClr val="bg1"/>
                </a:solidFill>
                <a:latin typeface="+mn-ea"/>
                <a:ea typeface="+mn-ea"/>
              </a:rPr>
              <a:t>1</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4</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14" name="テキスト ボックス 13"/>
          <p:cNvSpPr txBox="1"/>
          <p:nvPr/>
        </p:nvSpPr>
        <p:spPr>
          <a:xfrm>
            <a:off x="8568000" y="648000"/>
            <a:ext cx="8460000" cy="52200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景気動向指数（一致ＣＩ）の推移</a:t>
            </a:r>
            <a:endParaRPr lang="ja-JP" altLang="en-US" sz="2000" b="1" dirty="0">
              <a:solidFill>
                <a:schemeClr val="bg1"/>
              </a:solidFill>
              <a:latin typeface="+mn-ea"/>
              <a:cs typeface="Meiryo UI" panose="020B0604030504040204" pitchFamily="50" charset="-128"/>
            </a:endParaRPr>
          </a:p>
        </p:txBody>
      </p:sp>
      <p:sp>
        <p:nvSpPr>
          <p:cNvPr id="4" name="正方形/長方形 3"/>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6" name="正方形/長方形 25"/>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7" name="正方形/長方形 26"/>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正方形/長方形 27"/>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テキスト ボックス 28"/>
          <p:cNvSpPr txBox="1"/>
          <p:nvPr/>
        </p:nvSpPr>
        <p:spPr>
          <a:xfrm>
            <a:off x="36000" y="6768000"/>
            <a:ext cx="8460000" cy="52200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来阪外国人旅行者数（大阪）</a:t>
            </a:r>
            <a:endParaRPr lang="ja-JP" altLang="en-US" sz="2000" b="1" dirty="0">
              <a:solidFill>
                <a:schemeClr val="bg1"/>
              </a:solidFill>
              <a:latin typeface="+mn-ea"/>
              <a:cs typeface="Meiryo UI" panose="020B0604030504040204" pitchFamily="50" charset="-128"/>
            </a:endParaRPr>
          </a:p>
        </p:txBody>
      </p:sp>
      <p:sp>
        <p:nvSpPr>
          <p:cNvPr id="33" name="テキスト ボックス 32"/>
          <p:cNvSpPr txBox="1"/>
          <p:nvPr/>
        </p:nvSpPr>
        <p:spPr>
          <a:xfrm>
            <a:off x="8568000" y="6768000"/>
            <a:ext cx="8460000" cy="522000"/>
          </a:xfrm>
          <a:prstGeom prst="rect">
            <a:avLst/>
          </a:prstGeom>
          <a:solidFill>
            <a:srgbClr val="0070C0"/>
          </a:solidFill>
        </p:spPr>
        <p:txBody>
          <a:bodyPr wrap="square" rtlCol="0" anchor="ctr">
            <a:no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4</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大阪府の医薬品生産額・全国</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シェア</a:t>
            </a:r>
            <a:endParaRPr lang="ja-JP" altLang="en-US"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7" name="テキスト ボックス 36"/>
          <p:cNvSpPr txBox="1"/>
          <p:nvPr/>
        </p:nvSpPr>
        <p:spPr>
          <a:xfrm>
            <a:off x="846188" y="6324424"/>
            <a:ext cx="751041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出典：内閣府「国民経済計算」、各</a:t>
            </a:r>
            <a:r>
              <a:rPr kumimoji="1" lang="ja-JP" altLang="en-US" sz="1600" dirty="0">
                <a:solidFill>
                  <a:prstClr val="black"/>
                </a:solidFill>
                <a:latin typeface="+mn-ea"/>
              </a:rPr>
              <a:t>都</a:t>
            </a:r>
            <a:r>
              <a:rPr kumimoji="1" lang="ja-JP" altLang="en-US" sz="1600" b="0" i="0" u="none" strike="noStrike" kern="1200" cap="none" spc="0" normalizeH="0" baseline="0" noProof="0" dirty="0" smtClean="0">
                <a:ln>
                  <a:noFill/>
                </a:ln>
                <a:solidFill>
                  <a:prstClr val="black"/>
                </a:solidFill>
                <a:effectLst/>
                <a:uLnTx/>
                <a:uFillTx/>
                <a:latin typeface="+mn-ea"/>
              </a:rPr>
              <a:t>府県「県民経済計算」より企画室作成</a:t>
            </a:r>
            <a:endParaRPr kumimoji="1" lang="ja-JP" altLang="en-US" sz="1600" b="0" i="0" u="none" strike="noStrike" kern="1200" cap="none" spc="0" normalizeH="0" baseline="0" noProof="0" dirty="0">
              <a:ln>
                <a:noFill/>
              </a:ln>
              <a:solidFill>
                <a:prstClr val="black"/>
              </a:solidFill>
              <a:effectLst/>
              <a:uLnTx/>
              <a:uFillTx/>
              <a:latin typeface="+mn-ea"/>
            </a:endParaRPr>
          </a:p>
        </p:txBody>
      </p:sp>
      <p:pic>
        <p:nvPicPr>
          <p:cNvPr id="6" name="図 5"/>
          <p:cNvPicPr>
            <a:picLocks noChangeAspect="1"/>
          </p:cNvPicPr>
          <p:nvPr/>
        </p:nvPicPr>
        <p:blipFill>
          <a:blip r:embed="rId5"/>
          <a:stretch>
            <a:fillRect/>
          </a:stretch>
        </p:blipFill>
        <p:spPr>
          <a:xfrm>
            <a:off x="8670925" y="1237801"/>
            <a:ext cx="8144468" cy="4536222"/>
          </a:xfrm>
          <a:prstGeom prst="rect">
            <a:avLst/>
          </a:prstGeom>
        </p:spPr>
      </p:pic>
      <p:sp>
        <p:nvSpPr>
          <p:cNvPr id="24" name="テキスト ボックス 23"/>
          <p:cNvSpPr txBox="1"/>
          <p:nvPr/>
        </p:nvSpPr>
        <p:spPr>
          <a:xfrm>
            <a:off x="9550401" y="5845279"/>
            <a:ext cx="7308000" cy="369332"/>
          </a:xfrm>
          <a:prstGeom prst="rect">
            <a:avLst/>
          </a:prstGeom>
          <a:noFill/>
        </p:spPr>
        <p:txBody>
          <a:bodyPr wrap="square" rtlCol="0">
            <a:spAutoFit/>
          </a:bodyPr>
          <a:lstStyle/>
          <a:p>
            <a:r>
              <a:rPr kumimoji="1" lang="en-US" altLang="ja-JP" dirty="0">
                <a:latin typeface="+mn-ea"/>
                <a:cs typeface="Meiryo UI" panose="020B0604030504040204" pitchFamily="50" charset="-128"/>
              </a:rPr>
              <a:t>※</a:t>
            </a:r>
            <a:r>
              <a:rPr kumimoji="1" lang="ja-JP" altLang="en-US" dirty="0">
                <a:latin typeface="+mn-ea"/>
                <a:cs typeface="Meiryo UI" panose="020B0604030504040204" pitchFamily="50" charset="-128"/>
              </a:rPr>
              <a:t>景気動向指数（一致</a:t>
            </a:r>
            <a:r>
              <a:rPr kumimoji="1" lang="en-US" altLang="ja-JP" dirty="0">
                <a:latin typeface="+mn-ea"/>
                <a:cs typeface="Meiryo UI" panose="020B0604030504040204" pitchFamily="50" charset="-128"/>
              </a:rPr>
              <a:t>CI</a:t>
            </a:r>
            <a:r>
              <a:rPr kumimoji="1" lang="ja-JP" altLang="en-US" dirty="0" smtClean="0">
                <a:latin typeface="+mn-ea"/>
                <a:cs typeface="Meiryo UI" panose="020B0604030504040204" pitchFamily="50" charset="-128"/>
              </a:rPr>
              <a:t>）の推移。</a:t>
            </a:r>
            <a:r>
              <a:rPr lang="en-US" altLang="ja-JP" dirty="0" smtClean="0">
                <a:latin typeface="+mn-ea"/>
                <a:cs typeface="Meiryo UI" panose="020B0604030504040204" pitchFamily="50" charset="-128"/>
              </a:rPr>
              <a:t>2015</a:t>
            </a:r>
            <a:r>
              <a:rPr lang="ja-JP" altLang="en-US" dirty="0">
                <a:latin typeface="+mn-ea"/>
                <a:cs typeface="Meiryo UI" panose="020B0604030504040204" pitchFamily="50" charset="-128"/>
              </a:rPr>
              <a:t>年を</a:t>
            </a:r>
            <a:r>
              <a:rPr lang="en-US" altLang="ja-JP" dirty="0">
                <a:latin typeface="+mn-ea"/>
                <a:cs typeface="Meiryo UI" panose="020B0604030504040204" pitchFamily="50" charset="-128"/>
              </a:rPr>
              <a:t>100</a:t>
            </a:r>
            <a:r>
              <a:rPr lang="ja-JP" altLang="en-US" dirty="0">
                <a:latin typeface="+mn-ea"/>
                <a:cs typeface="Meiryo UI" panose="020B0604030504040204" pitchFamily="50" charset="-128"/>
              </a:rPr>
              <a:t>として指数で</a:t>
            </a:r>
            <a:r>
              <a:rPr lang="ja-JP" altLang="en-US" dirty="0" smtClean="0">
                <a:latin typeface="+mn-ea"/>
                <a:cs typeface="Meiryo UI" panose="020B0604030504040204" pitchFamily="50" charset="-128"/>
              </a:rPr>
              <a:t>算出。</a:t>
            </a:r>
            <a:endParaRPr kumimoji="1" lang="en-US" altLang="ja-JP" dirty="0">
              <a:latin typeface="+mn-ea"/>
              <a:cs typeface="Meiryo UI" panose="020B0604030504040204" pitchFamily="50" charset="-128"/>
            </a:endParaRPr>
          </a:p>
        </p:txBody>
      </p:sp>
      <p:sp>
        <p:nvSpPr>
          <p:cNvPr id="30" name="正方形/長方形 29"/>
          <p:cNvSpPr/>
          <p:nvPr/>
        </p:nvSpPr>
        <p:spPr>
          <a:xfrm>
            <a:off x="11378396" y="6269562"/>
            <a:ext cx="5544000" cy="338554"/>
          </a:xfrm>
          <a:prstGeom prst="rect">
            <a:avLst/>
          </a:prstGeom>
        </p:spPr>
        <p:txBody>
          <a:bodyPr wrap="square">
            <a:spAutoFit/>
          </a:bodyPr>
          <a:lstStyle/>
          <a:p>
            <a:pPr marL="248918" indent="-248918"/>
            <a:r>
              <a:rPr lang="ja-JP" altLang="en-US" sz="1600" dirty="0" smtClean="0">
                <a:latin typeface="+mn-ea"/>
                <a:cs typeface="Meiryo UI" panose="020B0604030504040204" pitchFamily="50" charset="-128"/>
              </a:rPr>
              <a:t>出典</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データ</a:t>
            </a:r>
            <a:r>
              <a:rPr lang="ja-JP" altLang="en-US" sz="1600" dirty="0">
                <a:latin typeface="+mn-ea"/>
                <a:cs typeface="Meiryo UI" panose="020B0604030504040204" pitchFamily="50" charset="-128"/>
              </a:rPr>
              <a:t>で見る「大阪の成長戦略」（</a:t>
            </a:r>
            <a:r>
              <a:rPr lang="en-US" altLang="ja-JP" sz="1600" dirty="0">
                <a:latin typeface="+mn-ea"/>
                <a:cs typeface="Meiryo UI" panose="020B0604030504040204" pitchFamily="50" charset="-128"/>
              </a:rPr>
              <a:t>2019</a:t>
            </a:r>
            <a:r>
              <a:rPr lang="ja-JP" altLang="en-US" sz="1600" dirty="0">
                <a:latin typeface="+mn-ea"/>
                <a:cs typeface="Meiryo UI" panose="020B0604030504040204" pitchFamily="50" charset="-128"/>
              </a:rPr>
              <a:t>年</a:t>
            </a:r>
            <a:r>
              <a:rPr lang="en-US" altLang="ja-JP" sz="1600" dirty="0">
                <a:latin typeface="+mn-ea"/>
                <a:cs typeface="Meiryo UI" panose="020B0604030504040204" pitchFamily="50" charset="-128"/>
              </a:rPr>
              <a:t>12</a:t>
            </a:r>
            <a:r>
              <a:rPr lang="ja-JP" altLang="en-US" sz="1600" dirty="0">
                <a:latin typeface="+mn-ea"/>
                <a:cs typeface="Meiryo UI" panose="020B0604030504040204" pitchFamily="50" charset="-128"/>
              </a:rPr>
              <a:t>月版</a:t>
            </a:r>
            <a:r>
              <a:rPr lang="ja-JP" altLang="en-US" sz="1600" dirty="0" smtClean="0">
                <a:latin typeface="+mn-ea"/>
                <a:cs typeface="Meiryo UI" panose="020B0604030504040204" pitchFamily="50" charset="-128"/>
              </a:rPr>
              <a:t>）</a:t>
            </a:r>
            <a:endParaRPr lang="ja-JP" altLang="en-US" sz="1600" dirty="0">
              <a:latin typeface="+mn-ea"/>
              <a:cs typeface="Meiryo UI" panose="020B0604030504040204" pitchFamily="50" charset="-128"/>
            </a:endParaRPr>
          </a:p>
        </p:txBody>
      </p:sp>
      <p:sp>
        <p:nvSpPr>
          <p:cNvPr id="34" name="テキスト ボックス 33"/>
          <p:cNvSpPr txBox="1"/>
          <p:nvPr/>
        </p:nvSpPr>
        <p:spPr>
          <a:xfrm>
            <a:off x="403412" y="12290667"/>
            <a:ext cx="7843343" cy="338554"/>
          </a:xfrm>
          <a:prstGeom prst="rect">
            <a:avLst/>
          </a:prstGeom>
          <a:noFill/>
        </p:spPr>
        <p:txBody>
          <a:bodyPr wrap="square" rtlCol="0">
            <a:spAutoFit/>
          </a:bodyPr>
          <a:lstStyle/>
          <a:p>
            <a:r>
              <a:rPr kumimoji="1" lang="ja-JP" altLang="en-US" sz="1600" dirty="0">
                <a:latin typeface="+mn-ea"/>
              </a:rPr>
              <a:t>出典</a:t>
            </a:r>
            <a:r>
              <a:rPr kumimoji="1" lang="ja-JP" altLang="en-US" sz="1600" dirty="0" smtClean="0">
                <a:latin typeface="+mn-ea"/>
              </a:rPr>
              <a:t>：日本政府観光局（</a:t>
            </a:r>
            <a:r>
              <a:rPr kumimoji="1" lang="en-US" altLang="ja-JP" sz="1600" dirty="0" smtClean="0">
                <a:latin typeface="+mn-ea"/>
              </a:rPr>
              <a:t>JNTO</a:t>
            </a:r>
            <a:r>
              <a:rPr kumimoji="1" lang="ja-JP" altLang="en-US" sz="1600" dirty="0" smtClean="0">
                <a:latin typeface="+mn-ea"/>
              </a:rPr>
              <a:t>）及び観光庁「訪日外国人消費動向調査」を基に推計</a:t>
            </a:r>
            <a:endParaRPr kumimoji="1" lang="en-US" altLang="ja-JP" sz="1600" dirty="0">
              <a:latin typeface="+mn-ea"/>
            </a:endParaRPr>
          </a:p>
        </p:txBody>
      </p:sp>
      <p:sp>
        <p:nvSpPr>
          <p:cNvPr id="25" name="テキスト ボックス 24"/>
          <p:cNvSpPr txBox="1"/>
          <p:nvPr/>
        </p:nvSpPr>
        <p:spPr>
          <a:xfrm>
            <a:off x="8407401" y="7311265"/>
            <a:ext cx="1713791"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32" name="正方形/長方形 31"/>
          <p:cNvSpPr/>
          <p:nvPr/>
        </p:nvSpPr>
        <p:spPr>
          <a:xfrm>
            <a:off x="10561052" y="12362857"/>
            <a:ext cx="5976000" cy="338554"/>
          </a:xfrm>
          <a:prstGeom prst="rect">
            <a:avLst/>
          </a:prstGeom>
        </p:spPr>
        <p:txBody>
          <a:bodyPr wrap="square">
            <a:spAutoFit/>
          </a:bodyPr>
          <a:lstStyle/>
          <a:p>
            <a:pPr marL="248924" indent="-248924"/>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データで見る「大阪の成長戦略」（</a:t>
            </a:r>
            <a:r>
              <a:rPr lang="en-US" altLang="ja-JP" sz="1600" dirty="0">
                <a:latin typeface="+mn-ea"/>
                <a:cs typeface="Meiryo UI" panose="020B0604030504040204" pitchFamily="50" charset="-128"/>
              </a:rPr>
              <a:t>2019</a:t>
            </a:r>
            <a:r>
              <a:rPr lang="ja-JP" altLang="en-US" sz="1600" dirty="0">
                <a:latin typeface="+mn-ea"/>
                <a:cs typeface="Meiryo UI" panose="020B0604030504040204" pitchFamily="50" charset="-128"/>
              </a:rPr>
              <a:t>年</a:t>
            </a:r>
            <a:r>
              <a:rPr lang="en-US" altLang="ja-JP" sz="1600" dirty="0">
                <a:latin typeface="+mn-ea"/>
                <a:cs typeface="Meiryo UI" panose="020B0604030504040204" pitchFamily="50" charset="-128"/>
              </a:rPr>
              <a:t>12</a:t>
            </a:r>
            <a:r>
              <a:rPr lang="ja-JP" altLang="en-US" sz="1600" dirty="0">
                <a:latin typeface="+mn-ea"/>
                <a:cs typeface="Meiryo UI" panose="020B0604030504040204" pitchFamily="50" charset="-128"/>
              </a:rPr>
              <a:t>月版）より引用</a:t>
            </a:r>
          </a:p>
        </p:txBody>
      </p:sp>
      <p:pic>
        <p:nvPicPr>
          <p:cNvPr id="9" name="図 8"/>
          <p:cNvPicPr>
            <a:picLocks noChangeAspect="1"/>
          </p:cNvPicPr>
          <p:nvPr/>
        </p:nvPicPr>
        <p:blipFill>
          <a:blip r:embed="rId6"/>
          <a:stretch>
            <a:fillRect/>
          </a:stretch>
        </p:blipFill>
        <p:spPr>
          <a:xfrm>
            <a:off x="76199" y="1204889"/>
            <a:ext cx="8322202" cy="5164565"/>
          </a:xfrm>
          <a:prstGeom prst="rect">
            <a:avLst/>
          </a:prstGeom>
        </p:spPr>
      </p:pic>
      <p:sp>
        <p:nvSpPr>
          <p:cNvPr id="3" name="正方形/長方形 2"/>
          <p:cNvSpPr/>
          <p:nvPr/>
        </p:nvSpPr>
        <p:spPr>
          <a:xfrm>
            <a:off x="16253308" y="1224849"/>
            <a:ext cx="838200"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00"/>
              </a:lnSpc>
            </a:pPr>
            <a:r>
              <a:rPr kumimoji="1" lang="en-US" altLang="ja-JP" sz="1400" dirty="0" smtClean="0">
                <a:solidFill>
                  <a:schemeClr val="tx1"/>
                </a:solidFill>
                <a:latin typeface="+mn-ea"/>
              </a:rPr>
              <a:t>2019/3</a:t>
            </a:r>
          </a:p>
          <a:p>
            <a:pPr algn="ctr">
              <a:lnSpc>
                <a:spcPts val="1700"/>
              </a:lnSpc>
            </a:pPr>
            <a:r>
              <a:rPr kumimoji="1" lang="en-US" altLang="ja-JP" sz="1400" dirty="0" smtClean="0">
                <a:solidFill>
                  <a:schemeClr val="tx1"/>
                </a:solidFill>
                <a:latin typeface="+mn-ea"/>
              </a:rPr>
              <a:t>(</a:t>
            </a:r>
            <a:r>
              <a:rPr kumimoji="1" lang="ja-JP" altLang="en-US" sz="1400" dirty="0" smtClean="0">
                <a:solidFill>
                  <a:schemeClr val="tx1"/>
                </a:solidFill>
                <a:latin typeface="+mn-ea"/>
              </a:rPr>
              <a:t>大阪</a:t>
            </a:r>
            <a:r>
              <a:rPr kumimoji="1" lang="en-US" altLang="ja-JP" sz="1400" dirty="0" smtClean="0">
                <a:solidFill>
                  <a:schemeClr val="tx1"/>
                </a:solidFill>
                <a:latin typeface="+mn-ea"/>
              </a:rPr>
              <a:t>)</a:t>
            </a:r>
          </a:p>
          <a:p>
            <a:pPr algn="ctr">
              <a:lnSpc>
                <a:spcPts val="1700"/>
              </a:lnSpc>
            </a:pPr>
            <a:r>
              <a:rPr kumimoji="1" lang="en-US" altLang="ja-JP" sz="1400" dirty="0">
                <a:solidFill>
                  <a:schemeClr val="tx1"/>
                </a:solidFill>
                <a:latin typeface="+mn-ea"/>
              </a:rPr>
              <a:t>102.2</a:t>
            </a:r>
            <a:endParaRPr kumimoji="1" lang="ja-JP" altLang="en-US" sz="1400" dirty="0">
              <a:solidFill>
                <a:schemeClr val="tx1"/>
              </a:solidFill>
              <a:latin typeface="+mn-ea"/>
            </a:endParaRPr>
          </a:p>
        </p:txBody>
      </p:sp>
      <p:sp>
        <p:nvSpPr>
          <p:cNvPr id="23" name="正方形/長方形 22"/>
          <p:cNvSpPr/>
          <p:nvPr/>
        </p:nvSpPr>
        <p:spPr>
          <a:xfrm>
            <a:off x="16227908" y="2545649"/>
            <a:ext cx="838200"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00"/>
              </a:lnSpc>
            </a:pPr>
            <a:r>
              <a:rPr kumimoji="1" lang="en-US" altLang="ja-JP" sz="1400" dirty="0" smtClean="0">
                <a:solidFill>
                  <a:schemeClr val="tx1"/>
                </a:solidFill>
                <a:latin typeface="+mn-ea"/>
              </a:rPr>
              <a:t>2019/3</a:t>
            </a:r>
          </a:p>
          <a:p>
            <a:pPr algn="ctr">
              <a:lnSpc>
                <a:spcPts val="1700"/>
              </a:lnSpc>
            </a:pPr>
            <a:r>
              <a:rPr kumimoji="1" lang="en-US" altLang="ja-JP" sz="1400" dirty="0" smtClean="0">
                <a:solidFill>
                  <a:schemeClr val="tx1"/>
                </a:solidFill>
                <a:latin typeface="+mn-ea"/>
              </a:rPr>
              <a:t>(</a:t>
            </a:r>
            <a:r>
              <a:rPr kumimoji="1" lang="ja-JP" altLang="en-US" sz="1400" dirty="0" smtClean="0">
                <a:solidFill>
                  <a:schemeClr val="tx1"/>
                </a:solidFill>
                <a:latin typeface="+mn-ea"/>
              </a:rPr>
              <a:t>全国</a:t>
            </a:r>
            <a:r>
              <a:rPr kumimoji="1" lang="en-US" altLang="ja-JP" sz="1400" dirty="0" smtClean="0">
                <a:solidFill>
                  <a:schemeClr val="tx1"/>
                </a:solidFill>
                <a:latin typeface="+mn-ea"/>
              </a:rPr>
              <a:t>)</a:t>
            </a:r>
          </a:p>
          <a:p>
            <a:pPr algn="ctr">
              <a:lnSpc>
                <a:spcPts val="1700"/>
              </a:lnSpc>
            </a:pPr>
            <a:r>
              <a:rPr kumimoji="1" lang="en-US" altLang="ja-JP" sz="1400" dirty="0" smtClean="0">
                <a:solidFill>
                  <a:schemeClr val="tx1"/>
                </a:solidFill>
                <a:latin typeface="+mn-ea"/>
              </a:rPr>
              <a:t>101.1</a:t>
            </a:r>
            <a:endParaRPr kumimoji="1" lang="ja-JP" altLang="en-US" sz="1400" dirty="0">
              <a:solidFill>
                <a:schemeClr val="tx1"/>
              </a:solidFill>
              <a:latin typeface="+mn-ea"/>
            </a:endParaRPr>
          </a:p>
        </p:txBody>
      </p:sp>
      <p:sp>
        <p:nvSpPr>
          <p:cNvPr id="3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6555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6000" y="648000"/>
            <a:ext cx="8460000" cy="52200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5</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雇用者数の増加</a:t>
            </a:r>
            <a:endParaRPr lang="ja-JP" altLang="en-US" sz="2000" b="1" dirty="0">
              <a:solidFill>
                <a:schemeClr val="bg1"/>
              </a:solidFill>
              <a:latin typeface="+mn-ea"/>
              <a:cs typeface="Meiryo UI" panose="020B0604030504040204" pitchFamily="50" charset="-128"/>
            </a:endParaRPr>
          </a:p>
        </p:txBody>
      </p:sp>
      <p:sp>
        <p:nvSpPr>
          <p:cNvPr id="14" name="テキスト ボックス 13"/>
          <p:cNvSpPr txBox="1"/>
          <p:nvPr/>
        </p:nvSpPr>
        <p:spPr>
          <a:xfrm>
            <a:off x="8568000" y="648000"/>
            <a:ext cx="8460000" cy="52200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6</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有効求人倍率</a:t>
            </a:r>
            <a:endParaRPr lang="ja-JP" altLang="en-US" sz="2000" b="1" dirty="0">
              <a:solidFill>
                <a:schemeClr val="bg1"/>
              </a:solidFill>
              <a:latin typeface="+mn-ea"/>
              <a:cs typeface="Meiryo UI" panose="020B0604030504040204" pitchFamily="50" charset="-128"/>
            </a:endParaRPr>
          </a:p>
        </p:txBody>
      </p:sp>
      <p:sp>
        <p:nvSpPr>
          <p:cNvPr id="4" name="正方形/長方形 3"/>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6" name="正方形/長方形 25"/>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7" name="正方形/長方形 26"/>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正方形/長方形 27"/>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テキスト ボックス 28"/>
          <p:cNvSpPr txBox="1"/>
          <p:nvPr/>
        </p:nvSpPr>
        <p:spPr>
          <a:xfrm>
            <a:off x="36000" y="6788933"/>
            <a:ext cx="8460000" cy="522000"/>
          </a:xfrm>
          <a:prstGeom prst="rect">
            <a:avLst/>
          </a:prstGeom>
          <a:solidFill>
            <a:srgbClr val="0070C0"/>
          </a:solidFill>
        </p:spPr>
        <p:txBody>
          <a:bodyPr wrap="square" rtlCol="0" anchor="ctr">
            <a:spAutoFit/>
          </a:bodyPr>
          <a:lstStyle/>
          <a:p>
            <a:pPr algn="ctr" defTabSz="1434531">
              <a:lnSpc>
                <a:spcPct val="90000"/>
              </a:lnSpc>
              <a:spcBef>
                <a:spcPct val="0"/>
              </a:spcBef>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7</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非正規雇用比率</a:t>
            </a:r>
            <a:endParaRPr kumimoji="1" lang="ja-JP" altLang="en-US" sz="2800" b="1" dirty="0">
              <a:solidFill>
                <a:schemeClr val="bg1"/>
              </a:solidFill>
              <a:latin typeface="+mn-ea"/>
            </a:endParaRPr>
          </a:p>
        </p:txBody>
      </p:sp>
      <p:graphicFrame>
        <p:nvGraphicFramePr>
          <p:cNvPr id="31" name="表 30"/>
          <p:cNvGraphicFramePr>
            <a:graphicFrameLocks noGrp="1"/>
          </p:cNvGraphicFramePr>
          <p:nvPr>
            <p:extLst/>
          </p:nvPr>
        </p:nvGraphicFramePr>
        <p:xfrm>
          <a:off x="98203" y="1611375"/>
          <a:ext cx="8314016" cy="2612609"/>
        </p:xfrm>
        <a:graphic>
          <a:graphicData uri="http://schemas.openxmlformats.org/drawingml/2006/table">
            <a:tbl>
              <a:tblPr firstRow="1" bandRow="1">
                <a:tableStyleId>{5940675A-B579-460E-94D1-54222C63F5DA}</a:tableStyleId>
              </a:tblPr>
              <a:tblGrid>
                <a:gridCol w="882749">
                  <a:extLst>
                    <a:ext uri="{9D8B030D-6E8A-4147-A177-3AD203B41FA5}">
                      <a16:colId xmlns:a16="http://schemas.microsoft.com/office/drawing/2014/main" val="20000"/>
                    </a:ext>
                  </a:extLst>
                </a:gridCol>
                <a:gridCol w="747523">
                  <a:extLst>
                    <a:ext uri="{9D8B030D-6E8A-4147-A177-3AD203B41FA5}">
                      <a16:colId xmlns:a16="http://schemas.microsoft.com/office/drawing/2014/main" val="20001"/>
                    </a:ext>
                  </a:extLst>
                </a:gridCol>
                <a:gridCol w="769511">
                  <a:extLst>
                    <a:ext uri="{9D8B030D-6E8A-4147-A177-3AD203B41FA5}">
                      <a16:colId xmlns:a16="http://schemas.microsoft.com/office/drawing/2014/main" val="20002"/>
                    </a:ext>
                  </a:extLst>
                </a:gridCol>
                <a:gridCol w="769511">
                  <a:extLst>
                    <a:ext uri="{9D8B030D-6E8A-4147-A177-3AD203B41FA5}">
                      <a16:colId xmlns:a16="http://schemas.microsoft.com/office/drawing/2014/main" val="20003"/>
                    </a:ext>
                  </a:extLst>
                </a:gridCol>
                <a:gridCol w="769511">
                  <a:extLst>
                    <a:ext uri="{9D8B030D-6E8A-4147-A177-3AD203B41FA5}">
                      <a16:colId xmlns:a16="http://schemas.microsoft.com/office/drawing/2014/main" val="20004"/>
                    </a:ext>
                  </a:extLst>
                </a:gridCol>
                <a:gridCol w="780503">
                  <a:extLst>
                    <a:ext uri="{9D8B030D-6E8A-4147-A177-3AD203B41FA5}">
                      <a16:colId xmlns:a16="http://schemas.microsoft.com/office/drawing/2014/main" val="20005"/>
                    </a:ext>
                  </a:extLst>
                </a:gridCol>
                <a:gridCol w="736531">
                  <a:extLst>
                    <a:ext uri="{9D8B030D-6E8A-4147-A177-3AD203B41FA5}">
                      <a16:colId xmlns:a16="http://schemas.microsoft.com/office/drawing/2014/main" val="20006"/>
                    </a:ext>
                  </a:extLst>
                </a:gridCol>
                <a:gridCol w="725537">
                  <a:extLst>
                    <a:ext uri="{9D8B030D-6E8A-4147-A177-3AD203B41FA5}">
                      <a16:colId xmlns:a16="http://schemas.microsoft.com/office/drawing/2014/main" val="20007"/>
                    </a:ext>
                  </a:extLst>
                </a:gridCol>
                <a:gridCol w="681567">
                  <a:extLst>
                    <a:ext uri="{9D8B030D-6E8A-4147-A177-3AD203B41FA5}">
                      <a16:colId xmlns:a16="http://schemas.microsoft.com/office/drawing/2014/main" val="20008"/>
                    </a:ext>
                  </a:extLst>
                </a:gridCol>
                <a:gridCol w="688980">
                  <a:extLst>
                    <a:ext uri="{9D8B030D-6E8A-4147-A177-3AD203B41FA5}">
                      <a16:colId xmlns:a16="http://schemas.microsoft.com/office/drawing/2014/main" val="2085507055"/>
                    </a:ext>
                  </a:extLst>
                </a:gridCol>
                <a:gridCol w="762093">
                  <a:extLst>
                    <a:ext uri="{9D8B030D-6E8A-4147-A177-3AD203B41FA5}">
                      <a16:colId xmlns:a16="http://schemas.microsoft.com/office/drawing/2014/main" val="20009"/>
                    </a:ext>
                  </a:extLst>
                </a:gridCol>
              </a:tblGrid>
              <a:tr h="1135320">
                <a:tc>
                  <a:txBody>
                    <a:bodyPr/>
                    <a:lstStyle/>
                    <a:p>
                      <a:endParaRPr kumimoji="1" lang="ja-JP" altLang="en-US" sz="3200" dirty="0">
                        <a:latin typeface="+mn-ea"/>
                        <a:ea typeface="+mn-ea"/>
                        <a:cs typeface="Meiryo UI" panose="020B0604030504040204" pitchFamily="50"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2010</a:t>
                      </a:r>
                    </a:p>
                    <a:p>
                      <a:pPr algn="ctr"/>
                      <a:r>
                        <a:rPr kumimoji="1" lang="en-US" altLang="ja-JP" sz="1900" dirty="0" smtClean="0">
                          <a:latin typeface="+mn-ea"/>
                          <a:ea typeface="+mn-ea"/>
                          <a:cs typeface="Meiryo UI" panose="020B0604030504040204" pitchFamily="50" charset="-128"/>
                        </a:rPr>
                        <a:t>(H22)</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2011</a:t>
                      </a:r>
                    </a:p>
                    <a:p>
                      <a:pPr algn="ctr"/>
                      <a:r>
                        <a:rPr kumimoji="1" lang="en-US" altLang="ja-JP" sz="1900" dirty="0" smtClean="0">
                          <a:latin typeface="+mn-ea"/>
                          <a:ea typeface="+mn-ea"/>
                          <a:cs typeface="Meiryo UI" panose="020B0604030504040204" pitchFamily="50" charset="-128"/>
                        </a:rPr>
                        <a:t>(H23)</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2012</a:t>
                      </a:r>
                    </a:p>
                    <a:p>
                      <a:pPr algn="ctr"/>
                      <a:r>
                        <a:rPr kumimoji="1" lang="en-US" altLang="ja-JP" sz="1900" dirty="0" smtClean="0">
                          <a:latin typeface="+mn-ea"/>
                          <a:ea typeface="+mn-ea"/>
                          <a:cs typeface="Meiryo UI" panose="020B0604030504040204" pitchFamily="50" charset="-128"/>
                        </a:rPr>
                        <a:t>(H24)</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2013</a:t>
                      </a:r>
                    </a:p>
                    <a:p>
                      <a:pPr algn="ctr"/>
                      <a:r>
                        <a:rPr kumimoji="1" lang="en-US" altLang="ja-JP" sz="1900" dirty="0" smtClean="0">
                          <a:latin typeface="+mn-ea"/>
                          <a:ea typeface="+mn-ea"/>
                          <a:cs typeface="Meiryo UI" panose="020B0604030504040204" pitchFamily="50" charset="-128"/>
                        </a:rPr>
                        <a:t>(H25)</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2014</a:t>
                      </a:r>
                    </a:p>
                    <a:p>
                      <a:pPr algn="ctr"/>
                      <a:r>
                        <a:rPr kumimoji="1" lang="en-US" altLang="ja-JP" sz="1900" dirty="0" smtClean="0">
                          <a:latin typeface="+mn-ea"/>
                          <a:ea typeface="+mn-ea"/>
                          <a:cs typeface="Meiryo UI" panose="020B0604030504040204" pitchFamily="50" charset="-128"/>
                        </a:rPr>
                        <a:t>(H26)</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2015</a:t>
                      </a:r>
                    </a:p>
                    <a:p>
                      <a:pPr algn="ctr"/>
                      <a:r>
                        <a:rPr kumimoji="1" lang="en-US" altLang="ja-JP" sz="1900" dirty="0" smtClean="0">
                          <a:latin typeface="+mn-ea"/>
                          <a:ea typeface="+mn-ea"/>
                          <a:cs typeface="Meiryo UI" panose="020B0604030504040204" pitchFamily="50" charset="-128"/>
                        </a:rPr>
                        <a:t>(H27)</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2016</a:t>
                      </a:r>
                    </a:p>
                    <a:p>
                      <a:pPr algn="ctr"/>
                      <a:r>
                        <a:rPr kumimoji="1" lang="en-US" altLang="ja-JP" sz="1900" dirty="0" smtClean="0">
                          <a:latin typeface="+mn-ea"/>
                          <a:ea typeface="+mn-ea"/>
                          <a:cs typeface="Meiryo UI" panose="020B0604030504040204" pitchFamily="50" charset="-128"/>
                        </a:rPr>
                        <a:t>(H28)</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latin typeface="+mn-ea"/>
                          <a:ea typeface="+mn-ea"/>
                          <a:cs typeface="Meiryo UI" panose="020B0604030504040204" pitchFamily="50" charset="-128"/>
                        </a:rPr>
                        <a:t>2017</a:t>
                      </a:r>
                    </a:p>
                    <a:p>
                      <a:pPr algn="ctr"/>
                      <a:r>
                        <a:rPr kumimoji="1" lang="en-US" altLang="ja-JP" sz="1900" dirty="0" smtClean="0">
                          <a:latin typeface="+mn-ea"/>
                          <a:ea typeface="+mn-ea"/>
                          <a:cs typeface="Meiryo UI" panose="020B0604030504040204" pitchFamily="50" charset="-128"/>
                        </a:rPr>
                        <a:t>(H29)</a:t>
                      </a:r>
                      <a:endParaRPr kumimoji="1" lang="ja-JP" altLang="en-US" sz="1900" dirty="0">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900" dirty="0" smtClean="0">
                          <a:solidFill>
                            <a:schemeClr val="tx1"/>
                          </a:solidFill>
                          <a:latin typeface="+mn-ea"/>
                          <a:ea typeface="+mn-ea"/>
                          <a:cs typeface="Meiryo UI" panose="020B0604030504040204" pitchFamily="50" charset="-128"/>
                        </a:rPr>
                        <a:t>2018</a:t>
                      </a:r>
                    </a:p>
                    <a:p>
                      <a:pPr algn="ctr"/>
                      <a:r>
                        <a:rPr kumimoji="1" lang="en-US" altLang="ja-JP" sz="1900" dirty="0" smtClean="0">
                          <a:solidFill>
                            <a:schemeClr val="tx1"/>
                          </a:solidFill>
                          <a:latin typeface="+mn-ea"/>
                          <a:ea typeface="+mn-ea"/>
                          <a:cs typeface="Meiryo UI" panose="020B0604030504040204" pitchFamily="50" charset="-128"/>
                        </a:rPr>
                        <a:t>(H30)</a:t>
                      </a:r>
                      <a:endParaRPr kumimoji="1" lang="ja-JP" altLang="en-US" sz="1900" dirty="0" smtClean="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900" dirty="0" smtClean="0">
                          <a:solidFill>
                            <a:schemeClr val="tx1"/>
                          </a:solidFill>
                          <a:latin typeface="+mn-ea"/>
                          <a:ea typeface="+mn-ea"/>
                          <a:cs typeface="Meiryo UI" panose="020B0604030504040204" pitchFamily="50" charset="-128"/>
                        </a:rPr>
                        <a:t>年平均</a:t>
                      </a:r>
                      <a:endParaRPr kumimoji="1" lang="ja-JP" altLang="en-US" sz="19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477289">
                <a:tc>
                  <a:txBody>
                    <a:bodyPr/>
                    <a:lstStyle/>
                    <a:p>
                      <a:r>
                        <a:rPr kumimoji="1" lang="ja-JP" altLang="en-US" sz="1900" dirty="0" smtClean="0">
                          <a:solidFill>
                            <a:schemeClr val="tx1"/>
                          </a:solidFill>
                          <a:latin typeface="+mn-ea"/>
                          <a:ea typeface="+mn-ea"/>
                          <a:cs typeface="Meiryo UI" panose="020B0604030504040204" pitchFamily="50" charset="-128"/>
                        </a:rPr>
                        <a:t>雇用</a:t>
                      </a:r>
                      <a:endParaRPr kumimoji="1" lang="en-US" altLang="ja-JP" sz="1900" dirty="0" smtClean="0">
                        <a:solidFill>
                          <a:schemeClr val="tx1"/>
                        </a:solidFill>
                        <a:latin typeface="+mn-ea"/>
                        <a:ea typeface="+mn-ea"/>
                        <a:cs typeface="Meiryo UI" panose="020B0604030504040204" pitchFamily="50" charset="-128"/>
                      </a:endParaRPr>
                    </a:p>
                    <a:p>
                      <a:r>
                        <a:rPr kumimoji="1" lang="ja-JP" altLang="en-US" sz="1900" dirty="0" smtClean="0">
                          <a:solidFill>
                            <a:schemeClr val="tx1"/>
                          </a:solidFill>
                          <a:latin typeface="+mn-ea"/>
                          <a:ea typeface="+mn-ea"/>
                          <a:cs typeface="Meiryo UI" panose="020B0604030504040204" pitchFamily="50" charset="-128"/>
                        </a:rPr>
                        <a:t>創出数</a:t>
                      </a:r>
                      <a:endParaRPr kumimoji="1" lang="en-US" altLang="ja-JP" sz="1900" dirty="0" smtClean="0">
                        <a:solidFill>
                          <a:schemeClr val="tx1"/>
                        </a:solidFill>
                        <a:latin typeface="+mn-ea"/>
                        <a:ea typeface="+mn-ea"/>
                        <a:cs typeface="Meiryo UI" panose="020B0604030504040204" pitchFamily="50" charset="-128"/>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ja-JP" altLang="en-US" sz="2000" kern="100" dirty="0" smtClean="0">
                          <a:solidFill>
                            <a:schemeClr val="tx1"/>
                          </a:solidFill>
                          <a:effectLst/>
                          <a:latin typeface="+mn-ea"/>
                          <a:ea typeface="+mn-ea"/>
                          <a:cs typeface="Meiryo UI" panose="020B0604030504040204" pitchFamily="50" charset="-128"/>
                        </a:rPr>
                        <a:t>▲</a:t>
                      </a:r>
                      <a:r>
                        <a:rPr lang="en-US" altLang="ja-JP" sz="2000" kern="100" dirty="0" smtClean="0">
                          <a:solidFill>
                            <a:schemeClr val="tx1"/>
                          </a:solidFill>
                          <a:effectLst/>
                          <a:latin typeface="+mn-ea"/>
                          <a:ea typeface="+mn-ea"/>
                          <a:cs typeface="Meiryo UI" panose="020B0604030504040204" pitchFamily="50" charset="-128"/>
                        </a:rPr>
                        <a:t>1.7</a:t>
                      </a:r>
                      <a:r>
                        <a:rPr lang="ja-JP" altLang="en-US" sz="2000" kern="100" dirty="0" smtClean="0">
                          <a:solidFill>
                            <a:schemeClr val="tx1"/>
                          </a:solidFill>
                          <a:effectLst/>
                          <a:latin typeface="+mn-ea"/>
                          <a:ea typeface="+mn-ea"/>
                          <a:cs typeface="Meiryo UI" panose="020B0604030504040204" pitchFamily="50" charset="-128"/>
                        </a:rPr>
                        <a:t>万人</a:t>
                      </a:r>
                      <a:endParaRPr lang="ja-JP" sz="2000" kern="100" dirty="0">
                        <a:solidFill>
                          <a:schemeClr val="tx1"/>
                        </a:solidFill>
                        <a:effectLst/>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3.1</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5.5</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7.6</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0.9</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0.7</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5.6</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6.1</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smtClean="0">
                          <a:solidFill>
                            <a:schemeClr val="tx1"/>
                          </a:solidFill>
                          <a:latin typeface="+mn-ea"/>
                          <a:ea typeface="+mn-ea"/>
                          <a:cs typeface="Meiryo UI" panose="020B0604030504040204" pitchFamily="50" charset="-128"/>
                        </a:rPr>
                        <a:t>8.3</a:t>
                      </a: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smtClean="0">
                          <a:solidFill>
                            <a:schemeClr val="tx1"/>
                          </a:solidFill>
                          <a:latin typeface="+mn-ea"/>
                          <a:ea typeface="+mn-ea"/>
                          <a:cs typeface="Meiryo UI" panose="020B0604030504040204" pitchFamily="50" charset="-128"/>
                        </a:rPr>
                        <a:t>４</a:t>
                      </a:r>
                      <a:endParaRPr kumimoji="1" lang="en-US" altLang="ja-JP" sz="2000" dirty="0" smtClean="0">
                        <a:solidFill>
                          <a:schemeClr val="tx1"/>
                        </a:solidFill>
                        <a:latin typeface="+mn-ea"/>
                        <a:ea typeface="+mn-ea"/>
                        <a:cs typeface="Meiryo UI" panose="020B0604030504040204" pitchFamily="50" charset="-128"/>
                      </a:endParaRPr>
                    </a:p>
                    <a:p>
                      <a:pPr algn="ctr"/>
                      <a:r>
                        <a:rPr kumimoji="1" lang="ja-JP" altLang="en-US" sz="2000" dirty="0" smtClean="0">
                          <a:solidFill>
                            <a:schemeClr val="tx1"/>
                          </a:solidFill>
                          <a:latin typeface="+mn-ea"/>
                          <a:ea typeface="+mn-ea"/>
                          <a:cs typeface="Meiryo UI" panose="020B0604030504040204" pitchFamily="50" charset="-128"/>
                        </a:rPr>
                        <a:t>万人</a:t>
                      </a:r>
                      <a:endParaRPr kumimoji="1" lang="ja-JP" altLang="en-US" sz="2000" dirty="0">
                        <a:solidFill>
                          <a:schemeClr val="tx1"/>
                        </a:solidFill>
                        <a:latin typeface="+mn-ea"/>
                        <a:ea typeface="+mn-ea"/>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2" name="正方形/長方形 31"/>
          <p:cNvSpPr/>
          <p:nvPr/>
        </p:nvSpPr>
        <p:spPr>
          <a:xfrm>
            <a:off x="2349441" y="6243347"/>
            <a:ext cx="6048000" cy="338554"/>
          </a:xfrm>
          <a:prstGeom prst="rect">
            <a:avLst/>
          </a:prstGeom>
        </p:spPr>
        <p:txBody>
          <a:bodyPr wrap="square">
            <a:spAutoFit/>
          </a:bodyPr>
          <a:lstStyle/>
          <a:p>
            <a:pPr marL="248918" indent="-248918"/>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データで見る「大阪の成長戦略」（</a:t>
            </a:r>
            <a:r>
              <a:rPr lang="en-US" altLang="ja-JP" sz="1600" dirty="0">
                <a:latin typeface="+mn-ea"/>
                <a:cs typeface="Meiryo UI" panose="020B0604030504040204" pitchFamily="50" charset="-128"/>
              </a:rPr>
              <a:t>2019</a:t>
            </a:r>
            <a:r>
              <a:rPr lang="ja-JP" altLang="en-US" sz="1600" dirty="0">
                <a:latin typeface="+mn-ea"/>
                <a:cs typeface="Meiryo UI" panose="020B0604030504040204" pitchFamily="50" charset="-128"/>
              </a:rPr>
              <a:t>年</a:t>
            </a:r>
            <a:r>
              <a:rPr lang="en-US" altLang="ja-JP" sz="1600" dirty="0">
                <a:latin typeface="+mn-ea"/>
                <a:cs typeface="Meiryo UI" panose="020B0604030504040204" pitchFamily="50" charset="-128"/>
              </a:rPr>
              <a:t>12</a:t>
            </a:r>
            <a:r>
              <a:rPr lang="ja-JP" altLang="en-US" sz="1600" dirty="0">
                <a:latin typeface="+mn-ea"/>
                <a:cs typeface="Meiryo UI" panose="020B0604030504040204" pitchFamily="50" charset="-128"/>
              </a:rPr>
              <a:t>月版）より引用</a:t>
            </a:r>
          </a:p>
        </p:txBody>
      </p:sp>
      <p:sp>
        <p:nvSpPr>
          <p:cNvPr id="33" name="テキスト ボックス 32"/>
          <p:cNvSpPr txBox="1"/>
          <p:nvPr/>
        </p:nvSpPr>
        <p:spPr>
          <a:xfrm>
            <a:off x="8568000" y="6768000"/>
            <a:ext cx="8460000" cy="522000"/>
          </a:xfrm>
          <a:prstGeom prst="rect">
            <a:avLst/>
          </a:prstGeom>
          <a:solidFill>
            <a:srgbClr val="0070C0"/>
          </a:solidFill>
        </p:spPr>
        <p:txBody>
          <a:bodyPr wrap="square" rtlCol="0" anchor="ctr">
            <a:no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8</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a:solidFill>
                  <a:schemeClr val="bg1"/>
                </a:solidFill>
                <a:latin typeface="游ゴシック" panose="020B0400000000000000" pitchFamily="50" charset="-128"/>
                <a:cs typeface="Meiryo UI" panose="020B0604030504040204" pitchFamily="50" charset="-128"/>
              </a:rPr>
              <a:t>女性・高齢者の就業率</a:t>
            </a:r>
            <a:endParaRPr lang="ja-JP" altLang="en-US" sz="2000" b="1" dirty="0">
              <a:solidFill>
                <a:schemeClr val="bg1"/>
              </a:solidFill>
              <a:latin typeface="+mn-ea"/>
              <a:cs typeface="Meiryo UI" panose="020B0604030504040204" pitchFamily="50" charset="-128"/>
            </a:endParaRPr>
          </a:p>
        </p:txBody>
      </p:sp>
      <p:sp>
        <p:nvSpPr>
          <p:cNvPr id="38" name="テキスト ボックス 37"/>
          <p:cNvSpPr txBox="1"/>
          <p:nvPr/>
        </p:nvSpPr>
        <p:spPr>
          <a:xfrm>
            <a:off x="47403" y="4301539"/>
            <a:ext cx="8314016" cy="954107"/>
          </a:xfrm>
          <a:prstGeom prst="rect">
            <a:avLst/>
          </a:prstGeom>
          <a:noFill/>
        </p:spPr>
        <p:txBody>
          <a:bodyPr wrap="square" rtlCol="0">
            <a:spAutoFit/>
          </a:bodyPr>
          <a:lstStyle/>
          <a:p>
            <a:pPr marL="180000" indent="-457200"/>
            <a:r>
              <a:rPr lang="ja-JP" altLang="ja-JP" sz="1400" kern="100" dirty="0" smtClean="0">
                <a:latin typeface="+mn-ea"/>
                <a:cs typeface="Meiryo UI" panose="020B0604030504040204" pitchFamily="50" charset="-128"/>
              </a:rPr>
              <a:t>※</a:t>
            </a:r>
            <a:r>
              <a:rPr lang="ja-JP" altLang="en-US" sz="1400" kern="100" dirty="0" smtClean="0">
                <a:latin typeface="+mn-ea"/>
                <a:cs typeface="Meiryo UI" panose="020B0604030504040204" pitchFamily="50" charset="-128"/>
              </a:rPr>
              <a:t>府内</a:t>
            </a:r>
            <a:r>
              <a:rPr lang="ja-JP" altLang="en-US" sz="1400" kern="100" dirty="0">
                <a:latin typeface="+mn-ea"/>
                <a:cs typeface="Meiryo UI" panose="020B0604030504040204" pitchFamily="50" charset="-128"/>
              </a:rPr>
              <a:t>就業者数の変化は、「労働力調査地方集計結果（年平均）」（大阪府統計課）で計算。　ただし、</a:t>
            </a:r>
            <a:r>
              <a:rPr lang="en-US" altLang="ja-JP" sz="1400" kern="100" dirty="0">
                <a:latin typeface="+mn-ea"/>
                <a:cs typeface="Meiryo UI" panose="020B0604030504040204" pitchFamily="50" charset="-128"/>
              </a:rPr>
              <a:t>2010</a:t>
            </a:r>
            <a:r>
              <a:rPr lang="ja-JP" altLang="en-US" sz="1400" kern="100" dirty="0">
                <a:latin typeface="+mn-ea"/>
                <a:cs typeface="Meiryo UI" panose="020B0604030504040204" pitchFamily="50" charset="-128"/>
              </a:rPr>
              <a:t>年の数値は</a:t>
            </a:r>
            <a:r>
              <a:rPr lang="ja-JP" altLang="ja-JP" sz="1400" dirty="0">
                <a:latin typeface="+mn-ea"/>
                <a:cs typeface="Meiryo UI" panose="020B0604030504040204" pitchFamily="50" charset="-128"/>
              </a:rPr>
              <a:t>平成</a:t>
            </a:r>
            <a:r>
              <a:rPr lang="en-US" altLang="ja-JP" sz="1400" dirty="0">
                <a:latin typeface="+mn-ea"/>
                <a:cs typeface="Meiryo UI" panose="020B0604030504040204" pitchFamily="50" charset="-128"/>
              </a:rPr>
              <a:t>17</a:t>
            </a:r>
            <a:r>
              <a:rPr lang="ja-JP" altLang="ja-JP" sz="1400" dirty="0">
                <a:latin typeface="+mn-ea"/>
                <a:cs typeface="Meiryo UI" panose="020B0604030504040204" pitchFamily="50" charset="-128"/>
              </a:rPr>
              <a:t>年国勢調査結果を基準とする推計人口で</a:t>
            </a:r>
            <a:r>
              <a:rPr lang="ja-JP" altLang="en-US" sz="1400" dirty="0">
                <a:latin typeface="+mn-ea"/>
                <a:cs typeface="Meiryo UI" panose="020B0604030504040204" pitchFamily="50" charset="-128"/>
              </a:rPr>
              <a:t>、</a:t>
            </a:r>
            <a:r>
              <a:rPr lang="en-US" altLang="ja-JP" sz="1400" kern="100" dirty="0">
                <a:latin typeface="+mn-ea"/>
                <a:cs typeface="Meiryo UI" panose="020B0604030504040204" pitchFamily="50" charset="-128"/>
              </a:rPr>
              <a:t>2011</a:t>
            </a:r>
            <a:r>
              <a:rPr lang="ja-JP" altLang="en-US" sz="1400" kern="100" dirty="0">
                <a:latin typeface="+mn-ea"/>
                <a:cs typeface="Meiryo UI" panose="020B0604030504040204" pitchFamily="50" charset="-128"/>
              </a:rPr>
              <a:t>年から</a:t>
            </a:r>
            <a:r>
              <a:rPr lang="en-US" altLang="ja-JP" sz="1400" kern="100" dirty="0" smtClean="0">
                <a:latin typeface="+mn-ea"/>
                <a:cs typeface="Meiryo UI" panose="020B0604030504040204" pitchFamily="50" charset="-128"/>
              </a:rPr>
              <a:t>2016</a:t>
            </a:r>
            <a:r>
              <a:rPr lang="ja-JP" altLang="en-US" sz="1400" kern="100" dirty="0" smtClean="0">
                <a:latin typeface="+mn-ea"/>
                <a:cs typeface="Meiryo UI" panose="020B0604030504040204" pitchFamily="50" charset="-128"/>
              </a:rPr>
              <a:t>年</a:t>
            </a:r>
            <a:r>
              <a:rPr lang="ja-JP" altLang="en-US" sz="1400" kern="100" dirty="0">
                <a:latin typeface="+mn-ea"/>
                <a:cs typeface="Meiryo UI" panose="020B0604030504040204" pitchFamily="50" charset="-128"/>
              </a:rPr>
              <a:t>までは、平成</a:t>
            </a:r>
            <a:r>
              <a:rPr lang="en-US" altLang="ja-JP" sz="1400" kern="100" dirty="0">
                <a:latin typeface="+mn-ea"/>
                <a:cs typeface="Meiryo UI" panose="020B0604030504040204" pitchFamily="50" charset="-128"/>
              </a:rPr>
              <a:t>22</a:t>
            </a:r>
            <a:r>
              <a:rPr lang="ja-JP" altLang="en-US" sz="1400" kern="100" dirty="0">
                <a:latin typeface="+mn-ea"/>
                <a:cs typeface="Meiryo UI" panose="020B0604030504040204" pitchFamily="50" charset="-128"/>
              </a:rPr>
              <a:t>年国勢調査結果を基準とする推計人口、</a:t>
            </a:r>
            <a:r>
              <a:rPr lang="en-US" altLang="ja-JP" sz="1400" kern="100" dirty="0">
                <a:latin typeface="+mn-ea"/>
                <a:cs typeface="Meiryo UI" panose="020B0604030504040204" pitchFamily="50" charset="-128"/>
              </a:rPr>
              <a:t>2017</a:t>
            </a:r>
            <a:r>
              <a:rPr lang="ja-JP" altLang="en-US" sz="1400" kern="100" dirty="0">
                <a:latin typeface="+mn-ea"/>
                <a:cs typeface="Meiryo UI" panose="020B0604030504040204" pitchFamily="50" charset="-128"/>
              </a:rPr>
              <a:t>年の数値は平成</a:t>
            </a:r>
            <a:r>
              <a:rPr lang="en-US" altLang="ja-JP" sz="1400" kern="100" dirty="0">
                <a:latin typeface="+mn-ea"/>
                <a:cs typeface="Meiryo UI" panose="020B0604030504040204" pitchFamily="50" charset="-128"/>
              </a:rPr>
              <a:t>27</a:t>
            </a:r>
            <a:r>
              <a:rPr lang="ja-JP" altLang="en-US" sz="1400" kern="100" dirty="0">
                <a:latin typeface="+mn-ea"/>
                <a:cs typeface="Meiryo UI" panose="020B0604030504040204" pitchFamily="50" charset="-128"/>
              </a:rPr>
              <a:t>年国勢調査結果を基準とする推計で集計したもの</a:t>
            </a:r>
            <a:r>
              <a:rPr lang="ja-JP" altLang="en-US" sz="1400" kern="100" dirty="0" smtClean="0">
                <a:latin typeface="+mn-ea"/>
                <a:cs typeface="Meiryo UI" panose="020B0604030504040204" pitchFamily="50" charset="-128"/>
              </a:rPr>
              <a:t>。</a:t>
            </a:r>
            <a:endParaRPr lang="en-US" altLang="ja-JP" sz="1400" kern="100" dirty="0">
              <a:latin typeface="+mn-ea"/>
              <a:cs typeface="Meiryo UI" panose="020B0604030504040204" pitchFamily="50" charset="-128"/>
            </a:endParaRPr>
          </a:p>
        </p:txBody>
      </p:sp>
      <p:sp>
        <p:nvSpPr>
          <p:cNvPr id="22"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＜参考資料＞コロナ</a:t>
            </a:r>
            <a:r>
              <a:rPr lang="ja-JP" altLang="en-US" sz="3600" b="1" dirty="0">
                <a:solidFill>
                  <a:schemeClr val="bg1"/>
                </a:solidFill>
                <a:latin typeface="+mn-ea"/>
                <a:ea typeface="+mn-ea"/>
              </a:rPr>
              <a:t>以前の</a:t>
            </a:r>
            <a:r>
              <a:rPr lang="ja-JP" altLang="en-US" sz="3600" b="1" dirty="0" smtClean="0">
                <a:solidFill>
                  <a:schemeClr val="bg1"/>
                </a:solidFill>
                <a:latin typeface="+mn-ea"/>
                <a:ea typeface="+mn-ea"/>
              </a:rPr>
              <a:t>大阪（資料</a:t>
            </a:r>
            <a:r>
              <a:rPr lang="en-US" altLang="ja-JP" sz="3600" b="1" dirty="0" smtClean="0">
                <a:solidFill>
                  <a:schemeClr val="bg1"/>
                </a:solidFill>
                <a:latin typeface="+mn-ea"/>
                <a:ea typeface="+mn-ea"/>
              </a:rPr>
              <a:t>5</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8</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34" name="正方形/長方形 33"/>
          <p:cNvSpPr/>
          <p:nvPr/>
        </p:nvSpPr>
        <p:spPr>
          <a:xfrm>
            <a:off x="10941689" y="6248632"/>
            <a:ext cx="5976000" cy="338554"/>
          </a:xfrm>
          <a:prstGeom prst="rect">
            <a:avLst/>
          </a:prstGeom>
        </p:spPr>
        <p:txBody>
          <a:bodyPr wrap="square">
            <a:spAutoFit/>
          </a:bodyPr>
          <a:lstStyle/>
          <a:p>
            <a:pPr marL="248918" indent="-248918"/>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データで見る「大阪の成長戦略」（</a:t>
            </a:r>
            <a:r>
              <a:rPr lang="en-US" altLang="ja-JP" sz="1600" dirty="0">
                <a:latin typeface="+mn-ea"/>
                <a:cs typeface="Meiryo UI" panose="020B0604030504040204" pitchFamily="50" charset="-128"/>
              </a:rPr>
              <a:t>2019</a:t>
            </a:r>
            <a:r>
              <a:rPr lang="ja-JP" altLang="en-US" sz="1600" dirty="0">
                <a:latin typeface="+mn-ea"/>
                <a:cs typeface="Meiryo UI" panose="020B0604030504040204" pitchFamily="50" charset="-128"/>
              </a:rPr>
              <a:t>年</a:t>
            </a:r>
            <a:r>
              <a:rPr lang="en-US" altLang="ja-JP" sz="1600" dirty="0">
                <a:latin typeface="+mn-ea"/>
                <a:cs typeface="Meiryo UI" panose="020B0604030504040204" pitchFamily="50" charset="-128"/>
              </a:rPr>
              <a:t>12</a:t>
            </a:r>
            <a:r>
              <a:rPr lang="ja-JP" altLang="en-US" sz="1600" dirty="0">
                <a:latin typeface="+mn-ea"/>
                <a:cs typeface="Meiryo UI" panose="020B0604030504040204" pitchFamily="50" charset="-128"/>
              </a:rPr>
              <a:t>月版）より引用</a:t>
            </a:r>
          </a:p>
        </p:txBody>
      </p:sp>
      <p:pic>
        <p:nvPicPr>
          <p:cNvPr id="21" name="図 20"/>
          <p:cNvPicPr>
            <a:picLocks noChangeAspect="1"/>
          </p:cNvPicPr>
          <p:nvPr/>
        </p:nvPicPr>
        <p:blipFill>
          <a:blip r:embed="rId3"/>
          <a:stretch>
            <a:fillRect/>
          </a:stretch>
        </p:blipFill>
        <p:spPr>
          <a:xfrm>
            <a:off x="8637224" y="1287770"/>
            <a:ext cx="8295381" cy="4872530"/>
          </a:xfrm>
          <a:prstGeom prst="rect">
            <a:avLst/>
          </a:prstGeom>
        </p:spPr>
      </p:pic>
      <p:sp>
        <p:nvSpPr>
          <p:cNvPr id="36" name="正方形/長方形 35"/>
          <p:cNvSpPr/>
          <p:nvPr/>
        </p:nvSpPr>
        <p:spPr>
          <a:xfrm>
            <a:off x="3828753" y="12295577"/>
            <a:ext cx="4500000" cy="338554"/>
          </a:xfrm>
          <a:prstGeom prst="rect">
            <a:avLst/>
          </a:prstGeom>
        </p:spPr>
        <p:txBody>
          <a:bodyPr wrap="square">
            <a:spAutoFit/>
          </a:bodyPr>
          <a:lstStyle/>
          <a:p>
            <a:pPr marL="248923" indent="-248923">
              <a:defRPr/>
            </a:pPr>
            <a:r>
              <a:rPr lang="ja-JP" altLang="en-US" sz="1600" dirty="0">
                <a:solidFill>
                  <a:prstClr val="black"/>
                </a:solidFill>
                <a:latin typeface="+mn-ea"/>
                <a:cs typeface="Meiryo UI" panose="020B0604030504040204" pitchFamily="50" charset="-128"/>
              </a:rPr>
              <a:t>出典：総務省 </a:t>
            </a:r>
            <a:r>
              <a:rPr lang="en-US" altLang="ja-JP" sz="1600" dirty="0">
                <a:solidFill>
                  <a:prstClr val="black"/>
                </a:solidFill>
                <a:latin typeface="+mn-ea"/>
                <a:cs typeface="Meiryo UI" panose="020B0604030504040204" pitchFamily="50" charset="-128"/>
              </a:rPr>
              <a:t>『</a:t>
            </a:r>
            <a:r>
              <a:rPr lang="zh-TW" altLang="en-US" sz="1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就業構造基本調査</a:t>
            </a:r>
            <a:r>
              <a:rPr lang="en-US" altLang="ja-JP" sz="1600" dirty="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より作成</a:t>
            </a:r>
          </a:p>
        </p:txBody>
      </p:sp>
      <p:sp>
        <p:nvSpPr>
          <p:cNvPr id="37" name="正方形/長方形 36"/>
          <p:cNvSpPr/>
          <p:nvPr/>
        </p:nvSpPr>
        <p:spPr>
          <a:xfrm>
            <a:off x="322780" y="11234810"/>
            <a:ext cx="7956000" cy="523220"/>
          </a:xfrm>
          <a:prstGeom prst="rect">
            <a:avLst/>
          </a:prstGeom>
        </p:spPr>
        <p:txBody>
          <a:bodyPr wrap="square">
            <a:spAutoFit/>
          </a:bodyPr>
          <a:lstStyle/>
          <a:p>
            <a:pPr marL="248923" indent="-248923">
              <a:defRPr/>
            </a:pPr>
            <a:r>
              <a:rPr lang="en-US" altLang="ja-JP" sz="1400" dirty="0">
                <a:solidFill>
                  <a:prstClr val="black"/>
                </a:solidFill>
                <a:latin typeface="+mn-ea"/>
                <a:cs typeface="Meiryo UI" panose="020B0604030504040204" pitchFamily="50" charset="-128"/>
              </a:rPr>
              <a:t>※ </a:t>
            </a:r>
            <a:r>
              <a:rPr lang="ja-JP" altLang="en-US" sz="1400" dirty="0">
                <a:solidFill>
                  <a:prstClr val="black"/>
                </a:solidFill>
                <a:latin typeface="+mn-ea"/>
                <a:cs typeface="Meiryo UI" panose="020B0604030504040204" pitchFamily="50" charset="-128"/>
              </a:rPr>
              <a:t>非正規雇用比率・・・正規雇用者と非正規雇用者の合計人数に占める非正規雇用者数の</a:t>
            </a:r>
            <a:r>
              <a:rPr lang="ja-JP" altLang="en-US" sz="1400" dirty="0" smtClean="0">
                <a:solidFill>
                  <a:prstClr val="black"/>
                </a:solidFill>
                <a:latin typeface="+mn-ea"/>
                <a:cs typeface="Meiryo UI" panose="020B0604030504040204" pitchFamily="50" charset="-128"/>
              </a:rPr>
              <a:t>割合</a:t>
            </a:r>
            <a:endParaRPr lang="en-US" altLang="ja-JP" sz="1400" dirty="0" smtClean="0">
              <a:solidFill>
                <a:prstClr val="black"/>
              </a:solidFill>
              <a:latin typeface="+mn-ea"/>
              <a:cs typeface="Meiryo UI" panose="020B0604030504040204" pitchFamily="50" charset="-128"/>
            </a:endParaRPr>
          </a:p>
          <a:p>
            <a:pPr marL="248923" indent="-248923">
              <a:defRPr/>
            </a:pPr>
            <a:r>
              <a:rPr lang="ja-JP" altLang="en-US" sz="1400" dirty="0">
                <a:solidFill>
                  <a:prstClr val="black"/>
                </a:solidFill>
                <a:latin typeface="+mn-ea"/>
                <a:cs typeface="Meiryo UI" panose="020B0604030504040204" pitchFamily="50" charset="-128"/>
              </a:rPr>
              <a:t>　</a:t>
            </a:r>
            <a:r>
              <a:rPr lang="ja-JP" altLang="en-US" sz="1400" dirty="0" smtClean="0">
                <a:solidFill>
                  <a:prstClr val="black"/>
                </a:solidFill>
                <a:latin typeface="+mn-ea"/>
                <a:cs typeface="Meiryo UI" panose="020B0604030504040204" pitchFamily="50" charset="-128"/>
              </a:rPr>
              <a:t>非正規</a:t>
            </a:r>
            <a:r>
              <a:rPr lang="ja-JP" altLang="en-US" sz="1400" dirty="0">
                <a:solidFill>
                  <a:prstClr val="black"/>
                </a:solidFill>
                <a:latin typeface="+mn-ea"/>
                <a:cs typeface="Meiryo UI" panose="020B0604030504040204" pitchFamily="50" charset="-128"/>
              </a:rPr>
              <a:t>雇用比率</a:t>
            </a:r>
            <a:r>
              <a:rPr lang="en-US" altLang="ja-JP" sz="1400" dirty="0">
                <a:solidFill>
                  <a:prstClr val="black"/>
                </a:solidFill>
                <a:latin typeface="+mn-ea"/>
                <a:cs typeface="Meiryo UI" panose="020B0604030504040204" pitchFamily="50" charset="-128"/>
              </a:rPr>
              <a:t>(</a:t>
            </a:r>
            <a:r>
              <a:rPr lang="ja-JP" altLang="en-US" sz="1400" dirty="0">
                <a:solidFill>
                  <a:prstClr val="black"/>
                </a:solidFill>
                <a:latin typeface="+mn-ea"/>
                <a:cs typeface="Meiryo UI" panose="020B0604030504040204" pitchFamily="50" charset="-128"/>
              </a:rPr>
              <a:t>％</a:t>
            </a:r>
            <a:r>
              <a:rPr lang="en-US" altLang="ja-JP" sz="1400" dirty="0">
                <a:solidFill>
                  <a:prstClr val="black"/>
                </a:solidFill>
                <a:latin typeface="+mn-ea"/>
                <a:cs typeface="Meiryo UI" panose="020B0604030504040204" pitchFamily="50" charset="-128"/>
              </a:rPr>
              <a:t>)</a:t>
            </a:r>
            <a:r>
              <a:rPr lang="ja-JP" altLang="en-US" sz="1400" dirty="0">
                <a:solidFill>
                  <a:prstClr val="black"/>
                </a:solidFill>
                <a:latin typeface="+mn-ea"/>
                <a:cs typeface="Meiryo UI" panose="020B0604030504040204" pitchFamily="50" charset="-128"/>
              </a:rPr>
              <a:t>＝非正規雇用者数</a:t>
            </a:r>
            <a:r>
              <a:rPr lang="en-US" altLang="ja-JP" sz="1400" dirty="0">
                <a:solidFill>
                  <a:prstClr val="black"/>
                </a:solidFill>
                <a:latin typeface="+mn-ea"/>
                <a:cs typeface="Meiryo UI" panose="020B0604030504040204" pitchFamily="50" charset="-128"/>
              </a:rPr>
              <a:t>÷(</a:t>
            </a:r>
            <a:r>
              <a:rPr lang="ja-JP" altLang="en-US" sz="1400" dirty="0">
                <a:solidFill>
                  <a:prstClr val="black"/>
                </a:solidFill>
                <a:latin typeface="+mn-ea"/>
                <a:cs typeface="Meiryo UI" panose="020B0604030504040204" pitchFamily="50" charset="-128"/>
              </a:rPr>
              <a:t>正規雇用者数</a:t>
            </a:r>
            <a:r>
              <a:rPr lang="en-US" altLang="ja-JP" sz="1400" dirty="0">
                <a:solidFill>
                  <a:prstClr val="black"/>
                </a:solidFill>
                <a:latin typeface="+mn-ea"/>
                <a:cs typeface="Meiryo UI" panose="020B0604030504040204" pitchFamily="50" charset="-128"/>
              </a:rPr>
              <a:t>+</a:t>
            </a:r>
            <a:r>
              <a:rPr lang="ja-JP" altLang="en-US" sz="1400" dirty="0">
                <a:solidFill>
                  <a:prstClr val="black"/>
                </a:solidFill>
                <a:latin typeface="+mn-ea"/>
                <a:cs typeface="Meiryo UI" panose="020B0604030504040204" pitchFamily="50" charset="-128"/>
              </a:rPr>
              <a:t>非正規雇用者数</a:t>
            </a:r>
            <a:r>
              <a:rPr lang="en-US" altLang="ja-JP" sz="1400" dirty="0">
                <a:solidFill>
                  <a:prstClr val="black"/>
                </a:solidFill>
                <a:latin typeface="+mn-ea"/>
                <a:cs typeface="Meiryo UI" panose="020B0604030504040204" pitchFamily="50" charset="-128"/>
              </a:rPr>
              <a:t>)×100</a:t>
            </a:r>
            <a:endParaRPr lang="ja-JP" altLang="en-US" sz="1400" dirty="0">
              <a:solidFill>
                <a:prstClr val="black"/>
              </a:solidFill>
              <a:latin typeface="+mn-ea"/>
              <a:cs typeface="Meiryo UI" panose="020B0604030504040204" pitchFamily="50" charset="-128"/>
            </a:endParaRPr>
          </a:p>
        </p:txBody>
      </p:sp>
      <p:sp>
        <p:nvSpPr>
          <p:cNvPr id="3" name="正方形/長方形 2"/>
          <p:cNvSpPr/>
          <p:nvPr/>
        </p:nvSpPr>
        <p:spPr>
          <a:xfrm>
            <a:off x="7620000" y="1551740"/>
            <a:ext cx="792219" cy="272304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4"/>
          <a:stretch>
            <a:fillRect/>
          </a:stretch>
        </p:blipFill>
        <p:spPr>
          <a:xfrm>
            <a:off x="8776842" y="7386463"/>
            <a:ext cx="8155763" cy="4992483"/>
          </a:xfrm>
          <a:prstGeom prst="rect">
            <a:avLst/>
          </a:prstGeom>
        </p:spPr>
      </p:pic>
      <p:sp>
        <p:nvSpPr>
          <p:cNvPr id="24" name="正方形/長方形 23"/>
          <p:cNvSpPr/>
          <p:nvPr/>
        </p:nvSpPr>
        <p:spPr>
          <a:xfrm>
            <a:off x="11587478" y="12386955"/>
            <a:ext cx="5345127" cy="338554"/>
          </a:xfrm>
          <a:prstGeom prst="rect">
            <a:avLst/>
          </a:prstGeom>
        </p:spPr>
        <p:txBody>
          <a:bodyPr wrap="square">
            <a:spAutoFit/>
          </a:bodyPr>
          <a:lstStyle/>
          <a:p>
            <a:pPr marL="248929" indent="-248929" defTabSz="640102">
              <a:defRPr/>
            </a:pPr>
            <a:r>
              <a:rPr lang="ja-JP" altLang="en-US" sz="1600" dirty="0">
                <a:solidFill>
                  <a:prstClr val="black"/>
                </a:solidFill>
                <a:latin typeface="+mn-ea"/>
                <a:cs typeface="Meiryo UI" panose="020B0604030504040204" pitchFamily="50" charset="-128"/>
              </a:rPr>
              <a:t>出典：総務省、各都府県 </a:t>
            </a:r>
            <a:r>
              <a:rPr lang="en-US" altLang="ja-JP" sz="1600" dirty="0">
                <a:solidFill>
                  <a:prstClr val="black"/>
                </a:solidFill>
                <a:latin typeface="+mn-ea"/>
                <a:cs typeface="Meiryo UI" panose="020B0604030504040204" pitchFamily="50" charset="-128"/>
              </a:rPr>
              <a:t>『</a:t>
            </a:r>
            <a:r>
              <a:rPr lang="ja-JP" altLang="en-US" sz="1600" dirty="0">
                <a:solidFill>
                  <a:prstClr val="black"/>
                </a:solidFill>
                <a:latin typeface="+mn-ea"/>
                <a:cs typeface="Meiryo UI" panose="020B0604030504040204" pitchFamily="50" charset="-128"/>
              </a:rPr>
              <a:t>労働力調査</a:t>
            </a:r>
            <a:r>
              <a:rPr lang="en-US" altLang="ja-JP" sz="1600" dirty="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より作成</a:t>
            </a:r>
          </a:p>
        </p:txBody>
      </p:sp>
      <p:sp>
        <p:nvSpPr>
          <p:cNvPr id="2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227385" y="7569602"/>
            <a:ext cx="8145792" cy="3667719"/>
          </a:xfrm>
          <a:prstGeom prst="rect">
            <a:avLst/>
          </a:prstGeom>
        </p:spPr>
      </p:pic>
    </p:spTree>
    <p:extLst>
      <p:ext uri="{BB962C8B-B14F-4D97-AF65-F5344CB8AC3E}">
        <p14:creationId xmlns:p14="http://schemas.microsoft.com/office/powerpoint/2010/main" val="4161136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6000" y="648000"/>
            <a:ext cx="8460000" cy="522000"/>
          </a:xfrm>
          <a:prstGeom prst="rect">
            <a:avLst/>
          </a:prstGeom>
          <a:solidFill>
            <a:srgbClr val="0070C0"/>
          </a:solidFill>
        </p:spPr>
        <p:txBody>
          <a:bodyPr wrap="square" rtlCol="0" anchor="ctr">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9</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a:solidFill>
                  <a:schemeClr val="bg1"/>
                </a:solidFill>
                <a:latin typeface="游ゴシック" panose="020B0400000000000000" pitchFamily="50" charset="-128"/>
                <a:cs typeface="Meiryo UI" panose="020B0604030504040204" pitchFamily="50" charset="-128"/>
              </a:rPr>
              <a:t>人口動態（人口推計）</a:t>
            </a:r>
            <a:endParaRPr lang="ja-JP" altLang="en-US" sz="2000" b="1" dirty="0">
              <a:solidFill>
                <a:schemeClr val="bg1"/>
              </a:solidFill>
              <a:latin typeface="+mn-ea"/>
              <a:cs typeface="Meiryo UI" panose="020B0604030504040204" pitchFamily="50" charset="-128"/>
            </a:endParaRPr>
          </a:p>
        </p:txBody>
      </p:sp>
      <p:sp>
        <p:nvSpPr>
          <p:cNvPr id="4" name="正方形/長方形 3"/>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7" name="正方形/長方形 26"/>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正方形/長方形 27"/>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テキスト ボックス 28"/>
          <p:cNvSpPr txBox="1"/>
          <p:nvPr/>
        </p:nvSpPr>
        <p:spPr>
          <a:xfrm>
            <a:off x="8568000" y="668933"/>
            <a:ext cx="8460000" cy="522000"/>
          </a:xfrm>
          <a:prstGeom prst="rect">
            <a:avLst/>
          </a:prstGeom>
          <a:solidFill>
            <a:srgbClr val="0070C0"/>
          </a:solidFill>
        </p:spPr>
        <p:txBody>
          <a:bodyPr wrap="square" rtlCol="0" anchor="ctr">
            <a:spAutoFit/>
          </a:bodyPr>
          <a:lstStyle/>
          <a:p>
            <a:pPr algn="ctr" defTabSz="1434531">
              <a:lnSpc>
                <a:spcPct val="90000"/>
              </a:lnSpc>
              <a:spcBef>
                <a:spcPct val="0"/>
              </a:spcBef>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10</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a:solidFill>
                  <a:schemeClr val="bg1"/>
                </a:solidFill>
                <a:latin typeface="游ゴシック" panose="020B0400000000000000" pitchFamily="50" charset="-128"/>
                <a:cs typeface="Meiryo UI" panose="020B0604030504040204" pitchFamily="50" charset="-128"/>
              </a:rPr>
              <a:t>人口動態（府内各地域の状況）</a:t>
            </a:r>
            <a:endParaRPr kumimoji="1" lang="ja-JP" altLang="en-US" sz="2800" b="1" dirty="0">
              <a:solidFill>
                <a:schemeClr val="bg1"/>
              </a:solidFill>
              <a:latin typeface="+mn-ea"/>
            </a:endParaRPr>
          </a:p>
        </p:txBody>
      </p:sp>
      <p:sp>
        <p:nvSpPr>
          <p:cNvPr id="15"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＜参考資料＞コロナ</a:t>
            </a:r>
            <a:r>
              <a:rPr lang="ja-JP" altLang="en-US" sz="3600" b="1" dirty="0">
                <a:solidFill>
                  <a:schemeClr val="bg1"/>
                </a:solidFill>
                <a:latin typeface="+mn-ea"/>
                <a:ea typeface="+mn-ea"/>
              </a:rPr>
              <a:t>以前の</a:t>
            </a:r>
            <a:r>
              <a:rPr lang="ja-JP" altLang="en-US" sz="3600" b="1" dirty="0" smtClean="0">
                <a:solidFill>
                  <a:schemeClr val="bg1"/>
                </a:solidFill>
                <a:latin typeface="+mn-ea"/>
                <a:ea typeface="+mn-ea"/>
              </a:rPr>
              <a:t>大阪（資料</a:t>
            </a:r>
            <a:r>
              <a:rPr lang="en-US" altLang="ja-JP" sz="3600" b="1" dirty="0" smtClean="0">
                <a:solidFill>
                  <a:schemeClr val="bg1"/>
                </a:solidFill>
                <a:latin typeface="+mn-ea"/>
                <a:ea typeface="+mn-ea"/>
              </a:rPr>
              <a:t>9</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12</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pic>
        <p:nvPicPr>
          <p:cNvPr id="6" name="図 5"/>
          <p:cNvPicPr>
            <a:picLocks noChangeAspect="1"/>
          </p:cNvPicPr>
          <p:nvPr/>
        </p:nvPicPr>
        <p:blipFill>
          <a:blip r:embed="rId3"/>
          <a:stretch>
            <a:fillRect/>
          </a:stretch>
        </p:blipFill>
        <p:spPr>
          <a:xfrm>
            <a:off x="8601799" y="1320943"/>
            <a:ext cx="8383738" cy="4185880"/>
          </a:xfrm>
          <a:prstGeom prst="rect">
            <a:avLst/>
          </a:prstGeom>
        </p:spPr>
      </p:pic>
      <p:sp>
        <p:nvSpPr>
          <p:cNvPr id="19" name="テキスト ボックス 18">
            <a:extLst>
              <a:ext uri="{FF2B5EF4-FFF2-40B4-BE49-F238E27FC236}">
                <a16:creationId xmlns:a16="http://schemas.microsoft.com/office/drawing/2014/main" id="{178AA22E-FCB1-45B3-87A6-15F3CBAFE844}"/>
              </a:ext>
            </a:extLst>
          </p:cNvPr>
          <p:cNvSpPr txBox="1"/>
          <p:nvPr/>
        </p:nvSpPr>
        <p:spPr>
          <a:xfrm>
            <a:off x="9388347" y="5760995"/>
            <a:ext cx="7502654" cy="830997"/>
          </a:xfrm>
          <a:prstGeom prst="rect">
            <a:avLst/>
          </a:prstGeom>
          <a:noFill/>
        </p:spPr>
        <p:txBody>
          <a:bodyPr wrap="square" rtlCol="0">
            <a:spAutoFit/>
          </a:bodyPr>
          <a:lstStyle/>
          <a:p>
            <a:pPr lvl="0">
              <a:defRPr/>
            </a:pPr>
            <a:r>
              <a:rPr kumimoji="1" lang="ja-JP" altLang="en-US" sz="1600" dirty="0">
                <a:solidFill>
                  <a:prstClr val="black"/>
                </a:solidFill>
                <a:latin typeface="+mn-ea"/>
              </a:rPr>
              <a:t>出典：</a:t>
            </a:r>
            <a:r>
              <a:rPr kumimoji="1" lang="en-US" altLang="ja-JP" sz="1600" dirty="0">
                <a:solidFill>
                  <a:prstClr val="black"/>
                </a:solidFill>
                <a:latin typeface="+mn-ea"/>
              </a:rPr>
              <a:t>2015</a:t>
            </a:r>
            <a:r>
              <a:rPr kumimoji="1" lang="ja-JP" altLang="en-US" sz="1600" dirty="0">
                <a:solidFill>
                  <a:prstClr val="black"/>
                </a:solidFill>
                <a:latin typeface="+mn-ea"/>
              </a:rPr>
              <a:t>年までは総務省 </a:t>
            </a:r>
            <a:r>
              <a:rPr kumimoji="1" lang="en-US" altLang="ja-JP" sz="1600" dirty="0">
                <a:solidFill>
                  <a:prstClr val="black"/>
                </a:solidFill>
                <a:latin typeface="+mn-ea"/>
              </a:rPr>
              <a:t>『</a:t>
            </a:r>
            <a:r>
              <a:rPr kumimoji="1" lang="ja-JP" altLang="en-US" sz="1600" dirty="0">
                <a:solidFill>
                  <a:prstClr val="black"/>
                </a:solidFill>
                <a:latin typeface="+mn-ea"/>
              </a:rPr>
              <a:t>国勢調査</a:t>
            </a:r>
            <a:r>
              <a:rPr kumimoji="1" lang="en-US" altLang="ja-JP" sz="1600" dirty="0">
                <a:solidFill>
                  <a:prstClr val="black"/>
                </a:solidFill>
                <a:latin typeface="+mn-ea"/>
              </a:rPr>
              <a:t>』</a:t>
            </a:r>
          </a:p>
          <a:p>
            <a:pPr lvl="0">
              <a:defRPr/>
            </a:pPr>
            <a:r>
              <a:rPr lang="ja-JP" altLang="en-US" sz="1600" dirty="0">
                <a:solidFill>
                  <a:prstClr val="black"/>
                </a:solidFill>
                <a:latin typeface="+mn-ea"/>
              </a:rPr>
              <a:t>　　</a:t>
            </a:r>
            <a:r>
              <a:rPr lang="ja-JP" altLang="en-US" sz="1600" dirty="0" smtClean="0">
                <a:solidFill>
                  <a:prstClr val="black"/>
                </a:solidFill>
                <a:latin typeface="+mn-ea"/>
              </a:rPr>
              <a:t>   </a:t>
            </a:r>
            <a:r>
              <a:rPr kumimoji="1" lang="en-US" altLang="ja-JP" sz="1600" dirty="0">
                <a:solidFill>
                  <a:prstClr val="black"/>
                </a:solidFill>
                <a:latin typeface="+mn-ea"/>
              </a:rPr>
              <a:t>2020</a:t>
            </a:r>
            <a:r>
              <a:rPr kumimoji="1" lang="ja-JP" altLang="en-US" sz="1600" dirty="0">
                <a:solidFill>
                  <a:prstClr val="black"/>
                </a:solidFill>
                <a:latin typeface="+mn-ea"/>
              </a:rPr>
              <a:t>年以降</a:t>
            </a:r>
            <a:r>
              <a:rPr lang="ja-JP" altLang="en-US" sz="1600" dirty="0">
                <a:solidFill>
                  <a:prstClr val="black"/>
                </a:solidFill>
                <a:latin typeface="+mn-ea"/>
              </a:rPr>
              <a:t>は</a:t>
            </a:r>
            <a:r>
              <a:rPr lang="en-US" altLang="ja-JP" sz="1600" dirty="0">
                <a:solidFill>
                  <a:prstClr val="black"/>
                </a:solidFill>
                <a:latin typeface="+mn-ea"/>
              </a:rPr>
              <a:t>『</a:t>
            </a:r>
            <a:r>
              <a:rPr lang="ja-JP" altLang="en-US" sz="1600" dirty="0">
                <a:solidFill>
                  <a:prstClr val="black"/>
                </a:solidFill>
                <a:latin typeface="+mn-ea"/>
              </a:rPr>
              <a:t>大阪府の将来推計人口について（</a:t>
            </a:r>
            <a:r>
              <a:rPr lang="en-US" altLang="ja-JP" sz="1600" dirty="0">
                <a:solidFill>
                  <a:prstClr val="black"/>
                </a:solidFill>
                <a:latin typeface="+mn-ea"/>
              </a:rPr>
              <a:t>2018</a:t>
            </a:r>
            <a:r>
              <a:rPr lang="ja-JP" altLang="en-US" sz="1600" dirty="0">
                <a:solidFill>
                  <a:prstClr val="black"/>
                </a:solidFill>
                <a:latin typeface="+mn-ea"/>
              </a:rPr>
              <a:t>年</a:t>
            </a:r>
            <a:r>
              <a:rPr lang="en-US" altLang="ja-JP" sz="1600" dirty="0">
                <a:solidFill>
                  <a:prstClr val="black"/>
                </a:solidFill>
                <a:latin typeface="+mn-ea"/>
              </a:rPr>
              <a:t>8</a:t>
            </a:r>
            <a:r>
              <a:rPr lang="ja-JP" altLang="en-US" sz="1600" dirty="0">
                <a:solidFill>
                  <a:prstClr val="black"/>
                </a:solidFill>
                <a:latin typeface="+mn-ea"/>
              </a:rPr>
              <a:t>月）</a:t>
            </a:r>
            <a:r>
              <a:rPr lang="en-US" altLang="ja-JP" sz="1600" dirty="0">
                <a:solidFill>
                  <a:prstClr val="black"/>
                </a:solidFill>
                <a:latin typeface="+mn-ea"/>
              </a:rPr>
              <a:t>』</a:t>
            </a:r>
            <a:r>
              <a:rPr lang="ja-JP" altLang="en-US" sz="1600" dirty="0">
                <a:solidFill>
                  <a:prstClr val="black"/>
                </a:solidFill>
                <a:latin typeface="+mn-ea"/>
              </a:rPr>
              <a:t>に</a:t>
            </a:r>
            <a:r>
              <a:rPr lang="ja-JP" altLang="en-US" sz="1600" dirty="0" smtClean="0">
                <a:solidFill>
                  <a:prstClr val="black"/>
                </a:solidFill>
                <a:latin typeface="+mn-ea"/>
              </a:rPr>
              <a:t>おける</a:t>
            </a:r>
            <a:endParaRPr lang="en-US" altLang="ja-JP" sz="1600" dirty="0" smtClean="0">
              <a:solidFill>
                <a:prstClr val="black"/>
              </a:solidFill>
              <a:latin typeface="+mn-ea"/>
            </a:endParaRPr>
          </a:p>
          <a:p>
            <a:pPr lvl="0">
              <a:defRPr/>
            </a:pPr>
            <a:r>
              <a:rPr lang="ja-JP" altLang="en-US" sz="1600" dirty="0">
                <a:solidFill>
                  <a:prstClr val="black"/>
                </a:solidFill>
                <a:latin typeface="+mn-ea"/>
              </a:rPr>
              <a:t>　</a:t>
            </a:r>
            <a:r>
              <a:rPr lang="ja-JP" altLang="en-US" sz="1600" dirty="0" smtClean="0">
                <a:solidFill>
                  <a:prstClr val="black"/>
                </a:solidFill>
                <a:latin typeface="+mn-ea"/>
              </a:rPr>
              <a:t>　　大阪府の人口</a:t>
            </a:r>
            <a:r>
              <a:rPr lang="ja-JP" altLang="en-US" sz="1600" dirty="0">
                <a:solidFill>
                  <a:prstClr val="black"/>
                </a:solidFill>
                <a:latin typeface="+mn-ea"/>
              </a:rPr>
              <a:t>推計（ケース２）に基づき大阪府政策企画部推計</a:t>
            </a:r>
            <a:endParaRPr kumimoji="1" lang="ja-JP" altLang="en-US" sz="1600" dirty="0">
              <a:solidFill>
                <a:prstClr val="black"/>
              </a:solidFill>
              <a:latin typeface="+mn-ea"/>
            </a:endParaRPr>
          </a:p>
        </p:txBody>
      </p:sp>
      <p:pic>
        <p:nvPicPr>
          <p:cNvPr id="8" name="図 7"/>
          <p:cNvPicPr>
            <a:picLocks noChangeAspect="1"/>
          </p:cNvPicPr>
          <p:nvPr/>
        </p:nvPicPr>
        <p:blipFill>
          <a:blip r:embed="rId4"/>
          <a:stretch>
            <a:fillRect/>
          </a:stretch>
        </p:blipFill>
        <p:spPr>
          <a:xfrm>
            <a:off x="101407" y="1215747"/>
            <a:ext cx="8388000" cy="4255468"/>
          </a:xfrm>
          <a:prstGeom prst="rect">
            <a:avLst/>
          </a:prstGeom>
        </p:spPr>
      </p:pic>
      <p:pic>
        <p:nvPicPr>
          <p:cNvPr id="10" name="図 9"/>
          <p:cNvPicPr>
            <a:picLocks noChangeAspect="1"/>
          </p:cNvPicPr>
          <p:nvPr/>
        </p:nvPicPr>
        <p:blipFill>
          <a:blip r:embed="rId5"/>
          <a:stretch>
            <a:fillRect/>
          </a:stretch>
        </p:blipFill>
        <p:spPr>
          <a:xfrm>
            <a:off x="809513" y="5532223"/>
            <a:ext cx="7573664" cy="540976"/>
          </a:xfrm>
          <a:prstGeom prst="rect">
            <a:avLst/>
          </a:prstGeom>
        </p:spPr>
      </p:pic>
      <p:sp>
        <p:nvSpPr>
          <p:cNvPr id="24" name="テキスト ボックス 23">
            <a:extLst>
              <a:ext uri="{FF2B5EF4-FFF2-40B4-BE49-F238E27FC236}">
                <a16:creationId xmlns:a16="http://schemas.microsoft.com/office/drawing/2014/main" id="{178AA22E-FCB1-45B3-87A6-15F3CBAFE844}"/>
              </a:ext>
            </a:extLst>
          </p:cNvPr>
          <p:cNvSpPr txBox="1"/>
          <p:nvPr/>
        </p:nvSpPr>
        <p:spPr>
          <a:xfrm>
            <a:off x="360947" y="6089776"/>
            <a:ext cx="8128460" cy="523220"/>
          </a:xfrm>
          <a:prstGeom prst="rect">
            <a:avLst/>
          </a:prstGeom>
          <a:noFill/>
        </p:spPr>
        <p:txBody>
          <a:bodyPr wrap="square" rtlCol="0">
            <a:spAutoFit/>
          </a:bodyPr>
          <a:lstStyle/>
          <a:p>
            <a:pPr marL="648000" lvl="0" indent="-457200">
              <a:defRPr/>
            </a:pPr>
            <a:r>
              <a:rPr kumimoji="1" lang="ja-JP" altLang="en-US" sz="1400" dirty="0">
                <a:solidFill>
                  <a:prstClr val="black"/>
                </a:solidFill>
                <a:latin typeface="+mn-ea"/>
              </a:rPr>
              <a:t>出典：</a:t>
            </a:r>
            <a:r>
              <a:rPr kumimoji="1" lang="en-US" altLang="ja-JP" sz="1400" dirty="0">
                <a:solidFill>
                  <a:prstClr val="black"/>
                </a:solidFill>
                <a:latin typeface="+mn-ea"/>
              </a:rPr>
              <a:t>2015</a:t>
            </a:r>
            <a:r>
              <a:rPr kumimoji="1" lang="ja-JP" altLang="en-US" sz="1400" dirty="0">
                <a:solidFill>
                  <a:prstClr val="black"/>
                </a:solidFill>
                <a:latin typeface="+mn-ea"/>
              </a:rPr>
              <a:t>年までは総務省 </a:t>
            </a:r>
            <a:r>
              <a:rPr kumimoji="1" lang="en-US" altLang="ja-JP" sz="1400" dirty="0">
                <a:solidFill>
                  <a:prstClr val="black"/>
                </a:solidFill>
                <a:latin typeface="+mn-ea"/>
              </a:rPr>
              <a:t>『</a:t>
            </a:r>
            <a:r>
              <a:rPr kumimoji="1" lang="ja-JP" altLang="en-US" sz="1400" dirty="0">
                <a:solidFill>
                  <a:prstClr val="black"/>
                </a:solidFill>
                <a:latin typeface="+mn-ea"/>
              </a:rPr>
              <a:t>国勢調査</a:t>
            </a:r>
            <a:r>
              <a:rPr kumimoji="1" lang="en-US" altLang="ja-JP" sz="1400" dirty="0">
                <a:solidFill>
                  <a:prstClr val="black"/>
                </a:solidFill>
                <a:latin typeface="+mn-ea"/>
              </a:rPr>
              <a:t>』</a:t>
            </a:r>
            <a:r>
              <a:rPr kumimoji="1" lang="ja-JP" altLang="en-US" sz="1400" dirty="0" err="1">
                <a:solidFill>
                  <a:prstClr val="black"/>
                </a:solidFill>
                <a:latin typeface="+mn-ea"/>
              </a:rPr>
              <a:t>。</a:t>
            </a:r>
            <a:r>
              <a:rPr kumimoji="1" lang="en-US" altLang="ja-JP" sz="1400" dirty="0">
                <a:solidFill>
                  <a:prstClr val="black"/>
                </a:solidFill>
                <a:latin typeface="+mn-ea"/>
              </a:rPr>
              <a:t>2020</a:t>
            </a:r>
            <a:r>
              <a:rPr kumimoji="1" lang="ja-JP" altLang="en-US" sz="1400" dirty="0">
                <a:solidFill>
                  <a:prstClr val="black"/>
                </a:solidFill>
                <a:latin typeface="+mn-ea"/>
              </a:rPr>
              <a:t>年以降</a:t>
            </a:r>
            <a:r>
              <a:rPr lang="ja-JP" altLang="en-US" sz="1400" dirty="0">
                <a:solidFill>
                  <a:prstClr val="black"/>
                </a:solidFill>
                <a:latin typeface="+mn-ea"/>
              </a:rPr>
              <a:t>は</a:t>
            </a:r>
            <a:r>
              <a:rPr lang="en-US" altLang="ja-JP" sz="1400" dirty="0">
                <a:solidFill>
                  <a:prstClr val="black"/>
                </a:solidFill>
                <a:latin typeface="+mn-ea"/>
              </a:rPr>
              <a:t>『</a:t>
            </a:r>
            <a:r>
              <a:rPr lang="ja-JP" altLang="en-US" sz="1400" dirty="0">
                <a:solidFill>
                  <a:prstClr val="black"/>
                </a:solidFill>
                <a:latin typeface="+mn-ea"/>
              </a:rPr>
              <a:t>大阪府の将来推計人口について（</a:t>
            </a:r>
            <a:r>
              <a:rPr lang="en-US" altLang="ja-JP" sz="1400" dirty="0">
                <a:solidFill>
                  <a:prstClr val="black"/>
                </a:solidFill>
                <a:latin typeface="+mn-ea"/>
              </a:rPr>
              <a:t>2018</a:t>
            </a:r>
            <a:r>
              <a:rPr lang="ja-JP" altLang="en-US" sz="1400" dirty="0">
                <a:solidFill>
                  <a:prstClr val="black"/>
                </a:solidFill>
                <a:latin typeface="+mn-ea"/>
              </a:rPr>
              <a:t>年</a:t>
            </a:r>
            <a:r>
              <a:rPr lang="en-US" altLang="ja-JP" sz="1400" dirty="0">
                <a:solidFill>
                  <a:prstClr val="black"/>
                </a:solidFill>
                <a:latin typeface="+mn-ea"/>
              </a:rPr>
              <a:t>8</a:t>
            </a:r>
            <a:r>
              <a:rPr lang="ja-JP" altLang="en-US" sz="1400" dirty="0">
                <a:solidFill>
                  <a:prstClr val="black"/>
                </a:solidFill>
                <a:latin typeface="+mn-ea"/>
              </a:rPr>
              <a:t>月）</a:t>
            </a:r>
            <a:r>
              <a:rPr lang="en-US" altLang="ja-JP" sz="1400" dirty="0">
                <a:solidFill>
                  <a:prstClr val="black"/>
                </a:solidFill>
                <a:latin typeface="+mn-ea"/>
              </a:rPr>
              <a:t>』</a:t>
            </a:r>
            <a:r>
              <a:rPr lang="ja-JP" altLang="en-US" sz="1400" dirty="0">
                <a:solidFill>
                  <a:prstClr val="black"/>
                </a:solidFill>
                <a:latin typeface="+mn-ea"/>
              </a:rPr>
              <a:t>における大阪府の人口推計（ケース２）に</a:t>
            </a:r>
            <a:r>
              <a:rPr lang="ja-JP" altLang="en-US" sz="1400" dirty="0" smtClean="0">
                <a:solidFill>
                  <a:prstClr val="black"/>
                </a:solidFill>
                <a:latin typeface="+mn-ea"/>
              </a:rPr>
              <a:t>基づく</a:t>
            </a:r>
            <a:r>
              <a:rPr kumimoji="1" lang="ja-JP" altLang="en-US" sz="1400" dirty="0" smtClean="0">
                <a:solidFill>
                  <a:prstClr val="black"/>
                </a:solidFill>
                <a:latin typeface="+mn-ea"/>
              </a:rPr>
              <a:t>大阪府</a:t>
            </a:r>
            <a:r>
              <a:rPr kumimoji="1" lang="ja-JP" altLang="en-US" sz="1400" dirty="0">
                <a:solidFill>
                  <a:prstClr val="black"/>
                </a:solidFill>
                <a:latin typeface="+mn-ea"/>
              </a:rPr>
              <a:t>政策企画部推計</a:t>
            </a:r>
          </a:p>
        </p:txBody>
      </p:sp>
      <p:sp>
        <p:nvSpPr>
          <p:cNvPr id="17" name="テキスト ボックス 16"/>
          <p:cNvSpPr txBox="1"/>
          <p:nvPr/>
        </p:nvSpPr>
        <p:spPr>
          <a:xfrm>
            <a:off x="36000" y="6768000"/>
            <a:ext cx="8460000" cy="522000"/>
          </a:xfrm>
          <a:prstGeom prst="rect">
            <a:avLst/>
          </a:prstGeom>
          <a:solidFill>
            <a:srgbClr val="0070C0"/>
          </a:solidFill>
        </p:spPr>
        <p:txBody>
          <a:bodyPr wrap="square" rtlCol="0" anchor="ctr">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11</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独居老人世帯の比率</a:t>
            </a:r>
            <a:endParaRPr lang="ja-JP" altLang="en-US" sz="1600" b="1" dirty="0">
              <a:solidFill>
                <a:schemeClr val="bg1"/>
              </a:solidFill>
              <a:latin typeface="+mn-ea"/>
              <a:cs typeface="Meiryo UI" panose="020B0604030504040204" pitchFamily="50" charset="-128"/>
            </a:endParaRPr>
          </a:p>
        </p:txBody>
      </p:sp>
      <p:sp>
        <p:nvSpPr>
          <p:cNvPr id="18" name="テキスト ボックス 17">
            <a:extLst>
              <a:ext uri="{FF2B5EF4-FFF2-40B4-BE49-F238E27FC236}">
                <a16:creationId xmlns:a16="http://schemas.microsoft.com/office/drawing/2014/main" id="{178AA22E-FCB1-45B3-87A6-15F3CBAFE844}"/>
              </a:ext>
            </a:extLst>
          </p:cNvPr>
          <p:cNvSpPr txBox="1"/>
          <p:nvPr/>
        </p:nvSpPr>
        <p:spPr>
          <a:xfrm>
            <a:off x="4643255" y="12318237"/>
            <a:ext cx="3780000" cy="338554"/>
          </a:xfrm>
          <a:prstGeom prst="rect">
            <a:avLst/>
          </a:prstGeom>
          <a:noFill/>
        </p:spPr>
        <p:txBody>
          <a:bodyPr wrap="square" rtlCol="0">
            <a:spAutoFit/>
          </a:bodyPr>
          <a:lstStyle/>
          <a:p>
            <a:pPr lvl="0">
              <a:defRPr/>
            </a:pPr>
            <a:r>
              <a:rPr kumimoji="1" lang="ja-JP" altLang="en-US" sz="1600" dirty="0">
                <a:solidFill>
                  <a:prstClr val="black"/>
                </a:solidFill>
                <a:latin typeface="+mn-ea"/>
              </a:rPr>
              <a:t>出典：総務省 </a:t>
            </a:r>
            <a:r>
              <a:rPr kumimoji="1" lang="en-US" altLang="ja-JP" sz="1600" dirty="0">
                <a:solidFill>
                  <a:prstClr val="black"/>
                </a:solidFill>
                <a:latin typeface="+mn-ea"/>
              </a:rPr>
              <a:t>『</a:t>
            </a:r>
            <a:r>
              <a:rPr kumimoji="1" lang="ja-JP" altLang="en-US" sz="1600" dirty="0">
                <a:solidFill>
                  <a:prstClr val="black"/>
                </a:solidFill>
                <a:latin typeface="+mn-ea"/>
              </a:rPr>
              <a:t>国勢調査」（</a:t>
            </a:r>
            <a:r>
              <a:rPr kumimoji="1" lang="en-US" altLang="ja-JP" sz="1600" dirty="0">
                <a:solidFill>
                  <a:prstClr val="black"/>
                </a:solidFill>
                <a:latin typeface="+mn-ea"/>
              </a:rPr>
              <a:t>2015</a:t>
            </a:r>
            <a:r>
              <a:rPr kumimoji="1" lang="ja-JP" altLang="en-US" sz="1600" dirty="0">
                <a:solidFill>
                  <a:prstClr val="black"/>
                </a:solidFill>
                <a:latin typeface="+mn-ea"/>
              </a:rPr>
              <a:t>年）</a:t>
            </a:r>
          </a:p>
        </p:txBody>
      </p:sp>
      <p:graphicFrame>
        <p:nvGraphicFramePr>
          <p:cNvPr id="20" name="表 19"/>
          <p:cNvGraphicFramePr>
            <a:graphicFrameLocks noGrp="1"/>
          </p:cNvGraphicFramePr>
          <p:nvPr>
            <p:extLst/>
          </p:nvPr>
        </p:nvGraphicFramePr>
        <p:xfrm>
          <a:off x="101599" y="7400513"/>
          <a:ext cx="8290802" cy="4930556"/>
        </p:xfrm>
        <a:graphic>
          <a:graphicData uri="http://schemas.openxmlformats.org/drawingml/2006/table">
            <a:tbl>
              <a:tblPr firstRow="1" firstCol="1" bandRow="1">
                <a:tableStyleId>{5C22544A-7EE6-4342-B048-85BDC9FD1C3A}</a:tableStyleId>
              </a:tblPr>
              <a:tblGrid>
                <a:gridCol w="1381149">
                  <a:extLst>
                    <a:ext uri="{9D8B030D-6E8A-4147-A177-3AD203B41FA5}">
                      <a16:colId xmlns:a16="http://schemas.microsoft.com/office/drawing/2014/main" val="3928948355"/>
                    </a:ext>
                  </a:extLst>
                </a:gridCol>
                <a:gridCol w="1381149">
                  <a:extLst>
                    <a:ext uri="{9D8B030D-6E8A-4147-A177-3AD203B41FA5}">
                      <a16:colId xmlns:a16="http://schemas.microsoft.com/office/drawing/2014/main" val="1504585983"/>
                    </a:ext>
                  </a:extLst>
                </a:gridCol>
                <a:gridCol w="1382126">
                  <a:extLst>
                    <a:ext uri="{9D8B030D-6E8A-4147-A177-3AD203B41FA5}">
                      <a16:colId xmlns:a16="http://schemas.microsoft.com/office/drawing/2014/main" val="4172693925"/>
                    </a:ext>
                  </a:extLst>
                </a:gridCol>
                <a:gridCol w="1382126">
                  <a:extLst>
                    <a:ext uri="{9D8B030D-6E8A-4147-A177-3AD203B41FA5}">
                      <a16:colId xmlns:a16="http://schemas.microsoft.com/office/drawing/2014/main" val="3086846628"/>
                    </a:ext>
                  </a:extLst>
                </a:gridCol>
                <a:gridCol w="1382126">
                  <a:extLst>
                    <a:ext uri="{9D8B030D-6E8A-4147-A177-3AD203B41FA5}">
                      <a16:colId xmlns:a16="http://schemas.microsoft.com/office/drawing/2014/main" val="543441147"/>
                    </a:ext>
                  </a:extLst>
                </a:gridCol>
                <a:gridCol w="1382126">
                  <a:extLst>
                    <a:ext uri="{9D8B030D-6E8A-4147-A177-3AD203B41FA5}">
                      <a16:colId xmlns:a16="http://schemas.microsoft.com/office/drawing/2014/main" val="2333346429"/>
                    </a:ext>
                  </a:extLst>
                </a:gridCol>
              </a:tblGrid>
              <a:tr h="1385771">
                <a:tc>
                  <a:txBody>
                    <a:bodyPr/>
                    <a:lstStyle/>
                    <a:p>
                      <a:pPr algn="ctr">
                        <a:spcAft>
                          <a:spcPts val="0"/>
                        </a:spcAft>
                      </a:pPr>
                      <a:r>
                        <a:rPr lang="en-US" sz="3100" kern="100" dirty="0">
                          <a:effectLst/>
                          <a:latin typeface="+mn-ea"/>
                          <a:ea typeface="+mn-ea"/>
                        </a:rPr>
                        <a:t> </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ja-JP" sz="3100" kern="100" dirty="0">
                          <a:effectLst/>
                          <a:latin typeface="+mn-ea"/>
                          <a:ea typeface="+mn-ea"/>
                        </a:rPr>
                        <a:t>単独</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ja-JP" sz="3100" kern="100" dirty="0">
                          <a:effectLst/>
                          <a:latin typeface="+mn-ea"/>
                          <a:ea typeface="+mn-ea"/>
                        </a:rPr>
                        <a:t>夫婦のみ</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ja-JP" sz="3100" kern="100" dirty="0">
                          <a:effectLst/>
                          <a:latin typeface="+mn-ea"/>
                          <a:ea typeface="+mn-ea"/>
                        </a:rPr>
                        <a:t>夫婦と子</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ja-JP" sz="2800" kern="100" dirty="0">
                          <a:effectLst/>
                          <a:latin typeface="+mn-ea"/>
                          <a:ea typeface="+mn-ea"/>
                        </a:rPr>
                        <a:t>一人親と子</a:t>
                      </a:r>
                      <a:endParaRPr lang="ja-JP" sz="28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ja-JP" sz="3100" kern="100">
                          <a:effectLst/>
                          <a:latin typeface="+mn-ea"/>
                          <a:ea typeface="+mn-ea"/>
                        </a:rPr>
                        <a:t>その他</a:t>
                      </a:r>
                      <a:endParaRPr lang="ja-JP" sz="3100" kern="100">
                        <a:effectLst/>
                        <a:latin typeface="+mn-ea"/>
                        <a:ea typeface="+mn-ea"/>
                        <a:cs typeface="Times New Roman" panose="02020603050405020304" pitchFamily="18" charset="0"/>
                      </a:endParaRPr>
                    </a:p>
                  </a:txBody>
                  <a:tcPr marL="118169" marR="118169" marT="0" marB="0" anchor="ctr"/>
                </a:tc>
                <a:extLst>
                  <a:ext uri="{0D108BD9-81ED-4DB2-BD59-A6C34878D82A}">
                    <a16:rowId xmlns:a16="http://schemas.microsoft.com/office/drawing/2014/main" val="182402036"/>
                  </a:ext>
                </a:extLst>
              </a:tr>
              <a:tr h="650596">
                <a:tc>
                  <a:txBody>
                    <a:bodyPr/>
                    <a:lstStyle/>
                    <a:p>
                      <a:pPr algn="ctr">
                        <a:spcAft>
                          <a:spcPts val="0"/>
                        </a:spcAft>
                      </a:pPr>
                      <a:r>
                        <a:rPr lang="ja-JP" sz="3100" kern="100">
                          <a:effectLst/>
                          <a:latin typeface="+mn-ea"/>
                          <a:ea typeface="+mn-ea"/>
                        </a:rPr>
                        <a:t>全国</a:t>
                      </a:r>
                      <a:endParaRPr lang="ja-JP" sz="3100" kern="10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32.6</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a:effectLst/>
                          <a:latin typeface="+mn-ea"/>
                          <a:ea typeface="+mn-ea"/>
                        </a:rPr>
                        <a:t>32.7</a:t>
                      </a:r>
                      <a:endParaRPr lang="ja-JP" sz="3100" kern="10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14.9</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8.7</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11.1</a:t>
                      </a:r>
                      <a:endParaRPr lang="ja-JP" sz="3100" kern="100" dirty="0">
                        <a:effectLst/>
                        <a:latin typeface="+mn-ea"/>
                        <a:ea typeface="+mn-ea"/>
                        <a:cs typeface="Times New Roman" panose="02020603050405020304" pitchFamily="18" charset="0"/>
                      </a:endParaRPr>
                    </a:p>
                  </a:txBody>
                  <a:tcPr marL="118169" marR="118169" marT="0" marB="0" anchor="ctr"/>
                </a:tc>
                <a:extLst>
                  <a:ext uri="{0D108BD9-81ED-4DB2-BD59-A6C34878D82A}">
                    <a16:rowId xmlns:a16="http://schemas.microsoft.com/office/drawing/2014/main" val="2306261897"/>
                  </a:ext>
                </a:extLst>
              </a:tr>
              <a:tr h="650596">
                <a:tc>
                  <a:txBody>
                    <a:bodyPr/>
                    <a:lstStyle/>
                    <a:p>
                      <a:pPr algn="ctr">
                        <a:spcAft>
                          <a:spcPts val="0"/>
                        </a:spcAft>
                      </a:pPr>
                      <a:r>
                        <a:rPr lang="ja-JP" sz="3100" kern="100" dirty="0">
                          <a:effectLst/>
                          <a:latin typeface="+mn-ea"/>
                          <a:ea typeface="+mn-ea"/>
                        </a:rPr>
                        <a:t>東京</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40.8</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29.1</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14.8</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9.7</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kern="100" dirty="0">
                          <a:effectLst/>
                          <a:latin typeface="+mn-ea"/>
                          <a:ea typeface="+mn-ea"/>
                        </a:rPr>
                        <a:t>5.6</a:t>
                      </a:r>
                      <a:endParaRPr lang="ja-JP" sz="3100" kern="100" dirty="0">
                        <a:effectLst/>
                        <a:latin typeface="+mn-ea"/>
                        <a:ea typeface="+mn-ea"/>
                        <a:cs typeface="Times New Roman" panose="02020603050405020304" pitchFamily="18" charset="0"/>
                      </a:endParaRPr>
                    </a:p>
                  </a:txBody>
                  <a:tcPr marL="118169" marR="118169" marT="0" marB="0" anchor="ctr"/>
                </a:tc>
                <a:extLst>
                  <a:ext uri="{0D108BD9-81ED-4DB2-BD59-A6C34878D82A}">
                    <a16:rowId xmlns:a16="http://schemas.microsoft.com/office/drawing/2014/main" val="1195652348"/>
                  </a:ext>
                </a:extLst>
              </a:tr>
              <a:tr h="802975">
                <a:tc>
                  <a:txBody>
                    <a:bodyPr/>
                    <a:lstStyle/>
                    <a:p>
                      <a:pPr algn="ctr">
                        <a:spcAft>
                          <a:spcPts val="0"/>
                        </a:spcAft>
                      </a:pPr>
                      <a:r>
                        <a:rPr lang="ja-JP" altLang="en-US" sz="2800" kern="100" dirty="0" smtClean="0">
                          <a:effectLst/>
                          <a:latin typeface="+mn-ea"/>
                          <a:ea typeface="+mn-ea"/>
                          <a:cs typeface="Times New Roman" panose="02020603050405020304" pitchFamily="18" charset="0"/>
                        </a:rPr>
                        <a:t>神奈川</a:t>
                      </a:r>
                      <a:endParaRPr lang="ja-JP" sz="28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32.3</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34.5</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17.3</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9.3</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6.7</a:t>
                      </a:r>
                      <a:endParaRPr lang="ja-JP" sz="3100" kern="100" dirty="0">
                        <a:effectLst/>
                        <a:latin typeface="+mn-ea"/>
                        <a:ea typeface="+mn-ea"/>
                        <a:cs typeface="Times New Roman" panose="02020603050405020304" pitchFamily="18" charset="0"/>
                      </a:endParaRPr>
                    </a:p>
                  </a:txBody>
                  <a:tcPr marL="118169" marR="118169" marT="0" marB="0" anchor="ctr"/>
                </a:tc>
                <a:extLst>
                  <a:ext uri="{0D108BD9-81ED-4DB2-BD59-A6C34878D82A}">
                    <a16:rowId xmlns:a16="http://schemas.microsoft.com/office/drawing/2014/main" val="1166095217"/>
                  </a:ext>
                </a:extLst>
              </a:tr>
              <a:tr h="790022">
                <a:tc>
                  <a:txBody>
                    <a:bodyPr/>
                    <a:lstStyle/>
                    <a:p>
                      <a:pPr algn="ctr">
                        <a:spcAft>
                          <a:spcPts val="0"/>
                        </a:spcAft>
                      </a:pPr>
                      <a:r>
                        <a:rPr lang="ja-JP" altLang="en-US" sz="3100" kern="100" dirty="0" smtClean="0">
                          <a:effectLst/>
                          <a:latin typeface="+mn-ea"/>
                          <a:ea typeface="+mn-ea"/>
                          <a:cs typeface="Times New Roman" panose="02020603050405020304" pitchFamily="18" charset="0"/>
                        </a:rPr>
                        <a:t>愛知</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30.1</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34.1</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16.3</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7.6</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altLang="ja-JP" sz="3100" kern="100" dirty="0" smtClean="0">
                          <a:effectLst/>
                          <a:latin typeface="+mn-ea"/>
                          <a:ea typeface="+mn-ea"/>
                          <a:cs typeface="Times New Roman" panose="02020603050405020304" pitchFamily="18" charset="0"/>
                        </a:rPr>
                        <a:t>11.8</a:t>
                      </a:r>
                      <a:endParaRPr lang="ja-JP" sz="3100" kern="100" dirty="0">
                        <a:effectLst/>
                        <a:latin typeface="+mn-ea"/>
                        <a:ea typeface="+mn-ea"/>
                        <a:cs typeface="Times New Roman" panose="02020603050405020304" pitchFamily="18" charset="0"/>
                      </a:endParaRPr>
                    </a:p>
                  </a:txBody>
                  <a:tcPr marL="118169" marR="118169" marT="0" marB="0" anchor="ctr"/>
                </a:tc>
                <a:extLst>
                  <a:ext uri="{0D108BD9-81ED-4DB2-BD59-A6C34878D82A}">
                    <a16:rowId xmlns:a16="http://schemas.microsoft.com/office/drawing/2014/main" val="883911042"/>
                  </a:ext>
                </a:extLst>
              </a:tr>
              <a:tr h="650596">
                <a:tc>
                  <a:txBody>
                    <a:bodyPr/>
                    <a:lstStyle/>
                    <a:p>
                      <a:pPr algn="ctr">
                        <a:spcAft>
                          <a:spcPts val="0"/>
                        </a:spcAft>
                      </a:pPr>
                      <a:r>
                        <a:rPr lang="ja-JP" sz="3100" kern="100" dirty="0">
                          <a:effectLst/>
                          <a:latin typeface="+mn-ea"/>
                          <a:ea typeface="+mn-ea"/>
                        </a:rPr>
                        <a:t>大阪</a:t>
                      </a:r>
                      <a:endParaRPr lang="ja-JP" sz="3100"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b="1" kern="100" dirty="0">
                          <a:effectLst/>
                          <a:latin typeface="+mn-ea"/>
                          <a:ea typeface="+mn-ea"/>
                        </a:rPr>
                        <a:t>39.0</a:t>
                      </a:r>
                      <a:endParaRPr lang="ja-JP" sz="3100" b="1"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b="1" kern="100" dirty="0">
                          <a:effectLst/>
                          <a:latin typeface="+mn-ea"/>
                          <a:ea typeface="+mn-ea"/>
                        </a:rPr>
                        <a:t>32.0</a:t>
                      </a:r>
                      <a:endParaRPr lang="ja-JP" sz="3100" b="1"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b="1" kern="100" dirty="0">
                          <a:effectLst/>
                          <a:latin typeface="+mn-ea"/>
                          <a:ea typeface="+mn-ea"/>
                        </a:rPr>
                        <a:t>14.1</a:t>
                      </a:r>
                      <a:endParaRPr lang="ja-JP" sz="3100" b="1"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b="1" kern="100" dirty="0">
                          <a:effectLst/>
                          <a:latin typeface="+mn-ea"/>
                          <a:ea typeface="+mn-ea"/>
                        </a:rPr>
                        <a:t>8.8</a:t>
                      </a:r>
                      <a:endParaRPr lang="ja-JP" sz="3100" b="1" kern="100" dirty="0">
                        <a:effectLst/>
                        <a:latin typeface="+mn-ea"/>
                        <a:ea typeface="+mn-ea"/>
                        <a:cs typeface="Times New Roman" panose="02020603050405020304" pitchFamily="18" charset="0"/>
                      </a:endParaRPr>
                    </a:p>
                  </a:txBody>
                  <a:tcPr marL="118169" marR="118169" marT="0" marB="0" anchor="ctr"/>
                </a:tc>
                <a:tc>
                  <a:txBody>
                    <a:bodyPr/>
                    <a:lstStyle/>
                    <a:p>
                      <a:pPr algn="ctr">
                        <a:spcAft>
                          <a:spcPts val="0"/>
                        </a:spcAft>
                      </a:pPr>
                      <a:r>
                        <a:rPr lang="en-US" sz="3100" b="1" kern="100" dirty="0">
                          <a:effectLst/>
                          <a:latin typeface="+mn-ea"/>
                          <a:ea typeface="+mn-ea"/>
                        </a:rPr>
                        <a:t>6.1</a:t>
                      </a:r>
                      <a:endParaRPr lang="ja-JP" sz="3100" b="1" kern="100" dirty="0">
                        <a:effectLst/>
                        <a:latin typeface="+mn-ea"/>
                        <a:ea typeface="+mn-ea"/>
                        <a:cs typeface="Times New Roman" panose="02020603050405020304" pitchFamily="18" charset="0"/>
                      </a:endParaRPr>
                    </a:p>
                  </a:txBody>
                  <a:tcPr marL="118169" marR="118169" marT="0" marB="0" anchor="ctr"/>
                </a:tc>
                <a:extLst>
                  <a:ext uri="{0D108BD9-81ED-4DB2-BD59-A6C34878D82A}">
                    <a16:rowId xmlns:a16="http://schemas.microsoft.com/office/drawing/2014/main" val="1574662897"/>
                  </a:ext>
                </a:extLst>
              </a:tr>
            </a:tbl>
          </a:graphicData>
        </a:graphic>
      </p:graphicFrame>
      <p:sp>
        <p:nvSpPr>
          <p:cNvPr id="21" name="角丸四角形 20"/>
          <p:cNvSpPr/>
          <p:nvPr/>
        </p:nvSpPr>
        <p:spPr>
          <a:xfrm>
            <a:off x="143001" y="11697354"/>
            <a:ext cx="2676399" cy="626801"/>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102"/>
          </a:p>
        </p:txBody>
      </p:sp>
      <p:sp>
        <p:nvSpPr>
          <p:cNvPr id="22" name="テキスト ボックス 21"/>
          <p:cNvSpPr txBox="1"/>
          <p:nvPr/>
        </p:nvSpPr>
        <p:spPr>
          <a:xfrm>
            <a:off x="8568000" y="6768000"/>
            <a:ext cx="8460000" cy="522000"/>
          </a:xfrm>
          <a:prstGeom prst="rect">
            <a:avLst/>
          </a:prstGeom>
          <a:solidFill>
            <a:srgbClr val="0070C0"/>
          </a:solidFill>
        </p:spPr>
        <p:txBody>
          <a:bodyPr wrap="square" rtlCol="0" anchor="ctr">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12</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雇用者</a:t>
            </a:r>
            <a:r>
              <a:rPr lang="en-US" altLang="ja-JP"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1</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人当たりの雇用者報酬の推移</a:t>
            </a:r>
            <a:endParaRPr lang="ja-JP" altLang="en-US" sz="2000" b="1" dirty="0">
              <a:solidFill>
                <a:schemeClr val="bg1"/>
              </a:solidFill>
              <a:latin typeface="+mn-ea"/>
              <a:cs typeface="Meiryo UI" panose="020B0604030504040204" pitchFamily="50" charset="-128"/>
            </a:endParaRPr>
          </a:p>
        </p:txBody>
      </p:sp>
      <p:graphicFrame>
        <p:nvGraphicFramePr>
          <p:cNvPr id="23" name="表 22"/>
          <p:cNvGraphicFramePr>
            <a:graphicFrameLocks noGrp="1"/>
          </p:cNvGraphicFramePr>
          <p:nvPr>
            <p:extLst/>
          </p:nvPr>
        </p:nvGraphicFramePr>
        <p:xfrm>
          <a:off x="8622978" y="7663772"/>
          <a:ext cx="8329227" cy="3643950"/>
        </p:xfrm>
        <a:graphic>
          <a:graphicData uri="http://schemas.openxmlformats.org/drawingml/2006/table">
            <a:tbl>
              <a:tblPr/>
              <a:tblGrid>
                <a:gridCol w="377870">
                  <a:extLst>
                    <a:ext uri="{9D8B030D-6E8A-4147-A177-3AD203B41FA5}">
                      <a16:colId xmlns:a16="http://schemas.microsoft.com/office/drawing/2014/main" val="20000"/>
                    </a:ext>
                  </a:extLst>
                </a:gridCol>
                <a:gridCol w="1226256">
                  <a:extLst>
                    <a:ext uri="{9D8B030D-6E8A-4147-A177-3AD203B41FA5}">
                      <a16:colId xmlns:a16="http://schemas.microsoft.com/office/drawing/2014/main" val="20005"/>
                    </a:ext>
                  </a:extLst>
                </a:gridCol>
                <a:gridCol w="1116126">
                  <a:extLst>
                    <a:ext uri="{9D8B030D-6E8A-4147-A177-3AD203B41FA5}">
                      <a16:colId xmlns:a16="http://schemas.microsoft.com/office/drawing/2014/main" val="20006"/>
                    </a:ext>
                  </a:extLst>
                </a:gridCol>
                <a:gridCol w="1121795">
                  <a:extLst>
                    <a:ext uri="{9D8B030D-6E8A-4147-A177-3AD203B41FA5}">
                      <a16:colId xmlns:a16="http://schemas.microsoft.com/office/drawing/2014/main" val="20007"/>
                    </a:ext>
                  </a:extLst>
                </a:gridCol>
                <a:gridCol w="1121795">
                  <a:extLst>
                    <a:ext uri="{9D8B030D-6E8A-4147-A177-3AD203B41FA5}">
                      <a16:colId xmlns:a16="http://schemas.microsoft.com/office/drawing/2014/main" val="20008"/>
                    </a:ext>
                  </a:extLst>
                </a:gridCol>
                <a:gridCol w="1121795">
                  <a:extLst>
                    <a:ext uri="{9D8B030D-6E8A-4147-A177-3AD203B41FA5}">
                      <a16:colId xmlns:a16="http://schemas.microsoft.com/office/drawing/2014/main" val="20009"/>
                    </a:ext>
                  </a:extLst>
                </a:gridCol>
                <a:gridCol w="1121795">
                  <a:extLst>
                    <a:ext uri="{9D8B030D-6E8A-4147-A177-3AD203B41FA5}">
                      <a16:colId xmlns:a16="http://schemas.microsoft.com/office/drawing/2014/main" val="20010"/>
                    </a:ext>
                  </a:extLst>
                </a:gridCol>
                <a:gridCol w="1121795">
                  <a:extLst>
                    <a:ext uri="{9D8B030D-6E8A-4147-A177-3AD203B41FA5}">
                      <a16:colId xmlns:a16="http://schemas.microsoft.com/office/drawing/2014/main" val="2227052641"/>
                    </a:ext>
                  </a:extLst>
                </a:gridCol>
              </a:tblGrid>
              <a:tr h="450580">
                <a:tc>
                  <a:txBody>
                    <a:bodyPr/>
                    <a:lstStyle/>
                    <a:p>
                      <a:pPr algn="ctr">
                        <a:lnSpc>
                          <a:spcPts val="1100"/>
                        </a:lnSpc>
                        <a:spcAft>
                          <a:spcPts val="0"/>
                        </a:spcAft>
                      </a:pPr>
                      <a:r>
                        <a:rPr lang="ja-JP" sz="14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100"/>
                        </a:lnSpc>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2010(H22)</a:t>
                      </a:r>
                      <a:endPar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1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1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1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1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1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1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638674">
                <a:tc>
                  <a:txBody>
                    <a:bodyPr/>
                    <a:lstStyle/>
                    <a:p>
                      <a:pPr algn="ctr" fontAlgn="ctr">
                        <a:lnSpc>
                          <a:spcPts val="1100"/>
                        </a:lnSpc>
                        <a:spcAft>
                          <a:spcPts val="0"/>
                        </a:spcAft>
                      </a:pP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1"/>
                  </a:ext>
                </a:extLst>
              </a:tr>
              <a:tr h="638674">
                <a:tc>
                  <a:txBody>
                    <a:bodyPr/>
                    <a:lstStyle/>
                    <a:p>
                      <a:pPr algn="ctr" fontAlgn="ctr">
                        <a:lnSpc>
                          <a:spcPts val="1100"/>
                        </a:lnSpc>
                        <a:spcAft>
                          <a:spcPts val="0"/>
                        </a:spcAft>
                      </a:pP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spcAft>
                          <a:spcPts val="0"/>
                        </a:spcAft>
                      </a:pP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518</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2"/>
                  </a:ext>
                </a:extLst>
              </a:tr>
              <a:tr h="638674">
                <a:tc>
                  <a:txBody>
                    <a:bodyPr/>
                    <a:lstStyle/>
                    <a:p>
                      <a:pPr algn="ctr" fontAlgn="ctr">
                        <a:lnSpc>
                          <a:spcPts val="1100"/>
                        </a:lnSpc>
                        <a:spcAft>
                          <a:spcPts val="0"/>
                        </a:spcAft>
                      </a:pP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500"/>
                        </a:lnSpc>
                        <a:spcAft>
                          <a:spcPts val="0"/>
                        </a:spcAft>
                      </a:pPr>
                      <a:r>
                        <a:rPr lang="ja-JP" altLang="en-US" sz="14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sz="14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488</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3"/>
                  </a:ext>
                </a:extLst>
              </a:tr>
              <a:tr h="638674">
                <a:tc>
                  <a:txBody>
                    <a:bodyPr/>
                    <a:lstStyle/>
                    <a:p>
                      <a:pPr algn="ctr" fontAlgn="ctr">
                        <a:lnSpc>
                          <a:spcPts val="11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pPr>
                      <a:r>
                        <a:rPr lang="ja-JP" altLang="en-US"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pPr>
                      <a:r>
                        <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(477</a:t>
                      </a:r>
                      <a:r>
                        <a:rPr lang="ja-JP" altLang="en-US"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pPr>
                      <a:r>
                        <a:rPr lang="ja-JP" altLang="en-US"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pPr>
                      <a:r>
                        <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r>
                        <a:rPr lang="ja-JP" altLang="en-US"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pPr>
                      <a:r>
                        <a:rPr lang="ja-JP" altLang="en-US"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pPr>
                      <a:r>
                        <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(468</a:t>
                      </a:r>
                      <a:r>
                        <a:rPr lang="ja-JP" altLang="en-US"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1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extLst>
                  <a:ext uri="{0D108BD9-81ED-4DB2-BD59-A6C34878D82A}">
                    <a16:rowId xmlns:a16="http://schemas.microsoft.com/office/drawing/2014/main" val="10004"/>
                  </a:ext>
                </a:extLst>
              </a:tr>
              <a:tr h="638674">
                <a:tc>
                  <a:txBody>
                    <a:bodyPr/>
                    <a:lstStyle/>
                    <a:p>
                      <a:pPr algn="ctr" fontAlgn="ctr">
                        <a:lnSpc>
                          <a:spcPts val="11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(468</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5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955890889"/>
                  </a:ext>
                </a:extLst>
              </a:tr>
            </a:tbl>
          </a:graphicData>
        </a:graphic>
      </p:graphicFrame>
      <p:sp>
        <p:nvSpPr>
          <p:cNvPr id="25" name="正方形/長方形 24"/>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6" name="テキスト ボックス 25">
            <a:extLst>
              <a:ext uri="{FF2B5EF4-FFF2-40B4-BE49-F238E27FC236}">
                <a16:creationId xmlns:a16="http://schemas.microsoft.com/office/drawing/2014/main" id="{178AA22E-FCB1-45B3-87A6-15F3CBAFE844}"/>
              </a:ext>
            </a:extLst>
          </p:cNvPr>
          <p:cNvSpPr txBox="1"/>
          <p:nvPr/>
        </p:nvSpPr>
        <p:spPr>
          <a:xfrm>
            <a:off x="13165886" y="11523497"/>
            <a:ext cx="3780000" cy="307777"/>
          </a:xfrm>
          <a:prstGeom prst="rect">
            <a:avLst/>
          </a:prstGeom>
          <a:noFill/>
        </p:spPr>
        <p:txBody>
          <a:bodyPr wrap="square" rtlCol="0">
            <a:spAutoFit/>
          </a:bodyPr>
          <a:lstStyle/>
          <a:p>
            <a:pPr lvl="0">
              <a:defRPr/>
            </a:pPr>
            <a:r>
              <a:rPr kumimoji="1" lang="ja-JP" altLang="en-US" sz="1400" dirty="0">
                <a:solidFill>
                  <a:prstClr val="black"/>
                </a:solidFill>
                <a:latin typeface="+mn-ea"/>
              </a:rPr>
              <a:t>出典</a:t>
            </a:r>
            <a:r>
              <a:rPr kumimoji="1" lang="ja-JP" altLang="en-US" sz="1400" dirty="0" smtClean="0">
                <a:solidFill>
                  <a:prstClr val="black"/>
                </a:solidFill>
                <a:latin typeface="+mn-ea"/>
              </a:rPr>
              <a:t>：内閣府　各都道府県「県民経済計算」</a:t>
            </a:r>
            <a:endParaRPr kumimoji="1" lang="ja-JP" altLang="en-US" sz="1400" dirty="0">
              <a:solidFill>
                <a:prstClr val="black"/>
              </a:solidFill>
              <a:latin typeface="+mn-ea"/>
            </a:endParaRPr>
          </a:p>
        </p:txBody>
      </p:sp>
      <p:sp>
        <p:nvSpPr>
          <p:cNvPr id="30"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685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6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13</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１世帯当たり</a:t>
            </a:r>
            <a:r>
              <a:rPr lang="en-US" altLang="ja-JP"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1</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か月の可処分所得</a:t>
            </a:r>
            <a:endParaRPr lang="ja-JP" altLang="en-US" sz="2000" b="1" dirty="0">
              <a:solidFill>
                <a:schemeClr val="bg1"/>
              </a:solidFill>
              <a:latin typeface="+mn-ea"/>
              <a:cs typeface="Meiryo UI" panose="020B0604030504040204" pitchFamily="50" charset="-128"/>
            </a:endParaRPr>
          </a:p>
        </p:txBody>
      </p:sp>
      <p:sp>
        <p:nvSpPr>
          <p:cNvPr id="26" name="正方形/長方形 25"/>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正方形/長方形 27"/>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テキスト ボックス 28"/>
          <p:cNvSpPr txBox="1"/>
          <p:nvPr/>
        </p:nvSpPr>
        <p:spPr>
          <a:xfrm>
            <a:off x="8568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14</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健康寿命・平均寿命</a:t>
            </a:r>
            <a:endParaRPr lang="ja-JP" altLang="en-US" sz="2000" b="1" dirty="0">
              <a:solidFill>
                <a:schemeClr val="bg1"/>
              </a:solidFill>
              <a:latin typeface="+mn-ea"/>
              <a:cs typeface="Meiryo UI" panose="020B0604030504040204" pitchFamily="50" charset="-128"/>
            </a:endParaRPr>
          </a:p>
        </p:txBody>
      </p:sp>
      <p:sp>
        <p:nvSpPr>
          <p:cNvPr id="1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＜参考資料＞コロナ</a:t>
            </a:r>
            <a:r>
              <a:rPr lang="ja-JP" altLang="en-US" sz="3200" b="1" dirty="0">
                <a:solidFill>
                  <a:schemeClr val="bg1"/>
                </a:solidFill>
                <a:latin typeface="+mn-ea"/>
                <a:ea typeface="+mn-ea"/>
              </a:rPr>
              <a:t>以前の</a:t>
            </a:r>
            <a:r>
              <a:rPr lang="ja-JP" altLang="en-US" sz="3200" b="1" dirty="0" smtClean="0">
                <a:solidFill>
                  <a:schemeClr val="bg1"/>
                </a:solidFill>
                <a:latin typeface="+mn-ea"/>
                <a:ea typeface="+mn-ea"/>
              </a:rPr>
              <a:t>大阪（資料</a:t>
            </a:r>
            <a:r>
              <a:rPr lang="en-US" altLang="ja-JP" sz="3200" b="1" dirty="0" smtClean="0">
                <a:solidFill>
                  <a:schemeClr val="bg1"/>
                </a:solidFill>
                <a:latin typeface="+mn-ea"/>
                <a:ea typeface="+mn-ea"/>
              </a:rPr>
              <a:t>13</a:t>
            </a:r>
            <a:r>
              <a:rPr lang="en-US" altLang="ja-JP" sz="3200" b="1" dirty="0">
                <a:solidFill>
                  <a:schemeClr val="bg1"/>
                </a:solidFill>
                <a:latin typeface="+mn-ea"/>
                <a:ea typeface="+mn-ea"/>
              </a:rPr>
              <a:t>,</a:t>
            </a:r>
            <a:r>
              <a:rPr lang="en-US" altLang="ja-JP" sz="3200" b="1" dirty="0" smtClean="0">
                <a:solidFill>
                  <a:schemeClr val="bg1"/>
                </a:solidFill>
                <a:latin typeface="+mn-ea"/>
                <a:ea typeface="+mn-ea"/>
              </a:rPr>
              <a:t>14</a:t>
            </a:r>
            <a:r>
              <a:rPr lang="ja-JP" altLang="en-US" sz="3200" b="1" dirty="0">
                <a:solidFill>
                  <a:schemeClr val="bg1"/>
                </a:solidFill>
                <a:latin typeface="+mn-ea"/>
                <a:ea typeface="+mn-ea"/>
              </a:rPr>
              <a:t>）コロナの影響と新たな潮流（</a:t>
            </a:r>
            <a:r>
              <a:rPr lang="ja-JP" altLang="en-US" sz="3200" b="1" dirty="0" smtClean="0">
                <a:solidFill>
                  <a:schemeClr val="bg1"/>
                </a:solidFill>
                <a:latin typeface="+mn-ea"/>
                <a:ea typeface="+mn-ea"/>
              </a:rPr>
              <a:t>資料</a:t>
            </a:r>
            <a:r>
              <a:rPr lang="en-US" altLang="ja-JP" sz="3200" b="1" dirty="0" smtClean="0">
                <a:solidFill>
                  <a:schemeClr val="bg1"/>
                </a:solidFill>
                <a:latin typeface="+mn-ea"/>
                <a:ea typeface="+mn-ea"/>
              </a:rPr>
              <a:t>15,16</a:t>
            </a:r>
            <a:r>
              <a:rPr lang="ja-JP" altLang="en-US" sz="3200" b="1" dirty="0" smtClean="0">
                <a:solidFill>
                  <a:schemeClr val="bg1"/>
                </a:solidFill>
                <a:latin typeface="+mn-ea"/>
                <a:ea typeface="+mn-ea"/>
              </a:rPr>
              <a:t>）</a:t>
            </a:r>
            <a:endParaRPr lang="ja-JP" altLang="en-US" sz="3200" b="1" dirty="0">
              <a:solidFill>
                <a:schemeClr val="bg1"/>
              </a:solidFill>
              <a:latin typeface="+mn-ea"/>
              <a:ea typeface="+mn-ea"/>
            </a:endParaRPr>
          </a:p>
        </p:txBody>
      </p:sp>
      <p:pic>
        <p:nvPicPr>
          <p:cNvPr id="3" name="図 2"/>
          <p:cNvPicPr>
            <a:picLocks noChangeAspect="1"/>
          </p:cNvPicPr>
          <p:nvPr/>
        </p:nvPicPr>
        <p:blipFill>
          <a:blip r:embed="rId3"/>
          <a:stretch>
            <a:fillRect/>
          </a:stretch>
        </p:blipFill>
        <p:spPr>
          <a:xfrm>
            <a:off x="96525" y="1739416"/>
            <a:ext cx="8316000" cy="3596622"/>
          </a:xfrm>
          <a:prstGeom prst="rect">
            <a:avLst/>
          </a:prstGeom>
        </p:spPr>
      </p:pic>
      <p:sp>
        <p:nvSpPr>
          <p:cNvPr id="20" name="四角形吹き出し 19"/>
          <p:cNvSpPr/>
          <p:nvPr/>
        </p:nvSpPr>
        <p:spPr>
          <a:xfrm>
            <a:off x="6628195" y="4532636"/>
            <a:ext cx="1176140" cy="391469"/>
          </a:xfrm>
          <a:prstGeom prst="wedgeRectCallout">
            <a:avLst>
              <a:gd name="adj1" fmla="val -45108"/>
              <a:gd name="adj2" fmla="val -1780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68" b="1" u="sng" dirty="0">
                <a:solidFill>
                  <a:schemeClr val="tx1"/>
                </a:solidFill>
              </a:rPr>
              <a:t>大阪市</a:t>
            </a:r>
          </a:p>
        </p:txBody>
      </p:sp>
      <p:sp>
        <p:nvSpPr>
          <p:cNvPr id="21" name="四角形吹き出し 20"/>
          <p:cNvSpPr/>
          <p:nvPr/>
        </p:nvSpPr>
        <p:spPr>
          <a:xfrm>
            <a:off x="7319838" y="2471502"/>
            <a:ext cx="1176140" cy="391469"/>
          </a:xfrm>
          <a:prstGeom prst="wedgeRectCallout">
            <a:avLst>
              <a:gd name="adj1" fmla="val -32548"/>
              <a:gd name="adj2" fmla="val 138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68" dirty="0">
                <a:solidFill>
                  <a:schemeClr val="tx1"/>
                </a:solidFill>
              </a:rPr>
              <a:t>全国</a:t>
            </a:r>
          </a:p>
        </p:txBody>
      </p:sp>
      <p:sp>
        <p:nvSpPr>
          <p:cNvPr id="22" name="四角形吹き出し 21"/>
          <p:cNvSpPr/>
          <p:nvPr/>
        </p:nvSpPr>
        <p:spPr>
          <a:xfrm>
            <a:off x="4778773" y="1944693"/>
            <a:ext cx="1849422" cy="391469"/>
          </a:xfrm>
          <a:prstGeom prst="wedgeRectCallout">
            <a:avLst>
              <a:gd name="adj1" fmla="val 59921"/>
              <a:gd name="adj2" fmla="val 1603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68" dirty="0">
                <a:solidFill>
                  <a:schemeClr val="tx1"/>
                </a:solidFill>
              </a:rPr>
              <a:t>東京都区部</a:t>
            </a:r>
          </a:p>
        </p:txBody>
      </p:sp>
      <p:sp>
        <p:nvSpPr>
          <p:cNvPr id="23" name="四角形吹き出し 22"/>
          <p:cNvSpPr/>
          <p:nvPr/>
        </p:nvSpPr>
        <p:spPr>
          <a:xfrm>
            <a:off x="1756304" y="2240654"/>
            <a:ext cx="1500455" cy="461697"/>
          </a:xfrm>
          <a:prstGeom prst="wedgeRectCallout">
            <a:avLst>
              <a:gd name="adj1" fmla="val 37036"/>
              <a:gd name="adj2" fmla="val 2166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68" dirty="0">
                <a:solidFill>
                  <a:schemeClr val="tx1"/>
                </a:solidFill>
              </a:rPr>
              <a:t>名古屋市</a:t>
            </a:r>
          </a:p>
        </p:txBody>
      </p:sp>
      <p:sp>
        <p:nvSpPr>
          <p:cNvPr id="24" name="テキスト ボックス 23">
            <a:extLst>
              <a:ext uri="{FF2B5EF4-FFF2-40B4-BE49-F238E27FC236}">
                <a16:creationId xmlns:a16="http://schemas.microsoft.com/office/drawing/2014/main" id="{178AA22E-FCB1-45B3-87A6-15F3CBAFE844}"/>
              </a:ext>
            </a:extLst>
          </p:cNvPr>
          <p:cNvSpPr txBox="1"/>
          <p:nvPr/>
        </p:nvSpPr>
        <p:spPr>
          <a:xfrm>
            <a:off x="339893" y="1240413"/>
            <a:ext cx="1416411" cy="307777"/>
          </a:xfrm>
          <a:prstGeom prst="rect">
            <a:avLst/>
          </a:prstGeom>
          <a:noFill/>
        </p:spPr>
        <p:txBody>
          <a:bodyPr wrap="square" rtlCol="0">
            <a:spAutoFit/>
          </a:bodyPr>
          <a:lstStyle/>
          <a:p>
            <a:pPr lvl="0">
              <a:defRPr/>
            </a:pPr>
            <a:r>
              <a:rPr kumimoji="1" lang="en-US" altLang="ja-JP" sz="1400" dirty="0" smtClean="0">
                <a:solidFill>
                  <a:prstClr val="black"/>
                </a:solidFill>
                <a:latin typeface="Meiryo UI" panose="020B0604030504040204" pitchFamily="50" charset="-128"/>
                <a:ea typeface="Meiryo UI" panose="020B0604030504040204" pitchFamily="50" charset="-128"/>
              </a:rPr>
              <a:t>(</a:t>
            </a:r>
            <a:r>
              <a:rPr kumimoji="1" lang="ja-JP" altLang="en-US" sz="1400" dirty="0" smtClean="0">
                <a:solidFill>
                  <a:prstClr val="black"/>
                </a:solidFill>
                <a:latin typeface="Meiryo UI" panose="020B0604030504040204" pitchFamily="50" charset="-128"/>
                <a:ea typeface="Meiryo UI" panose="020B0604030504040204" pitchFamily="50" charset="-128"/>
              </a:rPr>
              <a:t>単位</a:t>
            </a:r>
            <a:r>
              <a:rPr kumimoji="1" lang="en-US" altLang="ja-JP" sz="1400" dirty="0" smtClean="0">
                <a:solidFill>
                  <a:prstClr val="black"/>
                </a:solidFill>
                <a:latin typeface="Meiryo UI" panose="020B0604030504040204" pitchFamily="50" charset="-128"/>
                <a:ea typeface="Meiryo UI" panose="020B0604030504040204" pitchFamily="50" charset="-128"/>
              </a:rPr>
              <a:t>:</a:t>
            </a:r>
            <a:r>
              <a:rPr kumimoji="1" lang="ja-JP" altLang="en-US" sz="1400" dirty="0" smtClean="0">
                <a:solidFill>
                  <a:prstClr val="black"/>
                </a:solidFill>
                <a:latin typeface="Meiryo UI" panose="020B0604030504040204" pitchFamily="50" charset="-128"/>
                <a:ea typeface="Meiryo UI" panose="020B0604030504040204" pitchFamily="50" charset="-128"/>
              </a:rPr>
              <a:t>千円</a:t>
            </a:r>
            <a:r>
              <a:rPr kumimoji="1" lang="en-US" altLang="ja-JP" sz="1400" dirty="0" smtClean="0">
                <a:solidFill>
                  <a:prstClr val="black"/>
                </a:solidFill>
                <a:latin typeface="Meiryo UI" panose="020B0604030504040204" pitchFamily="50" charset="-128"/>
                <a:ea typeface="Meiryo UI" panose="020B0604030504040204" pitchFamily="50" charset="-128"/>
              </a:rPr>
              <a:t>)</a:t>
            </a:r>
            <a:endParaRPr kumimoji="1" lang="ja-JP" altLang="en-US" sz="1400" dirty="0">
              <a:solidFill>
                <a:prstClr val="black"/>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7180169" y="3371883"/>
            <a:ext cx="691643" cy="4320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1132980" y="4110824"/>
            <a:ext cx="623324" cy="3479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872123" y="3864710"/>
            <a:ext cx="680247" cy="21807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612795" y="3754516"/>
            <a:ext cx="679731" cy="11019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6425535" y="3864710"/>
            <a:ext cx="651126" cy="15517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146300" y="3698381"/>
            <a:ext cx="648000" cy="1440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892735" y="3868129"/>
            <a:ext cx="697032" cy="1260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659902" y="3997394"/>
            <a:ext cx="679731" cy="2249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3392706" y="3692028"/>
            <a:ext cx="648000" cy="540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10816412" y="1278513"/>
            <a:ext cx="4147457" cy="338554"/>
          </a:xfrm>
          <a:prstGeom prst="rect">
            <a:avLst/>
          </a:prstGeom>
          <a:noFill/>
        </p:spPr>
        <p:txBody>
          <a:bodyPr wrap="square" rtlCol="0">
            <a:spAutoFit/>
          </a:bodyPr>
          <a:lstStyle/>
          <a:p>
            <a:pPr algn="ctr"/>
            <a:r>
              <a:rPr kumimoji="1" lang="ja-JP" altLang="en-US" sz="1600" dirty="0" smtClean="0">
                <a:latin typeface="游ゴシック" panose="020B0400000000000000" pitchFamily="50" charset="-128"/>
                <a:ea typeface="游ゴシック" panose="020B0400000000000000" pitchFamily="50" charset="-128"/>
              </a:rPr>
              <a:t>大阪府の「平均寿命」と「健康寿命」</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53" name="テキスト ボックス 52"/>
          <p:cNvSpPr txBox="1"/>
          <p:nvPr/>
        </p:nvSpPr>
        <p:spPr>
          <a:xfrm>
            <a:off x="36000" y="676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15</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zh-TW"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実質成長率</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（関西）</a:t>
            </a:r>
            <a:endParaRPr lang="ja-JP" altLang="en-US" sz="1600" b="1" dirty="0">
              <a:solidFill>
                <a:schemeClr val="bg1"/>
              </a:solidFill>
              <a:latin typeface="+mn-ea"/>
              <a:cs typeface="Meiryo UI" panose="020B0604030504040204" pitchFamily="50" charset="-128"/>
            </a:endParaRPr>
          </a:p>
        </p:txBody>
      </p:sp>
      <p:sp>
        <p:nvSpPr>
          <p:cNvPr id="54" name="正方形/長方形 53"/>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55" name="テキスト ボックス 54"/>
          <p:cNvSpPr txBox="1"/>
          <p:nvPr/>
        </p:nvSpPr>
        <p:spPr>
          <a:xfrm>
            <a:off x="1637632" y="12362612"/>
            <a:ext cx="6749827"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出典：</a:t>
            </a:r>
            <a:r>
              <a:rPr kumimoji="1" lang="en-US" altLang="ja-JP" sz="1600" b="0" i="0" u="none" strike="noStrike" kern="1200" cap="none" spc="0" normalizeH="0" baseline="0" noProof="0" dirty="0" smtClean="0">
                <a:ln>
                  <a:noFill/>
                </a:ln>
                <a:solidFill>
                  <a:prstClr val="black"/>
                </a:solidFill>
                <a:effectLst/>
                <a:uLnTx/>
                <a:uFillTx/>
                <a:latin typeface="+mn-ea"/>
              </a:rPr>
              <a:t>APIR</a:t>
            </a:r>
            <a:r>
              <a:rPr kumimoji="1" lang="ja-JP" altLang="en-US" sz="1600" b="0" i="0" u="none" strike="noStrike" kern="1200" cap="none" spc="0" normalizeH="0" baseline="0" noProof="0" dirty="0" smtClean="0">
                <a:ln>
                  <a:noFill/>
                </a:ln>
                <a:solidFill>
                  <a:prstClr val="black"/>
                </a:solidFill>
                <a:effectLst/>
                <a:uLnTx/>
                <a:uFillTx/>
                <a:latin typeface="+mn-ea"/>
              </a:rPr>
              <a:t>「</a:t>
            </a:r>
            <a:r>
              <a:rPr kumimoji="1" lang="ja-JP" altLang="en-US" sz="1600" dirty="0" smtClean="0">
                <a:solidFill>
                  <a:prstClr val="black"/>
                </a:solidFill>
                <a:latin typeface="+mn-ea"/>
              </a:rPr>
              <a:t>関西</a:t>
            </a:r>
            <a:r>
              <a:rPr kumimoji="1" lang="ja-JP" altLang="en-US" sz="1600" dirty="0">
                <a:solidFill>
                  <a:prstClr val="black"/>
                </a:solidFill>
                <a:latin typeface="+mn-ea"/>
              </a:rPr>
              <a:t>経済</a:t>
            </a:r>
            <a:r>
              <a:rPr kumimoji="1" lang="ja-JP" altLang="en-US" sz="1600" dirty="0" smtClean="0">
                <a:solidFill>
                  <a:prstClr val="black"/>
                </a:solidFill>
                <a:latin typeface="+mn-ea"/>
              </a:rPr>
              <a:t>の現況と予測</a:t>
            </a:r>
            <a:r>
              <a:rPr kumimoji="1" lang="en-US" altLang="ja-JP" sz="1600" dirty="0" smtClean="0">
                <a:solidFill>
                  <a:prstClr val="black"/>
                </a:solidFill>
                <a:latin typeface="+mn-ea"/>
              </a:rPr>
              <a:t>No.50</a:t>
            </a:r>
            <a:r>
              <a:rPr kumimoji="1" lang="ja-JP" altLang="en-US" sz="1600" dirty="0" smtClean="0">
                <a:solidFill>
                  <a:prstClr val="black"/>
                </a:solidFill>
                <a:latin typeface="+mn-ea"/>
              </a:rPr>
              <a:t>」（</a:t>
            </a:r>
            <a:r>
              <a:rPr kumimoji="1" lang="en-US" altLang="ja-JP" sz="1600" dirty="0" smtClean="0">
                <a:solidFill>
                  <a:prstClr val="black"/>
                </a:solidFill>
                <a:latin typeface="+mn-ea"/>
              </a:rPr>
              <a:t>8/27</a:t>
            </a:r>
            <a:r>
              <a:rPr kumimoji="1" lang="ja-JP" altLang="en-US" sz="1600" dirty="0" smtClean="0">
                <a:solidFill>
                  <a:prstClr val="black"/>
                </a:solidFill>
                <a:latin typeface="+mn-ea"/>
              </a:rPr>
              <a:t>公表）より引用</a:t>
            </a:r>
            <a:endParaRPr kumimoji="1" lang="ja-JP" altLang="en-US" sz="1600" b="0" i="0" u="none" strike="noStrike" kern="1200" cap="none" spc="0" normalizeH="0" baseline="0" noProof="0" dirty="0">
              <a:ln>
                <a:noFill/>
              </a:ln>
              <a:solidFill>
                <a:prstClr val="black"/>
              </a:solidFill>
              <a:effectLst/>
              <a:uLnTx/>
              <a:uFillTx/>
              <a:latin typeface="+mn-ea"/>
            </a:endParaRPr>
          </a:p>
        </p:txBody>
      </p:sp>
      <p:pic>
        <p:nvPicPr>
          <p:cNvPr id="56" name="図 55"/>
          <p:cNvPicPr>
            <a:picLocks noChangeAspect="1"/>
          </p:cNvPicPr>
          <p:nvPr/>
        </p:nvPicPr>
        <p:blipFill>
          <a:blip r:embed="rId4"/>
          <a:stretch>
            <a:fillRect/>
          </a:stretch>
        </p:blipFill>
        <p:spPr>
          <a:xfrm>
            <a:off x="109589" y="7556772"/>
            <a:ext cx="8277870" cy="4799134"/>
          </a:xfrm>
          <a:prstGeom prst="rect">
            <a:avLst/>
          </a:prstGeom>
        </p:spPr>
      </p:pic>
      <p:sp>
        <p:nvSpPr>
          <p:cNvPr id="57" name="テキスト ボックス 56"/>
          <p:cNvSpPr txBox="1"/>
          <p:nvPr/>
        </p:nvSpPr>
        <p:spPr>
          <a:xfrm>
            <a:off x="2185073" y="7950019"/>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関西経済予測（実質</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GRP</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成長率と寄与度）</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8568000" y="676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16</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インバウンド </a:t>
            </a:r>
            <a:r>
              <a:rPr lang="en-US" altLang="ja-JP" sz="2800" b="1" dirty="0" smtClean="0">
                <a:solidFill>
                  <a:schemeClr val="bg1"/>
                </a:solidFill>
                <a:latin typeface="+mn-ea"/>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訪日外客数</a:t>
            </a:r>
            <a:r>
              <a:rPr lang="en-US" altLang="ja-JP" sz="2800" b="1" dirty="0" smtClean="0">
                <a:solidFill>
                  <a:schemeClr val="bg1"/>
                </a:solidFill>
                <a:latin typeface="+mn-ea"/>
                <a:cs typeface="Meiryo UI" panose="020B0604030504040204" pitchFamily="50" charset="-128"/>
              </a:rPr>
              <a:t>】</a:t>
            </a:r>
            <a:endParaRPr lang="ja-JP" altLang="en-US" sz="2000" b="1" dirty="0">
              <a:solidFill>
                <a:schemeClr val="bg1"/>
              </a:solidFill>
              <a:latin typeface="+mn-ea"/>
              <a:cs typeface="Meiryo UI" panose="020B0604030504040204" pitchFamily="50" charset="-128"/>
            </a:endParaRPr>
          </a:p>
        </p:txBody>
      </p:sp>
      <p:sp>
        <p:nvSpPr>
          <p:cNvPr id="59" name="正方形/長方形 58"/>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7" name="テキスト ボックス 36"/>
          <p:cNvSpPr txBox="1"/>
          <p:nvPr/>
        </p:nvSpPr>
        <p:spPr>
          <a:xfrm>
            <a:off x="8777041" y="12342969"/>
            <a:ext cx="7843343" cy="338554"/>
          </a:xfrm>
          <a:prstGeom prst="rect">
            <a:avLst/>
          </a:prstGeom>
          <a:noFill/>
        </p:spPr>
        <p:txBody>
          <a:bodyPr wrap="square" rtlCol="0">
            <a:spAutoFit/>
          </a:bodyPr>
          <a:lstStyle/>
          <a:p>
            <a:r>
              <a:rPr kumimoji="1" lang="ja-JP" altLang="en-US" sz="1600" dirty="0">
                <a:latin typeface="+mn-ea"/>
              </a:rPr>
              <a:t>出典</a:t>
            </a:r>
            <a:r>
              <a:rPr kumimoji="1" lang="ja-JP" altLang="en-US" sz="1600" dirty="0" smtClean="0">
                <a:latin typeface="+mn-ea"/>
              </a:rPr>
              <a:t>：日本政府観光局（</a:t>
            </a:r>
            <a:r>
              <a:rPr kumimoji="1" lang="en-US" altLang="ja-JP" sz="1600" dirty="0" smtClean="0">
                <a:latin typeface="+mn-ea"/>
              </a:rPr>
              <a:t>JNTO</a:t>
            </a:r>
            <a:r>
              <a:rPr kumimoji="1" lang="ja-JP" altLang="en-US" sz="1600" dirty="0" smtClean="0">
                <a:latin typeface="+mn-ea"/>
              </a:rPr>
              <a:t>）及び観光庁「訪日外国人消費動向調査」を基に推計</a:t>
            </a:r>
            <a:endParaRPr kumimoji="1" lang="en-US" altLang="ja-JP" sz="1600" dirty="0">
              <a:latin typeface="+mn-ea"/>
            </a:endParaRPr>
          </a:p>
        </p:txBody>
      </p:sp>
      <p:pic>
        <p:nvPicPr>
          <p:cNvPr id="2" name="図 1"/>
          <p:cNvPicPr>
            <a:picLocks noChangeAspect="1"/>
          </p:cNvPicPr>
          <p:nvPr/>
        </p:nvPicPr>
        <p:blipFill>
          <a:blip r:embed="rId5"/>
          <a:stretch>
            <a:fillRect/>
          </a:stretch>
        </p:blipFill>
        <p:spPr>
          <a:xfrm>
            <a:off x="8487490" y="7134877"/>
            <a:ext cx="8651157" cy="5372519"/>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5022" y="1578967"/>
            <a:ext cx="7930236" cy="5014708"/>
          </a:xfrm>
          <a:prstGeom prst="rect">
            <a:avLst/>
          </a:prstGeom>
        </p:spPr>
      </p:pic>
      <p:sp>
        <p:nvSpPr>
          <p:cNvPr id="38" name="テキスト ボックス 37"/>
          <p:cNvSpPr txBox="1"/>
          <p:nvPr/>
        </p:nvSpPr>
        <p:spPr>
          <a:xfrm>
            <a:off x="5726661" y="6242694"/>
            <a:ext cx="2700000" cy="338554"/>
          </a:xfrm>
          <a:prstGeom prst="rect">
            <a:avLst/>
          </a:prstGeom>
          <a:noFill/>
        </p:spPr>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出典：総務省 </a:t>
            </a: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家計調査</a:t>
            </a:r>
            <a:r>
              <a:rPr kumimoji="1" lang="en-US" altLang="ja-JP" sz="1600" dirty="0" smtClean="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72855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2919" y="1172535"/>
            <a:ext cx="16575995" cy="7684155"/>
          </a:xfrm>
          <a:prstGeom prst="rect">
            <a:avLst/>
          </a:prstGeom>
          <a:noFill/>
          <a:ln w="57150" cmpd="dbl">
            <a:solidFill>
              <a:schemeClr val="tx1"/>
            </a:solidFill>
            <a:prstDash val="solid"/>
          </a:ln>
        </p:spPr>
        <p:txBody>
          <a:bodyPr wrap="square" rtlCol="0">
            <a:spAutoFit/>
          </a:bodyPr>
          <a:lstStyle/>
          <a:p>
            <a:pPr marL="723882" indent="-723882">
              <a:lnSpc>
                <a:spcPts val="800"/>
              </a:lnSpc>
            </a:pPr>
            <a:r>
              <a:rPr kumimoji="1" lang="ja-JP" altLang="en-US" sz="3200" dirty="0">
                <a:latin typeface="+mn-ea"/>
              </a:rPr>
              <a:t>　</a:t>
            </a:r>
            <a:endParaRPr kumimoji="1" lang="en-US" altLang="ja-JP" sz="3200" dirty="0" smtClean="0">
              <a:latin typeface="+mn-ea"/>
            </a:endParaRPr>
          </a:p>
          <a:p>
            <a:pPr marL="723882" indent="-723882"/>
            <a:r>
              <a:rPr kumimoji="1" lang="ja-JP" altLang="en-US" sz="3200" dirty="0">
                <a:latin typeface="+mn-ea"/>
              </a:rPr>
              <a:t>　</a:t>
            </a:r>
            <a:r>
              <a:rPr kumimoji="1" lang="ja-JP" altLang="en-US" sz="3200" dirty="0" smtClean="0">
                <a:latin typeface="+mn-ea"/>
              </a:rPr>
              <a:t>○大阪府・大阪市で</a:t>
            </a:r>
            <a:r>
              <a:rPr kumimoji="1" lang="ja-JP" altLang="en-US" sz="3200" dirty="0">
                <a:latin typeface="+mn-ea"/>
              </a:rPr>
              <a:t>は、これまで「大阪の成長戦略」や「副首都ビジョン</a:t>
            </a:r>
            <a:r>
              <a:rPr kumimoji="1" lang="ja-JP" altLang="en-US" sz="3200" dirty="0" smtClean="0">
                <a:latin typeface="+mn-ea"/>
              </a:rPr>
              <a:t>」など</a:t>
            </a:r>
            <a:r>
              <a:rPr kumimoji="1" lang="ja-JP" altLang="en-US" sz="3200" dirty="0">
                <a:latin typeface="+mn-ea"/>
              </a:rPr>
              <a:t>を策定し、大阪の成長に向けた取組みを進めて</a:t>
            </a:r>
            <a:r>
              <a:rPr kumimoji="1" lang="ja-JP" altLang="en-US" sz="3200" dirty="0" smtClean="0">
                <a:latin typeface="+mn-ea"/>
              </a:rPr>
              <a:t>きた。</a:t>
            </a:r>
            <a:endParaRPr kumimoji="1" lang="en-US" altLang="ja-JP" sz="3200" dirty="0">
              <a:latin typeface="+mn-ea"/>
            </a:endParaRPr>
          </a:p>
          <a:p>
            <a:pPr marL="723882" indent="-723882"/>
            <a:r>
              <a:rPr kumimoji="1" lang="ja-JP" altLang="en-US" sz="3200" dirty="0">
                <a:latin typeface="+mn-ea"/>
              </a:rPr>
              <a:t>　</a:t>
            </a:r>
            <a:endParaRPr kumimoji="1" lang="en-US" altLang="ja-JP" sz="3200" dirty="0">
              <a:latin typeface="+mn-ea"/>
            </a:endParaRPr>
          </a:p>
          <a:p>
            <a:pPr marL="723882" indent="-723882"/>
            <a:r>
              <a:rPr kumimoji="1" lang="ja-JP" altLang="en-US" sz="3200" dirty="0">
                <a:latin typeface="+mn-ea"/>
              </a:rPr>
              <a:t>　○こうした中、新型コロナウイルスの感染拡大により</a:t>
            </a:r>
            <a:r>
              <a:rPr kumimoji="1" lang="ja-JP" altLang="en-US" sz="3200" dirty="0" smtClean="0">
                <a:latin typeface="+mn-ea"/>
              </a:rPr>
              <a:t>、インバウンドの喪失や雇用環境の悪化など</a:t>
            </a:r>
            <a:r>
              <a:rPr kumimoji="1" lang="ja-JP" altLang="en-US" sz="3200" b="1" dirty="0" smtClean="0">
                <a:latin typeface="+mn-ea"/>
              </a:rPr>
              <a:t>大阪</a:t>
            </a:r>
            <a:r>
              <a:rPr kumimoji="1" lang="ja-JP" altLang="en-US" sz="3200" b="1" dirty="0">
                <a:latin typeface="+mn-ea"/>
              </a:rPr>
              <a:t>経済や府民生活に甚大な</a:t>
            </a:r>
            <a:r>
              <a:rPr kumimoji="1" lang="ja-JP" altLang="en-US" sz="3200" b="1" dirty="0" smtClean="0">
                <a:latin typeface="+mn-ea"/>
              </a:rPr>
              <a:t>影響</a:t>
            </a:r>
            <a:r>
              <a:rPr kumimoji="1" lang="ja-JP" altLang="en-US" sz="3200" dirty="0" smtClean="0">
                <a:latin typeface="+mn-ea"/>
              </a:rPr>
              <a:t>をもたらすと</a:t>
            </a:r>
            <a:r>
              <a:rPr kumimoji="1" lang="ja-JP" altLang="en-US" sz="3200" dirty="0">
                <a:latin typeface="+mn-ea"/>
              </a:rPr>
              <a:t>ともに、「新しい生活様式」</a:t>
            </a:r>
            <a:r>
              <a:rPr kumimoji="1" lang="ja-JP" altLang="en-US" sz="3200" dirty="0" smtClean="0">
                <a:latin typeface="+mn-ea"/>
              </a:rPr>
              <a:t>やＤＸの</a:t>
            </a:r>
            <a:r>
              <a:rPr kumimoji="1" lang="ja-JP" altLang="en-US" sz="3200" dirty="0">
                <a:latin typeface="+mn-ea"/>
              </a:rPr>
              <a:t>加速など、</a:t>
            </a:r>
            <a:r>
              <a:rPr kumimoji="1" lang="ja-JP" altLang="en-US" sz="3200" b="1" dirty="0">
                <a:latin typeface="+mn-ea"/>
              </a:rPr>
              <a:t>社会システムの変革をもたらす新たな潮流</a:t>
            </a:r>
            <a:r>
              <a:rPr kumimoji="1" lang="ja-JP" altLang="en-US" sz="3200" dirty="0">
                <a:latin typeface="+mn-ea"/>
              </a:rPr>
              <a:t>も生じて</a:t>
            </a:r>
            <a:r>
              <a:rPr kumimoji="1" lang="ja-JP" altLang="en-US" sz="3200" dirty="0" smtClean="0">
                <a:latin typeface="+mn-ea"/>
              </a:rPr>
              <a:t>いる。</a:t>
            </a:r>
            <a:endParaRPr kumimoji="1" lang="en-US" altLang="ja-JP" sz="3200" dirty="0">
              <a:latin typeface="+mn-ea"/>
            </a:endParaRPr>
          </a:p>
          <a:p>
            <a:pPr marL="723882" indent="-723882"/>
            <a:r>
              <a:rPr kumimoji="1" lang="ja-JP" altLang="en-US" sz="3200" dirty="0">
                <a:latin typeface="+mn-ea"/>
              </a:rPr>
              <a:t>　</a:t>
            </a:r>
            <a:endParaRPr kumimoji="1" lang="en-US" altLang="ja-JP" sz="3200" dirty="0">
              <a:latin typeface="+mn-ea"/>
            </a:endParaRPr>
          </a:p>
          <a:p>
            <a:pPr marL="723882" indent="-723882"/>
            <a:r>
              <a:rPr kumimoji="1" lang="ja-JP" altLang="en-US" sz="3200" dirty="0">
                <a:latin typeface="+mn-ea"/>
              </a:rPr>
              <a:t>　</a:t>
            </a:r>
            <a:r>
              <a:rPr kumimoji="1" lang="ja-JP" altLang="en-US" sz="3200" dirty="0" smtClean="0">
                <a:latin typeface="+mn-ea"/>
              </a:rPr>
              <a:t>○今回</a:t>
            </a:r>
            <a:r>
              <a:rPr kumimoji="1" lang="ja-JP" altLang="en-US" sz="3200" dirty="0">
                <a:latin typeface="+mn-ea"/>
              </a:rPr>
              <a:t>の</a:t>
            </a:r>
            <a:r>
              <a:rPr kumimoji="1" lang="ja-JP" altLang="en-US" sz="3200" dirty="0" smtClean="0">
                <a:latin typeface="+mn-ea"/>
              </a:rPr>
              <a:t>コロナ禍による様々な影響を踏まえ、これまで進めてきた成長に向けた取組みを土台に、</a:t>
            </a:r>
            <a:r>
              <a:rPr kumimoji="1" lang="ja-JP" altLang="en-US" sz="3200" b="1" dirty="0" smtClean="0">
                <a:latin typeface="+mn-ea"/>
              </a:rPr>
              <a:t>この</a:t>
            </a:r>
            <a:r>
              <a:rPr kumimoji="1" lang="ja-JP" altLang="en-US" sz="3200" b="1" dirty="0">
                <a:latin typeface="+mn-ea"/>
              </a:rPr>
              <a:t>危機を乗り越え、さらなる高みをめざす</a:t>
            </a:r>
            <a:r>
              <a:rPr kumimoji="1" lang="ja-JP" altLang="en-US" sz="3200" dirty="0">
                <a:latin typeface="+mn-ea"/>
              </a:rPr>
              <a:t>ため</a:t>
            </a:r>
            <a:r>
              <a:rPr kumimoji="1" lang="ja-JP" altLang="en-US" sz="3200" dirty="0" smtClean="0">
                <a:latin typeface="+mn-ea"/>
              </a:rPr>
              <a:t>、</a:t>
            </a:r>
            <a:r>
              <a:rPr kumimoji="1" lang="ja-JP" altLang="en-US" sz="3200" dirty="0">
                <a:latin typeface="+mn-ea"/>
              </a:rPr>
              <a:t>コロナとの共存を前提に、感染拡大防止と経済活動の両立を図る</a:t>
            </a:r>
            <a:r>
              <a:rPr kumimoji="1" lang="ja-JP" altLang="en-US" sz="3200" b="1" dirty="0">
                <a:latin typeface="+mn-ea"/>
              </a:rPr>
              <a:t>「ウィズコロナ」</a:t>
            </a:r>
            <a:r>
              <a:rPr kumimoji="1" lang="ja-JP" altLang="en-US" sz="3200" dirty="0">
                <a:latin typeface="+mn-ea"/>
              </a:rPr>
              <a:t>と、コロナ終息後の</a:t>
            </a:r>
            <a:r>
              <a:rPr kumimoji="1" lang="ja-JP" altLang="en-US" sz="3200" b="1" dirty="0">
                <a:latin typeface="+mn-ea"/>
              </a:rPr>
              <a:t>「ポストコロナ</a:t>
            </a:r>
            <a:r>
              <a:rPr kumimoji="1" lang="ja-JP" altLang="en-US" sz="3200" b="1" dirty="0" smtClean="0">
                <a:latin typeface="+mn-ea"/>
              </a:rPr>
              <a:t>」</a:t>
            </a:r>
            <a:r>
              <a:rPr kumimoji="1" lang="ja-JP" altLang="en-US" sz="3200" dirty="0" smtClean="0">
                <a:latin typeface="+mn-ea"/>
              </a:rPr>
              <a:t>において、</a:t>
            </a:r>
            <a:r>
              <a:rPr kumimoji="1" lang="ja-JP" altLang="en-US" sz="3200" b="1" dirty="0">
                <a:latin typeface="+mn-ea"/>
              </a:rPr>
              <a:t>大阪の再生・成長に</a:t>
            </a:r>
            <a:r>
              <a:rPr kumimoji="1" lang="ja-JP" altLang="en-US" sz="3200" b="1" dirty="0" smtClean="0">
                <a:latin typeface="+mn-ea"/>
              </a:rPr>
              <a:t>向け、取り組むべき方向性</a:t>
            </a:r>
            <a:r>
              <a:rPr kumimoji="1" lang="ja-JP" altLang="en-US" sz="3200" b="1" dirty="0">
                <a:latin typeface="+mn-ea"/>
              </a:rPr>
              <a:t>を明らかに</a:t>
            </a:r>
            <a:r>
              <a:rPr kumimoji="1" lang="ja-JP" altLang="en-US" sz="3200" b="1" dirty="0" smtClean="0">
                <a:latin typeface="+mn-ea"/>
              </a:rPr>
              <a:t>する新た</a:t>
            </a:r>
            <a:r>
              <a:rPr kumimoji="1" lang="ja-JP" altLang="en-US" sz="3200" b="1" dirty="0">
                <a:latin typeface="+mn-ea"/>
              </a:rPr>
              <a:t>な戦略</a:t>
            </a:r>
            <a:r>
              <a:rPr kumimoji="1" lang="ja-JP" altLang="en-US" sz="3200" b="1" dirty="0" smtClean="0">
                <a:latin typeface="+mn-ea"/>
              </a:rPr>
              <a:t>を府</a:t>
            </a:r>
            <a:r>
              <a:rPr kumimoji="1" lang="ja-JP" altLang="en-US" sz="3200" b="1" dirty="0">
                <a:latin typeface="+mn-ea"/>
              </a:rPr>
              <a:t>市一体に</a:t>
            </a:r>
            <a:r>
              <a:rPr kumimoji="1" lang="ja-JP" altLang="en-US" sz="3200" b="1" dirty="0" smtClean="0">
                <a:latin typeface="+mn-ea"/>
              </a:rPr>
              <a:t>より策定</a:t>
            </a:r>
            <a:r>
              <a:rPr kumimoji="1" lang="ja-JP" altLang="en-US" sz="3200" dirty="0">
                <a:latin typeface="+mn-ea"/>
              </a:rPr>
              <a:t>することとしたもの</a:t>
            </a:r>
            <a:r>
              <a:rPr kumimoji="1" lang="ja-JP" altLang="en-US" sz="3200" dirty="0" smtClean="0">
                <a:latin typeface="+mn-ea"/>
              </a:rPr>
              <a:t>。</a:t>
            </a:r>
            <a:endParaRPr kumimoji="1" lang="en-US" altLang="ja-JP" sz="3200" dirty="0" smtClean="0">
              <a:latin typeface="+mn-ea"/>
            </a:endParaRPr>
          </a:p>
          <a:p>
            <a:pPr marL="723882" indent="-723882"/>
            <a:endParaRPr kumimoji="1" lang="en-US" altLang="ja-JP" sz="3200" dirty="0" smtClean="0">
              <a:latin typeface="+mn-ea"/>
            </a:endParaRPr>
          </a:p>
          <a:p>
            <a:pPr marL="723882" indent="-723882"/>
            <a:r>
              <a:rPr kumimoji="1" lang="ja-JP" altLang="en-US" sz="3200" dirty="0">
                <a:latin typeface="+mn-ea"/>
              </a:rPr>
              <a:t>　</a:t>
            </a:r>
            <a:r>
              <a:rPr kumimoji="1" lang="ja-JP" altLang="en-US" sz="3200" dirty="0" smtClean="0">
                <a:latin typeface="+mn-ea"/>
              </a:rPr>
              <a:t>〇これにより、健康で誰もがいきいきと活躍できる</a:t>
            </a:r>
            <a:r>
              <a:rPr kumimoji="1" lang="ja-JP" altLang="en-US" sz="3200" b="1" dirty="0" smtClean="0">
                <a:latin typeface="+mn-ea"/>
              </a:rPr>
              <a:t>「いのち輝く・大阪」</a:t>
            </a:r>
            <a:r>
              <a:rPr kumimoji="1" lang="ja-JP" altLang="en-US" sz="3200" dirty="0" smtClean="0">
                <a:latin typeface="+mn-ea"/>
              </a:rPr>
              <a:t>の実現をめざし、</a:t>
            </a:r>
            <a:r>
              <a:rPr kumimoji="1" lang="en-US" altLang="ja-JP" sz="3200" b="1" dirty="0" smtClean="0">
                <a:latin typeface="+mn-ea"/>
              </a:rPr>
              <a:t>2025</a:t>
            </a:r>
            <a:r>
              <a:rPr kumimoji="1" lang="ja-JP" altLang="en-US" sz="3200" b="1" dirty="0">
                <a:latin typeface="+mn-ea"/>
              </a:rPr>
              <a:t>年の大阪・関西万博の成功、そして、副首都・大阪の確立</a:t>
            </a:r>
            <a:r>
              <a:rPr kumimoji="1" lang="ja-JP" altLang="en-US" sz="3200" dirty="0">
                <a:latin typeface="+mn-ea"/>
              </a:rPr>
              <a:t>につなげて</a:t>
            </a:r>
            <a:r>
              <a:rPr kumimoji="1" lang="ja-JP" altLang="en-US" sz="3200" dirty="0" smtClean="0">
                <a:latin typeface="+mn-ea"/>
              </a:rPr>
              <a:t>いく。</a:t>
            </a:r>
            <a:endParaRPr kumimoji="1" lang="en-US" altLang="ja-JP" sz="3200" dirty="0" smtClean="0">
              <a:latin typeface="+mn-ea"/>
            </a:endParaRPr>
          </a:p>
          <a:p>
            <a:pPr marL="723882" indent="-723882">
              <a:lnSpc>
                <a:spcPts val="800"/>
              </a:lnSpc>
            </a:pPr>
            <a:r>
              <a:rPr kumimoji="1" lang="ja-JP" altLang="en-US" sz="3200" dirty="0">
                <a:latin typeface="+mn-ea"/>
              </a:rPr>
              <a:t>　　　</a:t>
            </a:r>
            <a:endParaRPr kumimoji="1" lang="en-US" altLang="ja-JP" sz="3200" dirty="0">
              <a:latin typeface="+mn-ea"/>
            </a:endParaRPr>
          </a:p>
        </p:txBody>
      </p:sp>
      <p:sp>
        <p:nvSpPr>
          <p:cNvPr id="3"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１）本戦略の</a:t>
            </a:r>
            <a:r>
              <a:rPr lang="ja-JP" altLang="en-US" sz="3600" b="1" dirty="0" smtClean="0">
                <a:solidFill>
                  <a:schemeClr val="bg1"/>
                </a:solidFill>
                <a:latin typeface="+mn-ea"/>
                <a:ea typeface="+mn-ea"/>
              </a:rPr>
              <a:t>位置づけ</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34210" y="9639850"/>
            <a:ext cx="16575995" cy="2246769"/>
          </a:xfrm>
          <a:prstGeom prst="rect">
            <a:avLst/>
          </a:prstGeom>
          <a:noFill/>
          <a:ln w="12700" cmpd="dbl">
            <a:solidFill>
              <a:schemeClr val="tx1"/>
            </a:solidFill>
            <a:prstDash val="dash"/>
          </a:ln>
        </p:spPr>
        <p:txBody>
          <a:bodyPr wrap="square" rtlCol="0">
            <a:spAutoFit/>
          </a:bodyPr>
          <a:lstStyle/>
          <a:p>
            <a:pPr marL="723882" indent="-723882"/>
            <a:r>
              <a:rPr kumimoji="1" lang="en-US" altLang="ja-JP" sz="2800" dirty="0">
                <a:latin typeface="+mn-ea"/>
              </a:rPr>
              <a:t>【</a:t>
            </a:r>
            <a:r>
              <a:rPr kumimoji="1" lang="ja-JP" altLang="en-US" sz="2800" dirty="0" smtClean="0">
                <a:latin typeface="+mn-ea"/>
              </a:rPr>
              <a:t>中間報告時点における検討状況</a:t>
            </a:r>
            <a:r>
              <a:rPr kumimoji="1" lang="en-US" altLang="ja-JP" sz="2800" dirty="0" smtClean="0">
                <a:latin typeface="+mn-ea"/>
              </a:rPr>
              <a:t>】</a:t>
            </a:r>
          </a:p>
          <a:p>
            <a:pPr marL="723882" indent="-723882"/>
            <a:r>
              <a:rPr kumimoji="1" lang="ja-JP" altLang="en-US" sz="2800" dirty="0" smtClean="0">
                <a:latin typeface="+mn-ea"/>
              </a:rPr>
              <a:t>・本資料は、戦略</a:t>
            </a:r>
            <a:r>
              <a:rPr kumimoji="1" lang="ja-JP" altLang="en-US" sz="2800" dirty="0">
                <a:latin typeface="+mn-ea"/>
              </a:rPr>
              <a:t>の策定に</a:t>
            </a:r>
            <a:r>
              <a:rPr kumimoji="1" lang="ja-JP" altLang="en-US" sz="2800" dirty="0" smtClean="0">
                <a:latin typeface="+mn-ea"/>
              </a:rPr>
              <a:t>向けた検討状況の中間的</a:t>
            </a:r>
            <a:r>
              <a:rPr kumimoji="1" lang="ja-JP" altLang="en-US" sz="2800" dirty="0">
                <a:latin typeface="+mn-ea"/>
              </a:rPr>
              <a:t>な報告資料として作成したもの。</a:t>
            </a:r>
          </a:p>
          <a:p>
            <a:pPr marL="349250" indent="-349250"/>
            <a:r>
              <a:rPr kumimoji="1" lang="ja-JP" altLang="en-US" sz="2800" dirty="0" smtClean="0">
                <a:latin typeface="+mn-ea"/>
              </a:rPr>
              <a:t>・中間</a:t>
            </a:r>
            <a:r>
              <a:rPr kumimoji="1" lang="ja-JP" altLang="en-US" sz="2800" dirty="0">
                <a:latin typeface="+mn-ea"/>
              </a:rPr>
              <a:t>報告では</a:t>
            </a:r>
            <a:r>
              <a:rPr kumimoji="1" lang="ja-JP" altLang="en-US" sz="2800" dirty="0" smtClean="0">
                <a:latin typeface="+mn-ea"/>
              </a:rPr>
              <a:t>、コロナ以前の大阪に対する新型</a:t>
            </a:r>
            <a:r>
              <a:rPr kumimoji="1" lang="ja-JP" altLang="en-US" sz="2800" dirty="0">
                <a:latin typeface="+mn-ea"/>
              </a:rPr>
              <a:t>コロナウイルスの感染拡大による影響等の</a:t>
            </a:r>
            <a:r>
              <a:rPr kumimoji="1" lang="ja-JP" altLang="en-US" sz="2800" dirty="0" smtClean="0">
                <a:latin typeface="+mn-ea"/>
              </a:rPr>
              <a:t>分析結果や、ウィズコロナとポストコロナにおける取組み</a:t>
            </a:r>
            <a:r>
              <a:rPr kumimoji="1" lang="ja-JP" altLang="en-US" sz="2800" dirty="0">
                <a:latin typeface="+mn-ea"/>
              </a:rPr>
              <a:t>の方向性の</a:t>
            </a:r>
            <a:r>
              <a:rPr kumimoji="1" lang="ja-JP" altLang="en-US" sz="2800" dirty="0" smtClean="0">
                <a:latin typeface="+mn-ea"/>
              </a:rPr>
              <a:t>柱建てを提示。</a:t>
            </a:r>
            <a:endParaRPr kumimoji="1" lang="ja-JP" altLang="en-US" sz="2800" dirty="0">
              <a:latin typeface="+mn-ea"/>
            </a:endParaRPr>
          </a:p>
          <a:p>
            <a:pPr marL="723882" indent="-723882"/>
            <a:r>
              <a:rPr kumimoji="1" lang="ja-JP" altLang="en-US" sz="2800" dirty="0" smtClean="0">
                <a:latin typeface="+mn-ea"/>
              </a:rPr>
              <a:t>・今後、年内の</a:t>
            </a:r>
            <a:r>
              <a:rPr kumimoji="1" lang="ja-JP" altLang="en-US" sz="2800" dirty="0">
                <a:latin typeface="+mn-ea"/>
              </a:rPr>
              <a:t>成案化に向けて、</a:t>
            </a:r>
            <a:r>
              <a:rPr kumimoji="1" lang="ja-JP" altLang="en-US" sz="2800" dirty="0" smtClean="0">
                <a:latin typeface="+mn-ea"/>
              </a:rPr>
              <a:t>戦略の目標や具体的な取組みなどについて、さらに検討を進める。</a:t>
            </a:r>
            <a:endParaRPr kumimoji="1" lang="en-US" altLang="ja-JP" sz="2800" dirty="0">
              <a:latin typeface="+mn-ea"/>
            </a:endParaRPr>
          </a:p>
        </p:txBody>
      </p:sp>
    </p:spTree>
    <p:extLst>
      <p:ext uri="{BB962C8B-B14F-4D97-AF65-F5344CB8AC3E}">
        <p14:creationId xmlns:p14="http://schemas.microsoft.com/office/powerpoint/2010/main" val="39472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＜参考資料＞コロナ</a:t>
            </a:r>
            <a:r>
              <a:rPr lang="ja-JP" altLang="en-US" sz="3600" b="1" dirty="0">
                <a:solidFill>
                  <a:schemeClr val="bg1"/>
                </a:solidFill>
                <a:latin typeface="+mn-ea"/>
                <a:ea typeface="+mn-ea"/>
              </a:rPr>
              <a:t>の影響と新たな</a:t>
            </a:r>
            <a:r>
              <a:rPr lang="ja-JP" altLang="en-US" sz="3600" b="1" dirty="0" smtClean="0">
                <a:solidFill>
                  <a:schemeClr val="bg1"/>
                </a:solidFill>
                <a:latin typeface="+mn-ea"/>
                <a:ea typeface="+mn-ea"/>
              </a:rPr>
              <a:t>潮流</a:t>
            </a:r>
            <a:r>
              <a:rPr lang="ja-JP" altLang="en-US" sz="3600" b="1" dirty="0">
                <a:solidFill>
                  <a:schemeClr val="bg1"/>
                </a:solidFill>
                <a:latin typeface="+mn-ea"/>
              </a:rPr>
              <a:t>（</a:t>
            </a:r>
            <a:r>
              <a:rPr lang="ja-JP" altLang="en-US" sz="3600" b="1" dirty="0" smtClean="0">
                <a:solidFill>
                  <a:schemeClr val="bg1"/>
                </a:solidFill>
                <a:latin typeface="+mn-ea"/>
              </a:rPr>
              <a:t>資料</a:t>
            </a:r>
            <a:r>
              <a:rPr lang="en-US" altLang="ja-JP" sz="3600" b="1" dirty="0" smtClean="0">
                <a:solidFill>
                  <a:schemeClr val="bg1"/>
                </a:solidFill>
                <a:latin typeface="+mn-ea"/>
              </a:rPr>
              <a:t>17</a:t>
            </a:r>
            <a:r>
              <a:rPr lang="ja-JP" altLang="en-US" sz="3600" b="1" dirty="0" smtClean="0">
                <a:solidFill>
                  <a:schemeClr val="bg1"/>
                </a:solidFill>
                <a:latin typeface="+mn-ea"/>
              </a:rPr>
              <a:t>～</a:t>
            </a:r>
            <a:r>
              <a:rPr lang="en-US" altLang="ja-JP" sz="3600" b="1" dirty="0" smtClean="0">
                <a:solidFill>
                  <a:schemeClr val="bg1"/>
                </a:solidFill>
                <a:latin typeface="+mn-ea"/>
              </a:rPr>
              <a:t>20</a:t>
            </a:r>
            <a:r>
              <a:rPr lang="ja-JP" altLang="en-US" sz="3600" b="1" dirty="0" smtClean="0">
                <a:solidFill>
                  <a:schemeClr val="bg1"/>
                </a:solidFill>
                <a:latin typeface="+mn-ea"/>
              </a:rPr>
              <a:t>）</a:t>
            </a:r>
            <a:endParaRPr lang="ja-JP" altLang="en-US" sz="3200" b="1" dirty="0">
              <a:solidFill>
                <a:schemeClr val="bg1"/>
              </a:solidFill>
              <a:latin typeface="+mn-ea"/>
            </a:endParaRPr>
          </a:p>
        </p:txBody>
      </p:sp>
      <p:sp>
        <p:nvSpPr>
          <p:cNvPr id="4" name="正方形/長方形 3"/>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7" name="正方形/長方形 26"/>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テキスト ボックス 28"/>
          <p:cNvSpPr txBox="1"/>
          <p:nvPr/>
        </p:nvSpPr>
        <p:spPr>
          <a:xfrm>
            <a:off x="8568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18</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消費の</a:t>
            </a:r>
            <a:r>
              <a:rPr lang="ja-JP" altLang="en-US" sz="2800" b="1" dirty="0">
                <a:solidFill>
                  <a:schemeClr val="bg1"/>
                </a:solidFill>
                <a:latin typeface="+mn-ea"/>
                <a:cs typeface="Meiryo UI" panose="020B0604030504040204" pitchFamily="50" charset="-128"/>
              </a:rPr>
              <a:t>減少</a:t>
            </a:r>
            <a:r>
              <a:rPr lang="ja-JP" altLang="en-US" sz="2800" b="1" dirty="0" smtClean="0">
                <a:solidFill>
                  <a:schemeClr val="bg1"/>
                </a:solidFill>
                <a:latin typeface="+mn-ea"/>
                <a:cs typeface="Meiryo UI" panose="020B0604030504040204" pitchFamily="50" charset="-128"/>
              </a:rPr>
              <a:t> （家計消費支出）</a:t>
            </a:r>
            <a:endParaRPr lang="ja-JP" altLang="en-US" sz="2000" b="1" dirty="0">
              <a:solidFill>
                <a:schemeClr val="bg1"/>
              </a:solidFill>
              <a:latin typeface="+mn-ea"/>
              <a:cs typeface="Meiryo UI" panose="020B0604030504040204" pitchFamily="50" charset="-128"/>
            </a:endParaRPr>
          </a:p>
        </p:txBody>
      </p:sp>
      <p:sp>
        <p:nvSpPr>
          <p:cNvPr id="33" name="テキスト ボックス 32"/>
          <p:cNvSpPr txBox="1"/>
          <p:nvPr/>
        </p:nvSpPr>
        <p:spPr>
          <a:xfrm>
            <a:off x="8568000" y="676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20</a:t>
            </a:r>
            <a:r>
              <a:rPr lang="en-US" altLang="zh-TW" dirty="0" smtClean="0">
                <a:latin typeface="游ゴシック" panose="020B0400000000000000" pitchFamily="50" charset="-128"/>
                <a:ea typeface="游ゴシック" panose="020B0400000000000000" pitchFamily="50" charset="-128"/>
              </a:rPr>
              <a:t>)</a:t>
            </a:r>
            <a:r>
              <a:rPr lang="ja-JP" altLang="en-US" dirty="0" smtClean="0"/>
              <a:t>企業</a:t>
            </a:r>
            <a:r>
              <a:rPr lang="ja-JP" altLang="en-US" dirty="0"/>
              <a:t>業績</a:t>
            </a:r>
            <a:r>
              <a:rPr lang="ja-JP" altLang="en-US" dirty="0" smtClean="0"/>
              <a:t>の</a:t>
            </a:r>
            <a:r>
              <a:rPr lang="ja-JP" altLang="en-US" dirty="0"/>
              <a:t>悪化</a:t>
            </a:r>
            <a:r>
              <a:rPr lang="ja-JP" altLang="en-US" dirty="0" smtClean="0"/>
              <a:t> （売上の減少）</a:t>
            </a:r>
            <a:endParaRPr lang="ja-JP" altLang="en-US" dirty="0"/>
          </a:p>
        </p:txBody>
      </p:sp>
      <p:sp>
        <p:nvSpPr>
          <p:cNvPr id="31" name="テキスト ボックス 30"/>
          <p:cNvSpPr txBox="1"/>
          <p:nvPr/>
        </p:nvSpPr>
        <p:spPr>
          <a:xfrm>
            <a:off x="14255236" y="6361022"/>
            <a:ext cx="2700000" cy="338554"/>
          </a:xfrm>
          <a:prstGeom prst="rect">
            <a:avLst/>
          </a:prstGeom>
          <a:noFill/>
        </p:spPr>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出典：総務省 </a:t>
            </a: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家計調査</a:t>
            </a:r>
            <a:r>
              <a:rPr kumimoji="1" lang="en-US" altLang="ja-JP" sz="1600" dirty="0" smtClean="0">
                <a:latin typeface="游ゴシック" panose="020B0400000000000000" pitchFamily="50" charset="-128"/>
                <a:ea typeface="游ゴシック" panose="020B0400000000000000" pitchFamily="50" charset="-128"/>
              </a:rPr>
              <a:t>』</a:t>
            </a:r>
          </a:p>
        </p:txBody>
      </p:sp>
      <p:sp>
        <p:nvSpPr>
          <p:cNvPr id="21" name="テキスト ボックス 20"/>
          <p:cNvSpPr txBox="1"/>
          <p:nvPr/>
        </p:nvSpPr>
        <p:spPr>
          <a:xfrm>
            <a:off x="36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17</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旅行消費の市場規模</a:t>
            </a:r>
            <a:endParaRPr lang="ja-JP" altLang="en-US" sz="2800" b="1" dirty="0">
              <a:solidFill>
                <a:schemeClr val="bg1"/>
              </a:solidFill>
              <a:latin typeface="+mn-ea"/>
              <a:cs typeface="Meiryo UI" panose="020B0604030504040204" pitchFamily="50" charset="-128"/>
            </a:endParaRPr>
          </a:p>
        </p:txBody>
      </p:sp>
      <p:sp>
        <p:nvSpPr>
          <p:cNvPr id="23" name="正方形/長方形 22"/>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0" name="正方形/長方形 29"/>
          <p:cNvSpPr/>
          <p:nvPr/>
        </p:nvSpPr>
        <p:spPr>
          <a:xfrm>
            <a:off x="96971" y="1226630"/>
            <a:ext cx="8393630" cy="7313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sz="1600" dirty="0" smtClean="0">
                <a:solidFill>
                  <a:schemeClr val="tx1"/>
                </a:solidFill>
                <a:latin typeface="+mn-ea"/>
              </a:rPr>
              <a:t>● 日本人の国内旅行消費額は</a:t>
            </a:r>
            <a:r>
              <a:rPr kumimoji="1" lang="en-US" altLang="ja-JP" sz="1600" dirty="0" smtClean="0">
                <a:solidFill>
                  <a:schemeClr val="tx1"/>
                </a:solidFill>
                <a:latin typeface="+mn-ea"/>
              </a:rPr>
              <a:t>21.9</a:t>
            </a:r>
            <a:r>
              <a:rPr kumimoji="1" lang="ja-JP" altLang="en-US" sz="1600" dirty="0" smtClean="0">
                <a:solidFill>
                  <a:schemeClr val="tx1"/>
                </a:solidFill>
                <a:latin typeface="+mn-ea"/>
              </a:rPr>
              <a:t>兆円であり、インバウンド消費額の約</a:t>
            </a:r>
            <a:r>
              <a:rPr kumimoji="1" lang="en-US" altLang="ja-JP" sz="1600" dirty="0" smtClean="0">
                <a:solidFill>
                  <a:schemeClr val="tx1"/>
                </a:solidFill>
                <a:latin typeface="+mn-ea"/>
              </a:rPr>
              <a:t>4.5</a:t>
            </a:r>
            <a:r>
              <a:rPr kumimoji="1" lang="ja-JP" altLang="en-US" sz="1600" dirty="0" smtClean="0">
                <a:solidFill>
                  <a:schemeClr val="tx1"/>
                </a:solidFill>
                <a:latin typeface="+mn-ea"/>
              </a:rPr>
              <a:t>倍に相当。</a:t>
            </a:r>
            <a:endParaRPr kumimoji="1" lang="en-US" altLang="ja-JP" sz="1600" dirty="0" smtClean="0">
              <a:solidFill>
                <a:schemeClr val="tx1"/>
              </a:solidFill>
              <a:latin typeface="+mn-ea"/>
            </a:endParaRPr>
          </a:p>
          <a:p>
            <a:pPr marL="180975" indent="-180975"/>
            <a:r>
              <a:rPr kumimoji="1" lang="ja-JP" altLang="en-US" sz="1600" dirty="0" smtClean="0">
                <a:solidFill>
                  <a:schemeClr val="tx1"/>
                </a:solidFill>
                <a:latin typeface="+mn-ea"/>
              </a:rPr>
              <a:t>● また、日本人の海外旅行消費額は、約</a:t>
            </a:r>
            <a:r>
              <a:rPr kumimoji="1" lang="en-US" altLang="ja-JP" sz="1600" dirty="0" smtClean="0">
                <a:solidFill>
                  <a:schemeClr val="tx1"/>
                </a:solidFill>
                <a:latin typeface="+mn-ea"/>
              </a:rPr>
              <a:t>4.5</a:t>
            </a:r>
            <a:r>
              <a:rPr kumimoji="1" lang="ja-JP" altLang="en-US" sz="1600" dirty="0" smtClean="0">
                <a:solidFill>
                  <a:schemeClr val="tx1"/>
                </a:solidFill>
                <a:latin typeface="+mn-ea"/>
              </a:rPr>
              <a:t>兆円とインバウンド消費額と同規模。</a:t>
            </a:r>
            <a:endParaRPr kumimoji="1" lang="ja-JP" altLang="en-US" sz="1600" dirty="0">
              <a:solidFill>
                <a:schemeClr val="tx1"/>
              </a:solidFill>
              <a:latin typeface="+mn-ea"/>
            </a:endParaRPr>
          </a:p>
        </p:txBody>
      </p:sp>
      <p:sp>
        <p:nvSpPr>
          <p:cNvPr id="34" name="テキスト ボックス 33"/>
          <p:cNvSpPr txBox="1"/>
          <p:nvPr/>
        </p:nvSpPr>
        <p:spPr>
          <a:xfrm>
            <a:off x="140841" y="6182380"/>
            <a:ext cx="7198422" cy="523220"/>
          </a:xfrm>
          <a:prstGeom prst="rect">
            <a:avLst/>
          </a:prstGeom>
          <a:noFill/>
        </p:spPr>
        <p:txBody>
          <a:bodyPr wrap="square" rtlCol="0">
            <a:spAutoFit/>
          </a:bodyPr>
          <a:lstStyle/>
          <a:p>
            <a:r>
              <a:rPr kumimoji="1" lang="ja-JP" altLang="en-US" sz="1400" dirty="0" smtClean="0">
                <a:latin typeface="+mn-ea"/>
              </a:rPr>
              <a:t>出典：</a:t>
            </a:r>
            <a:r>
              <a:rPr kumimoji="1" lang="zh-TW" altLang="en-US" sz="1400" dirty="0" smtClean="0">
                <a:latin typeface="游ゴシック" panose="020B0400000000000000" pitchFamily="50" charset="-128"/>
                <a:ea typeface="游ゴシック" panose="020B0400000000000000" pitchFamily="50" charset="-128"/>
              </a:rPr>
              <a:t>観光庁</a:t>
            </a:r>
            <a:r>
              <a:rPr kumimoji="1" lang="zh-TW" altLang="en-US" sz="1400" dirty="0" smtClean="0">
                <a:latin typeface="+mn-ea"/>
              </a:rPr>
              <a:t> </a:t>
            </a:r>
            <a:r>
              <a:rPr kumimoji="1" lang="en-US" altLang="ja-JP" sz="1400" dirty="0" smtClean="0">
                <a:latin typeface="+mn-ea"/>
              </a:rPr>
              <a:t>『</a:t>
            </a:r>
            <a:r>
              <a:rPr kumimoji="1" lang="zh-TW" altLang="en-US" sz="1400" dirty="0" smtClean="0">
                <a:latin typeface="游ゴシック" panose="020B0400000000000000" pitchFamily="50" charset="-128"/>
                <a:ea typeface="游ゴシック" panose="020B0400000000000000" pitchFamily="50" charset="-128"/>
              </a:rPr>
              <a:t>訪日</a:t>
            </a:r>
            <a:r>
              <a:rPr kumimoji="1" lang="zh-TW" altLang="en-US" sz="1400" dirty="0">
                <a:latin typeface="游ゴシック" panose="020B0400000000000000" pitchFamily="50" charset="-128"/>
                <a:ea typeface="游ゴシック" panose="020B0400000000000000" pitchFamily="50" charset="-128"/>
              </a:rPr>
              <a:t>外国人消費動向</a:t>
            </a:r>
            <a:r>
              <a:rPr kumimoji="1" lang="zh-TW" altLang="en-US" sz="1400" dirty="0" smtClean="0">
                <a:latin typeface="游ゴシック" panose="020B0400000000000000" pitchFamily="50" charset="-128"/>
                <a:ea typeface="游ゴシック" panose="020B0400000000000000" pitchFamily="50" charset="-128"/>
              </a:rPr>
              <a:t>調査</a:t>
            </a:r>
            <a:r>
              <a:rPr kumimoji="1" lang="en-US" altLang="ja-JP" sz="1400" dirty="0">
                <a:latin typeface="+mn-ea"/>
              </a:rPr>
              <a:t>』</a:t>
            </a:r>
            <a:endParaRPr kumimoji="1" lang="en-US" altLang="zh-TW" sz="1400" dirty="0" smtClean="0">
              <a:latin typeface="+mn-ea"/>
            </a:endParaRPr>
          </a:p>
          <a:p>
            <a:r>
              <a:rPr kumimoji="1" lang="ja-JP" altLang="en-US" sz="1400" dirty="0" smtClean="0">
                <a:latin typeface="+mn-ea"/>
              </a:rPr>
              <a:t>　　　観光庁 </a:t>
            </a:r>
            <a:r>
              <a:rPr kumimoji="1" lang="en-US" altLang="ja-JP" sz="1400" dirty="0" smtClean="0">
                <a:latin typeface="+mn-ea"/>
              </a:rPr>
              <a:t>『</a:t>
            </a:r>
            <a:r>
              <a:rPr kumimoji="1" lang="ja-JP" altLang="en-US" sz="1400" dirty="0" smtClean="0">
                <a:latin typeface="+mn-ea"/>
              </a:rPr>
              <a:t>旅行・観光消費動向調査</a:t>
            </a:r>
            <a:r>
              <a:rPr kumimoji="1" lang="en-US" altLang="ja-JP" sz="1400" dirty="0" smtClean="0">
                <a:latin typeface="+mn-ea"/>
              </a:rPr>
              <a:t>』</a:t>
            </a:r>
            <a:r>
              <a:rPr kumimoji="1" lang="ja-JP" altLang="en-US" sz="1400" dirty="0" smtClean="0">
                <a:latin typeface="+mn-ea"/>
              </a:rPr>
              <a:t>　 ＪＴＢ </a:t>
            </a:r>
            <a:r>
              <a:rPr kumimoji="1" lang="en-US" altLang="ja-JP" sz="1400" dirty="0" smtClean="0">
                <a:latin typeface="+mn-ea"/>
              </a:rPr>
              <a:t>『2020</a:t>
            </a:r>
            <a:r>
              <a:rPr kumimoji="1" lang="ja-JP" altLang="en-US" sz="1400" dirty="0" smtClean="0">
                <a:latin typeface="+mn-ea"/>
              </a:rPr>
              <a:t>年旅行動向見通し</a:t>
            </a:r>
            <a:r>
              <a:rPr kumimoji="1" lang="en-US" altLang="ja-JP" sz="1400" dirty="0" smtClean="0">
                <a:latin typeface="+mn-ea"/>
              </a:rPr>
              <a:t>』</a:t>
            </a:r>
          </a:p>
        </p:txBody>
      </p:sp>
      <p:sp>
        <p:nvSpPr>
          <p:cNvPr id="35" name="正方形/長方形 34"/>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6" name="テキスト ボックス 35"/>
          <p:cNvSpPr txBox="1"/>
          <p:nvPr/>
        </p:nvSpPr>
        <p:spPr>
          <a:xfrm>
            <a:off x="36000" y="676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19</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消費の減少（１世帯当たり消費支出額）</a:t>
            </a:r>
            <a:endParaRPr lang="ja-JP" altLang="en-US" sz="2000" b="1" dirty="0">
              <a:solidFill>
                <a:schemeClr val="bg1"/>
              </a:solidFill>
              <a:latin typeface="+mn-ea"/>
              <a:cs typeface="Meiryo UI" panose="020B0604030504040204" pitchFamily="50" charset="-128"/>
            </a:endParaRPr>
          </a:p>
        </p:txBody>
      </p:sp>
      <p:sp>
        <p:nvSpPr>
          <p:cNvPr id="40" name="正方形/長方形 39"/>
          <p:cNvSpPr/>
          <p:nvPr/>
        </p:nvSpPr>
        <p:spPr>
          <a:xfrm>
            <a:off x="147965" y="7352533"/>
            <a:ext cx="8236070" cy="486927"/>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16000" indent="-457200"/>
            <a:r>
              <a:rPr lang="ja-JP" altLang="en-US" dirty="0" smtClean="0">
                <a:solidFill>
                  <a:schemeClr val="tx1"/>
                </a:solidFill>
                <a:latin typeface="+mn-ea"/>
                <a:cs typeface="Meiryo UI" panose="020B0604030504040204" pitchFamily="50" charset="-128"/>
              </a:rPr>
              <a:t>●大阪市</a:t>
            </a:r>
            <a:r>
              <a:rPr lang="en-US" altLang="ja-JP" dirty="0" smtClean="0">
                <a:solidFill>
                  <a:schemeClr val="tx1"/>
                </a:solidFill>
                <a:latin typeface="+mn-ea"/>
                <a:cs typeface="Meiryo UI" panose="020B0604030504040204" pitchFamily="50" charset="-128"/>
              </a:rPr>
              <a:t>(249</a:t>
            </a:r>
            <a:r>
              <a:rPr lang="ja-JP" altLang="en-US" dirty="0" smtClean="0">
                <a:solidFill>
                  <a:schemeClr val="tx1"/>
                </a:solidFill>
                <a:latin typeface="+mn-ea"/>
                <a:cs typeface="Meiryo UI" panose="020B0604030504040204" pitchFamily="50" charset="-128"/>
              </a:rPr>
              <a:t>千円</a:t>
            </a:r>
            <a:r>
              <a:rPr lang="en-US" altLang="ja-JP" dirty="0" smtClean="0">
                <a:solidFill>
                  <a:schemeClr val="tx1"/>
                </a:solidFill>
                <a:latin typeface="+mn-ea"/>
                <a:cs typeface="Meiryo UI" panose="020B0604030504040204" pitchFamily="50" charset="-128"/>
              </a:rPr>
              <a:t>)</a:t>
            </a:r>
            <a:r>
              <a:rPr lang="ja-JP" altLang="en-US" dirty="0" smtClean="0">
                <a:solidFill>
                  <a:schemeClr val="tx1"/>
                </a:solidFill>
                <a:latin typeface="+mn-ea"/>
                <a:cs typeface="Meiryo UI" panose="020B0604030504040204" pitchFamily="50" charset="-128"/>
              </a:rPr>
              <a:t>は全国平均</a:t>
            </a:r>
            <a:r>
              <a:rPr lang="en-US" altLang="ja-JP" dirty="0" smtClean="0">
                <a:solidFill>
                  <a:schemeClr val="tx1"/>
                </a:solidFill>
                <a:latin typeface="+mn-ea"/>
                <a:cs typeface="Meiryo UI" panose="020B0604030504040204" pitchFamily="50" charset="-128"/>
              </a:rPr>
              <a:t>(267</a:t>
            </a:r>
            <a:r>
              <a:rPr lang="ja-JP" altLang="en-US" dirty="0" smtClean="0">
                <a:solidFill>
                  <a:schemeClr val="tx1"/>
                </a:solidFill>
                <a:latin typeface="+mn-ea"/>
                <a:cs typeface="Meiryo UI" panose="020B0604030504040204" pitchFamily="50" charset="-128"/>
              </a:rPr>
              <a:t>千円</a:t>
            </a:r>
            <a:r>
              <a:rPr lang="en-US" altLang="ja-JP" dirty="0" smtClean="0">
                <a:solidFill>
                  <a:schemeClr val="tx1"/>
                </a:solidFill>
                <a:latin typeface="+mn-ea"/>
                <a:cs typeface="Meiryo UI" panose="020B0604030504040204" pitchFamily="50" charset="-128"/>
              </a:rPr>
              <a:t>)</a:t>
            </a:r>
            <a:r>
              <a:rPr lang="ja-JP" altLang="en-US" dirty="0" smtClean="0">
                <a:solidFill>
                  <a:schemeClr val="tx1"/>
                </a:solidFill>
                <a:latin typeface="+mn-ea"/>
                <a:cs typeface="Meiryo UI" panose="020B0604030504040204" pitchFamily="50" charset="-128"/>
              </a:rPr>
              <a:t>を下回って推移してい</a:t>
            </a:r>
            <a:r>
              <a:rPr lang="ja-JP" altLang="en-US" dirty="0">
                <a:solidFill>
                  <a:schemeClr val="tx1"/>
                </a:solidFill>
                <a:latin typeface="+mn-ea"/>
                <a:cs typeface="Meiryo UI" panose="020B0604030504040204" pitchFamily="50" charset="-128"/>
              </a:rPr>
              <a:t>る</a:t>
            </a:r>
            <a:r>
              <a:rPr lang="ja-JP" altLang="en-US" dirty="0" smtClean="0">
                <a:solidFill>
                  <a:schemeClr val="tx1"/>
                </a:solidFill>
                <a:latin typeface="+mn-ea"/>
                <a:cs typeface="Meiryo UI" panose="020B0604030504040204" pitchFamily="50" charset="-128"/>
              </a:rPr>
              <a:t>。</a:t>
            </a:r>
            <a:endParaRPr lang="ja-JP" altLang="en-US" dirty="0">
              <a:solidFill>
                <a:schemeClr val="tx1"/>
              </a:solidFill>
              <a:latin typeface="+mn-ea"/>
              <a:cs typeface="Meiryo UI" panose="020B0604030504040204" pitchFamily="50" charset="-128"/>
            </a:endParaRPr>
          </a:p>
        </p:txBody>
      </p:sp>
      <p:sp>
        <p:nvSpPr>
          <p:cNvPr id="42" name="テキスト ボックス 41"/>
          <p:cNvSpPr txBox="1"/>
          <p:nvPr/>
        </p:nvSpPr>
        <p:spPr>
          <a:xfrm>
            <a:off x="5588631" y="12391940"/>
            <a:ext cx="2795404" cy="338554"/>
          </a:xfrm>
          <a:prstGeom prst="rect">
            <a:avLst/>
          </a:prstGeom>
          <a:noFill/>
        </p:spPr>
        <p:txBody>
          <a:bodyPr wrap="square" rtlCol="0">
            <a:spAutoFit/>
          </a:bodyPr>
          <a:lstStyle/>
          <a:p>
            <a:pPr algn="ctr"/>
            <a:r>
              <a:rPr kumimoji="1" lang="ja-JP" altLang="en-US" sz="1600" dirty="0" smtClean="0">
                <a:latin typeface="游ゴシック" panose="020B0400000000000000" pitchFamily="50" charset="-128"/>
                <a:ea typeface="游ゴシック" panose="020B0400000000000000" pitchFamily="50" charset="-128"/>
              </a:rPr>
              <a:t>出典：総務省 </a:t>
            </a: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家計調査</a:t>
            </a:r>
            <a:r>
              <a:rPr kumimoji="1" lang="en-US" altLang="ja-JP" sz="1600" dirty="0" smtClean="0">
                <a:latin typeface="游ゴシック" panose="020B0400000000000000" pitchFamily="50" charset="-128"/>
                <a:ea typeface="游ゴシック" panose="020B0400000000000000" pitchFamily="50" charset="-128"/>
              </a:rPr>
              <a:t>』</a:t>
            </a:r>
          </a:p>
        </p:txBody>
      </p:sp>
      <p:pic>
        <p:nvPicPr>
          <p:cNvPr id="43" name="図 42"/>
          <p:cNvPicPr>
            <a:picLocks noChangeAspect="1"/>
          </p:cNvPicPr>
          <p:nvPr/>
        </p:nvPicPr>
        <p:blipFill>
          <a:blip r:embed="rId3"/>
          <a:stretch>
            <a:fillRect/>
          </a:stretch>
        </p:blipFill>
        <p:spPr>
          <a:xfrm>
            <a:off x="8673180" y="7458663"/>
            <a:ext cx="8297482" cy="2087612"/>
          </a:xfrm>
          <a:prstGeom prst="rect">
            <a:avLst/>
          </a:prstGeom>
        </p:spPr>
      </p:pic>
      <p:sp>
        <p:nvSpPr>
          <p:cNvPr id="44" name="テキスト ボックス 43"/>
          <p:cNvSpPr txBox="1"/>
          <p:nvPr/>
        </p:nvSpPr>
        <p:spPr>
          <a:xfrm>
            <a:off x="9228799" y="12304356"/>
            <a:ext cx="7174935" cy="338554"/>
          </a:xfrm>
          <a:prstGeom prst="rect">
            <a:avLst/>
          </a:prstGeom>
          <a:noFill/>
        </p:spPr>
        <p:txBody>
          <a:bodyPr wrap="square" rtlCol="0">
            <a:spAutoFit/>
          </a:bodyPr>
          <a:lstStyle/>
          <a:p>
            <a:pPr algn="ctr"/>
            <a:r>
              <a:rPr kumimoji="1" lang="ja-JP" altLang="en-US" sz="1600" dirty="0" smtClean="0">
                <a:latin typeface="游ゴシック" panose="020B0400000000000000" pitchFamily="50" charset="-128"/>
                <a:ea typeface="游ゴシック" panose="020B0400000000000000" pitchFamily="50" charset="-128"/>
              </a:rPr>
              <a:t>出典：大阪府</a:t>
            </a: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新型コロナウイルス感染症に関する府内企業の実態調査」</a:t>
            </a:r>
            <a:endParaRPr kumimoji="1" lang="en-US" altLang="ja-JP" sz="1600" dirty="0" smtClean="0">
              <a:latin typeface="游ゴシック" panose="020B0400000000000000" pitchFamily="50" charset="-128"/>
              <a:ea typeface="游ゴシック" panose="020B0400000000000000" pitchFamily="50" charset="-128"/>
            </a:endParaRPr>
          </a:p>
        </p:txBody>
      </p:sp>
      <p:pic>
        <p:nvPicPr>
          <p:cNvPr id="45" name="図 44"/>
          <p:cNvPicPr>
            <a:picLocks noChangeAspect="1"/>
          </p:cNvPicPr>
          <p:nvPr/>
        </p:nvPicPr>
        <p:blipFill>
          <a:blip r:embed="rId4"/>
          <a:stretch>
            <a:fillRect/>
          </a:stretch>
        </p:blipFill>
        <p:spPr>
          <a:xfrm>
            <a:off x="9309785" y="9494820"/>
            <a:ext cx="5050868" cy="2578407"/>
          </a:xfrm>
          <a:prstGeom prst="rect">
            <a:avLst/>
          </a:prstGeom>
        </p:spPr>
      </p:pic>
      <p:sp>
        <p:nvSpPr>
          <p:cNvPr id="2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48" name="四角形吹き出し 47"/>
          <p:cNvSpPr/>
          <p:nvPr/>
        </p:nvSpPr>
        <p:spPr>
          <a:xfrm>
            <a:off x="10766051" y="1985105"/>
            <a:ext cx="1373436" cy="267315"/>
          </a:xfrm>
          <a:prstGeom prst="wedgeRectCallout">
            <a:avLst>
              <a:gd name="adj1" fmla="val 58969"/>
              <a:gd name="adj2" fmla="val 972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交通・通信</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9" name="四角形吹き出し 48"/>
          <p:cNvSpPr/>
          <p:nvPr/>
        </p:nvSpPr>
        <p:spPr>
          <a:xfrm>
            <a:off x="10303883" y="3676066"/>
            <a:ext cx="1304366" cy="215124"/>
          </a:xfrm>
          <a:prstGeom prst="wedgeRectCallout">
            <a:avLst>
              <a:gd name="adj1" fmla="val 50143"/>
              <a:gd name="adj2" fmla="val -1171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保健医療</a:t>
            </a:r>
          </a:p>
        </p:txBody>
      </p:sp>
      <p:sp>
        <p:nvSpPr>
          <p:cNvPr id="50" name="四角形吹き出し 49"/>
          <p:cNvSpPr/>
          <p:nvPr/>
        </p:nvSpPr>
        <p:spPr>
          <a:xfrm>
            <a:off x="10590486" y="5298468"/>
            <a:ext cx="1549001" cy="223139"/>
          </a:xfrm>
          <a:prstGeom prst="wedgeRectCallout">
            <a:avLst>
              <a:gd name="adj1" fmla="val 52474"/>
              <a:gd name="adj2" fmla="val -1138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被服・履物</a:t>
            </a:r>
          </a:p>
        </p:txBody>
      </p:sp>
      <p:sp>
        <p:nvSpPr>
          <p:cNvPr id="51" name="四角形吹き出し 50"/>
          <p:cNvSpPr/>
          <p:nvPr/>
        </p:nvSpPr>
        <p:spPr>
          <a:xfrm>
            <a:off x="12256321" y="4547195"/>
            <a:ext cx="1641154" cy="215124"/>
          </a:xfrm>
          <a:prstGeom prst="wedgeRectCallout">
            <a:avLst>
              <a:gd name="adj1" fmla="val -49327"/>
              <a:gd name="adj2" fmla="val 111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教養・娯楽</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5197125" y="1253749"/>
            <a:ext cx="1758111" cy="338554"/>
          </a:xfrm>
          <a:prstGeom prst="rect">
            <a:avLst/>
          </a:prstGeom>
          <a:noFill/>
        </p:spPr>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（前年同月比）</a:t>
            </a:r>
            <a:endParaRPr kumimoji="1" lang="en-US" altLang="ja-JP" sz="1600" dirty="0" smtClean="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5"/>
          <a:stretch>
            <a:fillRect/>
          </a:stretch>
        </p:blipFill>
        <p:spPr>
          <a:xfrm>
            <a:off x="277843" y="1950496"/>
            <a:ext cx="8163341" cy="4730375"/>
          </a:xfrm>
          <a:prstGeom prst="rect">
            <a:avLst/>
          </a:prstGeom>
        </p:spPr>
      </p:pic>
      <p:pic>
        <p:nvPicPr>
          <p:cNvPr id="3" name="図 2"/>
          <p:cNvPicPr>
            <a:picLocks noChangeAspect="1"/>
          </p:cNvPicPr>
          <p:nvPr/>
        </p:nvPicPr>
        <p:blipFill>
          <a:blip r:embed="rId6"/>
          <a:stretch>
            <a:fillRect/>
          </a:stretch>
        </p:blipFill>
        <p:spPr>
          <a:xfrm>
            <a:off x="8653170" y="1128583"/>
            <a:ext cx="8498939" cy="5315745"/>
          </a:xfrm>
          <a:prstGeom prst="rect">
            <a:avLst/>
          </a:prstGeom>
        </p:spPr>
      </p:pic>
      <p:pic>
        <p:nvPicPr>
          <p:cNvPr id="5" name="図 4"/>
          <p:cNvPicPr>
            <a:picLocks noChangeAspect="1"/>
          </p:cNvPicPr>
          <p:nvPr/>
        </p:nvPicPr>
        <p:blipFill>
          <a:blip r:embed="rId7"/>
          <a:stretch>
            <a:fillRect/>
          </a:stretch>
        </p:blipFill>
        <p:spPr>
          <a:xfrm>
            <a:off x="-90478" y="7881723"/>
            <a:ext cx="8591724" cy="4977027"/>
          </a:xfrm>
          <a:prstGeom prst="rect">
            <a:avLst/>
          </a:prstGeom>
        </p:spPr>
      </p:pic>
    </p:spTree>
    <p:extLst>
      <p:ext uri="{BB962C8B-B14F-4D97-AF65-F5344CB8AC3E}">
        <p14:creationId xmlns:p14="http://schemas.microsoft.com/office/powerpoint/2010/main" val="2845953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73688" y="7431779"/>
            <a:ext cx="7855058" cy="5136613"/>
          </a:xfrm>
          <a:prstGeom prst="rect">
            <a:avLst/>
          </a:prstGeom>
        </p:spPr>
      </p:pic>
      <p:pic>
        <p:nvPicPr>
          <p:cNvPr id="6" name="図 5"/>
          <p:cNvPicPr>
            <a:picLocks noChangeAspect="1"/>
          </p:cNvPicPr>
          <p:nvPr/>
        </p:nvPicPr>
        <p:blipFill>
          <a:blip r:embed="rId4"/>
          <a:stretch>
            <a:fillRect/>
          </a:stretch>
        </p:blipFill>
        <p:spPr>
          <a:xfrm>
            <a:off x="8600045" y="1251116"/>
            <a:ext cx="8924151" cy="5376510"/>
          </a:xfrm>
          <a:prstGeom prst="rect">
            <a:avLst/>
          </a:prstGeom>
        </p:spPr>
      </p:pic>
      <p:pic>
        <p:nvPicPr>
          <p:cNvPr id="2" name="図 1"/>
          <p:cNvPicPr>
            <a:picLocks noChangeAspect="1"/>
          </p:cNvPicPr>
          <p:nvPr/>
        </p:nvPicPr>
        <p:blipFill>
          <a:blip r:embed="rId5"/>
          <a:stretch>
            <a:fillRect/>
          </a:stretch>
        </p:blipFill>
        <p:spPr>
          <a:xfrm>
            <a:off x="843662" y="1591960"/>
            <a:ext cx="7385084" cy="4599405"/>
          </a:xfrm>
          <a:prstGeom prst="rect">
            <a:avLst/>
          </a:prstGeom>
        </p:spPr>
      </p:pic>
      <p:sp>
        <p:nvSpPr>
          <p:cNvPr id="11" name="テキスト ボックス 10"/>
          <p:cNvSpPr txBox="1"/>
          <p:nvPr/>
        </p:nvSpPr>
        <p:spPr>
          <a:xfrm>
            <a:off x="36000" y="64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a:t>
            </a:r>
            <a:r>
              <a:rPr lang="en-US" altLang="ja-JP" sz="2800" b="1" dirty="0">
                <a:solidFill>
                  <a:schemeClr val="bg1"/>
                </a:solidFill>
                <a:latin typeface="游ゴシック" panose="020B0400000000000000" pitchFamily="50" charset="-128"/>
                <a:cs typeface="Meiryo UI" panose="020B0604030504040204" pitchFamily="50" charset="-128"/>
              </a:rPr>
              <a:t>1</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企業</a:t>
            </a:r>
            <a:r>
              <a:rPr lang="ja-JP" altLang="en-US" sz="2800" b="1" dirty="0">
                <a:solidFill>
                  <a:schemeClr val="bg1"/>
                </a:solidFill>
                <a:latin typeface="游ゴシック" panose="020B0400000000000000" pitchFamily="50" charset="-128"/>
                <a:cs typeface="Meiryo UI" panose="020B0604030504040204" pitchFamily="50" charset="-128"/>
              </a:rPr>
              <a:t>業績の</a:t>
            </a:r>
            <a:r>
              <a:rPr lang="ja-JP" altLang="en-US" sz="2800" b="1" dirty="0" smtClean="0">
                <a:solidFill>
                  <a:schemeClr val="bg1"/>
                </a:solidFill>
                <a:latin typeface="游ゴシック" panose="020B0400000000000000" pitchFamily="50" charset="-128"/>
                <a:cs typeface="Meiryo UI" panose="020B0604030504040204" pitchFamily="50" charset="-128"/>
              </a:rPr>
              <a:t>悪化</a:t>
            </a:r>
            <a:r>
              <a:rPr lang="en-US" altLang="ja-JP" sz="2800" b="1" dirty="0" smtClean="0">
                <a:solidFill>
                  <a:schemeClr val="bg1"/>
                </a:solidFill>
                <a:latin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業種別売上</a:t>
            </a:r>
            <a:r>
              <a:rPr lang="en-US" altLang="ja-JP" sz="2800" b="1" dirty="0" smtClean="0">
                <a:solidFill>
                  <a:schemeClr val="bg1"/>
                </a:solidFill>
                <a:latin typeface="游ゴシック" panose="020B0400000000000000" pitchFamily="50" charset="-128"/>
                <a:cs typeface="Meiryo UI" panose="020B0604030504040204" pitchFamily="50" charset="-128"/>
              </a:rPr>
              <a:t>)</a:t>
            </a:r>
            <a:endParaRPr lang="en-US" altLang="ja-JP" sz="2800" b="1" dirty="0">
              <a:solidFill>
                <a:schemeClr val="bg1"/>
              </a:solidFill>
              <a:latin typeface="游ゴシック" panose="020B0400000000000000" pitchFamily="50" charset="-128"/>
              <a:cs typeface="Meiryo UI" panose="020B0604030504040204" pitchFamily="50" charset="-128"/>
            </a:endParaRPr>
          </a:p>
        </p:txBody>
      </p:sp>
      <p:sp>
        <p:nvSpPr>
          <p:cNvPr id="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＜参考資料＞コロナの影響と新たな潮流（</a:t>
            </a:r>
            <a:r>
              <a:rPr lang="ja-JP" altLang="en-US" sz="3600" b="1" dirty="0" smtClean="0">
                <a:solidFill>
                  <a:schemeClr val="bg1"/>
                </a:solidFill>
                <a:latin typeface="+mn-ea"/>
                <a:ea typeface="+mn-ea"/>
              </a:rPr>
              <a:t>資料</a:t>
            </a:r>
            <a:r>
              <a:rPr lang="en-US" altLang="ja-JP" sz="3600" b="1" dirty="0" smtClean="0">
                <a:solidFill>
                  <a:schemeClr val="bg1"/>
                </a:solidFill>
                <a:latin typeface="+mn-ea"/>
                <a:ea typeface="+mn-ea"/>
              </a:rPr>
              <a:t>21</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24</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4" name="正方形/長方形 3"/>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6" name="正方形/長方形 25"/>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7" name="正方形/長方形 26"/>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テキスト ボックス 28"/>
          <p:cNvSpPr txBox="1"/>
          <p:nvPr/>
        </p:nvSpPr>
        <p:spPr>
          <a:xfrm>
            <a:off x="8568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a:t>
            </a:r>
            <a:r>
              <a:rPr lang="en-US" altLang="ja-JP" sz="2800" b="1" dirty="0">
                <a:solidFill>
                  <a:schemeClr val="bg1"/>
                </a:solidFill>
                <a:latin typeface="游ゴシック" panose="020B0400000000000000" pitchFamily="50" charset="-128"/>
                <a:cs typeface="Meiryo UI" panose="020B0604030504040204" pitchFamily="50" charset="-128"/>
              </a:rPr>
              <a:t>2</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企業業績 </a:t>
            </a:r>
            <a:r>
              <a:rPr lang="en-US" altLang="ja-JP" sz="2800" b="1" dirty="0" smtClean="0">
                <a:solidFill>
                  <a:schemeClr val="bg1"/>
                </a:solidFill>
                <a:latin typeface="+mn-ea"/>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業種別業況判断（近畿）</a:t>
            </a:r>
            <a:r>
              <a:rPr lang="en-US" altLang="ja-JP" sz="2800" b="1" dirty="0" smtClean="0">
                <a:solidFill>
                  <a:schemeClr val="bg1"/>
                </a:solidFill>
                <a:latin typeface="+mn-ea"/>
                <a:cs typeface="Meiryo UI" panose="020B0604030504040204" pitchFamily="50" charset="-128"/>
              </a:rPr>
              <a:t>)</a:t>
            </a:r>
            <a:endParaRPr lang="ja-JP" altLang="en-US" sz="2000" b="1" dirty="0">
              <a:solidFill>
                <a:schemeClr val="bg1"/>
              </a:solidFill>
              <a:latin typeface="+mn-ea"/>
              <a:cs typeface="Meiryo UI" panose="020B0604030504040204" pitchFamily="50" charset="-128"/>
            </a:endParaRPr>
          </a:p>
        </p:txBody>
      </p:sp>
      <p:sp>
        <p:nvSpPr>
          <p:cNvPr id="33" name="テキスト ボックス 32"/>
          <p:cNvSpPr txBox="1"/>
          <p:nvPr/>
        </p:nvSpPr>
        <p:spPr>
          <a:xfrm>
            <a:off x="8568000" y="676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24</a:t>
            </a:r>
            <a:r>
              <a:rPr lang="en-US" altLang="zh-TW" dirty="0" smtClean="0">
                <a:latin typeface="游ゴシック" panose="020B0400000000000000" pitchFamily="50" charset="-128"/>
                <a:ea typeface="游ゴシック" panose="020B0400000000000000" pitchFamily="50" charset="-128"/>
              </a:rPr>
              <a:t>)</a:t>
            </a:r>
            <a:r>
              <a:rPr lang="ja-JP" altLang="en-US" dirty="0" smtClean="0"/>
              <a:t>雇用情勢 （有効求人倍率）</a:t>
            </a:r>
            <a:endParaRPr lang="ja-JP" altLang="en-US" dirty="0"/>
          </a:p>
        </p:txBody>
      </p:sp>
      <p:sp>
        <p:nvSpPr>
          <p:cNvPr id="25" name="正方形/長方形 24"/>
          <p:cNvSpPr/>
          <p:nvPr/>
        </p:nvSpPr>
        <p:spPr>
          <a:xfrm>
            <a:off x="11663910" y="12438260"/>
            <a:ext cx="4719305" cy="338554"/>
          </a:xfrm>
          <a:prstGeom prst="rect">
            <a:avLst/>
          </a:prstGeom>
        </p:spPr>
        <p:txBody>
          <a:bodyPr wrap="square">
            <a:spAutoFit/>
          </a:bodyPr>
          <a:lstStyle/>
          <a:p>
            <a:pPr marL="248923" indent="-248923" algn="r">
              <a:defRPr/>
            </a:pPr>
            <a:r>
              <a:rPr lang="ja-JP" altLang="en-US" sz="1600" dirty="0">
                <a:solidFill>
                  <a:prstClr val="black"/>
                </a:solidFill>
                <a:latin typeface="+mn-ea"/>
                <a:cs typeface="Meiryo UI" panose="020B0604030504040204" pitchFamily="50" charset="-128"/>
              </a:rPr>
              <a:t>出典</a:t>
            </a:r>
            <a:r>
              <a:rPr lang="ja-JP" altLang="en-US" sz="1600" dirty="0" smtClean="0">
                <a:solidFill>
                  <a:prstClr val="black"/>
                </a:solidFill>
                <a:latin typeface="+mn-ea"/>
                <a:cs typeface="Meiryo UI" panose="020B0604030504040204" pitchFamily="50" charset="-128"/>
              </a:rPr>
              <a:t>：厚生労働省 </a:t>
            </a:r>
            <a:r>
              <a:rPr lang="en-US" altLang="ja-JP" sz="1600" dirty="0" smtClean="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一般職業紹介状況</a:t>
            </a:r>
            <a:r>
              <a:rPr lang="en-US" altLang="ja-JP" sz="1600" dirty="0" smtClean="0">
                <a:solidFill>
                  <a:prstClr val="black"/>
                </a:solidFill>
                <a:latin typeface="+mn-ea"/>
                <a:cs typeface="Meiryo UI" panose="020B0604030504040204" pitchFamily="50" charset="-128"/>
              </a:rPr>
              <a:t>』 </a:t>
            </a:r>
            <a:endParaRPr lang="ja-JP" altLang="en-US" sz="1600" dirty="0">
              <a:solidFill>
                <a:prstClr val="black"/>
              </a:solidFill>
              <a:latin typeface="+mn-ea"/>
              <a:cs typeface="Meiryo UI" panose="020B0604030504040204" pitchFamily="50" charset="-128"/>
            </a:endParaRPr>
          </a:p>
        </p:txBody>
      </p:sp>
      <p:sp>
        <p:nvSpPr>
          <p:cNvPr id="41" name="テキスト ボックス 40"/>
          <p:cNvSpPr txBox="1"/>
          <p:nvPr/>
        </p:nvSpPr>
        <p:spPr>
          <a:xfrm>
            <a:off x="10754036" y="6292537"/>
            <a:ext cx="620238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出典：日銀大阪支店「全国企業短期経済観測調査（近畿地区）」</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31" name="テキスト ボックス 30"/>
          <p:cNvSpPr txBox="1"/>
          <p:nvPr/>
        </p:nvSpPr>
        <p:spPr>
          <a:xfrm>
            <a:off x="1987536" y="6345213"/>
            <a:ext cx="6631559" cy="307777"/>
          </a:xfrm>
          <a:prstGeom prst="rect">
            <a:avLst/>
          </a:prstGeom>
          <a:noFill/>
        </p:spPr>
        <p:txBody>
          <a:bodyPr wrap="square" rtlCol="0">
            <a:spAutoFit/>
          </a:bodyPr>
          <a:lstStyle/>
          <a:p>
            <a:pPr algn="ctr"/>
            <a:r>
              <a:rPr kumimoji="1" lang="ja-JP" altLang="en-US" sz="1400" dirty="0" smtClean="0"/>
              <a:t>出典：大阪府</a:t>
            </a:r>
            <a:r>
              <a:rPr kumimoji="1" lang="en-US" altLang="ja-JP" sz="1400" dirty="0" smtClean="0"/>
              <a:t>『</a:t>
            </a:r>
            <a:r>
              <a:rPr kumimoji="1" lang="ja-JP" altLang="en-US" sz="1400" dirty="0" smtClean="0"/>
              <a:t>新型コロナウイルス感染症に関する府内企業の実態調査</a:t>
            </a:r>
            <a:r>
              <a:rPr kumimoji="1" lang="en-US" altLang="ja-JP" sz="1400" dirty="0" smtClean="0"/>
              <a:t>(8/31)』</a:t>
            </a:r>
          </a:p>
        </p:txBody>
      </p:sp>
      <p:sp>
        <p:nvSpPr>
          <p:cNvPr id="45" name="正方形/長方形 44"/>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46" name="テキスト ボックス 45"/>
          <p:cNvSpPr txBox="1"/>
          <p:nvPr/>
        </p:nvSpPr>
        <p:spPr>
          <a:xfrm>
            <a:off x="36000" y="676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a:t>
            </a:r>
            <a:r>
              <a:rPr lang="en-US" altLang="ja-JP" sz="2800" b="1" dirty="0">
                <a:solidFill>
                  <a:schemeClr val="bg1"/>
                </a:solidFill>
                <a:latin typeface="游ゴシック" panose="020B0400000000000000" pitchFamily="50" charset="-128"/>
                <a:cs typeface="Meiryo UI" panose="020B0604030504040204" pitchFamily="50" charset="-128"/>
              </a:rPr>
              <a:t>3</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倒産増加の懸念</a:t>
            </a:r>
            <a:endParaRPr lang="ja-JP" altLang="en-US" sz="2800" b="1" dirty="0">
              <a:solidFill>
                <a:schemeClr val="bg1"/>
              </a:solidFill>
              <a:latin typeface="+mn-ea"/>
              <a:cs typeface="Meiryo UI" panose="020B0604030504040204" pitchFamily="50" charset="-128"/>
            </a:endParaRPr>
          </a:p>
        </p:txBody>
      </p:sp>
      <p:sp>
        <p:nvSpPr>
          <p:cNvPr id="48" name="テキスト ボックス 47"/>
          <p:cNvSpPr txBox="1"/>
          <p:nvPr/>
        </p:nvSpPr>
        <p:spPr>
          <a:xfrm>
            <a:off x="2368519" y="12368185"/>
            <a:ext cx="6202386" cy="338554"/>
          </a:xfrm>
          <a:prstGeom prst="rect">
            <a:avLst/>
          </a:prstGeom>
          <a:noFill/>
        </p:spPr>
        <p:txBody>
          <a:bodyPr wrap="square" rtlCol="0">
            <a:spAutoFit/>
          </a:bodyPr>
          <a:lstStyle/>
          <a:p>
            <a:pPr lvl="0" algn="r" defTabSz="457200">
              <a:defRPr/>
            </a:pP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出典</a:t>
            </a:r>
            <a:r>
              <a:rPr kumimoji="1" lang="ja-JP" altLang="en-US" sz="1600" dirty="0">
                <a:solidFill>
                  <a:prstClr val="black"/>
                </a:solidFill>
                <a:latin typeface="游ゴシック" panose="020B0400000000000000" pitchFamily="50" charset="-128"/>
                <a:ea typeface="游ゴシック" panose="020B0400000000000000" pitchFamily="50" charset="-128"/>
              </a:rPr>
              <a:t>：東京商工リサーチ「</a:t>
            </a: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全国企業倒産状況」</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楕円 2"/>
          <p:cNvSpPr/>
          <p:nvPr/>
        </p:nvSpPr>
        <p:spPr>
          <a:xfrm>
            <a:off x="813630" y="1649494"/>
            <a:ext cx="1947763" cy="67259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391468" y="4780685"/>
            <a:ext cx="1415439" cy="98983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吹き出し 4"/>
          <p:cNvSpPr/>
          <p:nvPr/>
        </p:nvSpPr>
        <p:spPr>
          <a:xfrm>
            <a:off x="58517" y="2304752"/>
            <a:ext cx="1276350" cy="519806"/>
          </a:xfrm>
          <a:prstGeom prst="wedgeRectCallout">
            <a:avLst>
              <a:gd name="adj1" fmla="val -91"/>
              <a:gd name="adj2" fmla="val -903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業績大きく悪化</a:t>
            </a:r>
            <a:endParaRPr kumimoji="1" lang="ja-JP" altLang="en-US" sz="1600" b="1" dirty="0">
              <a:solidFill>
                <a:schemeClr val="tx1"/>
              </a:solidFill>
            </a:endParaRPr>
          </a:p>
        </p:txBody>
      </p:sp>
      <p:sp>
        <p:nvSpPr>
          <p:cNvPr id="28" name="四角形吹き出し 27"/>
          <p:cNvSpPr/>
          <p:nvPr/>
        </p:nvSpPr>
        <p:spPr>
          <a:xfrm>
            <a:off x="410120" y="5806042"/>
            <a:ext cx="1276350" cy="419100"/>
          </a:xfrm>
          <a:prstGeom prst="wedgeRectCallout">
            <a:avLst>
              <a:gd name="adj1" fmla="val 32745"/>
              <a:gd name="adj2" fmla="val -1238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業績安定</a:t>
            </a:r>
            <a:endParaRPr kumimoji="1" lang="ja-JP" altLang="en-US" sz="1600" b="1" dirty="0">
              <a:solidFill>
                <a:schemeClr val="tx1"/>
              </a:solidFill>
            </a:endParaRPr>
          </a:p>
        </p:txBody>
      </p:sp>
      <p:sp>
        <p:nvSpPr>
          <p:cNvPr id="32" name="角丸四角形 31"/>
          <p:cNvSpPr/>
          <p:nvPr/>
        </p:nvSpPr>
        <p:spPr>
          <a:xfrm>
            <a:off x="15528758" y="2359299"/>
            <a:ext cx="401052" cy="335169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102"/>
          </a:p>
        </p:txBody>
      </p:sp>
      <p:sp>
        <p:nvSpPr>
          <p:cNvPr id="34" name="スライド番号プレースホルダー 1"/>
          <p:cNvSpPr>
            <a:spLocks noGrp="1"/>
          </p:cNvSpPr>
          <p:nvPr>
            <p:ph type="sldNum" sz="quarter" idx="12"/>
          </p:nvPr>
        </p:nvSpPr>
        <p:spPr>
          <a:xfrm>
            <a:off x="16190258" y="1222760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099188" y="1282157"/>
            <a:ext cx="5848710" cy="338554"/>
          </a:xfrm>
          <a:prstGeom prst="rect">
            <a:avLst/>
          </a:prstGeom>
          <a:noFill/>
        </p:spPr>
        <p:txBody>
          <a:bodyPr wrap="square" rtlCol="0">
            <a:spAutoFit/>
          </a:bodyPr>
          <a:lstStyle/>
          <a:p>
            <a:r>
              <a:rPr kumimoji="1" lang="ja-JP" altLang="en-US" sz="1600" b="1" dirty="0" smtClean="0"/>
              <a:t>Ｒ２年２月</a:t>
            </a:r>
            <a:r>
              <a:rPr kumimoji="1" lang="en-US" altLang="ja-JP" sz="1600" b="1" dirty="0" smtClean="0"/>
              <a:t>〜</a:t>
            </a:r>
            <a:r>
              <a:rPr kumimoji="1" lang="ja-JP" altLang="en-US" sz="1600" b="1" dirty="0" smtClean="0"/>
              <a:t>７月の半年間における売上高の前年同期比</a:t>
            </a:r>
            <a:endParaRPr kumimoji="1" lang="en-US" altLang="ja-JP" sz="1600" b="1" dirty="0" smtClean="0"/>
          </a:p>
        </p:txBody>
      </p:sp>
      <p:pic>
        <p:nvPicPr>
          <p:cNvPr id="10" name="図 9"/>
          <p:cNvPicPr>
            <a:picLocks noChangeAspect="1"/>
          </p:cNvPicPr>
          <p:nvPr/>
        </p:nvPicPr>
        <p:blipFill>
          <a:blip r:embed="rId6"/>
          <a:stretch>
            <a:fillRect/>
          </a:stretch>
        </p:blipFill>
        <p:spPr>
          <a:xfrm>
            <a:off x="8642905" y="7351597"/>
            <a:ext cx="8313517" cy="5083477"/>
          </a:xfrm>
          <a:prstGeom prst="rect">
            <a:avLst/>
          </a:prstGeom>
        </p:spPr>
      </p:pic>
    </p:spTree>
    <p:extLst>
      <p:ext uri="{BB962C8B-B14F-4D97-AF65-F5344CB8AC3E}">
        <p14:creationId xmlns:p14="http://schemas.microsoft.com/office/powerpoint/2010/main" val="3159471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706124" y="1931571"/>
            <a:ext cx="7836022" cy="2798187"/>
          </a:xfrm>
          <a:prstGeom prst="rect">
            <a:avLst/>
          </a:prstGeom>
        </p:spPr>
      </p:pic>
      <p:sp>
        <p:nvSpPr>
          <p:cNvPr id="11" name="テキスト ボックス 10"/>
          <p:cNvSpPr txBox="1"/>
          <p:nvPr/>
        </p:nvSpPr>
        <p:spPr>
          <a:xfrm>
            <a:off x="36000" y="64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25</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雇用情勢（業種別雇用者数）</a:t>
            </a:r>
            <a:endParaRPr lang="ja-JP" altLang="en-US" sz="1600" b="1" dirty="0">
              <a:solidFill>
                <a:schemeClr val="bg1"/>
              </a:solidFill>
              <a:latin typeface="+mn-ea"/>
              <a:cs typeface="Meiryo UI" panose="020B0604030504040204" pitchFamily="50" charset="-128"/>
            </a:endParaRPr>
          </a:p>
        </p:txBody>
      </p:sp>
      <p:sp>
        <p:nvSpPr>
          <p:cNvPr id="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＜参考資料＞コロナの影響と新たな潮流（</a:t>
            </a:r>
            <a:r>
              <a:rPr lang="ja-JP" altLang="en-US" sz="3600" b="1" dirty="0" smtClean="0">
                <a:solidFill>
                  <a:schemeClr val="bg1"/>
                </a:solidFill>
                <a:latin typeface="+mn-ea"/>
                <a:ea typeface="+mn-ea"/>
              </a:rPr>
              <a:t>資料</a:t>
            </a:r>
            <a:r>
              <a:rPr lang="en-US" altLang="ja-JP" sz="3600" b="1" dirty="0" smtClean="0">
                <a:solidFill>
                  <a:schemeClr val="bg1"/>
                </a:solidFill>
                <a:latin typeface="+mn-ea"/>
                <a:ea typeface="+mn-ea"/>
              </a:rPr>
              <a:t>2</a:t>
            </a:r>
            <a:r>
              <a:rPr lang="en-US" altLang="ja-JP" sz="3600" b="1" dirty="0">
                <a:solidFill>
                  <a:schemeClr val="bg1"/>
                </a:solidFill>
                <a:latin typeface="+mn-ea"/>
                <a:ea typeface="+mn-ea"/>
              </a:rPr>
              <a:t>5</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28</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14" name="テキスト ボックス 13"/>
          <p:cNvSpPr txBox="1"/>
          <p:nvPr/>
        </p:nvSpPr>
        <p:spPr>
          <a:xfrm>
            <a:off x="8568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26</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雇用情勢（年代別、性別の就業者数）</a:t>
            </a:r>
            <a:endParaRPr lang="ja-JP" altLang="en-US" sz="2000" b="1" dirty="0">
              <a:solidFill>
                <a:schemeClr val="bg1"/>
              </a:solidFill>
              <a:latin typeface="+mn-ea"/>
              <a:cs typeface="Meiryo UI" panose="020B0604030504040204" pitchFamily="50" charset="-128"/>
            </a:endParaRPr>
          </a:p>
        </p:txBody>
      </p:sp>
      <p:sp>
        <p:nvSpPr>
          <p:cNvPr id="26" name="正方形/長方形 25"/>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7" name="正方形/長方形 26"/>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正方形/長方形 27"/>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3" name="テキスト ボックス 32"/>
          <p:cNvSpPr txBox="1"/>
          <p:nvPr/>
        </p:nvSpPr>
        <p:spPr>
          <a:xfrm>
            <a:off x="36000" y="676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27</a:t>
            </a:r>
            <a:r>
              <a:rPr lang="en-US" altLang="zh-TW" dirty="0" smtClean="0">
                <a:latin typeface="游ゴシック" panose="020B0400000000000000" pitchFamily="50" charset="-128"/>
                <a:ea typeface="游ゴシック" panose="020B0400000000000000" pitchFamily="50" charset="-128"/>
              </a:rPr>
              <a:t>)</a:t>
            </a:r>
            <a:r>
              <a:rPr lang="ja-JP" altLang="en-US" dirty="0" smtClean="0"/>
              <a:t>消費行動の変化</a:t>
            </a:r>
            <a:endParaRPr lang="ja-JP" altLang="en-US" dirty="0"/>
          </a:p>
        </p:txBody>
      </p:sp>
      <p:sp>
        <p:nvSpPr>
          <p:cNvPr id="31" name="正方形/長方形 30"/>
          <p:cNvSpPr/>
          <p:nvPr/>
        </p:nvSpPr>
        <p:spPr>
          <a:xfrm>
            <a:off x="1761487" y="1244247"/>
            <a:ext cx="6571439" cy="41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産業別・雇用形態別の雇用者数の増減（</a:t>
            </a:r>
            <a:r>
              <a:rPr kumimoji="1" lang="en-US" altLang="ja-JP" sz="1600" b="1" dirty="0">
                <a:solidFill>
                  <a:schemeClr val="tx1"/>
                </a:solidFill>
              </a:rPr>
              <a:t>2020</a:t>
            </a:r>
            <a:r>
              <a:rPr kumimoji="1" lang="ja-JP" altLang="en-US" sz="1600" b="1" dirty="0" smtClean="0">
                <a:solidFill>
                  <a:schemeClr val="tx1"/>
                </a:solidFill>
              </a:rPr>
              <a:t>年</a:t>
            </a:r>
            <a:r>
              <a:rPr kumimoji="1" lang="en-US" altLang="ja-JP" sz="1600" b="1" dirty="0">
                <a:solidFill>
                  <a:schemeClr val="tx1"/>
                </a:solidFill>
              </a:rPr>
              <a:t>6</a:t>
            </a:r>
            <a:r>
              <a:rPr kumimoji="1" lang="ja-JP" altLang="en-US" sz="1600" b="1" dirty="0" smtClean="0">
                <a:solidFill>
                  <a:schemeClr val="tx1"/>
                </a:solidFill>
              </a:rPr>
              <a:t>月</a:t>
            </a:r>
            <a:r>
              <a:rPr kumimoji="1" lang="ja-JP" altLang="en-US" sz="1600" b="1" dirty="0">
                <a:solidFill>
                  <a:schemeClr val="tx1"/>
                </a:solidFill>
              </a:rPr>
              <a:t>時点</a:t>
            </a:r>
            <a:r>
              <a:rPr kumimoji="1" lang="ja-JP" altLang="en-US" sz="1600" b="1" dirty="0" smtClean="0">
                <a:solidFill>
                  <a:schemeClr val="tx1"/>
                </a:solidFill>
              </a:rPr>
              <a:t>）（大阪府）</a:t>
            </a:r>
            <a:endParaRPr kumimoji="1" lang="ja-JP" altLang="en-US" sz="1600" b="1" dirty="0">
              <a:solidFill>
                <a:schemeClr val="tx1"/>
              </a:solidFill>
            </a:endParaRPr>
          </a:p>
        </p:txBody>
      </p:sp>
      <p:sp>
        <p:nvSpPr>
          <p:cNvPr id="32" name="テキスト ボックス 31"/>
          <p:cNvSpPr txBox="1"/>
          <p:nvPr/>
        </p:nvSpPr>
        <p:spPr>
          <a:xfrm>
            <a:off x="125089" y="1288346"/>
            <a:ext cx="1709577" cy="461665"/>
          </a:xfrm>
          <a:prstGeom prst="rect">
            <a:avLst/>
          </a:prstGeom>
          <a:noFill/>
        </p:spPr>
        <p:txBody>
          <a:bodyPr wrap="square" rtlCol="0">
            <a:spAutoFit/>
          </a:bodyPr>
          <a:lstStyle/>
          <a:p>
            <a:pPr algn="ctr"/>
            <a:r>
              <a:rPr kumimoji="1" lang="ja-JP" altLang="en-US" sz="1200" dirty="0"/>
              <a:t>雇用者の増減＜万人＞</a:t>
            </a:r>
            <a:endParaRPr kumimoji="1" lang="en-US" altLang="ja-JP" sz="1200" dirty="0"/>
          </a:p>
          <a:p>
            <a:pPr algn="ctr"/>
            <a:r>
              <a:rPr kumimoji="1" lang="ja-JP" altLang="en-US" sz="1200" dirty="0"/>
              <a:t>（前年同月比）</a:t>
            </a:r>
          </a:p>
        </p:txBody>
      </p:sp>
      <p:sp>
        <p:nvSpPr>
          <p:cNvPr id="35" name="テキスト ボックス 34"/>
          <p:cNvSpPr txBox="1"/>
          <p:nvPr/>
        </p:nvSpPr>
        <p:spPr>
          <a:xfrm>
            <a:off x="7038249" y="6262473"/>
            <a:ext cx="1513328" cy="276999"/>
          </a:xfrm>
          <a:prstGeom prst="rect">
            <a:avLst/>
          </a:prstGeom>
          <a:noFill/>
        </p:spPr>
        <p:txBody>
          <a:bodyPr wrap="square" rtlCol="0">
            <a:spAutoFit/>
          </a:bodyPr>
          <a:lstStyle/>
          <a:p>
            <a:pPr algn="ctr"/>
            <a:r>
              <a:rPr kumimoji="1" lang="ja-JP" altLang="en-US" sz="1200" dirty="0" smtClean="0"/>
              <a:t>平均月給</a:t>
            </a:r>
            <a:r>
              <a:rPr kumimoji="1" lang="ja-JP" altLang="en-US" sz="1200" dirty="0"/>
              <a:t>＜万円</a:t>
            </a:r>
            <a:r>
              <a:rPr kumimoji="1" lang="ja-JP" altLang="en-US" sz="1200" dirty="0" smtClean="0"/>
              <a:t>＞</a:t>
            </a:r>
            <a:endParaRPr kumimoji="1" lang="en-US" altLang="ja-JP" sz="1200" dirty="0"/>
          </a:p>
        </p:txBody>
      </p:sp>
      <p:sp>
        <p:nvSpPr>
          <p:cNvPr id="36" name="テキスト ボックス 35"/>
          <p:cNvSpPr txBox="1"/>
          <p:nvPr/>
        </p:nvSpPr>
        <p:spPr>
          <a:xfrm>
            <a:off x="4183428" y="6430059"/>
            <a:ext cx="4273418" cy="276999"/>
          </a:xfrm>
          <a:prstGeom prst="rect">
            <a:avLst/>
          </a:prstGeom>
          <a:noFill/>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rPr>
              <a:t>出典</a:t>
            </a:r>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厚生労働省</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毎月</a:t>
            </a:r>
            <a:r>
              <a:rPr kumimoji="1" lang="ja-JP" altLang="en-US" sz="1200" dirty="0">
                <a:latin typeface="Meiryo UI" panose="020B0604030504040204" pitchFamily="50" charset="-128"/>
                <a:ea typeface="Meiryo UI" panose="020B0604030504040204" pitchFamily="50" charset="-128"/>
              </a:rPr>
              <a:t>勤労</a:t>
            </a:r>
            <a:r>
              <a:rPr kumimoji="1" lang="ja-JP" altLang="en-US" sz="1200" dirty="0" smtClean="0">
                <a:latin typeface="Meiryo UI" panose="020B0604030504040204" pitchFamily="50" charset="-128"/>
                <a:ea typeface="Meiryo UI" panose="020B0604030504040204" pitchFamily="50" charset="-128"/>
              </a:rPr>
              <a:t>統計</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err="1" smtClean="0">
                <a:latin typeface="Meiryo UI" panose="020B0604030504040204" pitchFamily="50" charset="-128"/>
                <a:ea typeface="Meiryo UI" panose="020B0604030504040204" pitchFamily="50" charset="-128"/>
              </a:rPr>
              <a:t>、</a:t>
            </a:r>
            <a:r>
              <a:rPr kumimoji="1" lang="zh-TW" altLang="en-US" sz="1200" dirty="0" smtClean="0">
                <a:latin typeface="Meiryo UI" panose="020B0604030504040204" pitchFamily="50" charset="-128"/>
                <a:ea typeface="Meiryo UI" panose="020B0604030504040204" pitchFamily="50" charset="-128"/>
              </a:rPr>
              <a:t>総務省</a:t>
            </a:r>
            <a:r>
              <a:rPr kumimoji="1" lang="en-US" altLang="zh-TW" sz="1200" dirty="0" smtClean="0">
                <a:latin typeface="Meiryo UI" panose="020B0604030504040204" pitchFamily="50" charset="-128"/>
                <a:ea typeface="Meiryo UI" panose="020B0604030504040204" pitchFamily="50" charset="-128"/>
              </a:rPr>
              <a:t>『</a:t>
            </a:r>
            <a:r>
              <a:rPr kumimoji="1" lang="zh-TW" altLang="en-US" sz="1200" dirty="0" smtClean="0">
                <a:latin typeface="Meiryo UI" panose="020B0604030504040204" pitchFamily="50" charset="-128"/>
                <a:ea typeface="Meiryo UI" panose="020B0604030504040204" pitchFamily="50" charset="-128"/>
              </a:rPr>
              <a:t>労働力調査</a:t>
            </a:r>
            <a:r>
              <a:rPr kumimoji="1" lang="en-US" altLang="zh-TW"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01808" y="6349500"/>
            <a:ext cx="3265717" cy="276999"/>
          </a:xfrm>
          <a:prstGeom prst="rect">
            <a:avLst/>
          </a:prstGeom>
          <a:noFill/>
        </p:spPr>
        <p:txBody>
          <a:bodyPr wrap="square" rtlCol="0">
            <a:spAutoFit/>
          </a:bodyPr>
          <a:lstStyle/>
          <a:p>
            <a:r>
              <a:rPr kumimoji="1" lang="ja-JP" altLang="en-US" sz="1200" dirty="0" smtClean="0"/>
              <a:t>注）円の大きさは雇用者数の多さを表す</a:t>
            </a:r>
            <a:endParaRPr kumimoji="1" lang="ja-JP" altLang="en-US" sz="1200" dirty="0"/>
          </a:p>
        </p:txBody>
      </p:sp>
      <p:sp>
        <p:nvSpPr>
          <p:cNvPr id="53" name="正方形/長方形 52"/>
          <p:cNvSpPr/>
          <p:nvPr/>
        </p:nvSpPr>
        <p:spPr>
          <a:xfrm>
            <a:off x="8979855" y="4603654"/>
            <a:ext cx="7371348"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8977594" y="4393520"/>
            <a:ext cx="1555826"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p:nvPr/>
        </p:nvCxnSpPr>
        <p:spPr>
          <a:xfrm>
            <a:off x="9270035" y="4707009"/>
            <a:ext cx="6889622" cy="0"/>
          </a:xfrm>
          <a:prstGeom prst="line">
            <a:avLst/>
          </a:prstGeom>
          <a:ln w="3175"/>
        </p:spPr>
        <p:style>
          <a:lnRef idx="1">
            <a:schemeClr val="dk1"/>
          </a:lnRef>
          <a:fillRef idx="0">
            <a:schemeClr val="dk1"/>
          </a:fillRef>
          <a:effectRef idx="0">
            <a:schemeClr val="dk1"/>
          </a:effectRef>
          <a:fontRef idx="minor">
            <a:schemeClr val="tx1"/>
          </a:fontRef>
        </p:style>
      </p:cxnSp>
      <p:sp>
        <p:nvSpPr>
          <p:cNvPr id="56" name="テキスト ボックス 55"/>
          <p:cNvSpPr txBox="1"/>
          <p:nvPr/>
        </p:nvSpPr>
        <p:spPr>
          <a:xfrm>
            <a:off x="14757399" y="2043420"/>
            <a:ext cx="2301813" cy="276999"/>
          </a:xfrm>
          <a:prstGeom prst="rect">
            <a:avLst/>
          </a:prstGeom>
          <a:noFill/>
        </p:spPr>
        <p:txBody>
          <a:bodyPr wrap="square" rtlCol="0">
            <a:spAutoFit/>
          </a:bodyPr>
          <a:lstStyle/>
          <a:p>
            <a:pPr algn="r"/>
            <a:r>
              <a:rPr kumimoji="1" lang="ja-JP" altLang="en-US" sz="1200" dirty="0" smtClean="0">
                <a:latin typeface="游ゴシック" panose="020B0400000000000000" pitchFamily="50" charset="-128"/>
                <a:ea typeface="游ゴシック" panose="020B0400000000000000" pitchFamily="50" charset="-128"/>
              </a:rPr>
              <a:t>出典：総務省</a:t>
            </a:r>
            <a:r>
              <a:rPr kumimoji="1" lang="en-US" altLang="ja-JP" sz="1200" dirty="0" smtClean="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労働力調査</a:t>
            </a:r>
            <a:r>
              <a:rPr kumimoji="1" lang="en-US" altLang="ja-JP" sz="1200" dirty="0" smtClean="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p:txBody>
      </p:sp>
      <p:grpSp>
        <p:nvGrpSpPr>
          <p:cNvPr id="57" name="グループ化 56"/>
          <p:cNvGrpSpPr/>
          <p:nvPr/>
        </p:nvGrpSpPr>
        <p:grpSpPr>
          <a:xfrm>
            <a:off x="14869397" y="2462894"/>
            <a:ext cx="1274500" cy="3494837"/>
            <a:chOff x="8623139" y="1851950"/>
            <a:chExt cx="900091" cy="3672000"/>
          </a:xfrm>
        </p:grpSpPr>
        <p:cxnSp>
          <p:nvCxnSpPr>
            <p:cNvPr id="58" name="直線コネクタ 57"/>
            <p:cNvCxnSpPr/>
            <p:nvPr/>
          </p:nvCxnSpPr>
          <p:spPr>
            <a:xfrm>
              <a:off x="9293103" y="1851950"/>
              <a:ext cx="0" cy="36720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8623139" y="3923815"/>
              <a:ext cx="900091" cy="276999"/>
            </a:xfrm>
            <a:prstGeom prst="rect">
              <a:avLst/>
            </a:prstGeom>
            <a:solidFill>
              <a:schemeClr val="bg1"/>
            </a:solidFill>
            <a:ln w="28575">
              <a:solidFill>
                <a:srgbClr val="FF0000"/>
              </a:solidFill>
            </a:ln>
          </p:spPr>
          <p:txBody>
            <a:bodyPr wrap="square" rtlCol="0">
              <a:spAutoFit/>
            </a:bodyPr>
            <a:lstStyle/>
            <a:p>
              <a:pPr algn="ctr"/>
              <a:r>
                <a:rPr kumimoji="1" lang="ja-JP" altLang="en-US" sz="1200" dirty="0" smtClean="0"/>
                <a:t>コロナショック</a:t>
              </a:r>
              <a:endParaRPr kumimoji="1" lang="ja-JP" altLang="en-US" sz="1200" dirty="0"/>
            </a:p>
          </p:txBody>
        </p:sp>
      </p:grpSp>
      <p:sp>
        <p:nvSpPr>
          <p:cNvPr id="60" name="楕円 59"/>
          <p:cNvSpPr/>
          <p:nvPr/>
        </p:nvSpPr>
        <p:spPr>
          <a:xfrm rot="19717698">
            <a:off x="15911866" y="2620996"/>
            <a:ext cx="462838" cy="578839"/>
          </a:xfrm>
          <a:prstGeom prst="ellipse">
            <a:avLst/>
          </a:prstGeom>
          <a:solidFill>
            <a:schemeClr val="accent1">
              <a:lumMod val="40000"/>
              <a:lumOff val="60000"/>
              <a:alpha val="2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p:cNvSpPr/>
          <p:nvPr/>
        </p:nvSpPr>
        <p:spPr>
          <a:xfrm rot="20058411">
            <a:off x="15918132" y="3067167"/>
            <a:ext cx="422591" cy="754498"/>
          </a:xfrm>
          <a:prstGeom prst="ellipse">
            <a:avLst/>
          </a:prstGeom>
          <a:solidFill>
            <a:schemeClr val="accent1">
              <a:lumMod val="40000"/>
              <a:lumOff val="60000"/>
              <a:alpha val="2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p:cNvSpPr/>
          <p:nvPr/>
        </p:nvSpPr>
        <p:spPr>
          <a:xfrm rot="20699667">
            <a:off x="15800627" y="4765347"/>
            <a:ext cx="556315" cy="751129"/>
          </a:xfrm>
          <a:prstGeom prst="ellipse">
            <a:avLst/>
          </a:prstGeom>
          <a:solidFill>
            <a:schemeClr val="accent1">
              <a:lumMod val="40000"/>
              <a:lumOff val="60000"/>
              <a:alpha val="2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192862" y="8897966"/>
            <a:ext cx="8140064" cy="2762181"/>
          </a:xfrm>
          <a:prstGeom prst="rect">
            <a:avLst/>
          </a:prstGeom>
        </p:spPr>
      </p:pic>
      <p:sp>
        <p:nvSpPr>
          <p:cNvPr id="67" name="テキスト ボックス 66"/>
          <p:cNvSpPr txBox="1"/>
          <p:nvPr/>
        </p:nvSpPr>
        <p:spPr>
          <a:xfrm>
            <a:off x="5343586" y="11780861"/>
            <a:ext cx="3159544" cy="338554"/>
          </a:xfrm>
          <a:prstGeom prst="rect">
            <a:avLst/>
          </a:prstGeom>
          <a:noFill/>
        </p:spPr>
        <p:txBody>
          <a:bodyPr wrap="square" rtlCol="0">
            <a:spAutoFit/>
          </a:bodyPr>
          <a:lstStyle/>
          <a:p>
            <a:pPr algn="ctr"/>
            <a:r>
              <a:rPr kumimoji="1" lang="ja-JP" altLang="en-US" sz="1600" dirty="0" smtClean="0">
                <a:latin typeface="游ゴシック" panose="020B0400000000000000" pitchFamily="50" charset="-128"/>
                <a:ea typeface="游ゴシック" panose="020B0400000000000000" pitchFamily="50" charset="-128"/>
              </a:rPr>
              <a:t>出典：総務省 </a:t>
            </a:r>
            <a:r>
              <a:rPr kumimoji="1" lang="en-US" altLang="ja-JP" sz="1600" dirty="0" smtClean="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家計調査</a:t>
            </a:r>
            <a:r>
              <a:rPr kumimoji="1" lang="en-US" altLang="ja-JP" sz="1600" dirty="0" smtClean="0">
                <a:latin typeface="游ゴシック" panose="020B0400000000000000" pitchFamily="50" charset="-128"/>
                <a:ea typeface="游ゴシック" panose="020B0400000000000000" pitchFamily="50" charset="-128"/>
              </a:rPr>
              <a:t>』</a:t>
            </a:r>
          </a:p>
        </p:txBody>
      </p:sp>
      <p:graphicFrame>
        <p:nvGraphicFramePr>
          <p:cNvPr id="6" name="表 5"/>
          <p:cNvGraphicFramePr>
            <a:graphicFrameLocks noGrp="1"/>
          </p:cNvGraphicFramePr>
          <p:nvPr>
            <p:extLst/>
          </p:nvPr>
        </p:nvGraphicFramePr>
        <p:xfrm>
          <a:off x="160829" y="7849291"/>
          <a:ext cx="8172097" cy="741680"/>
        </p:xfrm>
        <a:graphic>
          <a:graphicData uri="http://schemas.openxmlformats.org/drawingml/2006/table">
            <a:tbl>
              <a:tblPr firstRow="1" bandRow="1">
                <a:tableStyleId>{5940675A-B579-460E-94D1-54222C63F5DA}</a:tableStyleId>
              </a:tblPr>
              <a:tblGrid>
                <a:gridCol w="3240961">
                  <a:extLst>
                    <a:ext uri="{9D8B030D-6E8A-4147-A177-3AD203B41FA5}">
                      <a16:colId xmlns:a16="http://schemas.microsoft.com/office/drawing/2014/main" val="507444762"/>
                    </a:ext>
                  </a:extLst>
                </a:gridCol>
                <a:gridCol w="1643712">
                  <a:extLst>
                    <a:ext uri="{9D8B030D-6E8A-4147-A177-3AD203B41FA5}">
                      <a16:colId xmlns:a16="http://schemas.microsoft.com/office/drawing/2014/main" val="1679087331"/>
                    </a:ext>
                  </a:extLst>
                </a:gridCol>
                <a:gridCol w="1643712">
                  <a:extLst>
                    <a:ext uri="{9D8B030D-6E8A-4147-A177-3AD203B41FA5}">
                      <a16:colId xmlns:a16="http://schemas.microsoft.com/office/drawing/2014/main" val="2305003480"/>
                    </a:ext>
                  </a:extLst>
                </a:gridCol>
                <a:gridCol w="1643712">
                  <a:extLst>
                    <a:ext uri="{9D8B030D-6E8A-4147-A177-3AD203B41FA5}">
                      <a16:colId xmlns:a16="http://schemas.microsoft.com/office/drawing/2014/main" val="2232882536"/>
                    </a:ext>
                  </a:extLst>
                </a:gridCol>
              </a:tblGrid>
              <a:tr h="370840">
                <a:tc>
                  <a:txBody>
                    <a:bodyPr/>
                    <a:lstStyle/>
                    <a:p>
                      <a:endParaRPr kumimoji="1" lang="ja-JP" altLang="en-US" sz="1800" dirty="0"/>
                    </a:p>
                  </a:txBody>
                  <a:tcPr/>
                </a:tc>
                <a:tc>
                  <a:txBody>
                    <a:bodyPr/>
                    <a:lstStyle/>
                    <a:p>
                      <a:pPr algn="ctr"/>
                      <a:r>
                        <a:rPr kumimoji="1" lang="en-US" altLang="ja-JP" sz="1800" dirty="0" smtClean="0"/>
                        <a:t>2020</a:t>
                      </a:r>
                      <a:r>
                        <a:rPr kumimoji="1" lang="ja-JP" altLang="en-US" sz="1800" dirty="0" smtClean="0"/>
                        <a:t>年</a:t>
                      </a:r>
                      <a:r>
                        <a:rPr kumimoji="1" lang="en-US" altLang="ja-JP" sz="1800" dirty="0" smtClean="0"/>
                        <a:t>6</a:t>
                      </a:r>
                      <a:r>
                        <a:rPr kumimoji="1" lang="ja-JP" altLang="en-US" sz="1800" dirty="0" smtClean="0"/>
                        <a:t>月</a:t>
                      </a:r>
                      <a:endParaRPr kumimoji="1" lang="ja-JP" altLang="en-US" sz="1800" dirty="0"/>
                    </a:p>
                  </a:txBody>
                  <a:tcPr/>
                </a:tc>
                <a:tc>
                  <a:txBody>
                    <a:bodyPr/>
                    <a:lstStyle/>
                    <a:p>
                      <a:pPr algn="ctr"/>
                      <a:r>
                        <a:rPr kumimoji="1" lang="en-US" altLang="ja-JP" sz="1800" dirty="0" smtClean="0"/>
                        <a:t>2019</a:t>
                      </a:r>
                      <a:r>
                        <a:rPr kumimoji="1" lang="ja-JP" altLang="en-US" sz="1800" dirty="0" smtClean="0"/>
                        <a:t>年</a:t>
                      </a:r>
                      <a:r>
                        <a:rPr kumimoji="1" lang="en-US" altLang="ja-JP" sz="1800" dirty="0" smtClean="0"/>
                        <a:t>6</a:t>
                      </a:r>
                      <a:r>
                        <a:rPr kumimoji="1" lang="ja-JP" altLang="en-US" sz="1800" dirty="0" smtClean="0"/>
                        <a:t>月</a:t>
                      </a:r>
                      <a:endParaRPr kumimoji="1" lang="ja-JP" altLang="en-US" sz="1800" dirty="0"/>
                    </a:p>
                  </a:txBody>
                  <a:tcPr/>
                </a:tc>
                <a:tc>
                  <a:txBody>
                    <a:bodyPr/>
                    <a:lstStyle/>
                    <a:p>
                      <a:pPr algn="ctr"/>
                      <a:r>
                        <a:rPr kumimoji="1" lang="ja-JP" altLang="en-US" sz="1800" b="1" dirty="0" smtClean="0"/>
                        <a:t>増減率</a:t>
                      </a:r>
                      <a:endParaRPr kumimoji="1" lang="ja-JP" altLang="en-US" sz="1800" b="1" dirty="0"/>
                    </a:p>
                  </a:txBody>
                  <a:tcPr/>
                </a:tc>
                <a:extLst>
                  <a:ext uri="{0D108BD9-81ED-4DB2-BD59-A6C34878D82A}">
                    <a16:rowId xmlns:a16="http://schemas.microsoft.com/office/drawing/2014/main" val="160478613"/>
                  </a:ext>
                </a:extLst>
              </a:tr>
              <a:tr h="370840">
                <a:tc>
                  <a:txBody>
                    <a:bodyPr/>
                    <a:lstStyle/>
                    <a:p>
                      <a:r>
                        <a:rPr kumimoji="1" lang="ja-JP" altLang="en-US" sz="1800" dirty="0" smtClean="0"/>
                        <a:t>ネットショッピングの支出額</a:t>
                      </a:r>
                      <a:endParaRPr kumimoji="1" lang="ja-JP" altLang="en-US" sz="1800" dirty="0"/>
                    </a:p>
                  </a:txBody>
                  <a:tcPr/>
                </a:tc>
                <a:tc>
                  <a:txBody>
                    <a:bodyPr/>
                    <a:lstStyle/>
                    <a:p>
                      <a:pPr algn="ctr"/>
                      <a:r>
                        <a:rPr kumimoji="1" lang="en-US" altLang="ja-JP" sz="1800" dirty="0" smtClean="0"/>
                        <a:t>17,252</a:t>
                      </a:r>
                      <a:r>
                        <a:rPr kumimoji="1" lang="ja-JP" altLang="en-US" sz="1800" dirty="0" smtClean="0"/>
                        <a:t>円</a:t>
                      </a:r>
                      <a:endParaRPr kumimoji="1" lang="ja-JP" altLang="en-US" sz="1800" dirty="0"/>
                    </a:p>
                  </a:txBody>
                  <a:tcPr/>
                </a:tc>
                <a:tc>
                  <a:txBody>
                    <a:bodyPr/>
                    <a:lstStyle/>
                    <a:p>
                      <a:pPr algn="ctr"/>
                      <a:r>
                        <a:rPr kumimoji="1" lang="en-US" altLang="ja-JP" sz="1800" dirty="0" smtClean="0"/>
                        <a:t>14,345</a:t>
                      </a:r>
                      <a:r>
                        <a:rPr kumimoji="1" lang="ja-JP" altLang="en-US" sz="1800" dirty="0" smtClean="0"/>
                        <a:t>円</a:t>
                      </a:r>
                      <a:endParaRPr kumimoji="1" lang="ja-JP" altLang="en-US" sz="1800" dirty="0"/>
                    </a:p>
                  </a:txBody>
                  <a:tcPr/>
                </a:tc>
                <a:tc>
                  <a:txBody>
                    <a:bodyPr/>
                    <a:lstStyle/>
                    <a:p>
                      <a:pPr algn="ctr"/>
                      <a:r>
                        <a:rPr kumimoji="1" lang="en-US" altLang="ja-JP" sz="1800" b="1" dirty="0" smtClean="0"/>
                        <a:t>20.3%</a:t>
                      </a:r>
                      <a:endParaRPr kumimoji="1" lang="ja-JP" altLang="en-US" sz="1800" b="1" dirty="0"/>
                    </a:p>
                  </a:txBody>
                  <a:tcPr/>
                </a:tc>
                <a:extLst>
                  <a:ext uri="{0D108BD9-81ED-4DB2-BD59-A6C34878D82A}">
                    <a16:rowId xmlns:a16="http://schemas.microsoft.com/office/drawing/2014/main" val="2440169941"/>
                  </a:ext>
                </a:extLst>
              </a:tr>
            </a:tbl>
          </a:graphicData>
        </a:graphic>
      </p:graphicFrame>
      <p:sp>
        <p:nvSpPr>
          <p:cNvPr id="70" name="テキスト ボックス 69"/>
          <p:cNvSpPr txBox="1"/>
          <p:nvPr/>
        </p:nvSpPr>
        <p:spPr>
          <a:xfrm>
            <a:off x="160829" y="7418920"/>
            <a:ext cx="7649680" cy="369332"/>
          </a:xfrm>
          <a:prstGeom prst="rect">
            <a:avLst/>
          </a:prstGeom>
          <a:noFill/>
        </p:spPr>
        <p:txBody>
          <a:bodyPr wrap="square" rtlCol="0">
            <a:spAutoFit/>
          </a:bodyPr>
          <a:lstStyle/>
          <a:p>
            <a:r>
              <a:rPr kumimoji="1" lang="ja-JP" altLang="en-US" dirty="0" smtClean="0"/>
              <a:t>■家計（二人以上世帯）におけるネットショッピング支出額（全国）</a:t>
            </a:r>
            <a:endParaRPr kumimoji="1" lang="en-US" altLang="ja-JP" dirty="0" smtClean="0"/>
          </a:p>
        </p:txBody>
      </p:sp>
      <p:cxnSp>
        <p:nvCxnSpPr>
          <p:cNvPr id="9" name="直線矢印コネクタ 8"/>
          <p:cNvCxnSpPr/>
          <p:nvPr/>
        </p:nvCxnSpPr>
        <p:spPr>
          <a:xfrm flipV="1">
            <a:off x="2162311" y="9272833"/>
            <a:ext cx="2132109" cy="70936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8547572" y="6763189"/>
            <a:ext cx="8496000" cy="523220"/>
          </a:xfrm>
          <a:prstGeom prst="rect">
            <a:avLst/>
          </a:prstGeom>
          <a:solidFill>
            <a:srgbClr val="0070C0"/>
          </a:solidFill>
        </p:spPr>
        <p:txBody>
          <a:bodyPr wrap="square" rtlCol="0">
            <a:spAutoFit/>
          </a:bodyPr>
          <a:lstStyle/>
          <a:p>
            <a:pPr algn="ct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テレワーク</a:t>
            </a:r>
            <a:endParaRPr lang="ja-JP" altLang="en-US" sz="1600" b="1" dirty="0">
              <a:solidFill>
                <a:schemeClr val="bg1"/>
              </a:solidFill>
              <a:latin typeface="+mn-ea"/>
              <a:cs typeface="Meiryo UI" panose="020B0604030504040204" pitchFamily="50" charset="-128"/>
            </a:endParaRPr>
          </a:p>
        </p:txBody>
      </p:sp>
      <p:sp>
        <p:nvSpPr>
          <p:cNvPr id="65" name="正方形/長方形 64"/>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66" name="テキスト ボックス 65"/>
          <p:cNvSpPr txBox="1"/>
          <p:nvPr/>
        </p:nvSpPr>
        <p:spPr>
          <a:xfrm>
            <a:off x="8568000" y="676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28</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テレワークの導入率</a:t>
            </a:r>
            <a:endParaRPr lang="ja-JP" altLang="en-US" sz="1600" b="1" dirty="0">
              <a:solidFill>
                <a:schemeClr val="bg1"/>
              </a:solidFill>
              <a:latin typeface="+mn-ea"/>
              <a:cs typeface="Meiryo UI" panose="020B0604030504040204" pitchFamily="50" charset="-128"/>
            </a:endParaRPr>
          </a:p>
        </p:txBody>
      </p:sp>
      <p:sp>
        <p:nvSpPr>
          <p:cNvPr id="69" name="テキスト ボックス 68"/>
          <p:cNvSpPr txBox="1"/>
          <p:nvPr/>
        </p:nvSpPr>
        <p:spPr>
          <a:xfrm>
            <a:off x="8767404" y="11967510"/>
            <a:ext cx="8197658" cy="338554"/>
          </a:xfrm>
          <a:prstGeom prst="rect">
            <a:avLst/>
          </a:prstGeom>
          <a:noFill/>
        </p:spPr>
        <p:txBody>
          <a:bodyPr wrap="square" rtlCol="0">
            <a:spAutoFit/>
          </a:bodyPr>
          <a:lstStyle/>
          <a:p>
            <a:pPr algn="r"/>
            <a:r>
              <a:rPr kumimoji="1" lang="ja-JP" altLang="en-US" sz="1600" dirty="0" smtClean="0">
                <a:latin typeface="+mn-ea"/>
              </a:rPr>
              <a:t>出典：大阪府</a:t>
            </a:r>
            <a:r>
              <a:rPr lang="ja-JP" altLang="en-US" sz="1600" dirty="0" smtClean="0"/>
              <a:t>「</a:t>
            </a:r>
            <a:r>
              <a:rPr lang="ja-JP" altLang="en-US" sz="1600" dirty="0"/>
              <a:t>新型コロナウイルス感染症に関する府内企業の実態</a:t>
            </a:r>
            <a:r>
              <a:rPr lang="ja-JP" altLang="en-US" sz="1600" dirty="0" smtClean="0"/>
              <a:t>調査（</a:t>
            </a:r>
            <a:r>
              <a:rPr lang="en-US" altLang="ja-JP" sz="1600" dirty="0" smtClean="0"/>
              <a:t>8/31</a:t>
            </a:r>
            <a:r>
              <a:rPr lang="ja-JP" altLang="en-US" sz="1600" dirty="0" smtClean="0"/>
              <a:t>）」</a:t>
            </a:r>
            <a:endParaRPr kumimoji="1" lang="ja-JP" altLang="en-US" sz="1600" dirty="0">
              <a:latin typeface="+mn-ea"/>
            </a:endParaRPr>
          </a:p>
        </p:txBody>
      </p:sp>
      <p:pic>
        <p:nvPicPr>
          <p:cNvPr id="71" name="図 70"/>
          <p:cNvPicPr>
            <a:picLocks noChangeAspect="1"/>
          </p:cNvPicPr>
          <p:nvPr/>
        </p:nvPicPr>
        <p:blipFill>
          <a:blip r:embed="rId5"/>
          <a:stretch>
            <a:fillRect/>
          </a:stretch>
        </p:blipFill>
        <p:spPr>
          <a:xfrm>
            <a:off x="8767404" y="7600376"/>
            <a:ext cx="7503105" cy="4116123"/>
          </a:xfrm>
          <a:prstGeom prst="rect">
            <a:avLst/>
          </a:prstGeom>
        </p:spPr>
      </p:pic>
      <p:sp>
        <p:nvSpPr>
          <p:cNvPr id="63" name="角丸四角形 62"/>
          <p:cNvSpPr/>
          <p:nvPr/>
        </p:nvSpPr>
        <p:spPr>
          <a:xfrm>
            <a:off x="6653594" y="7799699"/>
            <a:ext cx="1719507" cy="847749"/>
          </a:xfrm>
          <a:prstGeom prst="roundRect">
            <a:avLst>
              <a:gd name="adj" fmla="val 12469"/>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102"/>
          </a:p>
        </p:txBody>
      </p:sp>
      <p:sp>
        <p:nvSpPr>
          <p:cNvPr id="64" name="正方形/長方形 63"/>
          <p:cNvSpPr/>
          <p:nvPr/>
        </p:nvSpPr>
        <p:spPr>
          <a:xfrm>
            <a:off x="8610984" y="1229684"/>
            <a:ext cx="8388000" cy="779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252000" indent="-180975"/>
            <a:r>
              <a:rPr kumimoji="1" lang="ja-JP" altLang="en-US" sz="1600" dirty="0" smtClean="0">
                <a:solidFill>
                  <a:schemeClr val="tx1"/>
                </a:solidFill>
                <a:latin typeface="+mn-ea"/>
              </a:rPr>
              <a:t>●就業者数はリーマンショック以降、女性や高齢者を中心に増加傾向にあったが、</a:t>
            </a:r>
            <a:r>
              <a:rPr kumimoji="1" lang="ja-JP" altLang="en-US" sz="1600" b="1" u="sng" dirty="0" smtClean="0">
                <a:solidFill>
                  <a:schemeClr val="tx1"/>
                </a:solidFill>
                <a:latin typeface="+mn-ea"/>
              </a:rPr>
              <a:t>４月以降全国で約</a:t>
            </a:r>
            <a:r>
              <a:rPr kumimoji="1" lang="en-US" altLang="ja-JP" sz="1600" b="1" u="sng" dirty="0" smtClean="0">
                <a:solidFill>
                  <a:schemeClr val="tx1"/>
                </a:solidFill>
                <a:latin typeface="+mn-ea"/>
              </a:rPr>
              <a:t>140</a:t>
            </a:r>
            <a:r>
              <a:rPr kumimoji="1" lang="ja-JP" altLang="en-US" sz="1600" b="1" u="sng" dirty="0" smtClean="0">
                <a:solidFill>
                  <a:schemeClr val="tx1"/>
                </a:solidFill>
                <a:latin typeface="+mn-ea"/>
              </a:rPr>
              <a:t>万人減少。</a:t>
            </a:r>
            <a:endParaRPr kumimoji="1" lang="en-US" altLang="ja-JP" sz="1600" b="1" u="sng" dirty="0">
              <a:solidFill>
                <a:schemeClr val="tx1"/>
              </a:solidFill>
              <a:latin typeface="+mn-ea"/>
            </a:endParaRPr>
          </a:p>
          <a:p>
            <a:pPr marL="252000" indent="-180975"/>
            <a:r>
              <a:rPr kumimoji="1" lang="ja-JP" altLang="en-US" sz="1600" dirty="0" smtClean="0">
                <a:solidFill>
                  <a:schemeClr val="tx1"/>
                </a:solidFill>
                <a:latin typeface="+mn-ea"/>
              </a:rPr>
              <a:t>●特に、</a:t>
            </a:r>
            <a:r>
              <a:rPr kumimoji="1" lang="ja-JP" altLang="en-US" sz="1600" b="1" u="sng" dirty="0" smtClean="0">
                <a:solidFill>
                  <a:schemeClr val="tx1"/>
                </a:solidFill>
                <a:latin typeface="+mn-ea"/>
              </a:rPr>
              <a:t>若者（</a:t>
            </a:r>
            <a:r>
              <a:rPr kumimoji="1" lang="en-US" altLang="ja-JP" sz="1600" b="1" u="sng" dirty="0" smtClean="0">
                <a:solidFill>
                  <a:schemeClr val="tx1"/>
                </a:solidFill>
                <a:latin typeface="+mn-ea"/>
              </a:rPr>
              <a:t>15</a:t>
            </a:r>
            <a:r>
              <a:rPr kumimoji="1" lang="ja-JP" altLang="en-US" sz="1600" b="1" u="sng" dirty="0" smtClean="0">
                <a:solidFill>
                  <a:schemeClr val="tx1"/>
                </a:solidFill>
                <a:latin typeface="+mn-ea"/>
              </a:rPr>
              <a:t>～</a:t>
            </a:r>
            <a:r>
              <a:rPr kumimoji="1" lang="en-US" altLang="ja-JP" sz="1600" b="1" u="sng" dirty="0" smtClean="0">
                <a:solidFill>
                  <a:schemeClr val="tx1"/>
                </a:solidFill>
                <a:latin typeface="+mn-ea"/>
              </a:rPr>
              <a:t>24</a:t>
            </a:r>
            <a:r>
              <a:rPr kumimoji="1" lang="ja-JP" altLang="en-US" sz="1600" b="1" u="sng" dirty="0" smtClean="0">
                <a:solidFill>
                  <a:schemeClr val="tx1"/>
                </a:solidFill>
                <a:latin typeface="+mn-ea"/>
              </a:rPr>
              <a:t>歳）、高齢者（</a:t>
            </a:r>
            <a:r>
              <a:rPr kumimoji="1" lang="en-US" altLang="ja-JP" sz="1600" b="1" u="sng" dirty="0" smtClean="0">
                <a:solidFill>
                  <a:schemeClr val="tx1"/>
                </a:solidFill>
                <a:latin typeface="+mn-ea"/>
              </a:rPr>
              <a:t>65</a:t>
            </a:r>
            <a:r>
              <a:rPr kumimoji="1" lang="ja-JP" altLang="en-US" sz="1600" b="1" u="sng" dirty="0" smtClean="0">
                <a:solidFill>
                  <a:schemeClr val="tx1"/>
                </a:solidFill>
                <a:latin typeface="+mn-ea"/>
              </a:rPr>
              <a:t>歳以上）、女性</a:t>
            </a:r>
            <a:r>
              <a:rPr kumimoji="1" lang="ja-JP" altLang="en-US" sz="1600" dirty="0" smtClean="0">
                <a:solidFill>
                  <a:schemeClr val="tx1"/>
                </a:solidFill>
                <a:latin typeface="+mn-ea"/>
              </a:rPr>
              <a:t>の就業者の減少が大きい。</a:t>
            </a:r>
            <a:endParaRPr kumimoji="1" lang="ja-JP" altLang="en-US" sz="1600" dirty="0">
              <a:solidFill>
                <a:schemeClr val="tx1"/>
              </a:solidFill>
              <a:latin typeface="+mn-ea"/>
            </a:endParaRPr>
          </a:p>
        </p:txBody>
      </p:sp>
      <p:sp>
        <p:nvSpPr>
          <p:cNvPr id="7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68" name="直線コネクタ 67"/>
          <p:cNvCxnSpPr/>
          <p:nvPr/>
        </p:nvCxnSpPr>
        <p:spPr>
          <a:xfrm flipV="1">
            <a:off x="686035" y="3915796"/>
            <a:ext cx="7473886" cy="12172"/>
          </a:xfrm>
          <a:prstGeom prst="line">
            <a:avLst/>
          </a:prstGeom>
          <a:noFill/>
          <a:ln w="28575" cap="flat" cmpd="sng" algn="ctr">
            <a:solidFill>
              <a:srgbClr val="FF0000"/>
            </a:solidFill>
            <a:prstDash val="dash"/>
            <a:miter lim="800000"/>
          </a:ln>
          <a:effectLst/>
        </p:spPr>
      </p:cxnSp>
      <p:sp>
        <p:nvSpPr>
          <p:cNvPr id="73" name="右中かっこ 72"/>
          <p:cNvSpPr/>
          <p:nvPr/>
        </p:nvSpPr>
        <p:spPr>
          <a:xfrm rot="16200000">
            <a:off x="1990903" y="1023472"/>
            <a:ext cx="268894" cy="2878630"/>
          </a:xfrm>
          <a:prstGeom prst="rightBrace">
            <a:avLst/>
          </a:prstGeom>
          <a:noFill/>
          <a:ln w="6350" cap="flat" cmpd="sng" algn="ctr">
            <a:solidFill>
              <a:srgbClr val="5B9BD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Meiryo UI"/>
              <a:ea typeface="Meiryo UI"/>
              <a:cs typeface="+mn-cs"/>
            </a:endParaRPr>
          </a:p>
        </p:txBody>
      </p:sp>
      <p:sp>
        <p:nvSpPr>
          <p:cNvPr id="74" name="右中かっこ 73"/>
          <p:cNvSpPr/>
          <p:nvPr/>
        </p:nvSpPr>
        <p:spPr>
          <a:xfrm rot="16200000">
            <a:off x="5743960" y="322049"/>
            <a:ext cx="269872" cy="4283367"/>
          </a:xfrm>
          <a:prstGeom prst="rightBrace">
            <a:avLst/>
          </a:prstGeom>
          <a:noFill/>
          <a:ln w="6350" cap="flat" cmpd="sng" algn="ctr">
            <a:solidFill>
              <a:srgbClr val="5B9BD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Meiryo UI"/>
              <a:ea typeface="Meiryo UI"/>
              <a:cs typeface="+mn-cs"/>
            </a:endParaRPr>
          </a:p>
        </p:txBody>
      </p:sp>
      <p:sp>
        <p:nvSpPr>
          <p:cNvPr id="75" name="テキスト ボックス 70"/>
          <p:cNvSpPr txBox="1"/>
          <p:nvPr/>
        </p:nvSpPr>
        <p:spPr>
          <a:xfrm>
            <a:off x="1486110" y="1912830"/>
            <a:ext cx="127847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00" b="1" dirty="0" smtClean="0">
                <a:solidFill>
                  <a:prstClr val="black"/>
                </a:solidFill>
                <a:latin typeface="Meiryo UI"/>
              </a:rPr>
              <a:t>非正規</a:t>
            </a:r>
            <a:endParaRPr kumimoji="1" lang="ja-JP" altLang="en-US" sz="1400" b="1" dirty="0">
              <a:solidFill>
                <a:prstClr val="black"/>
              </a:solidFill>
              <a:latin typeface="Meiryo UI"/>
            </a:endParaRPr>
          </a:p>
        </p:txBody>
      </p:sp>
      <p:sp>
        <p:nvSpPr>
          <p:cNvPr id="76" name="テキスト ボックス 71"/>
          <p:cNvSpPr txBox="1"/>
          <p:nvPr/>
        </p:nvSpPr>
        <p:spPr>
          <a:xfrm>
            <a:off x="5245028" y="1913342"/>
            <a:ext cx="127847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00" b="1" dirty="0" smtClean="0">
                <a:solidFill>
                  <a:prstClr val="black"/>
                </a:solidFill>
                <a:latin typeface="Meiryo UI"/>
              </a:rPr>
              <a:t>正規</a:t>
            </a:r>
            <a:endParaRPr kumimoji="1" lang="ja-JP" altLang="en-US" sz="1400" b="1" dirty="0">
              <a:solidFill>
                <a:prstClr val="black"/>
              </a:solidFill>
              <a:latin typeface="Meiryo UI"/>
            </a:endParaRPr>
          </a:p>
        </p:txBody>
      </p:sp>
      <p:pic>
        <p:nvPicPr>
          <p:cNvPr id="2" name="図 1"/>
          <p:cNvPicPr>
            <a:picLocks noChangeAspect="1"/>
          </p:cNvPicPr>
          <p:nvPr/>
        </p:nvPicPr>
        <p:blipFill>
          <a:blip r:embed="rId6"/>
          <a:stretch>
            <a:fillRect/>
          </a:stretch>
        </p:blipFill>
        <p:spPr>
          <a:xfrm>
            <a:off x="103569" y="1689709"/>
            <a:ext cx="8283759" cy="4678909"/>
          </a:xfrm>
          <a:prstGeom prst="rect">
            <a:avLst/>
          </a:prstGeom>
        </p:spPr>
      </p:pic>
      <p:pic>
        <p:nvPicPr>
          <p:cNvPr id="5" name="図 4"/>
          <p:cNvPicPr>
            <a:picLocks noChangeAspect="1"/>
          </p:cNvPicPr>
          <p:nvPr/>
        </p:nvPicPr>
        <p:blipFill>
          <a:blip r:embed="rId7"/>
          <a:stretch>
            <a:fillRect/>
          </a:stretch>
        </p:blipFill>
        <p:spPr>
          <a:xfrm>
            <a:off x="8767404" y="4566614"/>
            <a:ext cx="7814164" cy="2097927"/>
          </a:xfrm>
          <a:prstGeom prst="rect">
            <a:avLst/>
          </a:prstGeom>
        </p:spPr>
      </p:pic>
    </p:spTree>
    <p:extLst>
      <p:ext uri="{BB962C8B-B14F-4D97-AF65-F5344CB8AC3E}">
        <p14:creationId xmlns:p14="http://schemas.microsoft.com/office/powerpoint/2010/main" val="3343243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557323" y="581376"/>
            <a:ext cx="8320977" cy="5806662"/>
          </a:xfrm>
          <a:prstGeom prst="rect">
            <a:avLst/>
          </a:prstGeom>
        </p:spPr>
      </p:pic>
      <p:pic>
        <p:nvPicPr>
          <p:cNvPr id="6" name="図 5"/>
          <p:cNvPicPr>
            <a:picLocks noChangeAspect="1"/>
          </p:cNvPicPr>
          <p:nvPr/>
        </p:nvPicPr>
        <p:blipFill>
          <a:blip r:embed="rId4"/>
          <a:stretch>
            <a:fillRect/>
          </a:stretch>
        </p:blipFill>
        <p:spPr>
          <a:xfrm>
            <a:off x="649233" y="1196804"/>
            <a:ext cx="7618479" cy="5561348"/>
          </a:xfrm>
          <a:prstGeom prst="rect">
            <a:avLst/>
          </a:prstGeom>
        </p:spPr>
      </p:pic>
      <p:sp>
        <p:nvSpPr>
          <p:cNvPr id="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＜参考資料＞コロナの影響と新たな潮流（</a:t>
            </a:r>
            <a:r>
              <a:rPr lang="ja-JP" altLang="en-US" sz="3600" b="1" dirty="0" smtClean="0">
                <a:solidFill>
                  <a:schemeClr val="bg1"/>
                </a:solidFill>
                <a:latin typeface="+mn-ea"/>
                <a:ea typeface="+mn-ea"/>
              </a:rPr>
              <a:t>資料</a:t>
            </a:r>
            <a:r>
              <a:rPr lang="en-US" altLang="ja-JP" sz="3600" b="1" dirty="0" smtClean="0">
                <a:solidFill>
                  <a:schemeClr val="bg1"/>
                </a:solidFill>
                <a:latin typeface="+mn-ea"/>
                <a:ea typeface="+mn-ea"/>
              </a:rPr>
              <a:t>29</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32</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14" name="テキスト ボックス 13"/>
          <p:cNvSpPr txBox="1"/>
          <p:nvPr/>
        </p:nvSpPr>
        <p:spPr>
          <a:xfrm>
            <a:off x="55432" y="6750195"/>
            <a:ext cx="8442648" cy="523220"/>
          </a:xfrm>
          <a:prstGeom prst="rect">
            <a:avLst/>
          </a:prstGeom>
          <a:solidFill>
            <a:srgbClr val="0070C0"/>
          </a:solidFill>
        </p:spPr>
        <p:txBody>
          <a:bodyPr wrap="square" rtlCol="0">
            <a:spAutoFit/>
          </a:bodyPr>
          <a:lstStyle/>
          <a:p>
            <a:pPr algn="ctr" defTabSz="1277924">
              <a:buClr>
                <a:srgbClr val="000000"/>
              </a:buClr>
              <a:buSzPct val="100000"/>
              <a:defRPr/>
            </a:pPr>
            <a:r>
              <a:rPr lang="ja-JP" altLang="en-US" sz="2800" b="1" dirty="0" smtClean="0">
                <a:solidFill>
                  <a:schemeClr val="bg1"/>
                </a:solidFill>
                <a:latin typeface="+mn-ea"/>
                <a:cs typeface="Meiryo UI" panose="020B0604030504040204" pitchFamily="50" charset="-128"/>
              </a:rPr>
              <a:t>デジタル関連産業</a:t>
            </a:r>
            <a:endParaRPr lang="ja-JP" altLang="en-US" sz="2800" b="1" dirty="0">
              <a:solidFill>
                <a:schemeClr val="bg1"/>
              </a:solidFill>
              <a:latin typeface="+mn-ea"/>
              <a:cs typeface="Meiryo UI" panose="020B0604030504040204" pitchFamily="50" charset="-128"/>
            </a:endParaRPr>
          </a:p>
        </p:txBody>
      </p:sp>
      <p:sp>
        <p:nvSpPr>
          <p:cNvPr id="4" name="正方形/長方形 3"/>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正方形/長方形 27"/>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16" name="テキスト ボックス 15"/>
          <p:cNvSpPr txBox="1"/>
          <p:nvPr/>
        </p:nvSpPr>
        <p:spPr>
          <a:xfrm>
            <a:off x="36000" y="676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31</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今後新規事業開発が増加する領域</a:t>
            </a:r>
            <a:endParaRPr lang="ja-JP" altLang="en-US" sz="2000" b="1" dirty="0">
              <a:solidFill>
                <a:schemeClr val="bg1"/>
              </a:solidFill>
              <a:latin typeface="+mn-ea"/>
              <a:cs typeface="Meiryo UI" panose="020B0604030504040204" pitchFamily="50" charset="-128"/>
            </a:endParaRPr>
          </a:p>
        </p:txBody>
      </p:sp>
      <p:sp>
        <p:nvSpPr>
          <p:cNvPr id="20" name="正方形/長方形 19"/>
          <p:cNvSpPr/>
          <p:nvPr/>
        </p:nvSpPr>
        <p:spPr>
          <a:xfrm>
            <a:off x="619712" y="10451599"/>
            <a:ext cx="7371348"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17451" y="10241465"/>
            <a:ext cx="1555826"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5"/>
          <a:stretch>
            <a:fillRect/>
          </a:stretch>
        </p:blipFill>
        <p:spPr>
          <a:xfrm>
            <a:off x="151946" y="7326231"/>
            <a:ext cx="7984071" cy="4319002"/>
          </a:xfrm>
          <a:prstGeom prst="rect">
            <a:avLst/>
          </a:prstGeom>
        </p:spPr>
      </p:pic>
      <p:sp>
        <p:nvSpPr>
          <p:cNvPr id="30" name="テキスト ボックス 29"/>
          <p:cNvSpPr txBox="1"/>
          <p:nvPr/>
        </p:nvSpPr>
        <p:spPr>
          <a:xfrm>
            <a:off x="338569" y="11855366"/>
            <a:ext cx="8159511" cy="523220"/>
          </a:xfrm>
          <a:prstGeom prst="rect">
            <a:avLst/>
          </a:prstGeom>
          <a:noFill/>
        </p:spPr>
        <p:txBody>
          <a:bodyPr wrap="square" rtlCol="0">
            <a:spAutoFit/>
          </a:bodyPr>
          <a:lstStyle/>
          <a:p>
            <a:r>
              <a:rPr kumimoji="1" lang="ja-JP" altLang="en-US" sz="1400" dirty="0" smtClean="0">
                <a:latin typeface="+mn-ea"/>
              </a:rPr>
              <a:t>出典</a:t>
            </a:r>
            <a:r>
              <a:rPr kumimoji="1" lang="ja-JP" altLang="en-US" sz="1400" dirty="0">
                <a:latin typeface="+mn-ea"/>
              </a:rPr>
              <a:t>：デロイト トーマツ ベンチャーサポート株式</a:t>
            </a:r>
            <a:r>
              <a:rPr kumimoji="1" lang="ja-JP" altLang="en-US" sz="1400" dirty="0" smtClean="0">
                <a:latin typeface="+mn-ea"/>
              </a:rPr>
              <a:t>会社 </a:t>
            </a:r>
            <a:endParaRPr kumimoji="1" lang="en-US" altLang="ja-JP" sz="1400" dirty="0" smtClean="0">
              <a:latin typeface="+mn-ea"/>
            </a:endParaRPr>
          </a:p>
          <a:p>
            <a:r>
              <a:rPr kumimoji="1" lang="ja-JP" altLang="en-US" sz="1400" dirty="0">
                <a:latin typeface="+mn-ea"/>
              </a:rPr>
              <a:t>　</a:t>
            </a:r>
            <a:r>
              <a:rPr kumimoji="1" lang="ja-JP" altLang="en-US" sz="1400" dirty="0" smtClean="0">
                <a:latin typeface="+mn-ea"/>
              </a:rPr>
              <a:t>　　</a:t>
            </a:r>
            <a:r>
              <a:rPr kumimoji="1" lang="en-US" altLang="ja-JP" sz="1400" dirty="0" smtClean="0">
                <a:latin typeface="+mn-ea"/>
              </a:rPr>
              <a:t>『</a:t>
            </a:r>
            <a:r>
              <a:rPr lang="en-US" altLang="ja-JP" sz="1400" dirty="0" smtClean="0">
                <a:latin typeface="+mn-ea"/>
              </a:rPr>
              <a:t>With</a:t>
            </a:r>
            <a:r>
              <a:rPr lang="ja-JP" altLang="en-US" sz="1400" dirty="0">
                <a:latin typeface="+mn-ea"/>
              </a:rPr>
              <a:t>コロナ時代のイノベーション戦略～大企業等</a:t>
            </a:r>
            <a:r>
              <a:rPr lang="en-US" altLang="ja-JP" sz="1400" dirty="0">
                <a:latin typeface="+mn-ea"/>
              </a:rPr>
              <a:t>300</a:t>
            </a:r>
            <a:r>
              <a:rPr lang="ja-JP" altLang="en-US" sz="1400" dirty="0">
                <a:latin typeface="+mn-ea"/>
              </a:rPr>
              <a:t>名緊急アンケート結果から考える</a:t>
            </a:r>
            <a:r>
              <a:rPr lang="ja-JP" altLang="en-US" sz="1400" dirty="0" smtClean="0">
                <a:latin typeface="+mn-ea"/>
              </a:rPr>
              <a:t>～</a:t>
            </a:r>
            <a:r>
              <a:rPr lang="en-US" altLang="ja-JP" sz="1400" dirty="0" smtClean="0">
                <a:latin typeface="+mn-ea"/>
              </a:rPr>
              <a:t>』</a:t>
            </a:r>
            <a:endParaRPr kumimoji="1" lang="en-US" altLang="ja-JP" sz="1400" dirty="0" smtClean="0">
              <a:latin typeface="+mn-ea"/>
            </a:endParaRPr>
          </a:p>
        </p:txBody>
      </p:sp>
      <p:sp>
        <p:nvSpPr>
          <p:cNvPr id="29" name="テキスト ボックス 28"/>
          <p:cNvSpPr txBox="1"/>
          <p:nvPr/>
        </p:nvSpPr>
        <p:spPr>
          <a:xfrm>
            <a:off x="8568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30</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健康意識の高まり</a:t>
            </a:r>
            <a:endParaRPr lang="ja-JP" altLang="en-US" sz="2800" b="1" dirty="0">
              <a:solidFill>
                <a:schemeClr val="bg1"/>
              </a:solidFill>
              <a:latin typeface="+mn-ea"/>
              <a:cs typeface="Meiryo UI" panose="020B0604030504040204" pitchFamily="50" charset="-128"/>
            </a:endParaRPr>
          </a:p>
        </p:txBody>
      </p:sp>
      <p:sp>
        <p:nvSpPr>
          <p:cNvPr id="34" name="テキスト ボックス 33"/>
          <p:cNvSpPr txBox="1"/>
          <p:nvPr/>
        </p:nvSpPr>
        <p:spPr>
          <a:xfrm>
            <a:off x="8839200" y="6273809"/>
            <a:ext cx="8385401" cy="338554"/>
          </a:xfrm>
          <a:prstGeom prst="rect">
            <a:avLst/>
          </a:prstGeom>
          <a:noFill/>
        </p:spPr>
        <p:txBody>
          <a:bodyPr wrap="square" rtlCol="0">
            <a:spAutoFit/>
          </a:bodyPr>
          <a:lstStyle/>
          <a:p>
            <a:r>
              <a:rPr kumimoji="1" lang="ja-JP" altLang="en-US" sz="1600" dirty="0">
                <a:latin typeface="+mn-ea"/>
              </a:rPr>
              <a:t>出典：大阪府</a:t>
            </a:r>
            <a:r>
              <a:rPr kumimoji="1" lang="zh-TW" altLang="en-US" sz="1600" dirty="0">
                <a:latin typeface="+mn-ea"/>
              </a:rPr>
              <a:t> </a:t>
            </a:r>
            <a:r>
              <a:rPr kumimoji="1" lang="en-US" altLang="ja-JP" sz="1600" dirty="0">
                <a:latin typeface="+mn-ea"/>
              </a:rPr>
              <a:t>『</a:t>
            </a:r>
            <a:r>
              <a:rPr kumimoji="1" lang="ja-JP" altLang="en-US" sz="1600" dirty="0">
                <a:latin typeface="+mn-ea"/>
              </a:rPr>
              <a:t>新型コロナウイルス感染症の影響に関する府民アンケート（速報値）</a:t>
            </a:r>
            <a:r>
              <a:rPr kumimoji="1" lang="en-US" altLang="ja-JP" sz="1600" dirty="0" smtClean="0">
                <a:latin typeface="+mn-ea"/>
              </a:rPr>
              <a:t>』</a:t>
            </a:r>
            <a:endParaRPr kumimoji="1" lang="en-US" altLang="ja-JP" sz="1600" dirty="0">
              <a:latin typeface="+mn-ea"/>
            </a:endParaRPr>
          </a:p>
        </p:txBody>
      </p:sp>
      <p:sp>
        <p:nvSpPr>
          <p:cNvPr id="35" name="角丸四角形 34"/>
          <p:cNvSpPr/>
          <p:nvPr/>
        </p:nvSpPr>
        <p:spPr>
          <a:xfrm>
            <a:off x="10730825" y="1173696"/>
            <a:ext cx="4788000" cy="360000"/>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sp>
        <p:nvSpPr>
          <p:cNvPr id="32" name="正方形/長方形 31"/>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pic>
        <p:nvPicPr>
          <p:cNvPr id="36" name="図 35"/>
          <p:cNvPicPr>
            <a:picLocks noChangeAspect="1"/>
          </p:cNvPicPr>
          <p:nvPr/>
        </p:nvPicPr>
        <p:blipFill>
          <a:blip r:embed="rId6"/>
          <a:stretch>
            <a:fillRect/>
          </a:stretch>
        </p:blipFill>
        <p:spPr>
          <a:xfrm>
            <a:off x="8642756" y="7401031"/>
            <a:ext cx="8330181" cy="5046152"/>
          </a:xfrm>
          <a:prstGeom prst="rect">
            <a:avLst/>
          </a:prstGeom>
        </p:spPr>
      </p:pic>
      <p:sp>
        <p:nvSpPr>
          <p:cNvPr id="38" name="テキスト ボックス 37"/>
          <p:cNvSpPr txBox="1"/>
          <p:nvPr/>
        </p:nvSpPr>
        <p:spPr>
          <a:xfrm>
            <a:off x="8568000" y="676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32</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国内介護市場規模予測</a:t>
            </a:r>
            <a:endParaRPr lang="ja-JP" altLang="en-US" sz="1600" b="1" dirty="0">
              <a:solidFill>
                <a:schemeClr val="bg1"/>
              </a:solidFill>
              <a:latin typeface="+mn-ea"/>
              <a:cs typeface="Meiryo UI" panose="020B0604030504040204" pitchFamily="50" charset="-128"/>
            </a:endParaRPr>
          </a:p>
        </p:txBody>
      </p:sp>
      <p:sp>
        <p:nvSpPr>
          <p:cNvPr id="39" name="正方形/長方形 38"/>
          <p:cNvSpPr/>
          <p:nvPr/>
        </p:nvSpPr>
        <p:spPr>
          <a:xfrm>
            <a:off x="9728200" y="12039077"/>
            <a:ext cx="7035800" cy="400110"/>
          </a:xfrm>
          <a:prstGeom prst="rect">
            <a:avLst/>
          </a:prstGeom>
          <a:noFill/>
        </p:spPr>
        <p:txBody>
          <a:bodyPr wrap="square">
            <a:spAutoFit/>
          </a:bodyPr>
          <a:lstStyle/>
          <a:p>
            <a:pPr marL="306367" indent="-306367">
              <a:lnSpc>
                <a:spcPts val="2412"/>
              </a:lnSpc>
              <a:defRPr/>
            </a:pPr>
            <a:r>
              <a:rPr kumimoji="1" lang="ja-JP" altLang="en-US" sz="1200" dirty="0">
                <a:solidFill>
                  <a:prstClr val="black"/>
                </a:solidFill>
                <a:latin typeface="+mn-ea"/>
                <a:cs typeface="Meiryo UI" panose="020B0604030504040204" pitchFamily="50" charset="-128"/>
              </a:rPr>
              <a:t>出典：デロイト・トーマツ </a:t>
            </a:r>
            <a:r>
              <a:rPr kumimoji="1" lang="en-US" altLang="ja-JP" sz="1200" dirty="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ライフサイエンス・ヘルスケア 第</a:t>
            </a:r>
            <a:r>
              <a:rPr kumimoji="1" lang="en-US" altLang="ja-JP" sz="1200" dirty="0">
                <a:solidFill>
                  <a:prstClr val="black"/>
                </a:solidFill>
                <a:latin typeface="+mn-ea"/>
                <a:cs typeface="Meiryo UI" panose="020B0604030504040204" pitchFamily="50" charset="-128"/>
              </a:rPr>
              <a:t>5</a:t>
            </a:r>
            <a:r>
              <a:rPr kumimoji="1" lang="ja-JP" altLang="en-US" sz="1200" dirty="0">
                <a:solidFill>
                  <a:prstClr val="black"/>
                </a:solidFill>
                <a:latin typeface="+mn-ea"/>
                <a:cs typeface="Meiryo UI" panose="020B0604030504040204" pitchFamily="50" charset="-128"/>
              </a:rPr>
              <a:t>回 国内介護市場の動向について</a:t>
            </a:r>
            <a:r>
              <a:rPr kumimoji="1" lang="en-US" altLang="ja-JP" sz="1200" dirty="0">
                <a:solidFill>
                  <a:prstClr val="black"/>
                </a:solidFill>
                <a:latin typeface="+mn-ea"/>
                <a:cs typeface="Meiryo UI" panose="020B0604030504040204" pitchFamily="50" charset="-128"/>
              </a:rPr>
              <a:t>』</a:t>
            </a:r>
            <a:endParaRPr kumimoji="1" lang="ja-JP" altLang="en-US" sz="1200" dirty="0">
              <a:solidFill>
                <a:prstClr val="black"/>
              </a:solidFill>
              <a:latin typeface="+mn-ea"/>
              <a:cs typeface="Meiryo UI" panose="020B0604030504040204" pitchFamily="50" charset="-128"/>
            </a:endParaRPr>
          </a:p>
        </p:txBody>
      </p:sp>
      <p:sp>
        <p:nvSpPr>
          <p:cNvPr id="26" name="正方形/長方形 25"/>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40" name="テキスト ボックス 39"/>
          <p:cNvSpPr txBox="1"/>
          <p:nvPr/>
        </p:nvSpPr>
        <p:spPr>
          <a:xfrm>
            <a:off x="36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29</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)ICT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の導入状況</a:t>
            </a:r>
            <a:endParaRPr lang="ja-JP" altLang="en-US" sz="2800" b="1" dirty="0">
              <a:solidFill>
                <a:schemeClr val="bg1"/>
              </a:solidFill>
              <a:latin typeface="+mn-ea"/>
              <a:cs typeface="Meiryo UI" panose="020B0604030504040204" pitchFamily="50" charset="-128"/>
            </a:endParaRPr>
          </a:p>
        </p:txBody>
      </p:sp>
      <p:sp>
        <p:nvSpPr>
          <p:cNvPr id="41" name="テキスト ボックス 40"/>
          <p:cNvSpPr txBox="1"/>
          <p:nvPr/>
        </p:nvSpPr>
        <p:spPr>
          <a:xfrm>
            <a:off x="4950257" y="5880883"/>
            <a:ext cx="3622255" cy="523220"/>
          </a:xfrm>
          <a:prstGeom prst="rect">
            <a:avLst/>
          </a:prstGeom>
          <a:noFill/>
        </p:spPr>
        <p:txBody>
          <a:bodyPr wrap="square" rtlCol="0">
            <a:spAutoFit/>
          </a:bodyPr>
          <a:lstStyle/>
          <a:p>
            <a:r>
              <a:rPr kumimoji="1" lang="ja-JP" altLang="en-US" sz="1400" dirty="0" smtClean="0">
                <a:latin typeface="+mn-ea"/>
              </a:rPr>
              <a:t>出典：大阪府</a:t>
            </a:r>
            <a:r>
              <a:rPr lang="ja-JP" altLang="en-US" sz="1400" dirty="0" smtClean="0"/>
              <a:t>「</a:t>
            </a:r>
            <a:r>
              <a:rPr lang="ja-JP" altLang="en-US" sz="1400" dirty="0"/>
              <a:t>新型コロナウイルス</a:t>
            </a:r>
            <a:r>
              <a:rPr lang="ja-JP" altLang="en-US" sz="1400" dirty="0" smtClean="0"/>
              <a:t>感染症</a:t>
            </a:r>
            <a:endParaRPr lang="en-US" altLang="ja-JP" sz="1400" dirty="0" smtClean="0"/>
          </a:p>
          <a:p>
            <a:r>
              <a:rPr lang="ja-JP" altLang="en-US" sz="1400" dirty="0" smtClean="0"/>
              <a:t>に関する府内</a:t>
            </a:r>
            <a:r>
              <a:rPr lang="ja-JP" altLang="en-US" sz="1400" dirty="0"/>
              <a:t>企業の実態</a:t>
            </a:r>
            <a:r>
              <a:rPr lang="ja-JP" altLang="en-US" sz="1400" dirty="0" smtClean="0"/>
              <a:t>調査（</a:t>
            </a:r>
            <a:r>
              <a:rPr lang="en-US" altLang="ja-JP" sz="1400" dirty="0" smtClean="0"/>
              <a:t>8/31</a:t>
            </a:r>
            <a:r>
              <a:rPr lang="ja-JP" altLang="en-US" sz="1400" dirty="0" smtClean="0"/>
              <a:t>）」</a:t>
            </a:r>
            <a:endParaRPr kumimoji="1" lang="ja-JP" altLang="en-US" sz="1400" dirty="0">
              <a:latin typeface="+mn-ea"/>
            </a:endParaRPr>
          </a:p>
        </p:txBody>
      </p:sp>
      <p:sp>
        <p:nvSpPr>
          <p:cNvPr id="27"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2529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568000" y="64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34</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高齢者の意識や行動への影響</a:t>
            </a:r>
            <a:endParaRPr lang="ja-JP" altLang="en-US" sz="1600" b="1" dirty="0">
              <a:solidFill>
                <a:schemeClr val="bg1"/>
              </a:solidFill>
              <a:latin typeface="+mn-ea"/>
              <a:cs typeface="Meiryo UI" panose="020B0604030504040204" pitchFamily="50" charset="-128"/>
            </a:endParaRPr>
          </a:p>
        </p:txBody>
      </p:sp>
      <p:sp>
        <p:nvSpPr>
          <p:cNvPr id="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＜参考資料＞コロナの影響と新たな潮流（</a:t>
            </a:r>
            <a:r>
              <a:rPr lang="ja-JP" altLang="en-US" sz="3600" b="1" dirty="0" smtClean="0">
                <a:solidFill>
                  <a:schemeClr val="bg1"/>
                </a:solidFill>
                <a:latin typeface="+mn-ea"/>
                <a:ea typeface="+mn-ea"/>
              </a:rPr>
              <a:t>資料</a:t>
            </a:r>
            <a:r>
              <a:rPr lang="en-US" altLang="ja-JP" sz="3600" b="1" dirty="0" smtClean="0">
                <a:solidFill>
                  <a:schemeClr val="bg1"/>
                </a:solidFill>
                <a:latin typeface="+mn-ea"/>
                <a:ea typeface="+mn-ea"/>
              </a:rPr>
              <a:t>33</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36</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14" name="テキスト ボックス 13"/>
          <p:cNvSpPr txBox="1"/>
          <p:nvPr/>
        </p:nvSpPr>
        <p:spPr>
          <a:xfrm>
            <a:off x="36000" y="676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35</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mn-ea"/>
                <a:cs typeface="Meiryo UI" panose="020B0604030504040204" pitchFamily="50" charset="-128"/>
              </a:rPr>
              <a:t>所得の低下（名目賃金指数）</a:t>
            </a:r>
            <a:endParaRPr lang="ja-JP" altLang="en-US" sz="2800" b="1" dirty="0">
              <a:solidFill>
                <a:schemeClr val="bg1"/>
              </a:solidFill>
              <a:latin typeface="+mn-ea"/>
              <a:cs typeface="Meiryo UI" panose="020B0604030504040204" pitchFamily="50" charset="-128"/>
            </a:endParaRPr>
          </a:p>
        </p:txBody>
      </p:sp>
      <p:sp>
        <p:nvSpPr>
          <p:cNvPr id="4" name="正方形/長方形 3"/>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正方形/長方形 27"/>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9" name="テキスト ボックス 28"/>
          <p:cNvSpPr txBox="1"/>
          <p:nvPr/>
        </p:nvSpPr>
        <p:spPr>
          <a:xfrm>
            <a:off x="8568000" y="676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36</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デジタル化の加速（オンライン教育）</a:t>
            </a:r>
            <a:endParaRPr lang="ja-JP" altLang="en-US" sz="2800" b="1" dirty="0">
              <a:solidFill>
                <a:schemeClr val="bg1"/>
              </a:solidFill>
              <a:latin typeface="+mn-ea"/>
              <a:cs typeface="Meiryo UI" panose="020B0604030504040204" pitchFamily="50" charset="-128"/>
            </a:endParaRPr>
          </a:p>
        </p:txBody>
      </p:sp>
      <p:sp>
        <p:nvSpPr>
          <p:cNvPr id="36" name="テキスト ボックス 35"/>
          <p:cNvSpPr txBox="1"/>
          <p:nvPr/>
        </p:nvSpPr>
        <p:spPr>
          <a:xfrm>
            <a:off x="13231706" y="6351480"/>
            <a:ext cx="3596061" cy="338554"/>
          </a:xfrm>
          <a:prstGeom prst="rect">
            <a:avLst/>
          </a:prstGeom>
          <a:noFill/>
        </p:spPr>
        <p:txBody>
          <a:bodyPr wrap="square" rtlCol="0">
            <a:spAutoFit/>
          </a:bodyPr>
          <a:lstStyle/>
          <a:p>
            <a:pPr algn="r"/>
            <a:r>
              <a:rPr kumimoji="1" lang="ja-JP" altLang="en-US" sz="1600" dirty="0" smtClean="0">
                <a:latin typeface="+mn-ea"/>
              </a:rPr>
              <a:t>出典：シニアライフ総研調査</a:t>
            </a:r>
            <a:endParaRPr kumimoji="1" lang="ja-JP" altLang="en-US" sz="1600" dirty="0">
              <a:latin typeface="+mn-ea"/>
            </a:endParaRPr>
          </a:p>
        </p:txBody>
      </p:sp>
      <p:sp>
        <p:nvSpPr>
          <p:cNvPr id="31" name="正方形/長方形 30"/>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pic>
        <p:nvPicPr>
          <p:cNvPr id="6" name="図 5"/>
          <p:cNvPicPr>
            <a:picLocks noChangeAspect="1"/>
          </p:cNvPicPr>
          <p:nvPr/>
        </p:nvPicPr>
        <p:blipFill>
          <a:blip r:embed="rId3"/>
          <a:stretch>
            <a:fillRect/>
          </a:stretch>
        </p:blipFill>
        <p:spPr>
          <a:xfrm>
            <a:off x="9734428" y="1233030"/>
            <a:ext cx="5813837" cy="5178787"/>
          </a:xfrm>
          <a:prstGeom prst="rect">
            <a:avLst/>
          </a:prstGeom>
        </p:spPr>
      </p:pic>
      <p:sp>
        <p:nvSpPr>
          <p:cNvPr id="35" name="角丸四角形 34"/>
          <p:cNvSpPr/>
          <p:nvPr/>
        </p:nvSpPr>
        <p:spPr>
          <a:xfrm>
            <a:off x="10731412" y="3007895"/>
            <a:ext cx="4650607" cy="1089883"/>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sp>
        <p:nvSpPr>
          <p:cNvPr id="37" name="四角形吹き出し 36"/>
          <p:cNvSpPr/>
          <p:nvPr/>
        </p:nvSpPr>
        <p:spPr>
          <a:xfrm>
            <a:off x="8763517" y="2533650"/>
            <a:ext cx="1830503" cy="1314450"/>
          </a:xfrm>
          <a:prstGeom prst="wedgeRectCallout">
            <a:avLst>
              <a:gd name="adj1" fmla="val 57651"/>
              <a:gd name="adj2" fmla="val 15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コロナ禍により、ストレスや運動不足等を感じる高齢者が増加</a:t>
            </a:r>
            <a:endParaRPr kumimoji="1" lang="ja-JP" altLang="en-US" sz="1600" b="1" dirty="0">
              <a:solidFill>
                <a:schemeClr val="tx1"/>
              </a:solidFill>
            </a:endParaRPr>
          </a:p>
        </p:txBody>
      </p:sp>
      <p:sp>
        <p:nvSpPr>
          <p:cNvPr id="26" name="テキスト ボックス 25"/>
          <p:cNvSpPr txBox="1"/>
          <p:nvPr/>
        </p:nvSpPr>
        <p:spPr>
          <a:xfrm>
            <a:off x="8692061" y="12229198"/>
            <a:ext cx="8367608" cy="307777"/>
          </a:xfrm>
          <a:prstGeom prst="rect">
            <a:avLst/>
          </a:prstGeom>
          <a:noFill/>
        </p:spPr>
        <p:txBody>
          <a:bodyPr wrap="square" rtlCol="0">
            <a:spAutoFit/>
          </a:bodyPr>
          <a:lstStyle/>
          <a:p>
            <a:r>
              <a:rPr kumimoji="1" lang="ja-JP" altLang="en-US" sz="1400" dirty="0" smtClean="0">
                <a:latin typeface="+mn-ea"/>
              </a:rPr>
              <a:t>出典：内閣府 </a:t>
            </a:r>
            <a:r>
              <a:rPr kumimoji="1" lang="en-US" altLang="ja-JP" sz="1400" dirty="0" smtClean="0">
                <a:latin typeface="+mn-ea"/>
              </a:rPr>
              <a:t>『</a:t>
            </a:r>
            <a:r>
              <a:rPr kumimoji="1" lang="ja-JP" altLang="en-US" sz="1400" dirty="0" smtClean="0">
                <a:latin typeface="+mn-ea"/>
              </a:rPr>
              <a:t>新型コロナウイルス感染症の影響下における生活意識・行動の変化に関する調査</a:t>
            </a:r>
            <a:r>
              <a:rPr kumimoji="1" lang="en-US" altLang="ja-JP" sz="1400" dirty="0" smtClean="0">
                <a:latin typeface="+mn-ea"/>
              </a:rPr>
              <a:t>』</a:t>
            </a:r>
            <a:endParaRPr kumimoji="1" lang="ja-JP" altLang="en-US" sz="1600" dirty="0">
              <a:latin typeface="+mn-ea"/>
            </a:endParaRPr>
          </a:p>
        </p:txBody>
      </p:sp>
      <p:sp>
        <p:nvSpPr>
          <p:cNvPr id="33" name="テキスト ボックス 32"/>
          <p:cNvSpPr txBox="1"/>
          <p:nvPr/>
        </p:nvSpPr>
        <p:spPr>
          <a:xfrm>
            <a:off x="1325699" y="12493823"/>
            <a:ext cx="6986405" cy="307777"/>
          </a:xfrm>
          <a:prstGeom prst="rect">
            <a:avLst/>
          </a:prstGeom>
          <a:noFill/>
        </p:spPr>
        <p:txBody>
          <a:bodyPr wrap="square" rtlCol="0">
            <a:spAutoFit/>
          </a:bodyPr>
          <a:lstStyle/>
          <a:p>
            <a:r>
              <a:rPr kumimoji="1" lang="ja-JP" altLang="en-US" sz="1400" dirty="0" smtClean="0">
                <a:latin typeface="+mn-ea"/>
              </a:rPr>
              <a:t>出典</a:t>
            </a:r>
            <a:r>
              <a:rPr kumimoji="1" lang="ja-JP" altLang="en-US" sz="1400" dirty="0">
                <a:latin typeface="+mn-ea"/>
              </a:rPr>
              <a:t>：大阪産業経済リサーチ＆</a:t>
            </a:r>
            <a:r>
              <a:rPr kumimoji="1" lang="ja-JP" altLang="en-US" sz="1400" dirty="0" smtClean="0">
                <a:latin typeface="+mn-ea"/>
              </a:rPr>
              <a:t>デザインセンター </a:t>
            </a:r>
            <a:r>
              <a:rPr kumimoji="1" lang="en-US" altLang="ja-JP" sz="1400" dirty="0" smtClean="0">
                <a:latin typeface="+mn-ea"/>
              </a:rPr>
              <a:t>『</a:t>
            </a:r>
            <a:r>
              <a:rPr kumimoji="1" lang="ja-JP" altLang="en-US" sz="1400" dirty="0" smtClean="0">
                <a:latin typeface="+mn-ea"/>
              </a:rPr>
              <a:t>大阪経済の情勢（</a:t>
            </a:r>
            <a:r>
              <a:rPr kumimoji="1" lang="en-US" altLang="ja-JP" sz="1400" dirty="0" smtClean="0">
                <a:latin typeface="+mn-ea"/>
              </a:rPr>
              <a:t>2020</a:t>
            </a:r>
            <a:r>
              <a:rPr kumimoji="1" lang="ja-JP" altLang="en-US" sz="1400" dirty="0" smtClean="0">
                <a:latin typeface="+mn-ea"/>
              </a:rPr>
              <a:t>年</a:t>
            </a:r>
            <a:r>
              <a:rPr kumimoji="1" lang="en-US" altLang="ja-JP" sz="1400" dirty="0" smtClean="0">
                <a:latin typeface="+mn-ea"/>
              </a:rPr>
              <a:t>9</a:t>
            </a:r>
            <a:r>
              <a:rPr kumimoji="1" lang="ja-JP" altLang="en-US" sz="1400" dirty="0" smtClean="0">
                <a:latin typeface="+mn-ea"/>
              </a:rPr>
              <a:t>月）</a:t>
            </a:r>
            <a:r>
              <a:rPr kumimoji="1" lang="en-US" altLang="ja-JP" sz="1400" dirty="0" smtClean="0">
                <a:latin typeface="+mn-ea"/>
              </a:rPr>
              <a:t>』</a:t>
            </a:r>
            <a:endParaRPr kumimoji="1" lang="en-US" altLang="zh-TW" sz="1400" dirty="0" smtClean="0">
              <a:latin typeface="+mn-ea"/>
            </a:endParaRPr>
          </a:p>
        </p:txBody>
      </p:sp>
      <p:sp>
        <p:nvSpPr>
          <p:cNvPr id="34" name="正方形/長方形 33"/>
          <p:cNvSpPr/>
          <p:nvPr/>
        </p:nvSpPr>
        <p:spPr>
          <a:xfrm>
            <a:off x="359304" y="12040509"/>
            <a:ext cx="7848000" cy="400110"/>
          </a:xfrm>
          <a:prstGeom prst="rect">
            <a:avLst/>
          </a:prstGeom>
        </p:spPr>
        <p:txBody>
          <a:bodyPr wrap="square">
            <a:spAutoFit/>
          </a:bodyPr>
          <a:lstStyle/>
          <a:p>
            <a:pPr indent="342900" algn="just">
              <a:lnSpc>
                <a:spcPts val="1200"/>
              </a:lnSpc>
              <a:spcAft>
                <a:spcPts val="0"/>
              </a:spcAft>
            </a:pPr>
            <a:r>
              <a:rPr lang="ja-JP" altLang="ja-JP" sz="10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000" kern="100" dirty="0">
              <a:latin typeface="+mn-ea"/>
              <a:cs typeface="Century" panose="02040604050505020304" pitchFamily="18" charset="0"/>
            </a:endParaRPr>
          </a:p>
          <a:p>
            <a:pPr marL="400050" algn="just">
              <a:lnSpc>
                <a:spcPts val="1200"/>
              </a:lnSpc>
              <a:spcAft>
                <a:spcPts val="0"/>
              </a:spcAft>
            </a:pPr>
            <a:r>
              <a:rPr lang="ja-JP" altLang="ja-JP" sz="1000" kern="100" dirty="0" smtClean="0">
                <a:solidFill>
                  <a:srgbClr val="000000"/>
                </a:solidFill>
                <a:latin typeface="+mn-ea"/>
                <a:cs typeface="HGPｺﾞｼｯｸE" panose="020B0900000000000000" pitchFamily="50" charset="-128"/>
              </a:rPr>
              <a:t>※</a:t>
            </a:r>
            <a:r>
              <a:rPr lang="ja-JP" altLang="ja-JP" sz="1000" kern="100" dirty="0">
                <a:solidFill>
                  <a:srgbClr val="000000"/>
                </a:solidFill>
                <a:latin typeface="+mn-ea"/>
                <a:cs typeface="HGPｺﾞｼｯｸE" panose="020B0900000000000000" pitchFamily="50" charset="-128"/>
              </a:rPr>
              <a:t>事業所規模５人以上、前年同月比は名目賃金指数（</a:t>
            </a:r>
            <a:r>
              <a:rPr lang="en-US" altLang="ja-JP" sz="1000" kern="100" dirty="0">
                <a:solidFill>
                  <a:srgbClr val="000000"/>
                </a:solidFill>
                <a:latin typeface="+mn-ea"/>
                <a:cs typeface="HGPｺﾞｼｯｸE" panose="020B0900000000000000" pitchFamily="50" charset="-128"/>
              </a:rPr>
              <a:t>2015</a:t>
            </a:r>
            <a:r>
              <a:rPr lang="ja-JP" altLang="ja-JP" sz="1000" kern="100" dirty="0">
                <a:solidFill>
                  <a:srgbClr val="000000"/>
                </a:solidFill>
                <a:latin typeface="+mn-ea"/>
                <a:cs typeface="HGPｺﾞｼｯｸE" panose="020B0900000000000000" pitchFamily="50" charset="-128"/>
              </a:rPr>
              <a:t>年＝</a:t>
            </a:r>
            <a:r>
              <a:rPr lang="en-US" altLang="ja-JP" sz="1000" kern="100" dirty="0">
                <a:solidFill>
                  <a:srgbClr val="000000"/>
                </a:solidFill>
                <a:latin typeface="+mn-ea"/>
                <a:cs typeface="HGPｺﾞｼｯｸE" panose="020B0900000000000000" pitchFamily="50" charset="-128"/>
              </a:rPr>
              <a:t>100</a:t>
            </a:r>
            <a:r>
              <a:rPr lang="ja-JP" altLang="ja-JP" sz="1000" kern="100" dirty="0">
                <a:solidFill>
                  <a:srgbClr val="000000"/>
                </a:solidFill>
                <a:latin typeface="+mn-ea"/>
                <a:cs typeface="HGPｺﾞｼｯｸE" panose="020B0900000000000000" pitchFamily="50" charset="-128"/>
              </a:rPr>
              <a:t>）による</a:t>
            </a:r>
            <a:r>
              <a:rPr lang="ja-JP" altLang="ja-JP" sz="1000" kern="100" dirty="0" smtClean="0">
                <a:solidFill>
                  <a:srgbClr val="000000"/>
                </a:solidFill>
                <a:latin typeface="+mn-ea"/>
                <a:cs typeface="HGPｺﾞｼｯｸE" panose="020B0900000000000000" pitchFamily="50" charset="-128"/>
              </a:rPr>
              <a:t>。</a:t>
            </a:r>
            <a:endParaRPr lang="ja-JP" altLang="ja-JP" sz="1000" kern="100" dirty="0">
              <a:latin typeface="+mn-ea"/>
              <a:cs typeface="Century" panose="02040604050505020304" pitchFamily="18" charset="0"/>
            </a:endParaRPr>
          </a:p>
        </p:txBody>
      </p:sp>
      <p:sp>
        <p:nvSpPr>
          <p:cNvPr id="42" name="正方形/長方形 41"/>
          <p:cNvSpPr/>
          <p:nvPr/>
        </p:nvSpPr>
        <p:spPr>
          <a:xfrm>
            <a:off x="79585" y="7303289"/>
            <a:ext cx="8407438" cy="938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ts val="2300"/>
              </a:lnSpc>
            </a:pPr>
            <a:r>
              <a:rPr kumimoji="1" lang="ja-JP" altLang="en-US" sz="1600" dirty="0" smtClean="0">
                <a:solidFill>
                  <a:schemeClr val="tx1"/>
                </a:solidFill>
                <a:latin typeface="Meiryo UI" panose="020B0604030504040204" pitchFamily="50" charset="-128"/>
                <a:ea typeface="Meiryo UI" panose="020B0604030504040204" pitchFamily="50" charset="-128"/>
              </a:rPr>
              <a:t> ● </a:t>
            </a:r>
            <a:r>
              <a:rPr kumimoji="1" lang="ja-JP" altLang="en-US" sz="1600" b="1" u="sng" dirty="0" smtClean="0">
                <a:solidFill>
                  <a:schemeClr val="tx1"/>
                </a:solidFill>
                <a:latin typeface="Meiryo UI" panose="020B0604030504040204" pitchFamily="50" charset="-128"/>
                <a:ea typeface="Meiryo UI" panose="020B0604030504040204" pitchFamily="50" charset="-128"/>
              </a:rPr>
              <a:t>大阪の名目賃金指数（</a:t>
            </a:r>
            <a:r>
              <a:rPr kumimoji="1" lang="en-US" altLang="ja-JP" sz="1600" b="1" u="sng" dirty="0">
                <a:solidFill>
                  <a:schemeClr val="tx1"/>
                </a:solidFill>
                <a:latin typeface="Meiryo UI" panose="020B0604030504040204" pitchFamily="50" charset="-128"/>
                <a:ea typeface="Meiryo UI" panose="020B0604030504040204" pitchFamily="50" charset="-128"/>
              </a:rPr>
              <a:t>6</a:t>
            </a:r>
            <a:r>
              <a:rPr kumimoji="1" lang="ja-JP" altLang="en-US" sz="1600" b="1" u="sng" dirty="0" smtClean="0">
                <a:solidFill>
                  <a:schemeClr val="tx1"/>
                </a:solidFill>
                <a:latin typeface="Meiryo UI" panose="020B0604030504040204" pitchFamily="50" charset="-128"/>
                <a:ea typeface="Meiryo UI" panose="020B0604030504040204" pitchFamily="50" charset="-128"/>
              </a:rPr>
              <a:t>月）は、対前年同月比で▲</a:t>
            </a:r>
            <a:r>
              <a:rPr kumimoji="1" lang="en-US" altLang="ja-JP" sz="1600" b="1" u="sng" dirty="0" smtClean="0">
                <a:solidFill>
                  <a:schemeClr val="tx1"/>
                </a:solidFill>
                <a:latin typeface="Meiryo UI" panose="020B0604030504040204" pitchFamily="50" charset="-128"/>
                <a:ea typeface="Meiryo UI" panose="020B0604030504040204" pitchFamily="50" charset="-128"/>
              </a:rPr>
              <a:t>3.7%</a:t>
            </a:r>
            <a:r>
              <a:rPr kumimoji="1" lang="ja-JP" altLang="en-US" sz="1600" b="1" u="sng" dirty="0" smtClean="0">
                <a:solidFill>
                  <a:schemeClr val="tx1"/>
                </a:solidFill>
                <a:latin typeface="Meiryo UI" panose="020B0604030504040204" pitchFamily="50" charset="-128"/>
                <a:ea typeface="Meiryo UI" panose="020B0604030504040204" pitchFamily="50" charset="-128"/>
              </a:rPr>
              <a:t>であり、全国（▲</a:t>
            </a:r>
            <a:r>
              <a:rPr kumimoji="1" lang="en-US" altLang="ja-JP" sz="1600" b="1" u="sng" dirty="0" smtClean="0">
                <a:solidFill>
                  <a:schemeClr val="tx1"/>
                </a:solidFill>
                <a:latin typeface="Meiryo UI" panose="020B0604030504040204" pitchFamily="50" charset="-128"/>
                <a:ea typeface="Meiryo UI" panose="020B0604030504040204" pitchFamily="50" charset="-128"/>
              </a:rPr>
              <a:t>2.0%</a:t>
            </a:r>
            <a:r>
              <a:rPr kumimoji="1" lang="ja-JP" altLang="en-US" sz="1600" b="1" u="sng" dirty="0" smtClean="0">
                <a:solidFill>
                  <a:schemeClr val="tx1"/>
                </a:solidFill>
                <a:latin typeface="Meiryo UI" panose="020B0604030504040204" pitchFamily="50" charset="-128"/>
                <a:ea typeface="Meiryo UI" panose="020B0604030504040204" pitchFamily="50" charset="-128"/>
              </a:rPr>
              <a:t>）より</a:t>
            </a:r>
            <a:endParaRPr kumimoji="1" lang="en-US" altLang="ja-JP" sz="1600" b="1" u="sng" dirty="0" smtClean="0">
              <a:solidFill>
                <a:schemeClr val="tx1"/>
              </a:solidFill>
              <a:latin typeface="Meiryo UI" panose="020B0604030504040204" pitchFamily="50" charset="-128"/>
              <a:ea typeface="Meiryo UI" panose="020B0604030504040204" pitchFamily="50" charset="-128"/>
            </a:endParaRPr>
          </a:p>
          <a:p>
            <a:pPr marL="180975" indent="-180975">
              <a:lnSpc>
                <a:spcPts val="2300"/>
              </a:lnSpc>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600" b="1" u="sng" dirty="0" smtClean="0">
                <a:solidFill>
                  <a:schemeClr val="tx1"/>
                </a:solidFill>
                <a:latin typeface="Meiryo UI" panose="020B0604030504040204" pitchFamily="50" charset="-128"/>
                <a:ea typeface="Meiryo UI" panose="020B0604030504040204" pitchFamily="50" charset="-128"/>
              </a:rPr>
              <a:t>下回っている</a:t>
            </a:r>
            <a:r>
              <a:rPr kumimoji="1" lang="ja-JP" altLang="en-US" sz="1600" dirty="0" smtClean="0">
                <a:solidFill>
                  <a:schemeClr val="tx1"/>
                </a:solidFill>
                <a:latin typeface="Meiryo UI" panose="020B0604030504040204" pitchFamily="50" charset="-128"/>
                <a:ea typeface="Meiryo UI" panose="020B0604030504040204" pitchFamily="50" charset="-128"/>
              </a:rPr>
              <a:t>状況が続いている。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80975" indent="-180975">
              <a:lnSpc>
                <a:spcPts val="2300"/>
              </a:lnSpc>
            </a:pPr>
            <a:r>
              <a:rPr kumimoji="1" lang="ja-JP" altLang="en-US" sz="1600" dirty="0" smtClean="0">
                <a:solidFill>
                  <a:schemeClr val="tx1"/>
                </a:solidFill>
                <a:latin typeface="Meiryo UI" panose="020B0604030504040204" pitchFamily="50" charset="-128"/>
                <a:ea typeface="Meiryo UI" panose="020B0604030504040204" pitchFamily="50" charset="-128"/>
              </a:rPr>
              <a:t> ● </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月</a:t>
            </a:r>
            <a:r>
              <a:rPr kumimoji="1" lang="ja-JP" altLang="en-US" sz="1600" dirty="0" smtClean="0">
                <a:solidFill>
                  <a:schemeClr val="tx1"/>
                </a:solidFill>
                <a:latin typeface="Meiryo UI" panose="020B0604030504040204" pitchFamily="50" charset="-128"/>
                <a:ea typeface="Meiryo UI" panose="020B0604030504040204" pitchFamily="50" charset="-128"/>
              </a:rPr>
              <a:t>以降、</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カ月</a:t>
            </a:r>
            <a:r>
              <a:rPr kumimoji="1" lang="ja-JP" altLang="en-US" sz="1600" dirty="0" smtClean="0">
                <a:solidFill>
                  <a:schemeClr val="tx1"/>
                </a:solidFill>
                <a:latin typeface="Meiryo UI" panose="020B0604030504040204" pitchFamily="50" charset="-128"/>
                <a:ea typeface="Meiryo UI" panose="020B0604030504040204" pitchFamily="50" charset="-128"/>
              </a:rPr>
              <a:t>連続の低下。</a:t>
            </a:r>
            <a:endParaRPr kumimoji="1" lang="en-US" altLang="ja-JP" sz="1600" dirty="0">
              <a:solidFill>
                <a:schemeClr val="tx1"/>
              </a:solidFill>
              <a:latin typeface="ＭＳ 明朝" panose="02020609040205080304" pitchFamily="17" charset="-128"/>
              <a:ea typeface="ＭＳ 明朝" panose="02020609040205080304" pitchFamily="17" charset="-128"/>
            </a:endParaRPr>
          </a:p>
        </p:txBody>
      </p:sp>
      <p:sp>
        <p:nvSpPr>
          <p:cNvPr id="7" name="正方形/長方形 6"/>
          <p:cNvSpPr/>
          <p:nvPr/>
        </p:nvSpPr>
        <p:spPr>
          <a:xfrm>
            <a:off x="9697818" y="1231234"/>
            <a:ext cx="665382" cy="83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40" name="テキスト ボックス 39"/>
          <p:cNvSpPr txBox="1"/>
          <p:nvPr/>
        </p:nvSpPr>
        <p:spPr>
          <a:xfrm>
            <a:off x="36000" y="64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33</a:t>
            </a:r>
            <a:r>
              <a:rPr lang="en-US" altLang="zh-TW" dirty="0" smtClean="0">
                <a:latin typeface="游ゴシック" panose="020B0400000000000000" pitchFamily="50" charset="-128"/>
                <a:ea typeface="游ゴシック" panose="020B0400000000000000" pitchFamily="50" charset="-128"/>
              </a:rPr>
              <a:t>)</a:t>
            </a:r>
            <a:r>
              <a:rPr lang="ja-JP" altLang="en-US" dirty="0" smtClean="0"/>
              <a:t>社会的つながりの喪失</a:t>
            </a:r>
            <a:endParaRPr lang="ja-JP" altLang="en-US" dirty="0"/>
          </a:p>
        </p:txBody>
      </p:sp>
      <p:pic>
        <p:nvPicPr>
          <p:cNvPr id="43" name="図 42"/>
          <p:cNvPicPr>
            <a:picLocks noChangeAspect="1"/>
          </p:cNvPicPr>
          <p:nvPr/>
        </p:nvPicPr>
        <p:blipFill>
          <a:blip r:embed="rId4"/>
          <a:stretch>
            <a:fillRect/>
          </a:stretch>
        </p:blipFill>
        <p:spPr>
          <a:xfrm>
            <a:off x="342111" y="1371111"/>
            <a:ext cx="8103633" cy="4182520"/>
          </a:xfrm>
          <a:prstGeom prst="rect">
            <a:avLst/>
          </a:prstGeom>
        </p:spPr>
      </p:pic>
      <p:sp>
        <p:nvSpPr>
          <p:cNvPr id="44" name="テキスト ボックス 43"/>
          <p:cNvSpPr txBox="1"/>
          <p:nvPr/>
        </p:nvSpPr>
        <p:spPr>
          <a:xfrm>
            <a:off x="531857" y="5673328"/>
            <a:ext cx="7869600" cy="584775"/>
          </a:xfrm>
          <a:prstGeom prst="rect">
            <a:avLst/>
          </a:prstGeom>
          <a:noFill/>
        </p:spPr>
        <p:txBody>
          <a:bodyPr wrap="square" rtlCol="0">
            <a:spAutoFit/>
          </a:bodyPr>
          <a:lstStyle/>
          <a:p>
            <a:pPr algn="r"/>
            <a:r>
              <a:rPr kumimoji="1" lang="ja-JP" altLang="en-US" sz="1600" dirty="0" smtClean="0">
                <a:latin typeface="+mn-ea"/>
              </a:rPr>
              <a:t>出典：</a:t>
            </a:r>
            <a:r>
              <a:rPr kumimoji="1" lang="ja-JP" altLang="en-US" sz="1600" dirty="0">
                <a:solidFill>
                  <a:prstClr val="black"/>
                </a:solidFill>
                <a:latin typeface="+mn-ea"/>
              </a:rPr>
              <a:t>大阪府 </a:t>
            </a:r>
            <a:r>
              <a:rPr kumimoji="1" lang="en-US" altLang="ja-JP" sz="1600" dirty="0">
                <a:solidFill>
                  <a:prstClr val="black"/>
                </a:solidFill>
                <a:latin typeface="+mn-ea"/>
              </a:rPr>
              <a:t>『</a:t>
            </a:r>
            <a:r>
              <a:rPr kumimoji="1" lang="ja-JP" altLang="en-US" sz="1600" dirty="0">
                <a:solidFill>
                  <a:prstClr val="black"/>
                </a:solidFill>
                <a:latin typeface="+mn-ea"/>
              </a:rPr>
              <a:t>大阪ええまちプロジェクト調査</a:t>
            </a:r>
            <a:r>
              <a:rPr kumimoji="1" lang="en-US" altLang="ja-JP" sz="1600" dirty="0">
                <a:solidFill>
                  <a:prstClr val="black"/>
                </a:solidFill>
                <a:latin typeface="+mn-ea"/>
              </a:rPr>
              <a:t>』</a:t>
            </a:r>
            <a:r>
              <a:rPr kumimoji="1" lang="ja-JP" altLang="en-US" sz="1600" dirty="0">
                <a:solidFill>
                  <a:prstClr val="black"/>
                </a:solidFill>
                <a:latin typeface="+mn-ea"/>
              </a:rPr>
              <a:t>（</a:t>
            </a:r>
            <a:r>
              <a:rPr kumimoji="1" lang="en-US" altLang="ja-JP" sz="1600" dirty="0">
                <a:solidFill>
                  <a:prstClr val="black"/>
                </a:solidFill>
                <a:latin typeface="+mn-ea"/>
              </a:rPr>
              <a:t>2020</a:t>
            </a:r>
            <a:r>
              <a:rPr kumimoji="1" lang="ja-JP" altLang="en-US" sz="1600" dirty="0">
                <a:solidFill>
                  <a:prstClr val="black"/>
                </a:solidFill>
                <a:latin typeface="+mn-ea"/>
              </a:rPr>
              <a:t>年５月</a:t>
            </a:r>
            <a:r>
              <a:rPr kumimoji="1" lang="ja-JP" altLang="en-US" sz="1600" dirty="0" smtClean="0">
                <a:solidFill>
                  <a:prstClr val="black"/>
                </a:solidFill>
                <a:latin typeface="+mn-ea"/>
              </a:rPr>
              <a:t>）</a:t>
            </a:r>
            <a:endParaRPr kumimoji="1" lang="en-US" altLang="ja-JP" sz="1600" dirty="0" smtClean="0">
              <a:solidFill>
                <a:prstClr val="black"/>
              </a:solidFill>
              <a:latin typeface="+mn-ea"/>
            </a:endParaRPr>
          </a:p>
          <a:p>
            <a:pPr algn="r"/>
            <a:r>
              <a:rPr kumimoji="1" lang="ja-JP" altLang="en-US" sz="1600" dirty="0" smtClean="0">
                <a:solidFill>
                  <a:prstClr val="black"/>
                </a:solidFill>
                <a:latin typeface="+mn-ea"/>
              </a:rPr>
              <a:t>（大阪ええまち</a:t>
            </a:r>
            <a:r>
              <a:rPr kumimoji="1" lang="ja-JP" altLang="en-US" sz="1600" dirty="0">
                <a:solidFill>
                  <a:prstClr val="black"/>
                </a:solidFill>
                <a:latin typeface="+mn-ea"/>
              </a:rPr>
              <a:t>プロジェクト過去支援先</a:t>
            </a:r>
            <a:r>
              <a:rPr kumimoji="1" lang="ja-JP" altLang="en-US" sz="1600" dirty="0" smtClean="0">
                <a:solidFill>
                  <a:prstClr val="black"/>
                </a:solidFill>
                <a:latin typeface="+mn-ea"/>
              </a:rPr>
              <a:t>（</a:t>
            </a:r>
            <a:r>
              <a:rPr kumimoji="1" lang="en-US" altLang="ja-JP" sz="1600" dirty="0" smtClean="0">
                <a:solidFill>
                  <a:prstClr val="black"/>
                </a:solidFill>
                <a:latin typeface="+mn-ea"/>
              </a:rPr>
              <a:t>53 </a:t>
            </a:r>
            <a:r>
              <a:rPr kumimoji="1" lang="ja-JP" altLang="en-US" sz="1600" dirty="0">
                <a:solidFill>
                  <a:prstClr val="black"/>
                </a:solidFill>
                <a:latin typeface="+mn-ea"/>
              </a:rPr>
              <a:t>団体</a:t>
            </a:r>
            <a:r>
              <a:rPr kumimoji="1" lang="ja-JP" altLang="en-US" sz="1600" dirty="0" smtClean="0">
                <a:solidFill>
                  <a:prstClr val="black"/>
                </a:solidFill>
                <a:latin typeface="+mn-ea"/>
              </a:rPr>
              <a:t>）へのアンケート調査）</a:t>
            </a:r>
            <a:endParaRPr kumimoji="1" lang="ja-JP" altLang="en-US" sz="1600" dirty="0">
              <a:latin typeface="+mn-ea"/>
            </a:endParaRPr>
          </a:p>
        </p:txBody>
      </p:sp>
      <p:sp>
        <p:nvSpPr>
          <p:cNvPr id="27"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6" y="8224472"/>
            <a:ext cx="7683027" cy="383335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6"/>
          <a:stretch>
            <a:fillRect/>
          </a:stretch>
        </p:blipFill>
        <p:spPr>
          <a:xfrm>
            <a:off x="8643358" y="7291220"/>
            <a:ext cx="7995975" cy="5091866"/>
          </a:xfrm>
          <a:prstGeom prst="rect">
            <a:avLst/>
          </a:prstGeom>
        </p:spPr>
      </p:pic>
    </p:spTree>
    <p:extLst>
      <p:ext uri="{BB962C8B-B14F-4D97-AF65-F5344CB8AC3E}">
        <p14:creationId xmlns:p14="http://schemas.microsoft.com/office/powerpoint/2010/main" val="99187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9017807" y="7999271"/>
            <a:ext cx="8517096" cy="3303156"/>
          </a:xfrm>
          <a:prstGeom prst="rect">
            <a:avLst/>
          </a:prstGeom>
        </p:spPr>
      </p:pic>
      <p:pic>
        <p:nvPicPr>
          <p:cNvPr id="6" name="図 5"/>
          <p:cNvPicPr>
            <a:picLocks noChangeAspect="1"/>
          </p:cNvPicPr>
          <p:nvPr/>
        </p:nvPicPr>
        <p:blipFill>
          <a:blip r:embed="rId4"/>
          <a:stretch>
            <a:fillRect/>
          </a:stretch>
        </p:blipFill>
        <p:spPr>
          <a:xfrm>
            <a:off x="8715813" y="1767907"/>
            <a:ext cx="8176952" cy="4728111"/>
          </a:xfrm>
          <a:prstGeom prst="rect">
            <a:avLst/>
          </a:prstGeom>
        </p:spPr>
      </p:pic>
      <p:sp>
        <p:nvSpPr>
          <p:cNvPr id="11" name="テキスト ボックス 10"/>
          <p:cNvSpPr txBox="1"/>
          <p:nvPr/>
        </p:nvSpPr>
        <p:spPr>
          <a:xfrm>
            <a:off x="8568000" y="64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38</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意識の変化（地方移住への関心増）</a:t>
            </a:r>
            <a:endParaRPr lang="ja-JP" altLang="en-US" sz="1600" b="1" dirty="0">
              <a:solidFill>
                <a:schemeClr val="bg1"/>
              </a:solidFill>
              <a:latin typeface="+mn-ea"/>
              <a:cs typeface="Meiryo UI" panose="020B0604030504040204" pitchFamily="50" charset="-128"/>
            </a:endParaRPr>
          </a:p>
        </p:txBody>
      </p:sp>
      <p:sp>
        <p:nvSpPr>
          <p:cNvPr id="8"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＜参考資料＞コロナの影響と新たな潮流（</a:t>
            </a:r>
            <a:r>
              <a:rPr lang="ja-JP" altLang="en-US" sz="3600" b="1" dirty="0" smtClean="0">
                <a:solidFill>
                  <a:schemeClr val="bg1"/>
                </a:solidFill>
                <a:latin typeface="+mn-ea"/>
                <a:ea typeface="+mn-ea"/>
              </a:rPr>
              <a:t>資料</a:t>
            </a:r>
            <a:r>
              <a:rPr lang="en-US" altLang="ja-JP" sz="3600" b="1" dirty="0" smtClean="0">
                <a:solidFill>
                  <a:schemeClr val="bg1"/>
                </a:solidFill>
                <a:latin typeface="+mn-ea"/>
                <a:ea typeface="+mn-ea"/>
              </a:rPr>
              <a:t>37</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40</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26" name="正方形/長方形 25"/>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9" name="正方形/長方形 8"/>
          <p:cNvSpPr/>
          <p:nvPr/>
        </p:nvSpPr>
        <p:spPr>
          <a:xfrm>
            <a:off x="8637864" y="1222299"/>
            <a:ext cx="8316000" cy="6095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lnSpc>
                <a:spcPts val="1800"/>
              </a:lnSpc>
            </a:pPr>
            <a:r>
              <a:rPr kumimoji="1" lang="ja-JP" altLang="en-US" sz="1400" b="1" dirty="0" smtClean="0">
                <a:solidFill>
                  <a:schemeClr val="tx1"/>
                </a:solidFill>
                <a:latin typeface="+mn-ea"/>
              </a:rPr>
              <a:t>●</a:t>
            </a:r>
            <a:r>
              <a:rPr kumimoji="1" lang="ja-JP" altLang="en-US" sz="1400" dirty="0" smtClean="0">
                <a:solidFill>
                  <a:schemeClr val="tx1"/>
                </a:solidFill>
                <a:latin typeface="+mn-ea"/>
              </a:rPr>
              <a:t>三大都市圏居住者に今回の感染症の影響下において、地方移住への関心に変化があったかを質問したところ、</a:t>
            </a:r>
            <a:r>
              <a:rPr kumimoji="1" lang="ja-JP" altLang="en-US" sz="1400" b="1" u="sng" dirty="0" smtClean="0">
                <a:solidFill>
                  <a:schemeClr val="tx1"/>
                </a:solidFill>
                <a:latin typeface="+mn-ea"/>
              </a:rPr>
              <a:t>年齢別では</a:t>
            </a:r>
            <a:r>
              <a:rPr kumimoji="1" lang="en-US" altLang="ja-JP" sz="1400" b="1" u="sng" dirty="0" smtClean="0">
                <a:solidFill>
                  <a:schemeClr val="tx1"/>
                </a:solidFill>
                <a:latin typeface="+mn-ea"/>
              </a:rPr>
              <a:t>20</a:t>
            </a:r>
            <a:r>
              <a:rPr kumimoji="1" lang="ja-JP" altLang="en-US" sz="1400" b="1" u="sng" dirty="0" smtClean="0">
                <a:solidFill>
                  <a:schemeClr val="tx1"/>
                </a:solidFill>
                <a:latin typeface="+mn-ea"/>
              </a:rPr>
              <a:t>代、地域別では東京</a:t>
            </a:r>
            <a:r>
              <a:rPr kumimoji="1" lang="en-US" altLang="ja-JP" sz="1400" b="1" u="sng" dirty="0" smtClean="0">
                <a:solidFill>
                  <a:schemeClr val="tx1"/>
                </a:solidFill>
                <a:latin typeface="+mn-ea"/>
              </a:rPr>
              <a:t>23</a:t>
            </a:r>
            <a:r>
              <a:rPr kumimoji="1" lang="ja-JP" altLang="en-US" sz="1400" b="1" u="sng" dirty="0" smtClean="0">
                <a:solidFill>
                  <a:schemeClr val="tx1"/>
                </a:solidFill>
                <a:latin typeface="+mn-ea"/>
              </a:rPr>
              <a:t>区に住む者の地方移住への関心は高まっている。</a:t>
            </a:r>
            <a:endParaRPr kumimoji="1" lang="en-US" altLang="ja-JP" sz="1400" b="1" u="sng" dirty="0" smtClean="0">
              <a:solidFill>
                <a:schemeClr val="tx1"/>
              </a:solidFill>
              <a:latin typeface="+mn-ea"/>
            </a:endParaRPr>
          </a:p>
        </p:txBody>
      </p:sp>
      <p:pic>
        <p:nvPicPr>
          <p:cNvPr id="3" name="図 2"/>
          <p:cNvPicPr>
            <a:picLocks noChangeAspect="1"/>
          </p:cNvPicPr>
          <p:nvPr/>
        </p:nvPicPr>
        <p:blipFill>
          <a:blip r:embed="rId5"/>
          <a:stretch>
            <a:fillRect/>
          </a:stretch>
        </p:blipFill>
        <p:spPr>
          <a:xfrm>
            <a:off x="397669" y="8215674"/>
            <a:ext cx="7781925" cy="4105275"/>
          </a:xfrm>
          <a:prstGeom prst="rect">
            <a:avLst/>
          </a:prstGeom>
        </p:spPr>
      </p:pic>
      <p:sp>
        <p:nvSpPr>
          <p:cNvPr id="10" name="テキスト ボックス 9"/>
          <p:cNvSpPr txBox="1"/>
          <p:nvPr/>
        </p:nvSpPr>
        <p:spPr>
          <a:xfrm>
            <a:off x="36000" y="676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39</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東京都の転出超過</a:t>
            </a:r>
            <a:endParaRPr lang="ja-JP" altLang="en-US" sz="1600" b="1" dirty="0">
              <a:solidFill>
                <a:schemeClr val="bg1"/>
              </a:solidFill>
              <a:latin typeface="+mn-ea"/>
              <a:cs typeface="Meiryo UI" panose="020B0604030504040204" pitchFamily="50" charset="-128"/>
            </a:endParaRPr>
          </a:p>
        </p:txBody>
      </p:sp>
      <p:sp>
        <p:nvSpPr>
          <p:cNvPr id="12" name="正方形/長方形 11"/>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16" name="テキスト ボックス 15"/>
          <p:cNvSpPr txBox="1"/>
          <p:nvPr/>
        </p:nvSpPr>
        <p:spPr>
          <a:xfrm>
            <a:off x="3048000" y="12317237"/>
            <a:ext cx="5443464" cy="307777"/>
          </a:xfrm>
          <a:prstGeom prst="rect">
            <a:avLst/>
          </a:prstGeom>
          <a:noFill/>
        </p:spPr>
        <p:txBody>
          <a:bodyPr wrap="square" rtlCol="0">
            <a:spAutoFit/>
          </a:bodyPr>
          <a:lstStyle/>
          <a:p>
            <a:pPr algn="r"/>
            <a:r>
              <a:rPr kumimoji="1" lang="ja-JP" altLang="en-US" sz="1400" dirty="0" smtClean="0">
                <a:latin typeface="+mn-ea"/>
              </a:rPr>
              <a:t>出典：総務省</a:t>
            </a:r>
            <a:r>
              <a:rPr kumimoji="1" lang="en-US" altLang="ja-JP" sz="1400" dirty="0" smtClean="0">
                <a:latin typeface="+mn-ea"/>
              </a:rPr>
              <a:t>『</a:t>
            </a:r>
            <a:r>
              <a:rPr kumimoji="1" lang="ja-JP" altLang="en-US" sz="1400" dirty="0" smtClean="0">
                <a:latin typeface="+mn-ea"/>
              </a:rPr>
              <a:t>住民基本台帳人口移動報告</a:t>
            </a:r>
            <a:r>
              <a:rPr kumimoji="1" lang="en-US" altLang="ja-JP" sz="1400" dirty="0" smtClean="0">
                <a:latin typeface="+mn-ea"/>
              </a:rPr>
              <a:t>』</a:t>
            </a:r>
            <a:r>
              <a:rPr kumimoji="1" lang="ja-JP" altLang="en-US" sz="1400" dirty="0" smtClean="0">
                <a:latin typeface="+mn-ea"/>
              </a:rPr>
              <a:t>より企画室が作成</a:t>
            </a:r>
            <a:endParaRPr kumimoji="1" lang="ja-JP" altLang="en-US" sz="1400" dirty="0">
              <a:latin typeface="+mn-ea"/>
            </a:endParaRPr>
          </a:p>
        </p:txBody>
      </p:sp>
      <p:sp>
        <p:nvSpPr>
          <p:cNvPr id="18" name="正方形/長方形 17"/>
          <p:cNvSpPr/>
          <p:nvPr/>
        </p:nvSpPr>
        <p:spPr>
          <a:xfrm>
            <a:off x="105264" y="7379957"/>
            <a:ext cx="8316000" cy="676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88000" indent="-180975">
              <a:lnSpc>
                <a:spcPts val="2000"/>
              </a:lnSpc>
            </a:pPr>
            <a:r>
              <a:rPr kumimoji="1" lang="ja-JP" altLang="en-US" sz="1600" dirty="0" smtClean="0">
                <a:solidFill>
                  <a:schemeClr val="tx1"/>
                </a:solidFill>
                <a:latin typeface="+mn-ea"/>
              </a:rPr>
              <a:t>●東京都の</a:t>
            </a:r>
            <a:r>
              <a:rPr lang="ja-JP" altLang="en-US" sz="1600" dirty="0" smtClean="0">
                <a:solidFill>
                  <a:schemeClr val="tx1"/>
                </a:solidFill>
                <a:latin typeface="+mn-ea"/>
              </a:rPr>
              <a:t>４月の転入超過数は前年度よりも大幅に減少しており、５月には</a:t>
            </a:r>
            <a:r>
              <a:rPr lang="en-US" altLang="ja-JP" sz="1600" dirty="0" smtClean="0">
                <a:solidFill>
                  <a:schemeClr val="tx1"/>
                </a:solidFill>
                <a:latin typeface="+mn-ea"/>
              </a:rPr>
              <a:t>2013</a:t>
            </a:r>
            <a:r>
              <a:rPr lang="ja-JP" altLang="en-US" sz="1600" dirty="0" smtClean="0">
                <a:solidFill>
                  <a:schemeClr val="tx1"/>
                </a:solidFill>
                <a:latin typeface="+mn-ea"/>
              </a:rPr>
              <a:t>年７月以来初の転出超過（</a:t>
            </a:r>
            <a:r>
              <a:rPr lang="en-US" altLang="ja-JP" sz="1600" dirty="0" smtClean="0">
                <a:solidFill>
                  <a:schemeClr val="tx1"/>
                </a:solidFill>
                <a:latin typeface="+mn-ea"/>
              </a:rPr>
              <a:t>1,069</a:t>
            </a:r>
            <a:r>
              <a:rPr lang="ja-JP" altLang="en-US" sz="1600" dirty="0" smtClean="0">
                <a:solidFill>
                  <a:schemeClr val="tx1"/>
                </a:solidFill>
                <a:latin typeface="+mn-ea"/>
              </a:rPr>
              <a:t>名）を記録</a:t>
            </a:r>
            <a:endParaRPr lang="en-US" altLang="ja-JP" sz="1600" dirty="0" smtClean="0">
              <a:solidFill>
                <a:schemeClr val="tx1"/>
              </a:solidFill>
              <a:latin typeface="+mn-ea"/>
            </a:endParaRPr>
          </a:p>
          <a:p>
            <a:pPr marL="288000" indent="-180975">
              <a:lnSpc>
                <a:spcPts val="2000"/>
              </a:lnSpc>
            </a:pPr>
            <a:r>
              <a:rPr kumimoji="1" lang="ja-JP" altLang="en-US" sz="1600" dirty="0" smtClean="0">
                <a:solidFill>
                  <a:schemeClr val="tx1"/>
                </a:solidFill>
                <a:latin typeface="+mn-ea"/>
              </a:rPr>
              <a:t>●</a:t>
            </a:r>
            <a:r>
              <a:rPr lang="ja-JP" altLang="en-US" sz="1600" dirty="0" smtClean="0">
                <a:solidFill>
                  <a:schemeClr val="tx1"/>
                </a:solidFill>
                <a:latin typeface="+mn-ea"/>
              </a:rPr>
              <a:t>６月は転入超過（</a:t>
            </a:r>
            <a:r>
              <a:rPr lang="en-US" altLang="ja-JP" sz="1600" dirty="0" smtClean="0">
                <a:solidFill>
                  <a:schemeClr val="tx1"/>
                </a:solidFill>
                <a:latin typeface="+mn-ea"/>
              </a:rPr>
              <a:t>1,669</a:t>
            </a:r>
            <a:r>
              <a:rPr lang="ja-JP" altLang="en-US" sz="1600" dirty="0" smtClean="0">
                <a:solidFill>
                  <a:schemeClr val="tx1"/>
                </a:solidFill>
                <a:latin typeface="+mn-ea"/>
              </a:rPr>
              <a:t>名）に転じたが、７月には再び転出超過（</a:t>
            </a:r>
            <a:r>
              <a:rPr lang="en-US" altLang="ja-JP" sz="1600" dirty="0" smtClean="0">
                <a:solidFill>
                  <a:schemeClr val="tx1"/>
                </a:solidFill>
                <a:latin typeface="+mn-ea"/>
              </a:rPr>
              <a:t>2,522</a:t>
            </a:r>
            <a:r>
              <a:rPr lang="ja-JP" altLang="en-US" sz="1600" dirty="0" smtClean="0">
                <a:solidFill>
                  <a:schemeClr val="tx1"/>
                </a:solidFill>
                <a:latin typeface="+mn-ea"/>
              </a:rPr>
              <a:t>名）を記録。</a:t>
            </a:r>
            <a:endParaRPr kumimoji="1" lang="ja-JP" altLang="en-US" dirty="0">
              <a:solidFill>
                <a:schemeClr val="tx1"/>
              </a:solidFill>
              <a:latin typeface="+mn-ea"/>
            </a:endParaRPr>
          </a:p>
        </p:txBody>
      </p:sp>
      <p:sp>
        <p:nvSpPr>
          <p:cNvPr id="19" name="楕円 18"/>
          <p:cNvSpPr/>
          <p:nvPr/>
        </p:nvSpPr>
        <p:spPr>
          <a:xfrm>
            <a:off x="5461000" y="11231177"/>
            <a:ext cx="4318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5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2" name="テキスト ボックス 21"/>
          <p:cNvSpPr txBox="1"/>
          <p:nvPr/>
        </p:nvSpPr>
        <p:spPr>
          <a:xfrm>
            <a:off x="36000" y="64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37</a:t>
            </a:r>
            <a:r>
              <a:rPr lang="en-US" altLang="zh-TW" dirty="0" smtClean="0">
                <a:latin typeface="游ゴシック" panose="020B0400000000000000" pitchFamily="50" charset="-128"/>
                <a:ea typeface="游ゴシック" panose="020B0400000000000000" pitchFamily="50" charset="-128"/>
              </a:rPr>
              <a:t>)</a:t>
            </a:r>
            <a:r>
              <a:rPr lang="ja-JP" altLang="en-US" dirty="0" smtClean="0"/>
              <a:t>意識の変化 （ワークライフバランス）</a:t>
            </a:r>
            <a:endParaRPr lang="ja-JP" altLang="en-US" dirty="0"/>
          </a:p>
        </p:txBody>
      </p:sp>
      <p:sp>
        <p:nvSpPr>
          <p:cNvPr id="23" name="テキスト ボックス 22"/>
          <p:cNvSpPr txBox="1"/>
          <p:nvPr/>
        </p:nvSpPr>
        <p:spPr>
          <a:xfrm>
            <a:off x="264349" y="6346656"/>
            <a:ext cx="8149556" cy="307777"/>
          </a:xfrm>
          <a:prstGeom prst="rect">
            <a:avLst/>
          </a:prstGeom>
          <a:noFill/>
        </p:spPr>
        <p:txBody>
          <a:bodyPr wrap="square" rtlCol="0">
            <a:spAutoFit/>
          </a:bodyPr>
          <a:lstStyle/>
          <a:p>
            <a:r>
              <a:rPr lang="ja-JP" altLang="en-US" sz="1400" dirty="0" smtClean="0">
                <a:latin typeface="+mn-ea"/>
              </a:rPr>
              <a:t>出典：内閣府 </a:t>
            </a:r>
            <a:r>
              <a:rPr lang="en-US" altLang="ja-JP" sz="1400" dirty="0" smtClean="0">
                <a:latin typeface="+mn-ea"/>
              </a:rPr>
              <a:t>『</a:t>
            </a:r>
            <a:r>
              <a:rPr lang="ja-JP" altLang="en-US" sz="1400" dirty="0" smtClean="0">
                <a:latin typeface="+mn-ea"/>
              </a:rPr>
              <a:t>新型コロナウイルス感染症の影響下における 生活意識・行動の変化に関する調査</a:t>
            </a:r>
            <a:r>
              <a:rPr lang="en-US" altLang="ja-JP" sz="1400" dirty="0" smtClean="0">
                <a:latin typeface="+mn-ea"/>
              </a:rPr>
              <a:t>』</a:t>
            </a:r>
            <a:endParaRPr kumimoji="1" lang="ja-JP" altLang="en-US" sz="1400" dirty="0">
              <a:latin typeface="+mn-ea"/>
            </a:endParaRPr>
          </a:p>
        </p:txBody>
      </p:sp>
      <p:sp>
        <p:nvSpPr>
          <p:cNvPr id="25" name="スライド番号プレースホルダー 1"/>
          <p:cNvSpPr>
            <a:spLocks noGrp="1"/>
          </p:cNvSpPr>
          <p:nvPr>
            <p:ph type="sldNum" sz="quarter" idx="12"/>
          </p:nvPr>
        </p:nvSpPr>
        <p:spPr>
          <a:xfrm>
            <a:off x="16190258" y="12115801"/>
            <a:ext cx="860253" cy="690032"/>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28" name="テキスト ボックス 27"/>
          <p:cNvSpPr txBox="1"/>
          <p:nvPr/>
        </p:nvSpPr>
        <p:spPr>
          <a:xfrm>
            <a:off x="8568000" y="676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40</a:t>
            </a:r>
            <a:r>
              <a:rPr lang="en-US" altLang="zh-TW"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経済の</a:t>
            </a:r>
            <a:r>
              <a:rPr lang="ja-JP" altLang="en-US" dirty="0" smtClean="0"/>
              <a:t>東京集中</a:t>
            </a:r>
            <a:endParaRPr lang="ja-JP" altLang="en-US" dirty="0"/>
          </a:p>
        </p:txBody>
      </p:sp>
      <p:sp>
        <p:nvSpPr>
          <p:cNvPr id="29" name="テキスト ボックス 28">
            <a:extLst>
              <a:ext uri="{FF2B5EF4-FFF2-40B4-BE49-F238E27FC236}">
                <a16:creationId xmlns:a16="http://schemas.microsoft.com/office/drawing/2014/main" id="{34CF59F8-A367-4EC1-83BF-5D400B8A4CCC}"/>
              </a:ext>
            </a:extLst>
          </p:cNvPr>
          <p:cNvSpPr txBox="1"/>
          <p:nvPr/>
        </p:nvSpPr>
        <p:spPr>
          <a:xfrm>
            <a:off x="8842336" y="12227997"/>
            <a:ext cx="2797792"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国内</a:t>
            </a:r>
            <a:r>
              <a:rPr lang="en-US" altLang="ja-JP" sz="1050" dirty="0" smtClean="0"/>
              <a:t>GDP</a:t>
            </a:r>
            <a:r>
              <a:rPr lang="ja-JP" altLang="en-US" sz="1050" dirty="0" smtClean="0"/>
              <a:t>は、県民経済計算を参照</a:t>
            </a:r>
            <a:endParaRPr lang="en-US" altLang="ja-JP" sz="1050" dirty="0" smtClean="0"/>
          </a:p>
        </p:txBody>
      </p:sp>
      <p:sp>
        <p:nvSpPr>
          <p:cNvPr id="32" name="角丸四角形 31"/>
          <p:cNvSpPr/>
          <p:nvPr/>
        </p:nvSpPr>
        <p:spPr>
          <a:xfrm>
            <a:off x="8671546" y="9097251"/>
            <a:ext cx="1054507" cy="4934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ＧＤＰ</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シェア</a:t>
            </a:r>
            <a:endParaRPr kumimoji="1" lang="ja-JP" altLang="en-US" sz="1400" b="1" dirty="0">
              <a:latin typeface="Meiryo UI" panose="020B0604030504040204" pitchFamily="50" charset="-128"/>
              <a:ea typeface="Meiryo UI" panose="020B0604030504040204" pitchFamily="50" charset="-128"/>
            </a:endParaRPr>
          </a:p>
        </p:txBody>
      </p:sp>
      <p:sp>
        <p:nvSpPr>
          <p:cNvPr id="34" name="角丸四角形 33"/>
          <p:cNvSpPr/>
          <p:nvPr/>
        </p:nvSpPr>
        <p:spPr>
          <a:xfrm>
            <a:off x="10054538" y="7999270"/>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日本</a:t>
            </a:r>
            <a:endParaRPr kumimoji="1" lang="ja-JP" altLang="en-US" sz="1400" b="1" dirty="0">
              <a:latin typeface="Meiryo UI" panose="020B0604030504040204" pitchFamily="50" charset="-128"/>
              <a:ea typeface="Meiryo UI" panose="020B0604030504040204" pitchFamily="50" charset="-128"/>
            </a:endParaRPr>
          </a:p>
        </p:txBody>
      </p:sp>
      <p:sp>
        <p:nvSpPr>
          <p:cNvPr id="35" name="角丸四角形 34"/>
          <p:cNvSpPr/>
          <p:nvPr/>
        </p:nvSpPr>
        <p:spPr>
          <a:xfrm>
            <a:off x="12445657" y="7992723"/>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アメリカ</a:t>
            </a:r>
            <a:endParaRPr kumimoji="1" lang="ja-JP" altLang="en-US" sz="1400" b="1" dirty="0">
              <a:latin typeface="Meiryo UI" panose="020B0604030504040204" pitchFamily="50" charset="-128"/>
              <a:ea typeface="Meiryo UI" panose="020B0604030504040204" pitchFamily="50" charset="-128"/>
            </a:endParaRPr>
          </a:p>
        </p:txBody>
      </p:sp>
      <p:sp>
        <p:nvSpPr>
          <p:cNvPr id="36" name="角丸四角形 35"/>
          <p:cNvSpPr/>
          <p:nvPr/>
        </p:nvSpPr>
        <p:spPr>
          <a:xfrm>
            <a:off x="14976747" y="8026706"/>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ドイツ</a:t>
            </a:r>
            <a:endParaRPr kumimoji="1" lang="ja-JP" altLang="en-US" sz="1400"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34CF59F8-A367-4EC1-83BF-5D400B8A4CCC}"/>
              </a:ext>
            </a:extLst>
          </p:cNvPr>
          <p:cNvSpPr txBox="1"/>
          <p:nvPr/>
        </p:nvSpPr>
        <p:spPr>
          <a:xfrm>
            <a:off x="8597664" y="7331841"/>
            <a:ext cx="8316000" cy="5904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defPPr>
              <a:defRPr lang="en-US"/>
            </a:defPPr>
            <a:lvl1pPr marL="180975" indent="-180975">
              <a:lnSpc>
                <a:spcPts val="1800"/>
              </a:lnSpc>
              <a:defRPr kumimoji="1" sz="1400" b="1">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0" dirty="0">
                <a:solidFill>
                  <a:schemeClr val="tx1"/>
                </a:solidFill>
              </a:rPr>
              <a:t>●他の先進国と比べても、日本は一つの都市（東京）に経済が集中（国全体の約</a:t>
            </a:r>
            <a:r>
              <a:rPr lang="en-US" altLang="ja-JP" b="0" dirty="0">
                <a:solidFill>
                  <a:schemeClr val="tx1"/>
                </a:solidFill>
              </a:rPr>
              <a:t>20%</a:t>
            </a:r>
            <a:r>
              <a:rPr lang="ja-JP" altLang="en-US" b="0" dirty="0">
                <a:solidFill>
                  <a:schemeClr val="tx1"/>
                </a:solidFill>
              </a:rPr>
              <a:t>が東京に集中）。</a:t>
            </a:r>
            <a:endParaRPr lang="en-US" altLang="ja-JP" b="0" dirty="0">
              <a:solidFill>
                <a:schemeClr val="tx1"/>
              </a:solidFill>
            </a:endParaRPr>
          </a:p>
          <a:p>
            <a:r>
              <a:rPr lang="ja-JP" altLang="en-US" b="0" dirty="0">
                <a:solidFill>
                  <a:schemeClr val="tx1"/>
                </a:solidFill>
              </a:rPr>
              <a:t>●</a:t>
            </a:r>
            <a:r>
              <a:rPr lang="ja-JP" altLang="en-US" b="0" spc="-150" dirty="0">
                <a:solidFill>
                  <a:schemeClr val="tx1"/>
                </a:solidFill>
              </a:rPr>
              <a:t>第二の都市との比較においても、他の先進国が概ね２倍程度であるのに対し、東京と大阪では約３倍の</a:t>
            </a:r>
            <a:r>
              <a:rPr lang="ja-JP" altLang="en-US" b="0" spc="-150" dirty="0" smtClean="0">
                <a:solidFill>
                  <a:schemeClr val="tx1"/>
                </a:solidFill>
              </a:rPr>
              <a:t>差。</a:t>
            </a:r>
            <a:endParaRPr lang="ja-JP" altLang="en-US" b="0" spc="-150" dirty="0">
              <a:solidFill>
                <a:schemeClr val="tx1"/>
              </a:solidFill>
            </a:endParaRPr>
          </a:p>
        </p:txBody>
      </p:sp>
      <p:sp>
        <p:nvSpPr>
          <p:cNvPr id="38" name="テキスト ボックス 37"/>
          <p:cNvSpPr txBox="1"/>
          <p:nvPr/>
        </p:nvSpPr>
        <p:spPr>
          <a:xfrm>
            <a:off x="10933678" y="8637981"/>
            <a:ext cx="869182" cy="369332"/>
          </a:xfrm>
          <a:prstGeom prst="rect">
            <a:avLst/>
          </a:prstGeom>
          <a:noFill/>
        </p:spPr>
        <p:txBody>
          <a:bodyPr wrap="square" rtlCol="0">
            <a:spAutoFit/>
          </a:bodyPr>
          <a:lstStyle/>
          <a:p>
            <a:r>
              <a:rPr kumimoji="1" lang="en-US" altLang="ja-JP" u="sng" dirty="0" smtClean="0">
                <a:solidFill>
                  <a:schemeClr val="bg1"/>
                </a:solidFill>
              </a:rPr>
              <a:t>19.6%</a:t>
            </a:r>
          </a:p>
        </p:txBody>
      </p:sp>
      <p:sp>
        <p:nvSpPr>
          <p:cNvPr id="39" name="テキスト ボックス 38"/>
          <p:cNvSpPr txBox="1"/>
          <p:nvPr/>
        </p:nvSpPr>
        <p:spPr>
          <a:xfrm>
            <a:off x="13212300" y="8399133"/>
            <a:ext cx="582697" cy="276999"/>
          </a:xfrm>
          <a:prstGeom prst="rect">
            <a:avLst/>
          </a:prstGeom>
          <a:noFill/>
        </p:spPr>
        <p:txBody>
          <a:bodyPr wrap="square" rtlCol="0">
            <a:spAutoFit/>
          </a:bodyPr>
          <a:lstStyle/>
          <a:p>
            <a:r>
              <a:rPr kumimoji="1" lang="en-US" altLang="ja-JP" sz="1200" b="1" u="sng" dirty="0">
                <a:solidFill>
                  <a:schemeClr val="bg1"/>
                </a:solidFill>
              </a:rPr>
              <a:t>8.1</a:t>
            </a:r>
            <a:r>
              <a:rPr kumimoji="1" lang="en-US" altLang="ja-JP" sz="1200" b="1" u="sng" dirty="0" smtClean="0">
                <a:solidFill>
                  <a:schemeClr val="bg1"/>
                </a:solidFill>
              </a:rPr>
              <a:t>%</a:t>
            </a:r>
          </a:p>
        </p:txBody>
      </p:sp>
      <p:sp>
        <p:nvSpPr>
          <p:cNvPr id="40" name="テキスト ボックス 39"/>
          <p:cNvSpPr txBox="1"/>
          <p:nvPr/>
        </p:nvSpPr>
        <p:spPr>
          <a:xfrm>
            <a:off x="15815502" y="8483836"/>
            <a:ext cx="679636" cy="276999"/>
          </a:xfrm>
          <a:prstGeom prst="rect">
            <a:avLst/>
          </a:prstGeom>
          <a:noFill/>
        </p:spPr>
        <p:txBody>
          <a:bodyPr wrap="square" rtlCol="0">
            <a:spAutoFit/>
          </a:bodyPr>
          <a:lstStyle/>
          <a:p>
            <a:r>
              <a:rPr kumimoji="1" lang="en-US" altLang="ja-JP" sz="1200" b="1" u="sng" dirty="0">
                <a:solidFill>
                  <a:schemeClr val="bg1"/>
                </a:solidFill>
              </a:rPr>
              <a:t>12.5</a:t>
            </a:r>
            <a:r>
              <a:rPr kumimoji="1" lang="en-US" altLang="ja-JP" sz="1200" b="1" u="sng" dirty="0" smtClean="0">
                <a:solidFill>
                  <a:schemeClr val="bg1"/>
                </a:solidFill>
              </a:rPr>
              <a:t>%</a:t>
            </a:r>
          </a:p>
        </p:txBody>
      </p:sp>
      <p:sp>
        <p:nvSpPr>
          <p:cNvPr id="41" name="テキスト ボックス 40"/>
          <p:cNvSpPr txBox="1"/>
          <p:nvPr/>
        </p:nvSpPr>
        <p:spPr>
          <a:xfrm>
            <a:off x="11368269" y="9156210"/>
            <a:ext cx="869182" cy="307777"/>
          </a:xfrm>
          <a:prstGeom prst="rect">
            <a:avLst/>
          </a:prstGeom>
          <a:noFill/>
        </p:spPr>
        <p:txBody>
          <a:bodyPr wrap="square" rtlCol="0">
            <a:spAutoFit/>
          </a:bodyPr>
          <a:lstStyle/>
          <a:p>
            <a:r>
              <a:rPr kumimoji="1" lang="en-US" altLang="ja-JP" sz="1400" dirty="0" smtClean="0"/>
              <a:t>7.2%</a:t>
            </a:r>
          </a:p>
        </p:txBody>
      </p:sp>
      <p:sp>
        <p:nvSpPr>
          <p:cNvPr id="42" name="テキスト ボックス 41"/>
          <p:cNvSpPr txBox="1"/>
          <p:nvPr/>
        </p:nvSpPr>
        <p:spPr>
          <a:xfrm>
            <a:off x="13582980" y="8502240"/>
            <a:ext cx="869182" cy="276999"/>
          </a:xfrm>
          <a:prstGeom prst="rect">
            <a:avLst/>
          </a:prstGeom>
          <a:noFill/>
        </p:spPr>
        <p:txBody>
          <a:bodyPr wrap="square" rtlCol="0">
            <a:spAutoFit/>
          </a:bodyPr>
          <a:lstStyle/>
          <a:p>
            <a:r>
              <a:rPr kumimoji="1" lang="en-US" altLang="ja-JP" sz="1200" dirty="0"/>
              <a:t>4.9</a:t>
            </a:r>
            <a:r>
              <a:rPr kumimoji="1" lang="en-US" altLang="ja-JP" sz="1200" dirty="0" smtClean="0"/>
              <a:t>%</a:t>
            </a:r>
          </a:p>
        </p:txBody>
      </p:sp>
      <p:sp>
        <p:nvSpPr>
          <p:cNvPr id="43" name="テキスト ボックス 42"/>
          <p:cNvSpPr txBox="1"/>
          <p:nvPr/>
        </p:nvSpPr>
        <p:spPr>
          <a:xfrm>
            <a:off x="16261627" y="8794861"/>
            <a:ext cx="869182" cy="276999"/>
          </a:xfrm>
          <a:prstGeom prst="rect">
            <a:avLst/>
          </a:prstGeom>
          <a:noFill/>
        </p:spPr>
        <p:txBody>
          <a:bodyPr wrap="square" rtlCol="0">
            <a:spAutoFit/>
          </a:bodyPr>
          <a:lstStyle/>
          <a:p>
            <a:r>
              <a:rPr kumimoji="1" lang="en-US" altLang="ja-JP" sz="1200" dirty="0"/>
              <a:t>5.9</a:t>
            </a:r>
            <a:r>
              <a:rPr kumimoji="1" lang="en-US" altLang="ja-JP" sz="1200" dirty="0" smtClean="0"/>
              <a:t>%</a:t>
            </a:r>
          </a:p>
        </p:txBody>
      </p:sp>
      <p:graphicFrame>
        <p:nvGraphicFramePr>
          <p:cNvPr id="44" name="表 43"/>
          <p:cNvGraphicFramePr>
            <a:graphicFrameLocks noGrp="1"/>
          </p:cNvGraphicFramePr>
          <p:nvPr>
            <p:extLst/>
          </p:nvPr>
        </p:nvGraphicFramePr>
        <p:xfrm>
          <a:off x="8952771" y="11012761"/>
          <a:ext cx="7609277" cy="1135117"/>
        </p:xfrm>
        <a:graphic>
          <a:graphicData uri="http://schemas.openxmlformats.org/drawingml/2006/table">
            <a:tbl>
              <a:tblPr firstRow="1" bandRow="1">
                <a:tableStyleId>{5940675A-B579-460E-94D1-54222C63F5DA}</a:tableStyleId>
              </a:tblPr>
              <a:tblGrid>
                <a:gridCol w="2675327">
                  <a:extLst>
                    <a:ext uri="{9D8B030D-6E8A-4147-A177-3AD203B41FA5}">
                      <a16:colId xmlns:a16="http://schemas.microsoft.com/office/drawing/2014/main" val="3505604759"/>
                    </a:ext>
                  </a:extLst>
                </a:gridCol>
                <a:gridCol w="1644650">
                  <a:extLst>
                    <a:ext uri="{9D8B030D-6E8A-4147-A177-3AD203B41FA5}">
                      <a16:colId xmlns:a16="http://schemas.microsoft.com/office/drawing/2014/main" val="1560884482"/>
                    </a:ext>
                  </a:extLst>
                </a:gridCol>
                <a:gridCol w="1644650">
                  <a:extLst>
                    <a:ext uri="{9D8B030D-6E8A-4147-A177-3AD203B41FA5}">
                      <a16:colId xmlns:a16="http://schemas.microsoft.com/office/drawing/2014/main" val="4207018923"/>
                    </a:ext>
                  </a:extLst>
                </a:gridCol>
                <a:gridCol w="1644650">
                  <a:extLst>
                    <a:ext uri="{9D8B030D-6E8A-4147-A177-3AD203B41FA5}">
                      <a16:colId xmlns:a16="http://schemas.microsoft.com/office/drawing/2014/main" val="1998994896"/>
                    </a:ext>
                  </a:extLst>
                </a:gridCol>
              </a:tblGrid>
              <a:tr h="247518">
                <a:tc>
                  <a:txBody>
                    <a:bodyPr/>
                    <a:lstStyle/>
                    <a:p>
                      <a:endParaRPr kumimoji="1" lang="ja-JP" altLang="en-US" sz="1400" b="1" dirty="0"/>
                    </a:p>
                  </a:txBody>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400" b="1" dirty="0" smtClean="0"/>
                        <a:t>経済の一極集中の割合</a:t>
                      </a:r>
                      <a:endParaRPr kumimoji="1" lang="en-US" altLang="ja-JP" sz="1400" b="1" dirty="0" smtClean="0"/>
                    </a:p>
                    <a:p>
                      <a:r>
                        <a:rPr kumimoji="1" lang="ja-JP" altLang="en-US" sz="1000" b="0" spc="-100" baseline="0" dirty="0" smtClean="0"/>
                        <a:t>（国内総生産に占める第１都市のＧＤＰ比率）</a:t>
                      </a:r>
                      <a:endParaRPr kumimoji="1" lang="ja-JP" altLang="en-US" sz="1000" b="0" spc="-100" baseline="0" dirty="0"/>
                    </a:p>
                  </a:txBody>
                  <a:tcPr anchor="ctr"/>
                </a:tc>
                <a:tc>
                  <a:txBody>
                    <a:bodyPr/>
                    <a:lstStyle/>
                    <a:p>
                      <a:pPr algn="ctr"/>
                      <a:r>
                        <a:rPr kumimoji="1" lang="ja-JP" altLang="en-US" sz="1600" b="1" dirty="0" smtClean="0">
                          <a:solidFill>
                            <a:schemeClr val="tx1"/>
                          </a:solidFill>
                        </a:rPr>
                        <a:t>１９．６％</a:t>
                      </a:r>
                      <a:endParaRPr kumimoji="1" lang="ja-JP" altLang="en-US" sz="1600" b="1" dirty="0">
                        <a:solidFill>
                          <a:schemeClr val="tx1"/>
                        </a:solidFill>
                      </a:endParaRPr>
                    </a:p>
                  </a:txBody>
                  <a:tcPr anchor="ctr">
                    <a:noFill/>
                  </a:tcPr>
                </a:tc>
                <a:tc>
                  <a:txBody>
                    <a:bodyPr/>
                    <a:lstStyle/>
                    <a:p>
                      <a:pPr algn="ctr"/>
                      <a:r>
                        <a:rPr kumimoji="1" lang="ja-JP" altLang="en-US" sz="1400" dirty="0" smtClean="0"/>
                        <a:t>８．１％</a:t>
                      </a:r>
                      <a:endParaRPr kumimoji="1" lang="ja-JP" altLang="en-US" sz="1400" dirty="0"/>
                    </a:p>
                  </a:txBody>
                  <a:tcPr anchor="ctr"/>
                </a:tc>
                <a:tc>
                  <a:txBody>
                    <a:bodyPr/>
                    <a:lstStyle/>
                    <a:p>
                      <a:pPr algn="ctr"/>
                      <a:r>
                        <a:rPr kumimoji="1" lang="ja-JP" altLang="en-US" sz="1400" dirty="0" smtClean="0"/>
                        <a:t>１２．５％</a:t>
                      </a:r>
                      <a:endParaRPr kumimoji="1" lang="ja-JP" altLang="en-US" sz="1400" dirty="0"/>
                    </a:p>
                  </a:txBody>
                  <a:tcPr anchor="ctr"/>
                </a:tc>
                <a:extLst>
                  <a:ext uri="{0D108BD9-81ED-4DB2-BD59-A6C34878D82A}">
                    <a16:rowId xmlns:a16="http://schemas.microsoft.com/office/drawing/2014/main" val="3883039706"/>
                  </a:ext>
                </a:extLst>
              </a:tr>
              <a:tr h="272270">
                <a:tc>
                  <a:txBody>
                    <a:bodyPr/>
                    <a:lstStyle/>
                    <a:p>
                      <a:r>
                        <a:rPr kumimoji="1" lang="ja-JP" altLang="en-US" sz="1400" b="1" dirty="0" smtClean="0"/>
                        <a:t>第１・第２都市の比率</a:t>
                      </a:r>
                      <a:endParaRPr kumimoji="1" lang="ja-JP" altLang="en-US" sz="1400" b="1" dirty="0"/>
                    </a:p>
                  </a:txBody>
                  <a:tcPr anchor="ctr"/>
                </a:tc>
                <a:tc>
                  <a:txBody>
                    <a:bodyPr/>
                    <a:lstStyle/>
                    <a:p>
                      <a:pPr algn="ctr"/>
                      <a:r>
                        <a:rPr kumimoji="1" lang="ja-JP" altLang="en-US" sz="1600" b="1" dirty="0" smtClean="0">
                          <a:solidFill>
                            <a:schemeClr val="tx1"/>
                          </a:solidFill>
                        </a:rPr>
                        <a:t>３：１</a:t>
                      </a:r>
                      <a:endParaRPr kumimoji="1" lang="ja-JP" altLang="en-US" sz="1600" b="1" dirty="0">
                        <a:solidFill>
                          <a:schemeClr val="tx1"/>
                        </a:solidFill>
                      </a:endParaRPr>
                    </a:p>
                  </a:txBody>
                  <a:tcPr anchor="ctr">
                    <a:noFill/>
                  </a:tcPr>
                </a:tc>
                <a:tc>
                  <a:txBody>
                    <a:bodyPr/>
                    <a:lstStyle/>
                    <a:p>
                      <a:pPr algn="ctr"/>
                      <a:r>
                        <a:rPr kumimoji="1" lang="ja-JP" altLang="en-US" sz="1400" dirty="0" smtClean="0"/>
                        <a:t>２：１</a:t>
                      </a:r>
                      <a:endParaRPr kumimoji="1" lang="ja-JP" altLang="en-US" sz="1400" dirty="0"/>
                    </a:p>
                  </a:txBody>
                  <a:tcPr anchor="ctr"/>
                </a:tc>
                <a:tc>
                  <a:txBody>
                    <a:bodyPr/>
                    <a:lstStyle/>
                    <a:p>
                      <a:pPr algn="ctr"/>
                      <a:r>
                        <a:rPr kumimoji="1" lang="ja-JP" altLang="en-US" sz="1400" dirty="0" smtClean="0"/>
                        <a:t>２：１</a:t>
                      </a:r>
                      <a:endParaRPr kumimoji="1" lang="ja-JP" altLang="en-US" sz="1400" dirty="0"/>
                    </a:p>
                  </a:txBody>
                  <a:tcPr anchor="ctr"/>
                </a:tc>
                <a:extLst>
                  <a:ext uri="{0D108BD9-81ED-4DB2-BD59-A6C34878D82A}">
                    <a16:rowId xmlns:a16="http://schemas.microsoft.com/office/drawing/2014/main" val="3627088023"/>
                  </a:ext>
                </a:extLst>
              </a:tr>
            </a:tbl>
          </a:graphicData>
        </a:graphic>
      </p:graphicFrame>
      <p:sp>
        <p:nvSpPr>
          <p:cNvPr id="45" name="角丸四角形 44"/>
          <p:cNvSpPr/>
          <p:nvPr/>
        </p:nvSpPr>
        <p:spPr>
          <a:xfrm>
            <a:off x="11640128" y="10986347"/>
            <a:ext cx="1693713" cy="1207864"/>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46" name="テキスト ボックス 45">
            <a:extLst>
              <a:ext uri="{FF2B5EF4-FFF2-40B4-BE49-F238E27FC236}">
                <a16:creationId xmlns:a16="http://schemas.microsoft.com/office/drawing/2014/main" id="{34CF59F8-A367-4EC1-83BF-5D400B8A4CCC}"/>
              </a:ext>
            </a:extLst>
          </p:cNvPr>
          <p:cNvSpPr txBox="1"/>
          <p:nvPr/>
        </p:nvSpPr>
        <p:spPr>
          <a:xfrm>
            <a:off x="8842336" y="12439664"/>
            <a:ext cx="6106564"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アメリカ・ドイツの国単位はＯＥＣＤ、都市別はブルッキングス研究所の公表値</a:t>
            </a:r>
            <a:endParaRPr lang="en-US" altLang="ja-JP" sz="1050" dirty="0" smtClean="0"/>
          </a:p>
        </p:txBody>
      </p:sp>
      <p:sp>
        <p:nvSpPr>
          <p:cNvPr id="47" name="楕円 46"/>
          <p:cNvSpPr/>
          <p:nvPr/>
        </p:nvSpPr>
        <p:spPr>
          <a:xfrm>
            <a:off x="7466448" y="11250228"/>
            <a:ext cx="477402" cy="46832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6"/>
          <a:stretch>
            <a:fillRect/>
          </a:stretch>
        </p:blipFill>
        <p:spPr>
          <a:xfrm>
            <a:off x="143649" y="1262362"/>
            <a:ext cx="8255615" cy="5199662"/>
          </a:xfrm>
          <a:prstGeom prst="rect">
            <a:avLst/>
          </a:prstGeom>
        </p:spPr>
      </p:pic>
      <p:sp>
        <p:nvSpPr>
          <p:cNvPr id="48" name="テキスト ボックス 47"/>
          <p:cNvSpPr txBox="1"/>
          <p:nvPr/>
        </p:nvSpPr>
        <p:spPr>
          <a:xfrm>
            <a:off x="8798749" y="6346656"/>
            <a:ext cx="8149556" cy="307777"/>
          </a:xfrm>
          <a:prstGeom prst="rect">
            <a:avLst/>
          </a:prstGeom>
          <a:noFill/>
        </p:spPr>
        <p:txBody>
          <a:bodyPr wrap="square" rtlCol="0">
            <a:spAutoFit/>
          </a:bodyPr>
          <a:lstStyle/>
          <a:p>
            <a:r>
              <a:rPr lang="ja-JP" altLang="en-US" sz="1400" dirty="0" smtClean="0">
                <a:latin typeface="+mn-ea"/>
              </a:rPr>
              <a:t>出典：内閣府 </a:t>
            </a:r>
            <a:r>
              <a:rPr lang="en-US" altLang="ja-JP" sz="1400" dirty="0" smtClean="0">
                <a:latin typeface="+mn-ea"/>
              </a:rPr>
              <a:t>『</a:t>
            </a:r>
            <a:r>
              <a:rPr lang="ja-JP" altLang="en-US" sz="1400" dirty="0" smtClean="0">
                <a:latin typeface="+mn-ea"/>
              </a:rPr>
              <a:t>新型コロナウイルス感染症の影響下における 生活意識・行動の変化に関する調査</a:t>
            </a:r>
            <a:r>
              <a:rPr lang="en-US" altLang="ja-JP" sz="1400" dirty="0" smtClean="0">
                <a:latin typeface="+mn-ea"/>
              </a:rPr>
              <a:t>』</a:t>
            </a:r>
            <a:endParaRPr kumimoji="1" lang="ja-JP" altLang="en-US" sz="1400" dirty="0">
              <a:latin typeface="+mn-ea"/>
            </a:endParaRPr>
          </a:p>
        </p:txBody>
      </p:sp>
    </p:spTree>
    <p:extLst>
      <p:ext uri="{BB962C8B-B14F-4D97-AF65-F5344CB8AC3E}">
        <p14:creationId xmlns:p14="http://schemas.microsoft.com/office/powerpoint/2010/main" val="203980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17409" y="8068103"/>
            <a:ext cx="8172027" cy="2741140"/>
          </a:xfrm>
          <a:prstGeom prst="rect">
            <a:avLst/>
          </a:prstGeom>
        </p:spPr>
      </p:pic>
      <p:pic>
        <p:nvPicPr>
          <p:cNvPr id="2" name="図 1"/>
          <p:cNvPicPr>
            <a:picLocks noChangeAspect="1"/>
          </p:cNvPicPr>
          <p:nvPr/>
        </p:nvPicPr>
        <p:blipFill>
          <a:blip r:embed="rId4"/>
          <a:stretch>
            <a:fillRect/>
          </a:stretch>
        </p:blipFill>
        <p:spPr>
          <a:xfrm>
            <a:off x="822768" y="1890112"/>
            <a:ext cx="6865620" cy="4343400"/>
          </a:xfrm>
          <a:prstGeom prst="rect">
            <a:avLst/>
          </a:prstGeom>
        </p:spPr>
      </p:pic>
      <p:sp>
        <p:nvSpPr>
          <p:cNvPr id="47"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91" name="正方形/長方形 90"/>
          <p:cNvSpPr/>
          <p:nvPr/>
        </p:nvSpPr>
        <p:spPr>
          <a:xfrm>
            <a:off x="36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92" name="テキスト ボックス 91"/>
          <p:cNvSpPr txBox="1"/>
          <p:nvPr/>
        </p:nvSpPr>
        <p:spPr>
          <a:xfrm>
            <a:off x="36000" y="64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41</a:t>
            </a:r>
            <a:r>
              <a:rPr lang="en-US" altLang="zh-TW" dirty="0" smtClean="0">
                <a:latin typeface="游ゴシック" panose="020B0400000000000000" pitchFamily="50" charset="-128"/>
                <a:ea typeface="游ゴシック" panose="020B0400000000000000" pitchFamily="50" charset="-128"/>
              </a:rPr>
              <a:t>)</a:t>
            </a:r>
            <a:r>
              <a:rPr lang="ja-JP" altLang="en-US" dirty="0" smtClean="0"/>
              <a:t>事業所の東京集中</a:t>
            </a:r>
            <a:endParaRPr lang="ja-JP" altLang="en-US" dirty="0"/>
          </a:p>
        </p:txBody>
      </p:sp>
      <p:sp>
        <p:nvSpPr>
          <p:cNvPr id="97" name="テキスト ボックス 96">
            <a:extLst>
              <a:ext uri="{FF2B5EF4-FFF2-40B4-BE49-F238E27FC236}">
                <a16:creationId xmlns:a16="http://schemas.microsoft.com/office/drawing/2014/main" id="{34CF59F8-A367-4EC1-83BF-5D400B8A4CCC}"/>
              </a:ext>
            </a:extLst>
          </p:cNvPr>
          <p:cNvSpPr txBox="1"/>
          <p:nvPr/>
        </p:nvSpPr>
        <p:spPr>
          <a:xfrm>
            <a:off x="3773827" y="6355801"/>
            <a:ext cx="4632497"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：第１回企業</a:t>
            </a:r>
            <a:r>
              <a:rPr lang="ja-JP" altLang="en-US" sz="1000" dirty="0"/>
              <a:t>等の東京一極集中に関する</a:t>
            </a:r>
            <a:r>
              <a:rPr lang="ja-JP" altLang="en-US" sz="1000" dirty="0" smtClean="0"/>
              <a:t>懇談会資料（国土政策局）</a:t>
            </a:r>
            <a:endParaRPr lang="en-US" altLang="ja-JP" sz="1000" dirty="0"/>
          </a:p>
        </p:txBody>
      </p:sp>
      <p:sp>
        <p:nvSpPr>
          <p:cNvPr id="99" name="角丸四角形 98"/>
          <p:cNvSpPr/>
          <p:nvPr/>
        </p:nvSpPr>
        <p:spPr>
          <a:xfrm>
            <a:off x="801525" y="1915376"/>
            <a:ext cx="3093273" cy="22453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日本の</a:t>
            </a:r>
            <a:r>
              <a:rPr kumimoji="1" lang="en-US" altLang="ja-JP" sz="1400" b="1" dirty="0" smtClean="0">
                <a:latin typeface="Meiryo UI" panose="020B0604030504040204" pitchFamily="50" charset="-128"/>
                <a:ea typeface="Meiryo UI" panose="020B0604030504040204" pitchFamily="50" charset="-128"/>
              </a:rPr>
              <a:t>100</a:t>
            </a:r>
            <a:r>
              <a:rPr kumimoji="1" lang="ja-JP" altLang="en-US" sz="1400" b="1" dirty="0" smtClean="0">
                <a:latin typeface="Meiryo UI" panose="020B0604030504040204" pitchFamily="50" charset="-128"/>
                <a:ea typeface="Meiryo UI" panose="020B0604030504040204" pitchFamily="50" charset="-128"/>
              </a:rPr>
              <a:t>人以上の事業所の所在地</a:t>
            </a:r>
            <a:endParaRPr kumimoji="1" lang="ja-JP" altLang="en-US" sz="1400" b="1" dirty="0">
              <a:latin typeface="Meiryo UI" panose="020B0604030504040204" pitchFamily="50" charset="-128"/>
              <a:ea typeface="Meiryo UI" panose="020B0604030504040204" pitchFamily="50" charset="-128"/>
            </a:endParaRPr>
          </a:p>
        </p:txBody>
      </p:sp>
      <p:sp>
        <p:nvSpPr>
          <p:cNvPr id="100" name="角丸四角形 99"/>
          <p:cNvSpPr/>
          <p:nvPr/>
        </p:nvSpPr>
        <p:spPr>
          <a:xfrm>
            <a:off x="4448502" y="1869990"/>
            <a:ext cx="3270143" cy="23182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アメリカ</a:t>
            </a:r>
            <a:r>
              <a:rPr kumimoji="1" lang="ja-JP" altLang="en-US" sz="1400" b="1" dirty="0" smtClean="0">
                <a:latin typeface="Meiryo UI" panose="020B0604030504040204" pitchFamily="50" charset="-128"/>
                <a:ea typeface="Meiryo UI" panose="020B0604030504040204" pitchFamily="50" charset="-128"/>
              </a:rPr>
              <a:t>の</a:t>
            </a:r>
            <a:r>
              <a:rPr kumimoji="1" lang="en-US" altLang="ja-JP" sz="1400" b="1" dirty="0" smtClean="0">
                <a:latin typeface="Meiryo UI" panose="020B0604030504040204" pitchFamily="50" charset="-128"/>
                <a:ea typeface="Meiryo UI" panose="020B0604030504040204" pitchFamily="50" charset="-128"/>
              </a:rPr>
              <a:t>100</a:t>
            </a:r>
            <a:r>
              <a:rPr kumimoji="1" lang="ja-JP" altLang="en-US" sz="1400" b="1" dirty="0" smtClean="0">
                <a:latin typeface="Meiryo UI" panose="020B0604030504040204" pitchFamily="50" charset="-128"/>
                <a:ea typeface="Meiryo UI" panose="020B0604030504040204" pitchFamily="50" charset="-128"/>
              </a:rPr>
              <a:t>人以上の事業所の所在地</a:t>
            </a:r>
            <a:endParaRPr kumimoji="1" lang="ja-JP" altLang="en-US" sz="1400" b="1" dirty="0">
              <a:latin typeface="Meiryo UI" panose="020B0604030504040204" pitchFamily="50" charset="-128"/>
              <a:ea typeface="Meiryo UI" panose="020B0604030504040204" pitchFamily="50" charset="-128"/>
            </a:endParaRPr>
          </a:p>
        </p:txBody>
      </p:sp>
      <p:sp>
        <p:nvSpPr>
          <p:cNvPr id="101" name="角丸四角形 100"/>
          <p:cNvSpPr/>
          <p:nvPr/>
        </p:nvSpPr>
        <p:spPr>
          <a:xfrm>
            <a:off x="4418245" y="4071403"/>
            <a:ext cx="3270143" cy="23182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イギリス</a:t>
            </a:r>
            <a:r>
              <a:rPr kumimoji="1" lang="ja-JP" altLang="en-US" sz="1400" b="1" dirty="0" smtClean="0">
                <a:latin typeface="Meiryo UI" panose="020B0604030504040204" pitchFamily="50" charset="-128"/>
                <a:ea typeface="Meiryo UI" panose="020B0604030504040204" pitchFamily="50" charset="-128"/>
              </a:rPr>
              <a:t>の</a:t>
            </a:r>
            <a:r>
              <a:rPr kumimoji="1" lang="en-US" altLang="ja-JP" sz="1400" b="1" dirty="0" smtClean="0">
                <a:latin typeface="Meiryo UI" panose="020B0604030504040204" pitchFamily="50" charset="-128"/>
                <a:ea typeface="Meiryo UI" panose="020B0604030504040204" pitchFamily="50" charset="-128"/>
              </a:rPr>
              <a:t>100</a:t>
            </a:r>
            <a:r>
              <a:rPr kumimoji="1" lang="ja-JP" altLang="en-US" sz="1400" b="1" dirty="0" smtClean="0">
                <a:latin typeface="Meiryo UI" panose="020B0604030504040204" pitchFamily="50" charset="-128"/>
                <a:ea typeface="Meiryo UI" panose="020B0604030504040204" pitchFamily="50" charset="-128"/>
              </a:rPr>
              <a:t>人以上の事業所の所在地</a:t>
            </a:r>
            <a:endParaRPr kumimoji="1" lang="ja-JP" altLang="en-US" sz="1400" b="1" dirty="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34CF59F8-A367-4EC1-83BF-5D400B8A4CCC}"/>
              </a:ext>
            </a:extLst>
          </p:cNvPr>
          <p:cNvSpPr txBox="1"/>
          <p:nvPr/>
        </p:nvSpPr>
        <p:spPr>
          <a:xfrm>
            <a:off x="45871" y="1197145"/>
            <a:ext cx="8316000" cy="553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defPPr>
              <a:defRPr lang="en-US"/>
            </a:defPPr>
            <a:lvl1pPr marL="180975" indent="-180975">
              <a:lnSpc>
                <a:spcPts val="1800"/>
              </a:lnSpc>
              <a:defRPr kumimoji="1" sz="1400" b="0">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●従業者数</a:t>
            </a:r>
            <a:r>
              <a:rPr lang="en-US" altLang="ja-JP" dirty="0">
                <a:solidFill>
                  <a:schemeClr val="tx1"/>
                </a:solidFill>
              </a:rPr>
              <a:t>100</a:t>
            </a:r>
            <a:r>
              <a:rPr lang="ja-JP" altLang="en-US" dirty="0">
                <a:solidFill>
                  <a:schemeClr val="tx1"/>
                </a:solidFill>
              </a:rPr>
              <a:t>人以上の</a:t>
            </a:r>
            <a:r>
              <a:rPr lang="ja-JP" altLang="en-US" dirty="0" smtClean="0">
                <a:solidFill>
                  <a:schemeClr val="tx1"/>
                </a:solidFill>
              </a:rPr>
              <a:t>事業所は</a:t>
            </a:r>
            <a:r>
              <a:rPr lang="ja-JP" altLang="en-US" dirty="0">
                <a:solidFill>
                  <a:schemeClr val="tx1"/>
                </a:solidFill>
              </a:rPr>
              <a:t>、東京都が</a:t>
            </a:r>
            <a:r>
              <a:rPr lang="en-US" altLang="ja-JP" dirty="0">
                <a:solidFill>
                  <a:schemeClr val="tx1"/>
                </a:solidFill>
              </a:rPr>
              <a:t>37.0%</a:t>
            </a:r>
            <a:r>
              <a:rPr lang="ja-JP" altLang="en-US" dirty="0">
                <a:solidFill>
                  <a:schemeClr val="tx1"/>
                </a:solidFill>
              </a:rPr>
              <a:t>のシェア（東京圏</a:t>
            </a:r>
            <a:r>
              <a:rPr lang="ja-JP" altLang="en-US" dirty="0" smtClean="0">
                <a:solidFill>
                  <a:schemeClr val="tx1"/>
                </a:solidFill>
              </a:rPr>
              <a:t>で半分</a:t>
            </a:r>
            <a:r>
              <a:rPr lang="ja-JP" altLang="en-US" dirty="0">
                <a:solidFill>
                  <a:schemeClr val="tx1"/>
                </a:solidFill>
              </a:rPr>
              <a:t>（</a:t>
            </a:r>
            <a:r>
              <a:rPr lang="en-US" altLang="ja-JP" dirty="0">
                <a:solidFill>
                  <a:schemeClr val="tx1"/>
                </a:solidFill>
              </a:rPr>
              <a:t>46.9%</a:t>
            </a:r>
            <a:r>
              <a:rPr lang="ja-JP" altLang="en-US" dirty="0">
                <a:solidFill>
                  <a:schemeClr val="tx1"/>
                </a:solidFill>
              </a:rPr>
              <a:t>）を占める状況）</a:t>
            </a:r>
            <a:endParaRPr lang="en-US" altLang="ja-JP" dirty="0">
              <a:solidFill>
                <a:schemeClr val="tx1"/>
              </a:solidFill>
            </a:endParaRPr>
          </a:p>
          <a:p>
            <a:r>
              <a:rPr lang="ja-JP" altLang="en-US" dirty="0">
                <a:solidFill>
                  <a:schemeClr val="tx1"/>
                </a:solidFill>
              </a:rPr>
              <a:t>●他国（アメリカ、イギリス）比べても、過度に</a:t>
            </a:r>
            <a:r>
              <a:rPr lang="ja-JP" altLang="en-US" dirty="0" smtClean="0">
                <a:solidFill>
                  <a:schemeClr val="tx1"/>
                </a:solidFill>
              </a:rPr>
              <a:t>集中</a:t>
            </a:r>
            <a:endParaRPr lang="ja-JP" altLang="en-US" dirty="0">
              <a:solidFill>
                <a:schemeClr val="tx1"/>
              </a:solidFill>
            </a:endParaRPr>
          </a:p>
        </p:txBody>
      </p:sp>
      <p:sp>
        <p:nvSpPr>
          <p:cNvPr id="53" name="タイトル 1"/>
          <p:cNvSpPr txBox="1">
            <a:spLocks/>
          </p:cNvSpPr>
          <p:nvPr/>
        </p:nvSpPr>
        <p:spPr>
          <a:xfrm>
            <a:off x="-6095" y="-17982"/>
            <a:ext cx="17056607" cy="648000"/>
          </a:xfrm>
          <a:prstGeom prst="rect">
            <a:avLst/>
          </a:prstGeom>
          <a:solidFill>
            <a:srgbClr val="002060"/>
          </a:solidFill>
        </p:spPr>
        <p:txBody>
          <a:bodyPr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＜参考資料＞コロナの影響と新たな潮流（</a:t>
            </a:r>
            <a:r>
              <a:rPr lang="ja-JP" altLang="en-US" sz="3600" b="1" dirty="0" smtClean="0">
                <a:solidFill>
                  <a:schemeClr val="bg1"/>
                </a:solidFill>
                <a:latin typeface="+mn-ea"/>
                <a:ea typeface="+mn-ea"/>
              </a:rPr>
              <a:t>資料</a:t>
            </a:r>
            <a:r>
              <a:rPr lang="en-US" altLang="ja-JP" sz="3600" b="1" dirty="0" smtClean="0">
                <a:solidFill>
                  <a:schemeClr val="bg1"/>
                </a:solidFill>
                <a:latin typeface="+mn-ea"/>
                <a:ea typeface="+mn-ea"/>
              </a:rPr>
              <a:t>41</a:t>
            </a:r>
            <a:r>
              <a:rPr lang="ja-JP" altLang="en-US" sz="3600" b="1" dirty="0" smtClean="0">
                <a:solidFill>
                  <a:schemeClr val="bg1"/>
                </a:solidFill>
                <a:latin typeface="+mn-ea"/>
                <a:ea typeface="+mn-ea"/>
              </a:rPr>
              <a:t>～</a:t>
            </a:r>
            <a:r>
              <a:rPr lang="en-US" altLang="ja-JP" sz="3600" b="1" dirty="0" smtClean="0">
                <a:solidFill>
                  <a:schemeClr val="bg1"/>
                </a:solidFill>
                <a:latin typeface="+mn-ea"/>
                <a:ea typeface="+mn-ea"/>
              </a:rPr>
              <a:t>44</a:t>
            </a:r>
            <a:r>
              <a:rPr lang="ja-JP" altLang="en-US" sz="3600" b="1" dirty="0" smtClean="0">
                <a:solidFill>
                  <a:schemeClr val="bg1"/>
                </a:solidFill>
                <a:latin typeface="+mn-ea"/>
                <a:ea typeface="+mn-ea"/>
              </a:rPr>
              <a:t>）</a:t>
            </a:r>
            <a:endParaRPr lang="ja-JP" altLang="en-US" sz="3200" b="1" dirty="0">
              <a:solidFill>
                <a:schemeClr val="bg1"/>
              </a:solidFill>
              <a:latin typeface="+mn-ea"/>
              <a:ea typeface="+mn-ea"/>
            </a:endParaRPr>
          </a:p>
        </p:txBody>
      </p:sp>
      <p:sp>
        <p:nvSpPr>
          <p:cNvPr id="54" name="テキスト ボックス 53"/>
          <p:cNvSpPr txBox="1"/>
          <p:nvPr/>
        </p:nvSpPr>
        <p:spPr>
          <a:xfrm>
            <a:off x="8568000" y="648000"/>
            <a:ext cx="8460000" cy="523220"/>
          </a:xfrm>
          <a:prstGeom prst="rect">
            <a:avLst/>
          </a:prstGeom>
          <a:solidFill>
            <a:srgbClr val="0070C0"/>
          </a:solidFill>
        </p:spPr>
        <p:txBody>
          <a:bodyPr wrap="square" rtlCol="0">
            <a:spAutoFit/>
          </a:bodyPr>
          <a:lstStyle/>
          <a:p>
            <a:pPr algn="ctr" defTabSz="1277924">
              <a:buClr>
                <a:srgbClr val="000000"/>
              </a:buClr>
              <a:buSzPct val="100000"/>
              <a:defRPr/>
            </a:pP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42</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上場</a:t>
            </a:r>
            <a:r>
              <a:rPr lang="ja-JP" altLang="en-US"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企業</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の本社の東京集中</a:t>
            </a:r>
            <a:endParaRPr lang="ja-JP" altLang="en-US" sz="2000" b="1" dirty="0">
              <a:solidFill>
                <a:schemeClr val="bg1"/>
              </a:solidFill>
              <a:latin typeface="+mn-ea"/>
              <a:cs typeface="Meiryo UI" panose="020B0604030504040204" pitchFamily="50" charset="-128"/>
            </a:endParaRPr>
          </a:p>
        </p:txBody>
      </p:sp>
      <p:sp>
        <p:nvSpPr>
          <p:cNvPr id="55" name="正方形/長方形 54"/>
          <p:cNvSpPr/>
          <p:nvPr/>
        </p:nvSpPr>
        <p:spPr>
          <a:xfrm>
            <a:off x="8568000" y="64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graphicFrame>
        <p:nvGraphicFramePr>
          <p:cNvPr id="56" name="表 55"/>
          <p:cNvGraphicFramePr>
            <a:graphicFrameLocks noGrp="1"/>
          </p:cNvGraphicFramePr>
          <p:nvPr>
            <p:extLst/>
          </p:nvPr>
        </p:nvGraphicFramePr>
        <p:xfrm>
          <a:off x="9191552" y="2073209"/>
          <a:ext cx="7562850" cy="3853014"/>
        </p:xfrm>
        <a:graphic>
          <a:graphicData uri="http://schemas.openxmlformats.org/drawingml/2006/table">
            <a:tbl>
              <a:tblPr>
                <a:tableStyleId>{5C22544A-7EE6-4342-B048-85BDC9FD1C3A}</a:tableStyleId>
              </a:tblPr>
              <a:tblGrid>
                <a:gridCol w="1095953">
                  <a:extLst>
                    <a:ext uri="{9D8B030D-6E8A-4147-A177-3AD203B41FA5}">
                      <a16:colId xmlns:a16="http://schemas.microsoft.com/office/drawing/2014/main" val="1099001131"/>
                    </a:ext>
                  </a:extLst>
                </a:gridCol>
                <a:gridCol w="1865452">
                  <a:extLst>
                    <a:ext uri="{9D8B030D-6E8A-4147-A177-3AD203B41FA5}">
                      <a16:colId xmlns:a16="http://schemas.microsoft.com/office/drawing/2014/main" val="4024707327"/>
                    </a:ext>
                  </a:extLst>
                </a:gridCol>
                <a:gridCol w="2114177">
                  <a:extLst>
                    <a:ext uri="{9D8B030D-6E8A-4147-A177-3AD203B41FA5}">
                      <a16:colId xmlns:a16="http://schemas.microsoft.com/office/drawing/2014/main" val="4128506208"/>
                    </a:ext>
                  </a:extLst>
                </a:gridCol>
                <a:gridCol w="2487268">
                  <a:extLst>
                    <a:ext uri="{9D8B030D-6E8A-4147-A177-3AD203B41FA5}">
                      <a16:colId xmlns:a16="http://schemas.microsoft.com/office/drawing/2014/main" val="4140362284"/>
                    </a:ext>
                  </a:extLst>
                </a:gridCol>
              </a:tblGrid>
              <a:tr h="350274">
                <a:tc>
                  <a:txBody>
                    <a:bodyPr/>
                    <a:lstStyle/>
                    <a:p>
                      <a:pPr algn="ctr" fontAlgn="ctr"/>
                      <a:r>
                        <a:rPr lang="ja-JP" altLang="en-US" sz="1800" u="none" strike="noStrike" dirty="0">
                          <a:effectLst/>
                          <a:latin typeface="+mn-ea"/>
                          <a:ea typeface="+mn-ea"/>
                        </a:rPr>
                        <a:t>順位</a:t>
                      </a:r>
                      <a:endParaRPr lang="ja-JP" altLang="en-US" sz="1800" b="1"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800" u="none" strike="noStrike" dirty="0">
                          <a:effectLst/>
                          <a:latin typeface="+mn-ea"/>
                          <a:ea typeface="+mn-ea"/>
                        </a:rPr>
                        <a:t>都道府県</a:t>
                      </a:r>
                      <a:endParaRPr lang="ja-JP" altLang="en-US" sz="1800" b="1"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800" u="none" strike="noStrike" dirty="0">
                          <a:effectLst/>
                          <a:latin typeface="+mn-ea"/>
                          <a:ea typeface="+mn-ea"/>
                        </a:rPr>
                        <a:t>上場会社数</a:t>
                      </a:r>
                      <a:endParaRPr lang="ja-JP" altLang="en-US" sz="1800" b="1"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1800" u="none" strike="noStrike" dirty="0">
                          <a:effectLst/>
                          <a:latin typeface="+mn-ea"/>
                          <a:ea typeface="+mn-ea"/>
                        </a:rPr>
                        <a:t>構成比（％）</a:t>
                      </a:r>
                      <a:endParaRPr lang="zh-TW" altLang="en-US" sz="1800" b="1"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6810966"/>
                  </a:ext>
                </a:extLst>
              </a:tr>
              <a:tr h="350274">
                <a:tc>
                  <a:txBody>
                    <a:bodyPr/>
                    <a:lstStyle/>
                    <a:p>
                      <a:pPr algn="ctr" fontAlgn="ctr"/>
                      <a:r>
                        <a:rPr lang="en-US" altLang="ja-JP" sz="1800" b="1" u="none" strike="noStrike" dirty="0">
                          <a:solidFill>
                            <a:srgbClr val="FF0000"/>
                          </a:solidFill>
                          <a:effectLst/>
                          <a:latin typeface="+mn-ea"/>
                          <a:ea typeface="+mn-ea"/>
                        </a:rPr>
                        <a:t>1</a:t>
                      </a:r>
                      <a:endParaRPr lang="en-US" altLang="ja-JP" sz="1800" b="1" i="0" u="none" strike="noStrike" dirty="0">
                        <a:solidFill>
                          <a:srgbClr val="FF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b="1" u="none" strike="noStrike" dirty="0">
                          <a:solidFill>
                            <a:srgbClr val="FF0000"/>
                          </a:solidFill>
                          <a:effectLst/>
                          <a:latin typeface="+mn-ea"/>
                          <a:ea typeface="+mn-ea"/>
                        </a:rPr>
                        <a:t>東京都</a:t>
                      </a:r>
                      <a:endParaRPr lang="ja-JP" altLang="en-US" sz="1800" b="1" i="0" u="none" strike="noStrike" dirty="0">
                        <a:solidFill>
                          <a:srgbClr val="FF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b="1" u="none" strike="noStrike" dirty="0">
                          <a:solidFill>
                            <a:srgbClr val="FF0000"/>
                          </a:solidFill>
                          <a:effectLst/>
                          <a:latin typeface="+mn-ea"/>
                          <a:ea typeface="+mn-ea"/>
                        </a:rPr>
                        <a:t>1972</a:t>
                      </a:r>
                      <a:endParaRPr lang="en-US" altLang="ja-JP" sz="1800" b="1" i="0" u="none" strike="noStrike" dirty="0">
                        <a:solidFill>
                          <a:srgbClr val="FF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b="1" u="none" strike="noStrike" dirty="0">
                          <a:solidFill>
                            <a:srgbClr val="FF0000"/>
                          </a:solidFill>
                          <a:effectLst/>
                          <a:latin typeface="+mn-ea"/>
                          <a:ea typeface="+mn-ea"/>
                        </a:rPr>
                        <a:t>51.50%</a:t>
                      </a:r>
                      <a:endParaRPr lang="en-US" altLang="ja-JP" sz="1800" b="1" i="0" u="none" strike="noStrike" dirty="0">
                        <a:solidFill>
                          <a:srgbClr val="FF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0436058"/>
                  </a:ext>
                </a:extLst>
              </a:tr>
              <a:tr h="350274">
                <a:tc>
                  <a:txBody>
                    <a:bodyPr/>
                    <a:lstStyle/>
                    <a:p>
                      <a:pPr algn="ctr" fontAlgn="ctr"/>
                      <a:r>
                        <a:rPr lang="en-US" altLang="ja-JP" sz="1800" b="1" u="none" strike="noStrike" dirty="0">
                          <a:solidFill>
                            <a:schemeClr val="tx2"/>
                          </a:solidFill>
                          <a:effectLst/>
                          <a:latin typeface="+mn-ea"/>
                          <a:ea typeface="+mn-ea"/>
                        </a:rPr>
                        <a:t>2</a:t>
                      </a:r>
                      <a:endParaRPr lang="en-US" altLang="ja-JP" sz="1800" b="1" i="0" u="none" strike="noStrike" dirty="0">
                        <a:solidFill>
                          <a:schemeClr val="tx2"/>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b="1" u="none" strike="noStrike" dirty="0">
                          <a:solidFill>
                            <a:schemeClr val="tx2"/>
                          </a:solidFill>
                          <a:effectLst/>
                          <a:latin typeface="+mn-ea"/>
                          <a:ea typeface="+mn-ea"/>
                        </a:rPr>
                        <a:t>大阪府</a:t>
                      </a:r>
                      <a:endParaRPr lang="ja-JP" altLang="en-US" sz="1800" b="1" i="0" u="none" strike="noStrike" dirty="0">
                        <a:solidFill>
                          <a:schemeClr val="tx2"/>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b="1" u="none" strike="noStrike" dirty="0">
                          <a:solidFill>
                            <a:schemeClr val="tx2"/>
                          </a:solidFill>
                          <a:effectLst/>
                          <a:latin typeface="+mn-ea"/>
                          <a:ea typeface="+mn-ea"/>
                        </a:rPr>
                        <a:t>433</a:t>
                      </a:r>
                      <a:endParaRPr lang="en-US" altLang="ja-JP" sz="1800" b="1" i="0" u="none" strike="noStrike" dirty="0">
                        <a:solidFill>
                          <a:schemeClr val="tx2"/>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b="1" u="none" strike="noStrike" dirty="0">
                          <a:solidFill>
                            <a:schemeClr val="tx2"/>
                          </a:solidFill>
                          <a:effectLst/>
                          <a:latin typeface="+mn-ea"/>
                          <a:ea typeface="+mn-ea"/>
                        </a:rPr>
                        <a:t>11.30%</a:t>
                      </a:r>
                      <a:endParaRPr lang="en-US" altLang="ja-JP" sz="1800" b="1" i="0" u="none" strike="noStrike" dirty="0">
                        <a:solidFill>
                          <a:schemeClr val="tx2"/>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4809977"/>
                  </a:ext>
                </a:extLst>
              </a:tr>
              <a:tr h="350274">
                <a:tc>
                  <a:txBody>
                    <a:bodyPr/>
                    <a:lstStyle/>
                    <a:p>
                      <a:pPr algn="ctr" fontAlgn="ctr"/>
                      <a:r>
                        <a:rPr lang="en-US" altLang="ja-JP" sz="1800" u="none" strike="noStrike" dirty="0">
                          <a:effectLst/>
                          <a:latin typeface="+mn-ea"/>
                          <a:ea typeface="+mn-ea"/>
                        </a:rPr>
                        <a:t>3</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愛知県</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223</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a:effectLst/>
                          <a:latin typeface="+mn-ea"/>
                          <a:ea typeface="+mn-ea"/>
                        </a:rPr>
                        <a:t>5.80%</a:t>
                      </a:r>
                      <a:endParaRPr lang="en-US" altLang="ja-JP" sz="1800" b="0" i="0" u="none" strike="noStrike">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5169751"/>
                  </a:ext>
                </a:extLst>
              </a:tr>
              <a:tr h="350274">
                <a:tc>
                  <a:txBody>
                    <a:bodyPr/>
                    <a:lstStyle/>
                    <a:p>
                      <a:pPr algn="ctr" fontAlgn="ctr"/>
                      <a:r>
                        <a:rPr lang="en-US" altLang="ja-JP" sz="1800" u="none" strike="noStrike" dirty="0">
                          <a:effectLst/>
                          <a:latin typeface="+mn-ea"/>
                          <a:ea typeface="+mn-ea"/>
                        </a:rPr>
                        <a:t>4</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神奈川県</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174</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a:effectLst/>
                          <a:latin typeface="+mn-ea"/>
                          <a:ea typeface="+mn-ea"/>
                        </a:rPr>
                        <a:t>4.50%</a:t>
                      </a:r>
                      <a:endParaRPr lang="en-US" altLang="ja-JP" sz="1800" b="0" i="0" u="none" strike="noStrike">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47162"/>
                  </a:ext>
                </a:extLst>
              </a:tr>
              <a:tr h="350274">
                <a:tc>
                  <a:txBody>
                    <a:bodyPr/>
                    <a:lstStyle/>
                    <a:p>
                      <a:pPr algn="ctr" fontAlgn="ctr"/>
                      <a:r>
                        <a:rPr lang="en-US" altLang="ja-JP" sz="1800" u="none" strike="noStrike" dirty="0">
                          <a:effectLst/>
                          <a:latin typeface="+mn-ea"/>
                          <a:ea typeface="+mn-ea"/>
                        </a:rPr>
                        <a:t>5</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兵庫県</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121</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a:effectLst/>
                          <a:latin typeface="+mn-ea"/>
                          <a:ea typeface="+mn-ea"/>
                        </a:rPr>
                        <a:t>3.20%</a:t>
                      </a:r>
                      <a:endParaRPr lang="en-US" altLang="ja-JP" sz="1800" b="0" i="0" u="none" strike="noStrike">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384850"/>
                  </a:ext>
                </a:extLst>
              </a:tr>
              <a:tr h="350274">
                <a:tc>
                  <a:txBody>
                    <a:bodyPr/>
                    <a:lstStyle/>
                    <a:p>
                      <a:pPr algn="ctr" fontAlgn="ctr"/>
                      <a:r>
                        <a:rPr lang="en-US" altLang="ja-JP" sz="1800" u="none" strike="noStrike" dirty="0">
                          <a:effectLst/>
                          <a:latin typeface="+mn-ea"/>
                          <a:ea typeface="+mn-ea"/>
                        </a:rPr>
                        <a:t>6</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福岡県</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85</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a:effectLst/>
                          <a:latin typeface="+mn-ea"/>
                          <a:ea typeface="+mn-ea"/>
                        </a:rPr>
                        <a:t>2.20%</a:t>
                      </a:r>
                      <a:endParaRPr lang="en-US" altLang="ja-JP" sz="1800" b="0" i="0" u="none" strike="noStrike">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1627543"/>
                  </a:ext>
                </a:extLst>
              </a:tr>
              <a:tr h="350274">
                <a:tc>
                  <a:txBody>
                    <a:bodyPr/>
                    <a:lstStyle/>
                    <a:p>
                      <a:pPr algn="ctr" fontAlgn="ctr"/>
                      <a:r>
                        <a:rPr lang="en-US" altLang="ja-JP" sz="1800" u="none" strike="noStrike">
                          <a:effectLst/>
                          <a:latin typeface="+mn-ea"/>
                          <a:ea typeface="+mn-ea"/>
                        </a:rPr>
                        <a:t>7</a:t>
                      </a:r>
                      <a:endParaRPr lang="en-US" altLang="ja-JP" sz="1800" b="0" i="0" u="none" strike="noStrike">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埼玉県</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76</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a:effectLst/>
                          <a:latin typeface="+mn-ea"/>
                          <a:ea typeface="+mn-ea"/>
                        </a:rPr>
                        <a:t>2.00%</a:t>
                      </a:r>
                      <a:endParaRPr lang="en-US" altLang="ja-JP" sz="1800" b="0" i="0" u="none" strike="noStrike">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9818718"/>
                  </a:ext>
                </a:extLst>
              </a:tr>
              <a:tr h="350274">
                <a:tc>
                  <a:txBody>
                    <a:bodyPr/>
                    <a:lstStyle/>
                    <a:p>
                      <a:pPr algn="ctr" fontAlgn="ctr"/>
                      <a:r>
                        <a:rPr lang="en-US" altLang="ja-JP" sz="1800" u="none" strike="noStrike" dirty="0">
                          <a:effectLst/>
                          <a:latin typeface="+mn-ea"/>
                          <a:ea typeface="+mn-ea"/>
                        </a:rPr>
                        <a:t>8</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京都府</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70</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dirty="0">
                          <a:effectLst/>
                          <a:latin typeface="+mn-ea"/>
                          <a:ea typeface="+mn-ea"/>
                        </a:rPr>
                        <a:t>1.80%</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4393952"/>
                  </a:ext>
                </a:extLst>
              </a:tr>
              <a:tr h="350274">
                <a:tc>
                  <a:txBody>
                    <a:bodyPr/>
                    <a:lstStyle/>
                    <a:p>
                      <a:pPr algn="ctr" fontAlgn="ctr"/>
                      <a:r>
                        <a:rPr lang="en-US" altLang="ja-JP" sz="1800" u="none" strike="noStrike">
                          <a:effectLst/>
                          <a:latin typeface="+mn-ea"/>
                          <a:ea typeface="+mn-ea"/>
                        </a:rPr>
                        <a:t>9</a:t>
                      </a:r>
                      <a:endParaRPr lang="en-US" altLang="ja-JP" sz="1800" b="0" i="0" u="none" strike="noStrike">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北海道</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53</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dirty="0">
                          <a:effectLst/>
                          <a:latin typeface="+mn-ea"/>
                          <a:ea typeface="+mn-ea"/>
                        </a:rPr>
                        <a:t>1.40%</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1134166"/>
                  </a:ext>
                </a:extLst>
              </a:tr>
              <a:tr h="350274">
                <a:tc>
                  <a:txBody>
                    <a:bodyPr/>
                    <a:lstStyle/>
                    <a:p>
                      <a:pPr algn="ctr" fontAlgn="ctr"/>
                      <a:r>
                        <a:rPr lang="en-US" altLang="ja-JP" sz="1800" u="none" strike="noStrike" dirty="0">
                          <a:effectLst/>
                          <a:latin typeface="+mn-ea"/>
                          <a:ea typeface="+mn-ea"/>
                        </a:rPr>
                        <a:t>10</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mn-ea"/>
                          <a:ea typeface="+mn-ea"/>
                        </a:rPr>
                        <a:t>千葉県</a:t>
                      </a:r>
                      <a:endParaRPr lang="ja-JP" altLang="en-US"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800" u="none" strike="noStrike" dirty="0">
                          <a:effectLst/>
                          <a:latin typeface="+mn-ea"/>
                          <a:ea typeface="+mn-ea"/>
                        </a:rPr>
                        <a:t>53</a:t>
                      </a:r>
                      <a:endParaRPr lang="en-US" altLang="ja-JP" sz="18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800" u="none" strike="noStrike" dirty="0">
                          <a:effectLst/>
                          <a:latin typeface="+mn-ea"/>
                          <a:ea typeface="+mn-ea"/>
                        </a:rPr>
                        <a:t>1.40%</a:t>
                      </a:r>
                      <a:endParaRPr lang="en-US" altLang="ja-JP" sz="1800" b="0" i="0" u="none" strike="noStrike" dirty="0">
                        <a:solidFill>
                          <a:srgbClr val="212529"/>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7910042"/>
                  </a:ext>
                </a:extLst>
              </a:tr>
            </a:tbl>
          </a:graphicData>
        </a:graphic>
      </p:graphicFrame>
      <p:sp>
        <p:nvSpPr>
          <p:cNvPr id="57" name="テキスト ボックス 56">
            <a:extLst>
              <a:ext uri="{FF2B5EF4-FFF2-40B4-BE49-F238E27FC236}">
                <a16:creationId xmlns:a16="http://schemas.microsoft.com/office/drawing/2014/main" id="{34CF59F8-A367-4EC1-83BF-5D400B8A4CCC}"/>
              </a:ext>
            </a:extLst>
          </p:cNvPr>
          <p:cNvSpPr txBox="1"/>
          <p:nvPr/>
        </p:nvSpPr>
        <p:spPr>
          <a:xfrm>
            <a:off x="11956878" y="6064818"/>
            <a:ext cx="5038905" cy="584775"/>
          </a:xfrm>
          <a:prstGeom prst="rect">
            <a:avLst/>
          </a:prstGeom>
          <a:noFill/>
          <a:ln>
            <a:noFill/>
          </a:ln>
        </p:spPr>
        <p:txBody>
          <a:bodyPr wrap="square" rtlCol="0">
            <a:spAutoFit/>
          </a:bodyPr>
          <a:lstStyle/>
          <a:p>
            <a:pPr marL="217984" indent="-217984"/>
            <a:r>
              <a:rPr lang="ja-JP" altLang="en-US" sz="1600" dirty="0" smtClean="0"/>
              <a:t>出典：日本</a:t>
            </a:r>
            <a:r>
              <a:rPr lang="ja-JP" altLang="en-US" sz="1600" dirty="0"/>
              <a:t>の各都道府県の株式会社数と上場</a:t>
            </a:r>
            <a:r>
              <a:rPr lang="ja-JP" altLang="en-US" sz="1600" dirty="0" smtClean="0"/>
              <a:t>会社数</a:t>
            </a:r>
            <a:endParaRPr lang="en-US" altLang="ja-JP" sz="1600" dirty="0" smtClean="0"/>
          </a:p>
          <a:p>
            <a:pPr marL="217984" indent="-217984"/>
            <a:r>
              <a:rPr lang="ja-JP" altLang="en-US" sz="1600" dirty="0" smtClean="0"/>
              <a:t>（</a:t>
            </a:r>
            <a:r>
              <a:rPr lang="en-US" altLang="ja-JP" sz="1600" dirty="0"/>
              <a:t>© </a:t>
            </a:r>
            <a:r>
              <a:rPr lang="ja-JP" altLang="en-US" sz="1600" dirty="0"/>
              <a:t>上場企業</a:t>
            </a:r>
            <a:r>
              <a:rPr lang="ja-JP" altLang="en-US" sz="1600" dirty="0" smtClean="0"/>
              <a:t>サーチ</a:t>
            </a:r>
            <a:r>
              <a:rPr lang="en-US" altLang="ja-JP" sz="1600" dirty="0"/>
              <a:t>2014 - 2020</a:t>
            </a:r>
            <a:r>
              <a:rPr lang="ja-JP" altLang="en-US" sz="1600" dirty="0" smtClean="0"/>
              <a:t>）</a:t>
            </a:r>
            <a:endParaRPr lang="en-US" altLang="ja-JP" sz="1600" dirty="0"/>
          </a:p>
        </p:txBody>
      </p:sp>
      <p:sp>
        <p:nvSpPr>
          <p:cNvPr id="58" name="テキスト ボックス 57">
            <a:extLst>
              <a:ext uri="{FF2B5EF4-FFF2-40B4-BE49-F238E27FC236}">
                <a16:creationId xmlns:a16="http://schemas.microsoft.com/office/drawing/2014/main" id="{34CF59F8-A367-4EC1-83BF-5D400B8A4CCC}"/>
              </a:ext>
            </a:extLst>
          </p:cNvPr>
          <p:cNvSpPr txBox="1"/>
          <p:nvPr/>
        </p:nvSpPr>
        <p:spPr>
          <a:xfrm>
            <a:off x="9711105" y="1310822"/>
            <a:ext cx="6079153" cy="646331"/>
          </a:xfrm>
          <a:prstGeom prst="rect">
            <a:avLst/>
          </a:prstGeom>
          <a:noFill/>
          <a:ln>
            <a:noFill/>
          </a:ln>
        </p:spPr>
        <p:txBody>
          <a:bodyPr wrap="square" rtlCol="0">
            <a:spAutoFit/>
          </a:bodyPr>
          <a:lstStyle/>
          <a:p>
            <a:pPr marL="217984" indent="-217984" algn="ctr"/>
            <a:r>
              <a:rPr lang="ja-JP" altLang="en-US" b="1" dirty="0" smtClean="0">
                <a:latin typeface="+mn-ea"/>
              </a:rPr>
              <a:t>上場企業本社数（都道府県別）の上位</a:t>
            </a:r>
            <a:r>
              <a:rPr lang="en-US" altLang="ja-JP" b="1" dirty="0" smtClean="0">
                <a:latin typeface="+mn-ea"/>
              </a:rPr>
              <a:t>10</a:t>
            </a:r>
            <a:r>
              <a:rPr lang="ja-JP" altLang="en-US" b="1" dirty="0" smtClean="0">
                <a:latin typeface="+mn-ea"/>
              </a:rPr>
              <a:t>位</a:t>
            </a:r>
            <a:endParaRPr lang="en-US" altLang="ja-JP" b="1" dirty="0" smtClean="0">
              <a:latin typeface="+mn-ea"/>
            </a:endParaRPr>
          </a:p>
          <a:p>
            <a:pPr marL="217984" indent="-217984" algn="ctr"/>
            <a:r>
              <a:rPr lang="ja-JP" altLang="en-US" b="1" dirty="0" smtClean="0">
                <a:latin typeface="+mn-ea"/>
              </a:rPr>
              <a:t>（</a:t>
            </a:r>
            <a:r>
              <a:rPr lang="en-US" altLang="ja-JP" b="1" dirty="0" smtClean="0">
                <a:latin typeface="+mn-ea"/>
              </a:rPr>
              <a:t>2020</a:t>
            </a:r>
            <a:r>
              <a:rPr lang="ja-JP" altLang="en-US" b="1" dirty="0" smtClean="0">
                <a:latin typeface="+mn-ea"/>
              </a:rPr>
              <a:t>年）</a:t>
            </a:r>
            <a:endParaRPr lang="en-US" altLang="ja-JP" b="1" dirty="0" smtClean="0">
              <a:latin typeface="+mn-ea"/>
            </a:endParaRPr>
          </a:p>
        </p:txBody>
      </p:sp>
      <p:sp>
        <p:nvSpPr>
          <p:cNvPr id="59" name="角丸四角形 58"/>
          <p:cNvSpPr/>
          <p:nvPr/>
        </p:nvSpPr>
        <p:spPr>
          <a:xfrm>
            <a:off x="9191552" y="2405905"/>
            <a:ext cx="7562850" cy="708172"/>
          </a:xfrm>
          <a:prstGeom prst="roundRect">
            <a:avLst>
              <a:gd name="adj" fmla="val 4634"/>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60" name="正方形/長方形 59"/>
          <p:cNvSpPr/>
          <p:nvPr/>
        </p:nvSpPr>
        <p:spPr>
          <a:xfrm>
            <a:off x="36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61" name="テキスト ボックス 60"/>
          <p:cNvSpPr txBox="1"/>
          <p:nvPr/>
        </p:nvSpPr>
        <p:spPr>
          <a:xfrm>
            <a:off x="36000" y="6768000"/>
            <a:ext cx="8460000" cy="523220"/>
          </a:xfrm>
          <a:prstGeom prst="rect">
            <a:avLst/>
          </a:prstGeom>
          <a:solidFill>
            <a:srgbClr val="0070C0"/>
          </a:solidFill>
        </p:spPr>
        <p:txBody>
          <a:bodyPr wrap="square" rtlCol="0">
            <a:spAutoFit/>
          </a:bodyPr>
          <a:lstStyle>
            <a:defPPr>
              <a:defRPr lang="en-US"/>
            </a:defPPr>
            <a:lvl1pPr algn="ctr" defTabSz="1277924">
              <a:buClr>
                <a:srgbClr val="000000"/>
              </a:buClr>
              <a:buSzPct val="100000"/>
              <a:defRPr sz="2800" b="1">
                <a:solidFill>
                  <a:schemeClr val="bg1"/>
                </a:solidFill>
                <a:latin typeface="+mn-ea"/>
                <a:cs typeface="Meiryo UI" panose="020B0604030504040204" pitchFamily="50" charset="-128"/>
              </a:defRPr>
            </a:lvl1pPr>
          </a:lstStyle>
          <a:p>
            <a:r>
              <a:rPr lang="en-US" altLang="zh-TW" dirty="0">
                <a:latin typeface="游ゴシック" panose="020B0400000000000000" pitchFamily="50" charset="-128"/>
                <a:ea typeface="游ゴシック" panose="020B0400000000000000" pitchFamily="50" charset="-128"/>
              </a:rPr>
              <a:t>(</a:t>
            </a:r>
            <a:r>
              <a:rPr lang="ja-JP" altLang="en-US" dirty="0" smtClean="0"/>
              <a:t>資料</a:t>
            </a:r>
            <a:r>
              <a:rPr lang="en-US" altLang="ja-JP" dirty="0" smtClean="0"/>
              <a:t>43</a:t>
            </a:r>
            <a:r>
              <a:rPr lang="en-US" altLang="zh-TW"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人口</a:t>
            </a:r>
            <a:r>
              <a:rPr lang="ja-JP" altLang="en-US" dirty="0" smtClean="0">
                <a:latin typeface="游ゴシック" panose="020B0400000000000000" pitchFamily="50" charset="-128"/>
                <a:ea typeface="游ゴシック" panose="020B0400000000000000" pitchFamily="50" charset="-128"/>
              </a:rPr>
              <a:t>の</a:t>
            </a:r>
            <a:r>
              <a:rPr lang="ja-JP" altLang="en-US" dirty="0" smtClean="0"/>
              <a:t>東京集中</a:t>
            </a:r>
            <a:endParaRPr lang="ja-JP" altLang="en-US" dirty="0"/>
          </a:p>
        </p:txBody>
      </p:sp>
      <p:sp>
        <p:nvSpPr>
          <p:cNvPr id="62" name="テキスト ボックス 61">
            <a:extLst>
              <a:ext uri="{FF2B5EF4-FFF2-40B4-BE49-F238E27FC236}">
                <a16:creationId xmlns:a16="http://schemas.microsoft.com/office/drawing/2014/main" id="{34CF59F8-A367-4EC1-83BF-5D400B8A4CCC}"/>
              </a:ext>
            </a:extLst>
          </p:cNvPr>
          <p:cNvSpPr txBox="1"/>
          <p:nvPr/>
        </p:nvSpPr>
        <p:spPr>
          <a:xfrm>
            <a:off x="542809" y="12113058"/>
            <a:ext cx="3670427" cy="246221"/>
          </a:xfrm>
          <a:prstGeom prst="rect">
            <a:avLst/>
          </a:prstGeom>
          <a:noFill/>
          <a:ln>
            <a:noFill/>
          </a:ln>
        </p:spPr>
        <p:txBody>
          <a:bodyPr wrap="square" rtlCol="0">
            <a:spAutoFit/>
          </a:bodyPr>
          <a:lstStyle/>
          <a:p>
            <a:pPr marL="217984" indent="-217984"/>
            <a:r>
              <a:rPr lang="ja-JP" altLang="en-US" sz="1000" dirty="0" smtClean="0"/>
              <a:t>　</a:t>
            </a:r>
            <a:r>
              <a:rPr lang="en-US" altLang="ja-JP" sz="1000" dirty="0" smtClean="0"/>
              <a:t>※</a:t>
            </a:r>
            <a:r>
              <a:rPr lang="ja-JP" altLang="en-US" sz="1000" dirty="0" smtClean="0"/>
              <a:t>国内人口は、東京都及び大阪府の人口推計を参照</a:t>
            </a:r>
            <a:endParaRPr lang="ja-JP" altLang="en-US" sz="1000" dirty="0"/>
          </a:p>
        </p:txBody>
      </p:sp>
      <p:sp>
        <p:nvSpPr>
          <p:cNvPr id="63" name="角丸四角形 62"/>
          <p:cNvSpPr/>
          <p:nvPr/>
        </p:nvSpPr>
        <p:spPr>
          <a:xfrm>
            <a:off x="144941" y="9060652"/>
            <a:ext cx="1054507" cy="48739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人口</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シェア</a:t>
            </a:r>
            <a:endParaRPr kumimoji="1" lang="ja-JP" altLang="en-US" sz="1400" b="1"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34CF59F8-A367-4EC1-83BF-5D400B8A4CCC}"/>
              </a:ext>
            </a:extLst>
          </p:cNvPr>
          <p:cNvSpPr txBox="1"/>
          <p:nvPr/>
        </p:nvSpPr>
        <p:spPr>
          <a:xfrm>
            <a:off x="52010" y="7335550"/>
            <a:ext cx="8316000" cy="396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defPPr>
              <a:defRPr lang="en-US"/>
            </a:defPPr>
            <a:lvl1pPr marL="180975" indent="-180975">
              <a:lnSpc>
                <a:spcPts val="1800"/>
              </a:lnSpc>
              <a:defRPr kumimoji="1" sz="1400" b="1">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0" dirty="0" smtClean="0">
                <a:solidFill>
                  <a:schemeClr val="tx1"/>
                </a:solidFill>
              </a:rPr>
              <a:t>●人口についても</a:t>
            </a:r>
            <a:r>
              <a:rPr lang="ja-JP" altLang="en-US" b="0" dirty="0">
                <a:solidFill>
                  <a:schemeClr val="tx1"/>
                </a:solidFill>
              </a:rPr>
              <a:t>、日本は一つの都市（東京</a:t>
            </a:r>
            <a:r>
              <a:rPr lang="ja-JP" altLang="en-US" b="0" dirty="0" smtClean="0">
                <a:solidFill>
                  <a:schemeClr val="tx1"/>
                </a:solidFill>
              </a:rPr>
              <a:t>）に集中</a:t>
            </a:r>
            <a:endParaRPr lang="ja-JP" altLang="en-US" b="0" spc="-150" dirty="0">
              <a:solidFill>
                <a:schemeClr val="tx1"/>
              </a:solidFill>
            </a:endParaRPr>
          </a:p>
        </p:txBody>
      </p:sp>
      <p:graphicFrame>
        <p:nvGraphicFramePr>
          <p:cNvPr id="65" name="表 64"/>
          <p:cNvGraphicFramePr>
            <a:graphicFrameLocks noGrp="1"/>
          </p:cNvGraphicFramePr>
          <p:nvPr>
            <p:extLst/>
          </p:nvPr>
        </p:nvGraphicFramePr>
        <p:xfrm>
          <a:off x="426166" y="10886052"/>
          <a:ext cx="7609277" cy="1135117"/>
        </p:xfrm>
        <a:graphic>
          <a:graphicData uri="http://schemas.openxmlformats.org/drawingml/2006/table">
            <a:tbl>
              <a:tblPr firstRow="1" bandRow="1">
                <a:tableStyleId>{5940675A-B579-460E-94D1-54222C63F5DA}</a:tableStyleId>
              </a:tblPr>
              <a:tblGrid>
                <a:gridCol w="2675327">
                  <a:extLst>
                    <a:ext uri="{9D8B030D-6E8A-4147-A177-3AD203B41FA5}">
                      <a16:colId xmlns:a16="http://schemas.microsoft.com/office/drawing/2014/main" val="3505604759"/>
                    </a:ext>
                  </a:extLst>
                </a:gridCol>
                <a:gridCol w="1644650">
                  <a:extLst>
                    <a:ext uri="{9D8B030D-6E8A-4147-A177-3AD203B41FA5}">
                      <a16:colId xmlns:a16="http://schemas.microsoft.com/office/drawing/2014/main" val="1560884482"/>
                    </a:ext>
                  </a:extLst>
                </a:gridCol>
                <a:gridCol w="1644650">
                  <a:extLst>
                    <a:ext uri="{9D8B030D-6E8A-4147-A177-3AD203B41FA5}">
                      <a16:colId xmlns:a16="http://schemas.microsoft.com/office/drawing/2014/main" val="4207018923"/>
                    </a:ext>
                  </a:extLst>
                </a:gridCol>
                <a:gridCol w="1644650">
                  <a:extLst>
                    <a:ext uri="{9D8B030D-6E8A-4147-A177-3AD203B41FA5}">
                      <a16:colId xmlns:a16="http://schemas.microsoft.com/office/drawing/2014/main" val="1998994896"/>
                    </a:ext>
                  </a:extLst>
                </a:gridCol>
              </a:tblGrid>
              <a:tr h="247518">
                <a:tc>
                  <a:txBody>
                    <a:bodyPr/>
                    <a:lstStyle/>
                    <a:p>
                      <a:endParaRPr kumimoji="1" lang="ja-JP" altLang="en-US" sz="1400" b="1" dirty="0"/>
                    </a:p>
                  </a:txBody>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400" b="1" dirty="0" smtClean="0"/>
                        <a:t>人口の一極集中の割合</a:t>
                      </a:r>
                      <a:endParaRPr kumimoji="1" lang="en-US" altLang="ja-JP" sz="1400" b="1" dirty="0" smtClean="0"/>
                    </a:p>
                    <a:p>
                      <a:r>
                        <a:rPr kumimoji="1" lang="ja-JP" altLang="en-US" sz="1000" b="0" spc="-100" baseline="0" dirty="0" smtClean="0"/>
                        <a:t>（第１都市の人口比率）</a:t>
                      </a:r>
                      <a:endParaRPr kumimoji="1" lang="ja-JP" altLang="en-US" sz="1000" b="0" spc="-100" baseline="0" dirty="0"/>
                    </a:p>
                  </a:txBody>
                  <a:tcPr anchor="ctr"/>
                </a:tc>
                <a:tc>
                  <a:txBody>
                    <a:bodyPr/>
                    <a:lstStyle/>
                    <a:p>
                      <a:pPr algn="ctr"/>
                      <a:r>
                        <a:rPr kumimoji="1" lang="ja-JP" altLang="en-US" sz="1600" b="1" dirty="0" smtClean="0">
                          <a:solidFill>
                            <a:schemeClr val="tx1"/>
                          </a:solidFill>
                        </a:rPr>
                        <a:t>１０．９％</a:t>
                      </a:r>
                      <a:endParaRPr kumimoji="1" lang="ja-JP" altLang="en-US" sz="1600" b="1" dirty="0">
                        <a:solidFill>
                          <a:schemeClr val="tx1"/>
                        </a:solidFill>
                      </a:endParaRPr>
                    </a:p>
                  </a:txBody>
                  <a:tcPr anchor="ctr">
                    <a:noFill/>
                  </a:tcPr>
                </a:tc>
                <a:tc>
                  <a:txBody>
                    <a:bodyPr/>
                    <a:lstStyle/>
                    <a:p>
                      <a:pPr algn="ctr"/>
                      <a:r>
                        <a:rPr kumimoji="1" lang="ja-JP" altLang="en-US" sz="1400" dirty="0" smtClean="0"/>
                        <a:t>６．１％</a:t>
                      </a:r>
                      <a:endParaRPr kumimoji="1" lang="ja-JP" altLang="en-US" sz="1400" dirty="0"/>
                    </a:p>
                  </a:txBody>
                  <a:tcPr anchor="ctr"/>
                </a:tc>
                <a:tc>
                  <a:txBody>
                    <a:bodyPr/>
                    <a:lstStyle/>
                    <a:p>
                      <a:pPr algn="ctr"/>
                      <a:r>
                        <a:rPr kumimoji="1" lang="ja-JP" altLang="en-US" sz="1400" dirty="0" smtClean="0"/>
                        <a:t>６．４％</a:t>
                      </a:r>
                      <a:endParaRPr kumimoji="1" lang="ja-JP" altLang="en-US" sz="1400" dirty="0"/>
                    </a:p>
                  </a:txBody>
                  <a:tcPr anchor="ctr"/>
                </a:tc>
                <a:extLst>
                  <a:ext uri="{0D108BD9-81ED-4DB2-BD59-A6C34878D82A}">
                    <a16:rowId xmlns:a16="http://schemas.microsoft.com/office/drawing/2014/main" val="3883039706"/>
                  </a:ext>
                </a:extLst>
              </a:tr>
              <a:tr h="272270">
                <a:tc>
                  <a:txBody>
                    <a:bodyPr/>
                    <a:lstStyle/>
                    <a:p>
                      <a:r>
                        <a:rPr kumimoji="1" lang="ja-JP" altLang="en-US" sz="1400" b="1" dirty="0" smtClean="0"/>
                        <a:t>第１・第２都市の比率</a:t>
                      </a:r>
                      <a:endParaRPr kumimoji="1" lang="ja-JP" altLang="en-US" sz="1400" b="1" dirty="0"/>
                    </a:p>
                  </a:txBody>
                  <a:tcPr anchor="ctr"/>
                </a:tc>
                <a:tc>
                  <a:txBody>
                    <a:bodyPr/>
                    <a:lstStyle/>
                    <a:p>
                      <a:pPr algn="ctr"/>
                      <a:r>
                        <a:rPr kumimoji="1" lang="ja-JP" altLang="en-US" sz="1600" b="1" dirty="0" smtClean="0">
                          <a:solidFill>
                            <a:schemeClr val="tx1"/>
                          </a:solidFill>
                        </a:rPr>
                        <a:t>１．６：１</a:t>
                      </a:r>
                      <a:endParaRPr kumimoji="1" lang="ja-JP" altLang="en-US" sz="1600" b="1" dirty="0">
                        <a:solidFill>
                          <a:schemeClr val="tx1"/>
                        </a:solidFill>
                      </a:endParaRPr>
                    </a:p>
                  </a:txBody>
                  <a:tcPr anchor="ctr">
                    <a:noFill/>
                  </a:tcPr>
                </a:tc>
                <a:tc>
                  <a:txBody>
                    <a:bodyPr/>
                    <a:lstStyle/>
                    <a:p>
                      <a:pPr algn="ctr"/>
                      <a:r>
                        <a:rPr kumimoji="1" lang="ja-JP" altLang="en-US" sz="1400" dirty="0" smtClean="0"/>
                        <a:t>１．１：１</a:t>
                      </a:r>
                      <a:endParaRPr kumimoji="1" lang="ja-JP" altLang="en-US" sz="1400" dirty="0"/>
                    </a:p>
                  </a:txBody>
                  <a:tcPr anchor="ctr"/>
                </a:tc>
                <a:tc>
                  <a:txBody>
                    <a:bodyPr/>
                    <a:lstStyle/>
                    <a:p>
                      <a:pPr algn="ctr"/>
                      <a:r>
                        <a:rPr kumimoji="1" lang="ja-JP" altLang="en-US" sz="1400" dirty="0" smtClean="0"/>
                        <a:t>１．６：１</a:t>
                      </a:r>
                      <a:endParaRPr kumimoji="1" lang="ja-JP" altLang="en-US" sz="1400" dirty="0"/>
                    </a:p>
                  </a:txBody>
                  <a:tcPr anchor="ctr"/>
                </a:tc>
                <a:extLst>
                  <a:ext uri="{0D108BD9-81ED-4DB2-BD59-A6C34878D82A}">
                    <a16:rowId xmlns:a16="http://schemas.microsoft.com/office/drawing/2014/main" val="3627088023"/>
                  </a:ext>
                </a:extLst>
              </a:tr>
            </a:tbl>
          </a:graphicData>
        </a:graphic>
      </p:graphicFrame>
      <p:sp>
        <p:nvSpPr>
          <p:cNvPr id="66" name="角丸四角形 65"/>
          <p:cNvSpPr/>
          <p:nvPr/>
        </p:nvSpPr>
        <p:spPr>
          <a:xfrm>
            <a:off x="3113523" y="10867047"/>
            <a:ext cx="1693713" cy="1193045"/>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67" name="角丸四角形 66"/>
          <p:cNvSpPr/>
          <p:nvPr/>
        </p:nvSpPr>
        <p:spPr>
          <a:xfrm>
            <a:off x="1440250" y="7947434"/>
            <a:ext cx="1672984" cy="26250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日本</a:t>
            </a:r>
            <a:endParaRPr kumimoji="1" lang="ja-JP" altLang="en-US" sz="1400" b="1" dirty="0">
              <a:latin typeface="Meiryo UI" panose="020B0604030504040204" pitchFamily="50" charset="-128"/>
              <a:ea typeface="Meiryo UI" panose="020B0604030504040204" pitchFamily="50" charset="-128"/>
            </a:endParaRPr>
          </a:p>
        </p:txBody>
      </p:sp>
      <p:sp>
        <p:nvSpPr>
          <p:cNvPr id="68" name="角丸四角形 67"/>
          <p:cNvSpPr/>
          <p:nvPr/>
        </p:nvSpPr>
        <p:spPr>
          <a:xfrm>
            <a:off x="3831369" y="7940887"/>
            <a:ext cx="1672984" cy="26250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アメリカ</a:t>
            </a:r>
            <a:endParaRPr kumimoji="1" lang="ja-JP" altLang="en-US" sz="1400" b="1" dirty="0">
              <a:latin typeface="Meiryo UI" panose="020B0604030504040204" pitchFamily="50" charset="-128"/>
              <a:ea typeface="Meiryo UI" panose="020B0604030504040204" pitchFamily="50" charset="-128"/>
            </a:endParaRPr>
          </a:p>
        </p:txBody>
      </p:sp>
      <p:sp>
        <p:nvSpPr>
          <p:cNvPr id="69" name="角丸四角形 68"/>
          <p:cNvSpPr/>
          <p:nvPr/>
        </p:nvSpPr>
        <p:spPr>
          <a:xfrm>
            <a:off x="6362459" y="7974870"/>
            <a:ext cx="1672984" cy="26250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ドイツ</a:t>
            </a:r>
            <a:endParaRPr kumimoji="1" lang="ja-JP" altLang="en-US" sz="1400" b="1"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2180552" y="8306554"/>
            <a:ext cx="869182" cy="369332"/>
          </a:xfrm>
          <a:prstGeom prst="rect">
            <a:avLst/>
          </a:prstGeom>
          <a:noFill/>
        </p:spPr>
        <p:txBody>
          <a:bodyPr wrap="square" rtlCol="0">
            <a:spAutoFit/>
          </a:bodyPr>
          <a:lstStyle/>
          <a:p>
            <a:r>
              <a:rPr kumimoji="1" lang="en-US" altLang="ja-JP" u="sng" dirty="0" smtClean="0">
                <a:solidFill>
                  <a:schemeClr val="bg1"/>
                </a:solidFill>
              </a:rPr>
              <a:t>10.9%</a:t>
            </a:r>
          </a:p>
        </p:txBody>
      </p:sp>
      <p:sp>
        <p:nvSpPr>
          <p:cNvPr id="103" name="テキスト ボックス 102"/>
          <p:cNvSpPr txBox="1"/>
          <p:nvPr/>
        </p:nvSpPr>
        <p:spPr>
          <a:xfrm>
            <a:off x="4670406" y="8288371"/>
            <a:ext cx="582697" cy="276999"/>
          </a:xfrm>
          <a:prstGeom prst="rect">
            <a:avLst/>
          </a:prstGeom>
          <a:noFill/>
        </p:spPr>
        <p:txBody>
          <a:bodyPr wrap="square" rtlCol="0">
            <a:spAutoFit/>
          </a:bodyPr>
          <a:lstStyle/>
          <a:p>
            <a:r>
              <a:rPr kumimoji="1" lang="en-US" altLang="ja-JP" sz="1200" b="1" u="sng" dirty="0" smtClean="0">
                <a:solidFill>
                  <a:schemeClr val="bg1"/>
                </a:solidFill>
              </a:rPr>
              <a:t>6.1%</a:t>
            </a:r>
          </a:p>
        </p:txBody>
      </p:sp>
      <p:sp>
        <p:nvSpPr>
          <p:cNvPr id="104" name="テキスト ボックス 103"/>
          <p:cNvSpPr txBox="1"/>
          <p:nvPr/>
        </p:nvSpPr>
        <p:spPr>
          <a:xfrm>
            <a:off x="7099521" y="8350869"/>
            <a:ext cx="679636" cy="276999"/>
          </a:xfrm>
          <a:prstGeom prst="rect">
            <a:avLst/>
          </a:prstGeom>
          <a:noFill/>
        </p:spPr>
        <p:txBody>
          <a:bodyPr wrap="square" rtlCol="0">
            <a:spAutoFit/>
          </a:bodyPr>
          <a:lstStyle/>
          <a:p>
            <a:r>
              <a:rPr kumimoji="1" lang="en-US" altLang="ja-JP" sz="1200" b="1" u="sng" dirty="0">
                <a:solidFill>
                  <a:schemeClr val="bg1"/>
                </a:solidFill>
              </a:rPr>
              <a:t>6</a:t>
            </a:r>
            <a:r>
              <a:rPr kumimoji="1" lang="en-US" altLang="ja-JP" sz="1200" b="1" u="sng" dirty="0" smtClean="0">
                <a:solidFill>
                  <a:schemeClr val="bg1"/>
                </a:solidFill>
              </a:rPr>
              <a:t>.4%</a:t>
            </a:r>
          </a:p>
        </p:txBody>
      </p:sp>
      <p:sp>
        <p:nvSpPr>
          <p:cNvPr id="105" name="テキスト ボックス 104"/>
          <p:cNvSpPr txBox="1"/>
          <p:nvPr/>
        </p:nvSpPr>
        <p:spPr>
          <a:xfrm>
            <a:off x="2651196" y="8642791"/>
            <a:ext cx="869182" cy="307777"/>
          </a:xfrm>
          <a:prstGeom prst="rect">
            <a:avLst/>
          </a:prstGeom>
          <a:noFill/>
        </p:spPr>
        <p:txBody>
          <a:bodyPr wrap="square" rtlCol="0">
            <a:spAutoFit/>
          </a:bodyPr>
          <a:lstStyle/>
          <a:p>
            <a:r>
              <a:rPr kumimoji="1" lang="en-US" altLang="ja-JP" sz="1400" dirty="0" smtClean="0"/>
              <a:t>7.0%</a:t>
            </a:r>
          </a:p>
        </p:txBody>
      </p:sp>
      <p:sp>
        <p:nvSpPr>
          <p:cNvPr id="106" name="テキスト ボックス 105"/>
          <p:cNvSpPr txBox="1"/>
          <p:nvPr/>
        </p:nvSpPr>
        <p:spPr>
          <a:xfrm>
            <a:off x="4935833" y="8456269"/>
            <a:ext cx="869182" cy="276999"/>
          </a:xfrm>
          <a:prstGeom prst="rect">
            <a:avLst/>
          </a:prstGeom>
          <a:noFill/>
        </p:spPr>
        <p:txBody>
          <a:bodyPr wrap="square" rtlCol="0">
            <a:spAutoFit/>
          </a:bodyPr>
          <a:lstStyle/>
          <a:p>
            <a:r>
              <a:rPr kumimoji="1" lang="en-US" altLang="ja-JP" sz="1200" dirty="0"/>
              <a:t>5</a:t>
            </a:r>
            <a:r>
              <a:rPr kumimoji="1" lang="en-US" altLang="ja-JP" sz="1200" dirty="0" smtClean="0"/>
              <a:t>.5%</a:t>
            </a:r>
          </a:p>
        </p:txBody>
      </p:sp>
      <p:sp>
        <p:nvSpPr>
          <p:cNvPr id="107" name="テキスト ボックス 106"/>
          <p:cNvSpPr txBox="1"/>
          <p:nvPr/>
        </p:nvSpPr>
        <p:spPr>
          <a:xfrm>
            <a:off x="7318778" y="8511105"/>
            <a:ext cx="869182" cy="276999"/>
          </a:xfrm>
          <a:prstGeom prst="rect">
            <a:avLst/>
          </a:prstGeom>
          <a:noFill/>
        </p:spPr>
        <p:txBody>
          <a:bodyPr wrap="square" rtlCol="0">
            <a:spAutoFit/>
          </a:bodyPr>
          <a:lstStyle/>
          <a:p>
            <a:r>
              <a:rPr kumimoji="1" lang="en-US" altLang="ja-JP" sz="1200" dirty="0" smtClean="0"/>
              <a:t>4.0%</a:t>
            </a:r>
          </a:p>
        </p:txBody>
      </p:sp>
      <p:sp>
        <p:nvSpPr>
          <p:cNvPr id="108" name="テキスト ボックス 107">
            <a:extLst>
              <a:ext uri="{FF2B5EF4-FFF2-40B4-BE49-F238E27FC236}">
                <a16:creationId xmlns:a16="http://schemas.microsoft.com/office/drawing/2014/main" id="{34CF59F8-A367-4EC1-83BF-5D400B8A4CCC}"/>
              </a:ext>
            </a:extLst>
          </p:cNvPr>
          <p:cNvSpPr txBox="1"/>
          <p:nvPr/>
        </p:nvSpPr>
        <p:spPr>
          <a:xfrm>
            <a:off x="542809" y="12395817"/>
            <a:ext cx="2980435"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アメリカ・ドイツは、</a:t>
            </a:r>
            <a:r>
              <a:rPr lang="en-US" altLang="ja-JP" sz="1050" dirty="0" smtClean="0"/>
              <a:t>OECD</a:t>
            </a:r>
            <a:r>
              <a:rPr lang="ja-JP" altLang="en-US" sz="1050" dirty="0" smtClean="0"/>
              <a:t>データを参照</a:t>
            </a:r>
            <a:endParaRPr lang="en-US" altLang="ja-JP" sz="1050" dirty="0" smtClean="0"/>
          </a:p>
        </p:txBody>
      </p:sp>
      <p:sp>
        <p:nvSpPr>
          <p:cNvPr id="110" name="テキスト ボックス 109"/>
          <p:cNvSpPr txBox="1"/>
          <p:nvPr/>
        </p:nvSpPr>
        <p:spPr>
          <a:xfrm>
            <a:off x="8568000" y="6768000"/>
            <a:ext cx="8460000" cy="523220"/>
          </a:xfrm>
          <a:prstGeom prst="rect">
            <a:avLst/>
          </a:prstGeom>
          <a:solidFill>
            <a:srgbClr val="0070C0"/>
          </a:solidFill>
        </p:spPr>
        <p:txBody>
          <a:bodyPr wrap="square" rtlCol="0">
            <a:spAutoFit/>
          </a:bodyPr>
          <a:lstStyle/>
          <a:p>
            <a:pPr algn="ctr"/>
            <a:r>
              <a:rPr lang="en-US" altLang="zh-TW" sz="28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cs typeface="Meiryo UI" panose="020B0604030504040204" pitchFamily="50" charset="-128"/>
              </a:rPr>
              <a:t>資料</a:t>
            </a:r>
            <a:r>
              <a:rPr lang="en-US" altLang="ja-JP" sz="2800" b="1" dirty="0" smtClean="0">
                <a:solidFill>
                  <a:schemeClr val="bg1"/>
                </a:solidFill>
                <a:latin typeface="游ゴシック" panose="020B0400000000000000" pitchFamily="50" charset="-128"/>
                <a:cs typeface="Meiryo UI" panose="020B0604030504040204" pitchFamily="50" charset="-128"/>
              </a:rPr>
              <a:t>44</a:t>
            </a:r>
            <a:r>
              <a:rPr lang="en-US" altLang="zh-TW"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政治機能・文化機能の東京集中</a:t>
            </a:r>
            <a:endParaRPr lang="ja-JP" altLang="en-US" sz="1600" b="1" dirty="0">
              <a:solidFill>
                <a:schemeClr val="bg1"/>
              </a:solidFill>
              <a:latin typeface="+mn-ea"/>
              <a:cs typeface="Meiryo UI" panose="020B0604030504040204" pitchFamily="50" charset="-128"/>
            </a:endParaRPr>
          </a:p>
        </p:txBody>
      </p:sp>
      <p:sp>
        <p:nvSpPr>
          <p:cNvPr id="111" name="正方形/長方形 110"/>
          <p:cNvSpPr/>
          <p:nvPr/>
        </p:nvSpPr>
        <p:spPr>
          <a:xfrm>
            <a:off x="8568000" y="6768000"/>
            <a:ext cx="8460000" cy="60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112" name="正方形/長方形 111"/>
          <p:cNvSpPr/>
          <p:nvPr/>
        </p:nvSpPr>
        <p:spPr>
          <a:xfrm>
            <a:off x="9723460" y="7318037"/>
            <a:ext cx="665382" cy="83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34CF59F8-A367-4EC1-83BF-5D400B8A4CCC}"/>
              </a:ext>
            </a:extLst>
          </p:cNvPr>
          <p:cNvSpPr txBox="1"/>
          <p:nvPr/>
        </p:nvSpPr>
        <p:spPr>
          <a:xfrm>
            <a:off x="8689435" y="12125438"/>
            <a:ext cx="7093354" cy="430887"/>
          </a:xfrm>
          <a:prstGeom prst="rect">
            <a:avLst/>
          </a:prstGeom>
          <a:noFill/>
          <a:ln>
            <a:noFill/>
          </a:ln>
        </p:spPr>
        <p:txBody>
          <a:bodyPr wrap="square" rtlCol="0">
            <a:spAutoFit/>
          </a:bodyPr>
          <a:lstStyle/>
          <a:p>
            <a:pPr marL="217984" indent="-217984"/>
            <a:r>
              <a:rPr lang="ja-JP" altLang="en-US" sz="1100" dirty="0" smtClean="0"/>
              <a:t>　</a:t>
            </a:r>
            <a:r>
              <a:rPr lang="en-US" altLang="ja-JP" sz="1100" dirty="0" smtClean="0"/>
              <a:t>※</a:t>
            </a:r>
            <a:r>
              <a:rPr lang="ja-JP" altLang="en-US" sz="1100" dirty="0" smtClean="0"/>
              <a:t>出典：第１回副首都推進本部会議資料（平成</a:t>
            </a:r>
            <a:r>
              <a:rPr lang="en-US" altLang="ja-JP" sz="1100" dirty="0" smtClean="0"/>
              <a:t>27</a:t>
            </a:r>
            <a:r>
              <a:rPr lang="ja-JP" altLang="en-US" sz="1100" dirty="0" smtClean="0"/>
              <a:t>年</a:t>
            </a:r>
            <a:r>
              <a:rPr lang="en-US" altLang="ja-JP" sz="1100" dirty="0" smtClean="0"/>
              <a:t>12</a:t>
            </a:r>
            <a:r>
              <a:rPr lang="ja-JP" altLang="en-US" sz="1100" dirty="0" smtClean="0"/>
              <a:t>月）、</a:t>
            </a:r>
            <a:r>
              <a:rPr lang="ja-JP" altLang="en-US" sz="1100" dirty="0"/>
              <a:t>「</a:t>
            </a:r>
            <a:r>
              <a:rPr lang="en-US" altLang="ja-JP" sz="1100" dirty="0"/>
              <a:t>2019</a:t>
            </a:r>
            <a:r>
              <a:rPr lang="ja-JP" altLang="en-US" sz="1100" dirty="0"/>
              <a:t>年の「世界の都市総合力ランキング」</a:t>
            </a:r>
            <a:r>
              <a:rPr lang="ja-JP" altLang="en-US" sz="1100" dirty="0" smtClean="0"/>
              <a:t>」</a:t>
            </a:r>
            <a:endParaRPr lang="en-US" altLang="ja-JP" sz="1100" dirty="0" smtClean="0"/>
          </a:p>
          <a:p>
            <a:pPr marL="217984" indent="-217984"/>
            <a:r>
              <a:rPr lang="ja-JP" altLang="en-US" sz="1100" dirty="0"/>
              <a:t>　</a:t>
            </a:r>
            <a:r>
              <a:rPr lang="ja-JP" altLang="en-US" sz="1100" dirty="0" smtClean="0"/>
              <a:t>　　　　（</a:t>
            </a:r>
            <a:r>
              <a:rPr lang="zh-TW" altLang="en-US" sz="1100" dirty="0"/>
              <a:t>森記念財団都市戦略研究所</a:t>
            </a:r>
            <a:r>
              <a:rPr lang="ja-JP" altLang="en-US" sz="1100" dirty="0" smtClean="0"/>
              <a:t>）</a:t>
            </a:r>
            <a:endParaRPr lang="ja-JP" altLang="en-US" sz="1100" dirty="0"/>
          </a:p>
        </p:txBody>
      </p:sp>
      <p:graphicFrame>
        <p:nvGraphicFramePr>
          <p:cNvPr id="114" name="表 113"/>
          <p:cNvGraphicFramePr>
            <a:graphicFrameLocks noGrp="1"/>
          </p:cNvGraphicFramePr>
          <p:nvPr>
            <p:extLst/>
          </p:nvPr>
        </p:nvGraphicFramePr>
        <p:xfrm>
          <a:off x="8857670" y="8071731"/>
          <a:ext cx="7970098" cy="3870960"/>
        </p:xfrm>
        <a:graphic>
          <a:graphicData uri="http://schemas.openxmlformats.org/drawingml/2006/table">
            <a:tbl>
              <a:tblPr firstRow="1" bandRow="1">
                <a:tableStyleId>{5940675A-B579-460E-94D1-54222C63F5DA}</a:tableStyleId>
              </a:tblPr>
              <a:tblGrid>
                <a:gridCol w="2510578">
                  <a:extLst>
                    <a:ext uri="{9D8B030D-6E8A-4147-A177-3AD203B41FA5}">
                      <a16:colId xmlns:a16="http://schemas.microsoft.com/office/drawing/2014/main" val="3505604759"/>
                    </a:ext>
                  </a:extLst>
                </a:gridCol>
                <a:gridCol w="1581088">
                  <a:extLst>
                    <a:ext uri="{9D8B030D-6E8A-4147-A177-3AD203B41FA5}">
                      <a16:colId xmlns:a16="http://schemas.microsoft.com/office/drawing/2014/main" val="274684534"/>
                    </a:ext>
                  </a:extLst>
                </a:gridCol>
                <a:gridCol w="1939216">
                  <a:extLst>
                    <a:ext uri="{9D8B030D-6E8A-4147-A177-3AD203B41FA5}">
                      <a16:colId xmlns:a16="http://schemas.microsoft.com/office/drawing/2014/main" val="4207018923"/>
                    </a:ext>
                  </a:extLst>
                </a:gridCol>
                <a:gridCol w="1939216">
                  <a:extLst>
                    <a:ext uri="{9D8B030D-6E8A-4147-A177-3AD203B41FA5}">
                      <a16:colId xmlns:a16="http://schemas.microsoft.com/office/drawing/2014/main" val="1998994896"/>
                    </a:ext>
                  </a:extLst>
                </a:gridCol>
              </a:tblGrid>
              <a:tr h="296530">
                <a:tc>
                  <a:txBody>
                    <a:bodyPr/>
                    <a:lstStyle/>
                    <a:p>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91786104"/>
                  </a:ext>
                </a:extLst>
              </a:tr>
              <a:tr h="512189">
                <a:tc>
                  <a:txBody>
                    <a:bodyPr/>
                    <a:lstStyle/>
                    <a:p>
                      <a:r>
                        <a:rPr kumimoji="1" lang="ja-JP" altLang="en-US" sz="1400" dirty="0" smtClean="0"/>
                        <a:t>ＧＤＰ１位の都市</a:t>
                      </a:r>
                      <a:endParaRPr kumimoji="1" lang="en-US" altLang="ja-JP" sz="1400" dirty="0" smtClean="0"/>
                    </a:p>
                    <a:p>
                      <a:r>
                        <a:rPr kumimoji="1" lang="en-US" altLang="ja-JP" sz="1000" dirty="0" smtClean="0"/>
                        <a:t>※</a:t>
                      </a:r>
                      <a:r>
                        <a:rPr kumimoji="1" lang="ja-JP" altLang="en-US" sz="1000" dirty="0" smtClean="0"/>
                        <a:t>ブルッキングス研究所公表値より</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ケルン・デュッセルドルフ</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04220"/>
                  </a:ext>
                </a:extLst>
              </a:tr>
              <a:tr h="296530">
                <a:tc gridSpan="4">
                  <a:txBody>
                    <a:bodyPr/>
                    <a:lstStyle/>
                    <a:p>
                      <a:r>
                        <a:rPr kumimoji="1" lang="ja-JP" altLang="en-US" sz="1400" b="1" dirty="0" smtClean="0"/>
                        <a:t>≪政治機能等≫</a:t>
                      </a:r>
                      <a:endParaRPr kumimoji="1" lang="ja-JP" alt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356780"/>
                  </a:ext>
                </a:extLst>
              </a:tr>
              <a:tr h="296530">
                <a:tc>
                  <a:txBody>
                    <a:bodyPr/>
                    <a:lstStyle/>
                    <a:p>
                      <a:r>
                        <a:rPr kumimoji="1" lang="ja-JP" altLang="en-US" sz="1400" dirty="0" smtClean="0"/>
                        <a:t>首都</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39706"/>
                  </a:ext>
                </a:extLst>
              </a:tr>
              <a:tr h="296530">
                <a:tc>
                  <a:txBody>
                    <a:bodyPr/>
                    <a:lstStyle/>
                    <a:p>
                      <a:r>
                        <a:rPr kumimoji="1" lang="ja-JP" altLang="en-US" sz="1400" dirty="0" smtClean="0"/>
                        <a:t>王宮・大統領府</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088023"/>
                  </a:ext>
                </a:extLst>
              </a:tr>
              <a:tr h="296530">
                <a:tc>
                  <a:txBody>
                    <a:bodyPr/>
                    <a:lstStyle/>
                    <a:p>
                      <a:r>
                        <a:rPr kumimoji="1" lang="ja-JP" altLang="en-US" sz="1400" dirty="0" smtClean="0"/>
                        <a:t>国会</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84241"/>
                  </a:ext>
                </a:extLst>
              </a:tr>
              <a:tr h="296530">
                <a:tc>
                  <a:txBody>
                    <a:bodyPr/>
                    <a:lstStyle/>
                    <a:p>
                      <a:r>
                        <a:rPr kumimoji="1" lang="ja-JP" altLang="en-US" sz="1400" dirty="0" smtClean="0"/>
                        <a:t>中央官庁</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ベルリン、ボン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95032"/>
                  </a:ext>
                </a:extLst>
              </a:tr>
              <a:tr h="296530">
                <a:tc>
                  <a:txBody>
                    <a:bodyPr/>
                    <a:lstStyle/>
                    <a:p>
                      <a:r>
                        <a:rPr kumimoji="1" lang="ja-JP" altLang="en-US" sz="1400" dirty="0" smtClean="0"/>
                        <a:t>最高裁判所</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カールスルーエ</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473001"/>
                  </a:ext>
                </a:extLst>
              </a:tr>
              <a:tr h="296530">
                <a:tc>
                  <a:txBody>
                    <a:bodyPr/>
                    <a:lstStyle/>
                    <a:p>
                      <a:r>
                        <a:rPr kumimoji="1" lang="ja-JP" altLang="en-US" sz="1400" dirty="0" smtClean="0"/>
                        <a:t>各国大使館</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24787"/>
                  </a:ext>
                </a:extLst>
              </a:tr>
              <a:tr h="296530">
                <a:tc gridSpan="4">
                  <a:txBody>
                    <a:bodyPr/>
                    <a:lstStyle/>
                    <a:p>
                      <a:r>
                        <a:rPr lang="ja-JP" altLang="en-US" sz="1400" b="1" dirty="0" smtClean="0"/>
                        <a:t>≪文化面≫</a:t>
                      </a:r>
                      <a:r>
                        <a:rPr lang="en-US" altLang="ja-JP" sz="1200" b="0" dirty="0" smtClean="0"/>
                        <a:t>※</a:t>
                      </a:r>
                      <a:r>
                        <a:rPr lang="ja-JP" altLang="en-US" sz="1200" b="0" dirty="0" smtClean="0"/>
                        <a:t>国内１位の都市</a:t>
                      </a:r>
                      <a:endParaRPr lang="ja-JP" altLang="en-US" sz="1200" b="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25324"/>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文化イベント開催件数</a:t>
                      </a: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サンフランシスコ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62107"/>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劇場・コンサートホール数</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07390"/>
                  </a:ext>
                </a:extLst>
              </a:tr>
            </a:tbl>
          </a:graphicData>
        </a:graphic>
      </p:graphicFrame>
      <p:sp>
        <p:nvSpPr>
          <p:cNvPr id="115" name="正方形/長方形 114"/>
          <p:cNvSpPr/>
          <p:nvPr/>
        </p:nvSpPr>
        <p:spPr>
          <a:xfrm>
            <a:off x="8604986" y="7305014"/>
            <a:ext cx="8316000" cy="595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lnSpc>
                <a:spcPts val="1800"/>
              </a:lnSpc>
            </a:pPr>
            <a:r>
              <a:rPr kumimoji="1" lang="ja-JP" altLang="en-US" sz="1400" spc="-150" dirty="0">
                <a:solidFill>
                  <a:schemeClr val="tx1"/>
                </a:solidFill>
                <a:latin typeface="+mn-ea"/>
              </a:rPr>
              <a:t>●他の先進国では、経済と政治機能が分散されているが、日本においては政治・経済ともに東京に</a:t>
            </a:r>
            <a:r>
              <a:rPr kumimoji="1" lang="ja-JP" altLang="en-US" sz="1400" spc="-150" dirty="0" smtClean="0">
                <a:solidFill>
                  <a:schemeClr val="tx1"/>
                </a:solidFill>
                <a:latin typeface="+mn-ea"/>
              </a:rPr>
              <a:t>一極</a:t>
            </a:r>
            <a:r>
              <a:rPr kumimoji="1" lang="ja-JP" altLang="en-US" sz="1400" spc="-150" dirty="0">
                <a:solidFill>
                  <a:schemeClr val="tx1"/>
                </a:solidFill>
                <a:latin typeface="+mn-ea"/>
              </a:rPr>
              <a:t>集中</a:t>
            </a:r>
            <a:r>
              <a:rPr kumimoji="1" lang="ja-JP" altLang="en-US" sz="1400" spc="-150" dirty="0" smtClean="0">
                <a:solidFill>
                  <a:schemeClr val="tx1"/>
                </a:solidFill>
                <a:latin typeface="+mn-ea"/>
              </a:rPr>
              <a:t>。</a:t>
            </a:r>
            <a:endParaRPr kumimoji="1" lang="en-US" altLang="ja-JP" sz="1400" spc="-150" dirty="0">
              <a:solidFill>
                <a:schemeClr val="tx1"/>
              </a:solidFill>
              <a:latin typeface="+mn-ea"/>
            </a:endParaRPr>
          </a:p>
          <a:p>
            <a:pPr marL="180975" indent="-180975">
              <a:lnSpc>
                <a:spcPts val="1800"/>
              </a:lnSpc>
            </a:pPr>
            <a:r>
              <a:rPr kumimoji="1" lang="ja-JP" altLang="en-US" sz="1400" spc="-150" dirty="0">
                <a:solidFill>
                  <a:schemeClr val="tx1"/>
                </a:solidFill>
                <a:latin typeface="+mn-ea"/>
              </a:rPr>
              <a:t>●さらに、文化機能の面からみても、東京に一極集中。</a:t>
            </a:r>
          </a:p>
        </p:txBody>
      </p:sp>
    </p:spTree>
    <p:extLst>
      <p:ext uri="{BB962C8B-B14F-4D97-AF65-F5344CB8AC3E}">
        <p14:creationId xmlns:p14="http://schemas.microsoft.com/office/powerpoint/2010/main" val="34546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図形 60"/>
          <p:cNvSpPr/>
          <p:nvPr/>
        </p:nvSpPr>
        <p:spPr>
          <a:xfrm rot="17487291" flipV="1">
            <a:off x="8249525" y="5923507"/>
            <a:ext cx="8981895" cy="4918651"/>
          </a:xfrm>
          <a:prstGeom prst="swooshArrow">
            <a:avLst>
              <a:gd name="adj1" fmla="val 25000"/>
              <a:gd name="adj2" fmla="val 25000"/>
            </a:avLst>
          </a:prstGeom>
          <a:solidFill>
            <a:srgbClr val="0574FB">
              <a:alpha val="40000"/>
            </a:srgb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1" name="山形 50"/>
          <p:cNvSpPr/>
          <p:nvPr/>
        </p:nvSpPr>
        <p:spPr>
          <a:xfrm>
            <a:off x="13562048" y="3655377"/>
            <a:ext cx="2355449" cy="8990750"/>
          </a:xfrm>
          <a:prstGeom prst="chevron">
            <a:avLst>
              <a:gd name="adj" fmla="val 17611"/>
            </a:avLst>
          </a:prstGeom>
          <a:noFill/>
          <a:ln w="5715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endParaRPr kumimoji="1" lang="ja-JP" altLang="en-US" sz="2400" b="1">
              <a:solidFill>
                <a:schemeClr val="tx1"/>
              </a:solidFill>
            </a:endParaRPr>
          </a:p>
        </p:txBody>
      </p:sp>
      <p:sp>
        <p:nvSpPr>
          <p:cNvPr id="14" name="山形 13"/>
          <p:cNvSpPr/>
          <p:nvPr/>
        </p:nvSpPr>
        <p:spPr>
          <a:xfrm>
            <a:off x="11338163" y="3633079"/>
            <a:ext cx="2541005" cy="9013048"/>
          </a:xfrm>
          <a:prstGeom prst="chevron">
            <a:avLst>
              <a:gd name="adj" fmla="val 18801"/>
            </a:avLst>
          </a:prstGeom>
          <a:noFill/>
          <a:ln w="57150">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endParaRPr kumimoji="1" lang="ja-JP" altLang="en-US" sz="2400" b="1">
              <a:solidFill>
                <a:schemeClr val="tx1"/>
              </a:solidFill>
            </a:endParaRPr>
          </a:p>
        </p:txBody>
      </p:sp>
      <p:sp>
        <p:nvSpPr>
          <p:cNvPr id="13" name="ホームベース 12"/>
          <p:cNvSpPr/>
          <p:nvPr/>
        </p:nvSpPr>
        <p:spPr>
          <a:xfrm>
            <a:off x="9686087" y="3633078"/>
            <a:ext cx="2038787" cy="8996788"/>
          </a:xfrm>
          <a:prstGeom prst="homePlate">
            <a:avLst>
              <a:gd name="adj" fmla="val 23571"/>
            </a:avLst>
          </a:prstGeom>
          <a:noFill/>
          <a:ln w="57150">
            <a:solidFill>
              <a:srgbClr val="FFC000"/>
            </a:solid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endParaRPr kumimoji="1" lang="ja-JP" altLang="en-US" sz="2400" b="1">
              <a:solidFill>
                <a:schemeClr val="tx1"/>
              </a:solidFill>
            </a:endParaRPr>
          </a:p>
        </p:txBody>
      </p:sp>
      <p:sp>
        <p:nvSpPr>
          <p:cNvPr id="31" name="フローチャート: 抜出し 30"/>
          <p:cNvSpPr/>
          <p:nvPr/>
        </p:nvSpPr>
        <p:spPr>
          <a:xfrm rot="16200000" flipV="1">
            <a:off x="-2552665" y="7576548"/>
            <a:ext cx="8622298" cy="779953"/>
          </a:xfrm>
          <a:prstGeom prst="flowChartExtract">
            <a:avLst/>
          </a:prstGeom>
          <a:solidFill>
            <a:srgbClr val="057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38"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２）中間報告の構成イメージ</a:t>
            </a:r>
            <a:endParaRPr lang="ja-JP" altLang="en-US" sz="3600" b="1" dirty="0">
              <a:solidFill>
                <a:schemeClr val="bg1"/>
              </a:solidFill>
              <a:latin typeface="+mn-ea"/>
              <a:ea typeface="+mn-ea"/>
            </a:endParaRPr>
          </a:p>
        </p:txBody>
      </p:sp>
      <p:sp>
        <p:nvSpPr>
          <p:cNvPr id="3" name="正方形/長方形 2"/>
          <p:cNvSpPr/>
          <p:nvPr/>
        </p:nvSpPr>
        <p:spPr>
          <a:xfrm>
            <a:off x="172045" y="3488766"/>
            <a:ext cx="938025" cy="8949776"/>
          </a:xfrm>
          <a:prstGeom prst="rect">
            <a:avLst/>
          </a:prstGeom>
          <a:solidFill>
            <a:srgbClr val="9DC3E6"/>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tx1"/>
                </a:solidFill>
              </a:rPr>
              <a:t>コロナ以前の</a:t>
            </a:r>
            <a:r>
              <a:rPr kumimoji="1" lang="ja-JP" altLang="en-US" sz="3600" b="1" dirty="0" smtClean="0">
                <a:solidFill>
                  <a:schemeClr val="tx1"/>
                </a:solidFill>
              </a:rPr>
              <a:t>大阪</a:t>
            </a:r>
            <a:endParaRPr kumimoji="1" lang="ja-JP" altLang="en-US" sz="3600" dirty="0">
              <a:solidFill>
                <a:schemeClr val="tx1"/>
              </a:solidFill>
            </a:endParaRPr>
          </a:p>
        </p:txBody>
      </p:sp>
      <p:sp>
        <p:nvSpPr>
          <p:cNvPr id="33" name="テキスト ボックス 32"/>
          <p:cNvSpPr txBox="1"/>
          <p:nvPr/>
        </p:nvSpPr>
        <p:spPr>
          <a:xfrm>
            <a:off x="1331071" y="4717111"/>
            <a:ext cx="553998" cy="6970301"/>
          </a:xfrm>
          <a:prstGeom prst="rect">
            <a:avLst/>
          </a:prstGeom>
          <a:noFill/>
        </p:spPr>
        <p:txBody>
          <a:bodyPr vert="eaVert" wrap="square" rtlCol="0">
            <a:spAutoFit/>
          </a:bodyPr>
          <a:lstStyle/>
          <a:p>
            <a:pPr algn="ctr"/>
            <a:r>
              <a:rPr kumimoji="1" lang="ja-JP" altLang="en-US" sz="2400" b="1" dirty="0">
                <a:solidFill>
                  <a:schemeClr val="bg1"/>
                </a:solidFill>
                <a:latin typeface="+mn-ea"/>
              </a:rPr>
              <a:t>新型コロナウイルスの感染拡大</a:t>
            </a:r>
          </a:p>
        </p:txBody>
      </p:sp>
      <p:sp>
        <p:nvSpPr>
          <p:cNvPr id="42" name="テキスト ボックス 41"/>
          <p:cNvSpPr txBox="1"/>
          <p:nvPr/>
        </p:nvSpPr>
        <p:spPr>
          <a:xfrm>
            <a:off x="38101" y="1230066"/>
            <a:ext cx="7934334" cy="1692771"/>
          </a:xfrm>
          <a:prstGeom prst="rect">
            <a:avLst/>
          </a:prstGeom>
          <a:solidFill>
            <a:schemeClr val="bg1"/>
          </a:solidFill>
          <a:ln w="9525">
            <a:solidFill>
              <a:schemeClr val="tx1"/>
            </a:solidFill>
          </a:ln>
        </p:spPr>
        <p:txBody>
          <a:bodyPr wrap="square" rtlCol="0" anchor="t" anchorCtr="0">
            <a:spAutoFit/>
          </a:bodyPr>
          <a:lstStyle/>
          <a:p>
            <a:pPr marL="355591" indent="-355591"/>
            <a:r>
              <a:rPr lang="ja-JP" altLang="en-US" sz="2600" dirty="0">
                <a:latin typeface="+mn-ea"/>
              </a:rPr>
              <a:t>○コロナ以前の</a:t>
            </a:r>
            <a:r>
              <a:rPr lang="ja-JP" altLang="en-US" sz="2600" dirty="0" smtClean="0">
                <a:latin typeface="+mn-ea"/>
              </a:rPr>
              <a:t>大阪に対する、</a:t>
            </a:r>
            <a:r>
              <a:rPr lang="ja-JP" altLang="en-US" sz="2600" dirty="0">
                <a:latin typeface="+mn-ea"/>
              </a:rPr>
              <a:t>コロナの感染</a:t>
            </a:r>
            <a:r>
              <a:rPr lang="ja-JP" altLang="en-US" sz="2600" dirty="0" smtClean="0">
                <a:latin typeface="+mn-ea"/>
              </a:rPr>
              <a:t>拡大がもたらした</a:t>
            </a:r>
            <a:r>
              <a:rPr lang="ja-JP" altLang="en-US" sz="2600" b="1" dirty="0" smtClean="0">
                <a:latin typeface="+mn-ea"/>
              </a:rPr>
              <a:t>大阪</a:t>
            </a:r>
            <a:r>
              <a:rPr lang="ja-JP" altLang="en-US" sz="2600" b="1" dirty="0">
                <a:latin typeface="+mn-ea"/>
              </a:rPr>
              <a:t>経済や府民生活への影響を分析</a:t>
            </a:r>
            <a:r>
              <a:rPr lang="ja-JP" altLang="en-US" sz="2600" dirty="0">
                <a:latin typeface="+mn-ea"/>
              </a:rPr>
              <a:t>。</a:t>
            </a:r>
            <a:endParaRPr lang="en-US" altLang="ja-JP" sz="2600" dirty="0">
              <a:latin typeface="+mn-ea"/>
            </a:endParaRPr>
          </a:p>
          <a:p>
            <a:pPr marL="279393" indent="-279393"/>
            <a:r>
              <a:rPr lang="ja-JP" altLang="en-US" sz="2600" dirty="0">
                <a:latin typeface="+mn-ea"/>
              </a:rPr>
              <a:t>○あわせて</a:t>
            </a:r>
            <a:r>
              <a:rPr lang="ja-JP" altLang="en-US" sz="2600" dirty="0" smtClean="0">
                <a:latin typeface="+mn-ea"/>
              </a:rPr>
              <a:t>、社会</a:t>
            </a:r>
            <a:r>
              <a:rPr lang="ja-JP" altLang="en-US" sz="2600" dirty="0">
                <a:latin typeface="+mn-ea"/>
              </a:rPr>
              <a:t>変革など</a:t>
            </a:r>
            <a:r>
              <a:rPr lang="ja-JP" altLang="en-US" sz="2600" b="1" dirty="0">
                <a:latin typeface="+mn-ea"/>
              </a:rPr>
              <a:t>新たな潮流による影響を</a:t>
            </a:r>
            <a:r>
              <a:rPr lang="ja-JP" altLang="en-US" sz="2600" b="1" dirty="0" smtClean="0">
                <a:latin typeface="+mn-ea"/>
              </a:rPr>
              <a:t>分析。</a:t>
            </a:r>
            <a:endParaRPr lang="en-US" altLang="ja-JP" sz="2600" b="1" dirty="0">
              <a:latin typeface="+mn-ea"/>
            </a:endParaRPr>
          </a:p>
        </p:txBody>
      </p:sp>
      <p:sp>
        <p:nvSpPr>
          <p:cNvPr id="36" name="角丸四角形 35"/>
          <p:cNvSpPr/>
          <p:nvPr/>
        </p:nvSpPr>
        <p:spPr>
          <a:xfrm>
            <a:off x="2322820" y="7151880"/>
            <a:ext cx="5364000" cy="378591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600" b="1" dirty="0" smtClean="0">
                <a:solidFill>
                  <a:schemeClr val="tx1"/>
                </a:solidFill>
              </a:rPr>
              <a:t>社会・暮らし</a:t>
            </a:r>
            <a:endParaRPr kumimoji="1" lang="en-US" altLang="ja-JP" sz="2600" b="1" dirty="0" smtClean="0">
              <a:solidFill>
                <a:schemeClr val="tx1"/>
              </a:solidFill>
            </a:endParaRPr>
          </a:p>
          <a:p>
            <a:r>
              <a:rPr kumimoji="1" lang="ja-JP" altLang="en-US" sz="2600" dirty="0" smtClean="0">
                <a:solidFill>
                  <a:schemeClr val="tx1"/>
                </a:solidFill>
              </a:rPr>
              <a:t>　</a:t>
            </a:r>
            <a:endParaRPr kumimoji="1" lang="en-US" altLang="ja-JP" sz="2600" b="1" dirty="0" smtClean="0">
              <a:solidFill>
                <a:schemeClr val="tx1"/>
              </a:solidFill>
            </a:endParaRPr>
          </a:p>
          <a:p>
            <a:r>
              <a:rPr kumimoji="1" lang="ja-JP" altLang="en-US" sz="2600" dirty="0" smtClean="0">
                <a:solidFill>
                  <a:schemeClr val="tx1"/>
                </a:solidFill>
              </a:rPr>
              <a:t>　</a:t>
            </a:r>
            <a:endParaRPr kumimoji="1" lang="en-US" altLang="ja-JP" sz="2600" dirty="0">
              <a:solidFill>
                <a:schemeClr val="tx1"/>
              </a:solidFill>
            </a:endParaRPr>
          </a:p>
        </p:txBody>
      </p:sp>
      <p:sp>
        <p:nvSpPr>
          <p:cNvPr id="43" name="フローチャート: 抜出し 42"/>
          <p:cNvSpPr/>
          <p:nvPr/>
        </p:nvSpPr>
        <p:spPr>
          <a:xfrm rot="16200000" flipV="1">
            <a:off x="4078893" y="7488520"/>
            <a:ext cx="8129353" cy="418470"/>
          </a:xfrm>
          <a:prstGeom prst="flowChartExtra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44" name="テキスト ボックス 43"/>
          <p:cNvSpPr txBox="1"/>
          <p:nvPr/>
        </p:nvSpPr>
        <p:spPr>
          <a:xfrm>
            <a:off x="38101" y="707862"/>
            <a:ext cx="7934334" cy="523220"/>
          </a:xfrm>
          <a:prstGeom prst="rect">
            <a:avLst/>
          </a:prstGeom>
          <a:solidFill>
            <a:srgbClr val="002060"/>
          </a:solidFill>
          <a:ln w="9525">
            <a:solidFill>
              <a:schemeClr val="tx1"/>
            </a:solidFill>
          </a:ln>
        </p:spPr>
        <p:txBody>
          <a:bodyPr wrap="square" rtlCol="0" anchor="ctr" anchorCtr="0">
            <a:spAutoFit/>
          </a:bodyPr>
          <a:lstStyle/>
          <a:p>
            <a:pPr algn="ctr"/>
            <a:r>
              <a:rPr lang="ja-JP" altLang="en-US" sz="2800" b="1" dirty="0">
                <a:solidFill>
                  <a:schemeClr val="bg1"/>
                </a:solidFill>
                <a:latin typeface="+mn-ea"/>
              </a:rPr>
              <a:t>コロナによる影響分析</a:t>
            </a:r>
            <a:endParaRPr lang="en-US" altLang="ja-JP" sz="2800" b="1" dirty="0">
              <a:solidFill>
                <a:schemeClr val="bg1"/>
              </a:solidFill>
              <a:latin typeface="+mn-ea"/>
            </a:endParaRPr>
          </a:p>
        </p:txBody>
      </p:sp>
      <p:sp>
        <p:nvSpPr>
          <p:cNvPr id="47" name="フローチャート: 抜出し 46"/>
          <p:cNvSpPr/>
          <p:nvPr/>
        </p:nvSpPr>
        <p:spPr>
          <a:xfrm rot="16200000" flipV="1">
            <a:off x="7476189" y="1679759"/>
            <a:ext cx="1585254" cy="348884"/>
          </a:xfrm>
          <a:prstGeom prst="flowChartExtra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latin typeface="+mn-ea"/>
            </a:endParaRPr>
          </a:p>
        </p:txBody>
      </p:sp>
      <p:sp>
        <p:nvSpPr>
          <p:cNvPr id="48" name="テキスト ボックス 47"/>
          <p:cNvSpPr txBox="1"/>
          <p:nvPr/>
        </p:nvSpPr>
        <p:spPr>
          <a:xfrm>
            <a:off x="8512470" y="1230066"/>
            <a:ext cx="8507733" cy="1692771"/>
          </a:xfrm>
          <a:prstGeom prst="rect">
            <a:avLst/>
          </a:prstGeom>
          <a:solidFill>
            <a:schemeClr val="bg1"/>
          </a:solidFill>
          <a:ln w="9525">
            <a:solidFill>
              <a:schemeClr val="tx1"/>
            </a:solidFill>
          </a:ln>
        </p:spPr>
        <p:txBody>
          <a:bodyPr wrap="square" rtlCol="0" anchor="ctr" anchorCtr="0">
            <a:spAutoFit/>
          </a:bodyPr>
          <a:lstStyle/>
          <a:p>
            <a:pPr marL="355591" indent="-355591"/>
            <a:r>
              <a:rPr lang="ja-JP" altLang="en-US" sz="2600" dirty="0">
                <a:latin typeface="+mn-ea"/>
              </a:rPr>
              <a:t>○コロナによる影響</a:t>
            </a:r>
            <a:r>
              <a:rPr lang="ja-JP" altLang="en-US" sz="2600" dirty="0" smtClean="0">
                <a:latin typeface="+mn-ea"/>
              </a:rPr>
              <a:t>分析を</a:t>
            </a:r>
            <a:r>
              <a:rPr lang="ja-JP" altLang="en-US" sz="2600" dirty="0">
                <a:latin typeface="+mn-ea"/>
              </a:rPr>
              <a:t>踏まえ、</a:t>
            </a:r>
            <a:r>
              <a:rPr lang="ja-JP" altLang="en-US" sz="2600" b="1" dirty="0">
                <a:latin typeface="+mn-ea"/>
              </a:rPr>
              <a:t>経済や</a:t>
            </a:r>
            <a:r>
              <a:rPr lang="ja-JP" altLang="en-US" sz="2600" b="1" dirty="0" smtClean="0">
                <a:latin typeface="+mn-ea"/>
              </a:rPr>
              <a:t>暮らし、まちづくりなど</a:t>
            </a:r>
            <a:r>
              <a:rPr lang="ja-JP" altLang="en-US" sz="2600" b="1" dirty="0">
                <a:latin typeface="+mn-ea"/>
              </a:rPr>
              <a:t>の各視点から</a:t>
            </a:r>
            <a:r>
              <a:rPr lang="ja-JP" altLang="en-US" sz="2600" b="1" dirty="0" smtClean="0">
                <a:latin typeface="+mn-ea"/>
              </a:rPr>
              <a:t>、</a:t>
            </a:r>
            <a:r>
              <a:rPr lang="ja-JP" altLang="en-US" sz="2600" b="1" dirty="0">
                <a:latin typeface="+mn-ea"/>
              </a:rPr>
              <a:t>ウィズコロナと</a:t>
            </a:r>
            <a:r>
              <a:rPr lang="ja-JP" altLang="en-US" sz="2600" b="1" dirty="0" smtClean="0">
                <a:latin typeface="+mn-ea"/>
              </a:rPr>
              <a:t>ポストコロナの各フェーズにおける大阪</a:t>
            </a:r>
            <a:r>
              <a:rPr lang="ja-JP" altLang="en-US" sz="2600" b="1" dirty="0">
                <a:latin typeface="+mn-ea"/>
              </a:rPr>
              <a:t>の再生・成長に向けた取組みの方向性</a:t>
            </a:r>
            <a:r>
              <a:rPr lang="ja-JP" altLang="en-US" sz="2600" dirty="0" smtClean="0">
                <a:latin typeface="+mn-ea"/>
              </a:rPr>
              <a:t>を提示。</a:t>
            </a:r>
            <a:endParaRPr lang="en-US" altLang="ja-JP" sz="2600" b="1" dirty="0">
              <a:latin typeface="+mn-ea"/>
            </a:endParaRPr>
          </a:p>
        </p:txBody>
      </p:sp>
      <p:sp>
        <p:nvSpPr>
          <p:cNvPr id="49" name="テキスト ボックス 48"/>
          <p:cNvSpPr txBox="1"/>
          <p:nvPr/>
        </p:nvSpPr>
        <p:spPr>
          <a:xfrm>
            <a:off x="8501152" y="707862"/>
            <a:ext cx="8530369" cy="523220"/>
          </a:xfrm>
          <a:prstGeom prst="rect">
            <a:avLst/>
          </a:prstGeom>
          <a:solidFill>
            <a:srgbClr val="002060"/>
          </a:solidFill>
          <a:ln w="9525">
            <a:solidFill>
              <a:schemeClr val="tx1"/>
            </a:solidFill>
          </a:ln>
        </p:spPr>
        <p:txBody>
          <a:bodyPr wrap="square" rtlCol="0" anchor="ctr" anchorCtr="0">
            <a:spAutoFit/>
          </a:bodyPr>
          <a:lstStyle/>
          <a:p>
            <a:pPr algn="ctr"/>
            <a:r>
              <a:rPr lang="ja-JP" altLang="en-US" sz="2800" b="1" dirty="0">
                <a:solidFill>
                  <a:schemeClr val="bg1"/>
                </a:solidFill>
                <a:latin typeface="+mn-ea"/>
              </a:rPr>
              <a:t>大阪の再生・成長に向けた取組みの方向性</a:t>
            </a:r>
            <a:endParaRPr lang="en-US" altLang="ja-JP" sz="2800" b="1" dirty="0">
              <a:solidFill>
                <a:schemeClr val="bg1"/>
              </a:solidFill>
              <a:latin typeface="+mn-ea"/>
            </a:endParaRPr>
          </a:p>
        </p:txBody>
      </p:sp>
      <p:sp>
        <p:nvSpPr>
          <p:cNvPr id="52" name="テキスト ボックス 51"/>
          <p:cNvSpPr txBox="1"/>
          <p:nvPr/>
        </p:nvSpPr>
        <p:spPr>
          <a:xfrm>
            <a:off x="10059931" y="3865568"/>
            <a:ext cx="800219" cy="3467188"/>
          </a:xfrm>
          <a:prstGeom prst="rect">
            <a:avLst/>
          </a:prstGeom>
          <a:noFill/>
        </p:spPr>
        <p:txBody>
          <a:bodyPr vert="eaVert" wrap="square" rtlCol="0">
            <a:spAutoFit/>
          </a:bodyPr>
          <a:lstStyle/>
          <a:p>
            <a:r>
              <a:rPr kumimoji="1" lang="ja-JP" altLang="en-US" sz="4000" b="1" dirty="0">
                <a:latin typeface="+mn-ea"/>
              </a:rPr>
              <a:t>緊急対策期</a:t>
            </a:r>
          </a:p>
        </p:txBody>
      </p:sp>
      <p:sp>
        <p:nvSpPr>
          <p:cNvPr id="53" name="テキスト ボックス 52"/>
          <p:cNvSpPr txBox="1"/>
          <p:nvPr/>
        </p:nvSpPr>
        <p:spPr>
          <a:xfrm>
            <a:off x="12018285" y="3865568"/>
            <a:ext cx="800219" cy="4620390"/>
          </a:xfrm>
          <a:prstGeom prst="rect">
            <a:avLst/>
          </a:prstGeom>
          <a:noFill/>
        </p:spPr>
        <p:txBody>
          <a:bodyPr vert="eaVert" wrap="square" rtlCol="0">
            <a:spAutoFit/>
          </a:bodyPr>
          <a:lstStyle/>
          <a:p>
            <a:r>
              <a:rPr kumimoji="1" lang="ja-JP" altLang="en-US" sz="4000" b="1" dirty="0">
                <a:latin typeface="+mn-ea"/>
              </a:rPr>
              <a:t>反転攻勢準備期</a:t>
            </a:r>
          </a:p>
        </p:txBody>
      </p:sp>
      <p:sp>
        <p:nvSpPr>
          <p:cNvPr id="60" name="テキスト ボックス 59"/>
          <p:cNvSpPr txBox="1"/>
          <p:nvPr/>
        </p:nvSpPr>
        <p:spPr>
          <a:xfrm>
            <a:off x="14191447" y="3865568"/>
            <a:ext cx="800219" cy="3082613"/>
          </a:xfrm>
          <a:prstGeom prst="rect">
            <a:avLst/>
          </a:prstGeom>
          <a:noFill/>
        </p:spPr>
        <p:txBody>
          <a:bodyPr vert="eaVert" wrap="square" rtlCol="0">
            <a:spAutoFit/>
          </a:bodyPr>
          <a:lstStyle/>
          <a:p>
            <a:r>
              <a:rPr kumimoji="1" lang="ja-JP" altLang="en-US" sz="4000" b="1" dirty="0">
                <a:latin typeface="+mn-ea"/>
              </a:rPr>
              <a:t>反転攻勢期</a:t>
            </a:r>
          </a:p>
        </p:txBody>
      </p:sp>
      <p:graphicFrame>
        <p:nvGraphicFramePr>
          <p:cNvPr id="16" name="表 15"/>
          <p:cNvGraphicFramePr>
            <a:graphicFrameLocks noGrp="1"/>
          </p:cNvGraphicFramePr>
          <p:nvPr>
            <p:extLst/>
          </p:nvPr>
        </p:nvGraphicFramePr>
        <p:xfrm>
          <a:off x="9687864" y="2995084"/>
          <a:ext cx="6112992" cy="518160"/>
        </p:xfrm>
        <a:graphic>
          <a:graphicData uri="http://schemas.openxmlformats.org/drawingml/2006/table">
            <a:tbl>
              <a:tblPr firstRow="1" bandRow="1">
                <a:tableStyleId>{5C22544A-7EE6-4342-B048-85BDC9FD1C3A}</a:tableStyleId>
              </a:tblPr>
              <a:tblGrid>
                <a:gridCol w="3651619">
                  <a:extLst>
                    <a:ext uri="{9D8B030D-6E8A-4147-A177-3AD203B41FA5}">
                      <a16:colId xmlns:a16="http://schemas.microsoft.com/office/drawing/2014/main" val="2140637143"/>
                    </a:ext>
                  </a:extLst>
                </a:gridCol>
                <a:gridCol w="2461373">
                  <a:extLst>
                    <a:ext uri="{9D8B030D-6E8A-4147-A177-3AD203B41FA5}">
                      <a16:colId xmlns:a16="http://schemas.microsoft.com/office/drawing/2014/main" val="342493606"/>
                    </a:ext>
                  </a:extLst>
                </a:gridCol>
              </a:tblGrid>
              <a:tr h="518160">
                <a:tc>
                  <a:txBody>
                    <a:bodyPr/>
                    <a:lstStyle/>
                    <a:p>
                      <a:pPr algn="ctr"/>
                      <a:r>
                        <a:rPr kumimoji="1" lang="ja-JP" altLang="en-US" sz="2800" dirty="0" smtClean="0">
                          <a:latin typeface="+mn-ea"/>
                          <a:ea typeface="+mn-ea"/>
                        </a:rPr>
                        <a:t>ウィズコロナ</a:t>
                      </a:r>
                      <a:endParaRPr kumimoji="1" lang="ja-JP" altLang="en-US" sz="2800" dirty="0">
                        <a:latin typeface="+mn-ea"/>
                        <a:ea typeface="+mn-ea"/>
                      </a:endParaRPr>
                    </a:p>
                  </a:txBody>
                  <a:tcPr/>
                </a:tc>
                <a:tc>
                  <a:txBody>
                    <a:bodyPr/>
                    <a:lstStyle/>
                    <a:p>
                      <a:pPr algn="ctr"/>
                      <a:r>
                        <a:rPr kumimoji="1" lang="ja-JP" altLang="en-US" sz="2800" dirty="0" smtClean="0">
                          <a:latin typeface="+mn-ea"/>
                          <a:ea typeface="+mn-ea"/>
                        </a:rPr>
                        <a:t>ポストコロナ</a:t>
                      </a:r>
                      <a:endParaRPr kumimoji="1" lang="ja-JP" altLang="en-US" sz="2800" dirty="0">
                        <a:latin typeface="+mn-ea"/>
                        <a:ea typeface="+mn-ea"/>
                      </a:endParaRPr>
                    </a:p>
                  </a:txBody>
                  <a:tcPr/>
                </a:tc>
                <a:extLst>
                  <a:ext uri="{0D108BD9-81ED-4DB2-BD59-A6C34878D82A}">
                    <a16:rowId xmlns:a16="http://schemas.microsoft.com/office/drawing/2014/main" val="13049108"/>
                  </a:ext>
                </a:extLst>
              </a:tr>
            </a:tbl>
          </a:graphicData>
        </a:graphic>
      </p:graphicFrame>
      <p:sp>
        <p:nvSpPr>
          <p:cNvPr id="2" name="テキスト ボックス 1"/>
          <p:cNvSpPr txBox="1"/>
          <p:nvPr/>
        </p:nvSpPr>
        <p:spPr>
          <a:xfrm>
            <a:off x="8658588" y="3490009"/>
            <a:ext cx="923330" cy="1922245"/>
          </a:xfrm>
          <a:prstGeom prst="rect">
            <a:avLst/>
          </a:prstGeom>
          <a:noFill/>
        </p:spPr>
        <p:txBody>
          <a:bodyPr vert="eaVert" wrap="square" rtlCol="0">
            <a:spAutoFit/>
          </a:bodyPr>
          <a:lstStyle/>
          <a:p>
            <a:pPr algn="ctr"/>
            <a:r>
              <a:rPr kumimoji="1" lang="ja-JP" altLang="en-US" sz="2800" b="1" dirty="0" smtClean="0"/>
              <a:t>経済</a:t>
            </a:r>
            <a:endParaRPr kumimoji="1" lang="en-US" altLang="ja-JP" sz="2800" b="1" dirty="0" smtClean="0"/>
          </a:p>
          <a:p>
            <a:pPr algn="ctr"/>
            <a:r>
              <a:rPr kumimoji="1" lang="ja-JP" altLang="en-US" sz="2000" b="1" dirty="0" smtClean="0"/>
              <a:t>（産業・雇用）</a:t>
            </a:r>
            <a:endParaRPr kumimoji="1" lang="ja-JP" altLang="en-US" sz="2000" b="1" dirty="0"/>
          </a:p>
        </p:txBody>
      </p:sp>
      <p:sp>
        <p:nvSpPr>
          <p:cNvPr id="29" name="テキスト ボックス 28"/>
          <p:cNvSpPr txBox="1"/>
          <p:nvPr/>
        </p:nvSpPr>
        <p:spPr>
          <a:xfrm>
            <a:off x="8313513" y="5275269"/>
            <a:ext cx="1354217" cy="1771260"/>
          </a:xfrm>
          <a:prstGeom prst="rect">
            <a:avLst/>
          </a:prstGeom>
          <a:noFill/>
        </p:spPr>
        <p:txBody>
          <a:bodyPr vert="eaVert" wrap="square" rtlCol="0" anchor="ctr">
            <a:spAutoFit/>
          </a:bodyPr>
          <a:lstStyle/>
          <a:p>
            <a:pPr algn="ctr"/>
            <a:r>
              <a:rPr kumimoji="1" lang="ja-JP" altLang="en-US" sz="2800" b="1" dirty="0" smtClean="0"/>
              <a:t>くらし</a:t>
            </a:r>
            <a:endParaRPr kumimoji="1" lang="en-US" altLang="ja-JP" sz="2800" b="1" dirty="0" smtClean="0"/>
          </a:p>
          <a:p>
            <a:pPr algn="ctr"/>
            <a:r>
              <a:rPr kumimoji="1" lang="ja-JP" altLang="en-US" sz="2400" b="1" spc="-100" dirty="0" smtClean="0"/>
              <a:t>セーフティ</a:t>
            </a:r>
            <a:endParaRPr kumimoji="1" lang="en-US" altLang="ja-JP" sz="2400" b="1" spc="-100" dirty="0" smtClean="0"/>
          </a:p>
          <a:p>
            <a:pPr algn="ctr"/>
            <a:r>
              <a:rPr kumimoji="1" lang="ja-JP" altLang="en-US" sz="2400" b="1" spc="-100" dirty="0" smtClean="0"/>
              <a:t>ネット</a:t>
            </a:r>
            <a:endParaRPr kumimoji="1" lang="ja-JP" altLang="en-US" sz="2400" b="1" spc="-100" dirty="0"/>
          </a:p>
        </p:txBody>
      </p:sp>
      <p:sp>
        <p:nvSpPr>
          <p:cNvPr id="30" name="テキスト ボックス 29"/>
          <p:cNvSpPr txBox="1"/>
          <p:nvPr/>
        </p:nvSpPr>
        <p:spPr>
          <a:xfrm>
            <a:off x="8428012" y="6805434"/>
            <a:ext cx="1200329" cy="2046401"/>
          </a:xfrm>
          <a:prstGeom prst="rect">
            <a:avLst/>
          </a:prstGeom>
          <a:noFill/>
        </p:spPr>
        <p:txBody>
          <a:bodyPr vert="eaVert" wrap="square" rtlCol="0">
            <a:spAutoFit/>
          </a:bodyPr>
          <a:lstStyle/>
          <a:p>
            <a:pPr algn="ctr"/>
            <a:r>
              <a:rPr kumimoji="1" lang="ja-JP" altLang="en-US" sz="2200" b="1" spc="-100" dirty="0" smtClean="0"/>
              <a:t>新しい生活</a:t>
            </a:r>
            <a:endParaRPr kumimoji="1" lang="en-US" altLang="ja-JP" sz="2200" b="1" spc="-100" dirty="0" smtClean="0"/>
          </a:p>
          <a:p>
            <a:pPr algn="ctr"/>
            <a:r>
              <a:rPr kumimoji="1" lang="ja-JP" altLang="en-US" sz="2200" b="1" spc="-100" dirty="0" smtClean="0"/>
              <a:t>様式を支える</a:t>
            </a:r>
            <a:endParaRPr kumimoji="1" lang="en-US" altLang="ja-JP" sz="2200" b="1" spc="-100" dirty="0" smtClean="0"/>
          </a:p>
          <a:p>
            <a:pPr algn="ctr"/>
            <a:r>
              <a:rPr kumimoji="1" lang="ja-JP" altLang="en-US" sz="2200" b="1" spc="-100" dirty="0" smtClean="0"/>
              <a:t>まちづくり</a:t>
            </a:r>
            <a:endParaRPr kumimoji="1" lang="ja-JP" altLang="en-US" sz="2200" b="1" spc="-100" dirty="0"/>
          </a:p>
        </p:txBody>
      </p:sp>
      <p:sp>
        <p:nvSpPr>
          <p:cNvPr id="39" name="角丸四角形 38"/>
          <p:cNvSpPr/>
          <p:nvPr/>
        </p:nvSpPr>
        <p:spPr>
          <a:xfrm>
            <a:off x="2322820" y="3073171"/>
            <a:ext cx="5362535" cy="3940338"/>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600" b="1" dirty="0" smtClean="0">
                <a:solidFill>
                  <a:schemeClr val="tx1"/>
                </a:solidFill>
              </a:rPr>
              <a:t>経済（産業・雇用）</a:t>
            </a:r>
            <a:endParaRPr kumimoji="1" lang="en-US" altLang="ja-JP" sz="2600" b="1" dirty="0" smtClean="0">
              <a:solidFill>
                <a:schemeClr val="tx1"/>
              </a:solidFill>
            </a:endParaRPr>
          </a:p>
          <a:p>
            <a:r>
              <a:rPr kumimoji="1" lang="ja-JP" altLang="en-US" sz="2600" dirty="0" smtClean="0"/>
              <a:t>　</a:t>
            </a:r>
            <a:endParaRPr kumimoji="1" lang="en-US" altLang="ja-JP" sz="2600" dirty="0" smtClean="0"/>
          </a:p>
          <a:p>
            <a:endParaRPr kumimoji="1" lang="en-US" altLang="ja-JP" sz="2600" dirty="0"/>
          </a:p>
          <a:p>
            <a:endParaRPr kumimoji="1" lang="en-US" altLang="ja-JP" sz="2600" dirty="0" smtClean="0"/>
          </a:p>
          <a:p>
            <a:endParaRPr kumimoji="1" lang="en-US" altLang="ja-JP" sz="2600" dirty="0" smtClean="0"/>
          </a:p>
          <a:p>
            <a:r>
              <a:rPr kumimoji="1" lang="ja-JP" altLang="en-US" sz="2600" dirty="0"/>
              <a:t>　</a:t>
            </a:r>
          </a:p>
        </p:txBody>
      </p:sp>
      <p:sp>
        <p:nvSpPr>
          <p:cNvPr id="57" name="角丸四角形 56"/>
          <p:cNvSpPr/>
          <p:nvPr/>
        </p:nvSpPr>
        <p:spPr>
          <a:xfrm>
            <a:off x="16149192" y="3581049"/>
            <a:ext cx="812800" cy="9071808"/>
          </a:xfrm>
          <a:prstGeom prst="roundRect">
            <a:avLst/>
          </a:prstGeom>
          <a:solidFill>
            <a:srgbClr val="2E75B6"/>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smtClean="0">
                <a:solidFill>
                  <a:schemeClr val="bg1"/>
                </a:solidFill>
              </a:rPr>
              <a:t>万博の成功　そして、「副首都・大阪」の確立</a:t>
            </a:r>
            <a:endParaRPr kumimoji="1" lang="ja-JP" altLang="en-US" sz="2800" b="1" dirty="0">
              <a:solidFill>
                <a:schemeClr val="bg1"/>
              </a:solidFill>
            </a:endParaRPr>
          </a:p>
        </p:txBody>
      </p:sp>
      <p:sp>
        <p:nvSpPr>
          <p:cNvPr id="58" name="片側の 2 つの角を切り取った四角形 57"/>
          <p:cNvSpPr/>
          <p:nvPr/>
        </p:nvSpPr>
        <p:spPr>
          <a:xfrm>
            <a:off x="2148461" y="11085510"/>
            <a:ext cx="5680263" cy="1560617"/>
          </a:xfrm>
          <a:prstGeom prst="snip2SameRect">
            <a:avLst>
              <a:gd name="adj1" fmla="val 0"/>
              <a:gd name="adj2" fmla="val 0"/>
            </a:avLst>
          </a:prstGeom>
          <a:solidFill>
            <a:schemeClr val="bg1">
              <a:alpha val="30196"/>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smtClean="0">
                <a:solidFill>
                  <a:schemeClr val="tx1"/>
                </a:solidFill>
              </a:rPr>
              <a:t>感染症・災害への備え</a:t>
            </a:r>
            <a:endParaRPr kumimoji="1" lang="en-US" altLang="ja-JP" sz="2600" b="1" dirty="0" smtClean="0">
              <a:solidFill>
                <a:schemeClr val="tx1"/>
              </a:solidFill>
            </a:endParaRPr>
          </a:p>
          <a:p>
            <a:r>
              <a:rPr kumimoji="1" lang="ja-JP" altLang="en-US" sz="2400" b="1" dirty="0">
                <a:solidFill>
                  <a:schemeClr val="tx1"/>
                </a:solidFill>
              </a:rPr>
              <a:t>・</a:t>
            </a:r>
            <a:r>
              <a:rPr kumimoji="1" lang="ja-JP" altLang="en-US" sz="2400" dirty="0" smtClean="0">
                <a:solidFill>
                  <a:schemeClr val="tx1"/>
                </a:solidFill>
              </a:rPr>
              <a:t>世界的に</a:t>
            </a:r>
            <a:r>
              <a:rPr kumimoji="1" lang="ja-JP" altLang="en-US" sz="2400" b="1" dirty="0" smtClean="0">
                <a:solidFill>
                  <a:schemeClr val="tx1"/>
                </a:solidFill>
              </a:rPr>
              <a:t>感染症対策の重要性が増大</a:t>
            </a:r>
            <a:endParaRPr kumimoji="1" lang="en-US" altLang="ja-JP" sz="2400" b="1" dirty="0" smtClean="0">
              <a:solidFill>
                <a:schemeClr val="tx1"/>
              </a:solidFill>
            </a:endParaRPr>
          </a:p>
          <a:p>
            <a:pPr marL="268288" indent="-268288"/>
            <a:r>
              <a:rPr kumimoji="1" lang="ja-JP" altLang="en-US" sz="2400" b="1" dirty="0">
                <a:solidFill>
                  <a:schemeClr val="tx1"/>
                </a:solidFill>
              </a:rPr>
              <a:t>・</a:t>
            </a:r>
            <a:r>
              <a:rPr kumimoji="1" lang="ja-JP" altLang="en-US" sz="2400" dirty="0" smtClean="0">
                <a:solidFill>
                  <a:schemeClr val="tx1"/>
                </a:solidFill>
              </a:rPr>
              <a:t>危機事象発生時における</a:t>
            </a:r>
            <a:r>
              <a:rPr kumimoji="1" lang="ja-JP" altLang="en-US" sz="2400" b="1" dirty="0" smtClean="0">
                <a:solidFill>
                  <a:schemeClr val="tx1"/>
                </a:solidFill>
              </a:rPr>
              <a:t>東京一極集中に係るリスクが顕在化</a:t>
            </a:r>
            <a:endParaRPr kumimoji="1" lang="ja-JP" altLang="en-US" sz="2400" b="1" dirty="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1680664510"/>
              </p:ext>
            </p:extLst>
          </p:nvPr>
        </p:nvGraphicFramePr>
        <p:xfrm>
          <a:off x="2434499" y="3581050"/>
          <a:ext cx="5184000" cy="176784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46687978"/>
                    </a:ext>
                  </a:extLst>
                </a:gridCol>
                <a:gridCol w="4752000">
                  <a:extLst>
                    <a:ext uri="{9D8B030D-6E8A-4147-A177-3AD203B41FA5}">
                      <a16:colId xmlns:a16="http://schemas.microsoft.com/office/drawing/2014/main" val="25794455"/>
                    </a:ext>
                  </a:extLst>
                </a:gridCol>
              </a:tblGrid>
              <a:tr h="1156434">
                <a:tc>
                  <a:txBody>
                    <a:bodyPr/>
                    <a:lstStyle/>
                    <a:p>
                      <a:pPr algn="ctr"/>
                      <a:r>
                        <a:rPr kumimoji="1" lang="ja-JP" altLang="en-US" sz="2200" b="1" dirty="0" smtClean="0">
                          <a:solidFill>
                            <a:schemeClr val="tx1"/>
                          </a:solidFill>
                        </a:rPr>
                        <a:t>影響</a:t>
                      </a:r>
                      <a:endParaRPr kumimoji="1" lang="ja-JP" altLang="en-US" sz="2200" b="1" dirty="0">
                        <a:solidFill>
                          <a:schemeClr val="tx1"/>
                        </a:solidFill>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2200" b="1" dirty="0" smtClean="0">
                          <a:solidFill>
                            <a:schemeClr val="tx1"/>
                          </a:solidFill>
                        </a:rPr>
                        <a:t>・成長率の大幅マイナス予測</a:t>
                      </a:r>
                      <a:endParaRPr kumimoji="1" lang="en-US" altLang="ja-JP" sz="2200" b="1" dirty="0" smtClean="0">
                        <a:solidFill>
                          <a:schemeClr val="tx1"/>
                        </a:solidFill>
                      </a:endParaRPr>
                    </a:p>
                    <a:p>
                      <a:r>
                        <a:rPr kumimoji="1" lang="ja-JP" altLang="en-US" sz="2200" b="1" dirty="0" smtClean="0">
                          <a:solidFill>
                            <a:schemeClr val="tx1"/>
                          </a:solidFill>
                        </a:rPr>
                        <a:t>・国内消費の縮小</a:t>
                      </a:r>
                      <a:endParaRPr kumimoji="1" lang="ja-JP" altLang="en-US" sz="2200" b="1" dirty="0">
                        <a:solidFill>
                          <a:schemeClr val="tx1"/>
                        </a:solidFill>
                      </a:endParaRPr>
                    </a:p>
                    <a:p>
                      <a:r>
                        <a:rPr kumimoji="1" lang="ja-JP" altLang="en-US" sz="2200" b="1" dirty="0" smtClean="0">
                          <a:solidFill>
                            <a:schemeClr val="tx1"/>
                          </a:solidFill>
                        </a:rPr>
                        <a:t>・インバウンドの消失</a:t>
                      </a:r>
                      <a:endParaRPr kumimoji="1" lang="en-US" altLang="ja-JP" sz="2200" b="1" dirty="0" smtClean="0">
                        <a:solidFill>
                          <a:schemeClr val="tx1"/>
                        </a:solidFill>
                      </a:endParaRPr>
                    </a:p>
                    <a:p>
                      <a:r>
                        <a:rPr kumimoji="1" lang="ja-JP" altLang="en-US" sz="2200" b="1" spc="-100" baseline="0" dirty="0" smtClean="0">
                          <a:solidFill>
                            <a:schemeClr val="tx1"/>
                          </a:solidFill>
                        </a:rPr>
                        <a:t>・宿泊、飲食業を中心に業績悪化</a:t>
                      </a:r>
                      <a:endParaRPr kumimoji="1" lang="ja-JP" altLang="en-US" sz="2200" b="1" spc="-100" baseline="0" dirty="0">
                        <a:solidFill>
                          <a:schemeClr val="tx1"/>
                        </a:solidFill>
                      </a:endParaRPr>
                    </a:p>
                    <a:p>
                      <a:r>
                        <a:rPr kumimoji="1" lang="ja-JP" altLang="en-US" sz="2200" b="1" spc="-100" baseline="0" dirty="0" smtClean="0">
                          <a:solidFill>
                            <a:schemeClr val="tx1"/>
                          </a:solidFill>
                        </a:rPr>
                        <a:t>・非正規を中心に雇用情勢が悪化</a:t>
                      </a:r>
                      <a:r>
                        <a:rPr kumimoji="1" lang="ja-JP" altLang="en-US" sz="2200" b="1" dirty="0" smtClean="0">
                          <a:solidFill>
                            <a:schemeClr val="tx1"/>
                          </a:solidFill>
                        </a:rPr>
                        <a:t>など</a:t>
                      </a:r>
                      <a:endParaRPr kumimoji="1" lang="ja-JP" altLang="en-US" sz="2200" b="1"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96371117"/>
                  </a:ext>
                </a:extLst>
              </a:tr>
            </a:tbl>
          </a:graphicData>
        </a:graphic>
      </p:graphicFrame>
      <p:graphicFrame>
        <p:nvGraphicFramePr>
          <p:cNvPr id="59" name="表 58"/>
          <p:cNvGraphicFramePr>
            <a:graphicFrameLocks noGrp="1"/>
          </p:cNvGraphicFramePr>
          <p:nvPr>
            <p:extLst>
              <p:ext uri="{D42A27DB-BD31-4B8C-83A1-F6EECF244321}">
                <p14:modId xmlns:p14="http://schemas.microsoft.com/office/powerpoint/2010/main" val="2607513293"/>
              </p:ext>
            </p:extLst>
          </p:nvPr>
        </p:nvGraphicFramePr>
        <p:xfrm>
          <a:off x="2435340" y="5510369"/>
          <a:ext cx="5184000" cy="143256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46687978"/>
                    </a:ext>
                  </a:extLst>
                </a:gridCol>
                <a:gridCol w="4752000">
                  <a:extLst>
                    <a:ext uri="{9D8B030D-6E8A-4147-A177-3AD203B41FA5}">
                      <a16:colId xmlns:a16="http://schemas.microsoft.com/office/drawing/2014/main" val="25794455"/>
                    </a:ext>
                  </a:extLst>
                </a:gridCol>
              </a:tblGrid>
              <a:tr h="1141935">
                <a:tc>
                  <a:txBody>
                    <a:bodyPr/>
                    <a:lstStyle/>
                    <a:p>
                      <a:pPr algn="ctr"/>
                      <a:r>
                        <a:rPr kumimoji="1" lang="ja-JP" altLang="en-US" sz="2200" b="1" spc="-100" baseline="0" dirty="0" smtClean="0">
                          <a:solidFill>
                            <a:schemeClr val="tx1"/>
                          </a:solidFill>
                        </a:rPr>
                        <a:t>新たな潮流</a:t>
                      </a:r>
                      <a:endParaRPr kumimoji="1" lang="ja-JP" altLang="en-US" sz="2200" b="1" spc="-100" baseline="0" dirty="0">
                        <a:solidFill>
                          <a:schemeClr val="tx1"/>
                        </a:solidFill>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2200" b="1" dirty="0" smtClean="0">
                          <a:solidFill>
                            <a:schemeClr val="tx1"/>
                          </a:solidFill>
                        </a:rPr>
                        <a:t>・働き方の変化</a:t>
                      </a:r>
                    </a:p>
                    <a:p>
                      <a:r>
                        <a:rPr kumimoji="1" lang="ja-JP" altLang="en-US" sz="2200" b="1" dirty="0" smtClean="0">
                          <a:solidFill>
                            <a:schemeClr val="tx1"/>
                          </a:solidFill>
                        </a:rPr>
                        <a:t>・ＥＣ取引の拡大</a:t>
                      </a:r>
                    </a:p>
                    <a:p>
                      <a:r>
                        <a:rPr kumimoji="1" lang="ja-JP" altLang="en-US" sz="2200" b="1" dirty="0" smtClean="0">
                          <a:solidFill>
                            <a:schemeClr val="tx1"/>
                          </a:solidFill>
                        </a:rPr>
                        <a:t>・デジタル関連、健康医療・介護</a:t>
                      </a:r>
                      <a:endParaRPr kumimoji="1" lang="en-US" altLang="ja-JP" sz="2200" b="1" dirty="0" smtClean="0">
                        <a:solidFill>
                          <a:schemeClr val="tx1"/>
                        </a:solidFill>
                      </a:endParaRPr>
                    </a:p>
                    <a:p>
                      <a:r>
                        <a:rPr kumimoji="1" lang="ja-JP" altLang="en-US" sz="2200" b="1" dirty="0" smtClean="0">
                          <a:solidFill>
                            <a:schemeClr val="tx1"/>
                          </a:solidFill>
                        </a:rPr>
                        <a:t>　関連産業の市場拡大など</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96371117"/>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1871399311"/>
              </p:ext>
            </p:extLst>
          </p:nvPr>
        </p:nvGraphicFramePr>
        <p:xfrm>
          <a:off x="2434499" y="7600850"/>
          <a:ext cx="5182219" cy="176784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46687978"/>
                    </a:ext>
                  </a:extLst>
                </a:gridCol>
                <a:gridCol w="4750219">
                  <a:extLst>
                    <a:ext uri="{9D8B030D-6E8A-4147-A177-3AD203B41FA5}">
                      <a16:colId xmlns:a16="http://schemas.microsoft.com/office/drawing/2014/main" val="25794455"/>
                    </a:ext>
                  </a:extLst>
                </a:gridCol>
              </a:tblGrid>
              <a:tr h="1350735">
                <a:tc>
                  <a:txBody>
                    <a:bodyPr/>
                    <a:lstStyle/>
                    <a:p>
                      <a:pPr algn="ctr"/>
                      <a:r>
                        <a:rPr kumimoji="1" lang="ja-JP" altLang="en-US" sz="2200" b="1" dirty="0" smtClean="0">
                          <a:solidFill>
                            <a:schemeClr val="tx1"/>
                          </a:solidFill>
                        </a:rPr>
                        <a:t>影響</a:t>
                      </a:r>
                      <a:endParaRPr kumimoji="1" lang="ja-JP" altLang="en-US" sz="2200" b="1" dirty="0">
                        <a:solidFill>
                          <a:schemeClr val="tx1"/>
                        </a:solidFill>
                      </a:endParaRPr>
                    </a:p>
                  </a:txBody>
                  <a:tcPr vert="eaVert"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kumimoji="1" lang="ja-JP" altLang="en-US" sz="2200" b="1" dirty="0" smtClean="0">
                          <a:solidFill>
                            <a:schemeClr val="tx1"/>
                          </a:solidFill>
                        </a:rPr>
                        <a:t>・所得の減少</a:t>
                      </a:r>
                      <a:endParaRPr kumimoji="1" lang="ja-JP" altLang="en-US" sz="2200" b="1" dirty="0">
                        <a:solidFill>
                          <a:schemeClr val="tx1"/>
                        </a:solidFill>
                      </a:endParaRPr>
                    </a:p>
                    <a:p>
                      <a:pPr marL="265113" indent="-265113"/>
                      <a:r>
                        <a:rPr kumimoji="1" lang="ja-JP" altLang="en-US" sz="2200" b="1" dirty="0" smtClean="0">
                          <a:solidFill>
                            <a:schemeClr val="tx1"/>
                          </a:solidFill>
                        </a:rPr>
                        <a:t>・外出自粛による社会的つながりの喪失</a:t>
                      </a:r>
                      <a:endParaRPr kumimoji="1" lang="en-US" altLang="ja-JP" sz="2200" b="1" dirty="0" smtClean="0">
                        <a:solidFill>
                          <a:schemeClr val="tx1"/>
                        </a:solidFill>
                      </a:endParaRPr>
                    </a:p>
                    <a:p>
                      <a:pPr marL="265113" indent="-265113"/>
                      <a:r>
                        <a:rPr kumimoji="1" lang="ja-JP" altLang="en-US" sz="2200" b="1" dirty="0" smtClean="0">
                          <a:solidFill>
                            <a:schemeClr val="tx1"/>
                          </a:solidFill>
                        </a:rPr>
                        <a:t>・ＤＶや自殺者の増加等の懸念</a:t>
                      </a:r>
                      <a:endParaRPr kumimoji="1" lang="ja-JP" altLang="en-US" sz="2200" b="1" dirty="0">
                        <a:solidFill>
                          <a:schemeClr val="tx1"/>
                        </a:solidFill>
                      </a:endParaRPr>
                    </a:p>
                    <a:p>
                      <a:r>
                        <a:rPr kumimoji="1" lang="ja-JP" altLang="en-US" sz="2200" b="1" dirty="0" smtClean="0">
                          <a:solidFill>
                            <a:schemeClr val="tx1"/>
                          </a:solidFill>
                        </a:rPr>
                        <a:t>・長期間の休校　など</a:t>
                      </a:r>
                      <a:endParaRPr kumimoji="1" lang="ja-JP" altLang="en-US" sz="2200" b="1" dirty="0">
                        <a:solidFill>
                          <a:schemeClr val="tx1"/>
                        </a:solidFill>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196371117"/>
                  </a:ext>
                </a:extLst>
              </a:tr>
            </a:tbl>
          </a:graphicData>
        </a:graphic>
      </p:graphicFrame>
      <p:graphicFrame>
        <p:nvGraphicFramePr>
          <p:cNvPr id="63" name="表 62"/>
          <p:cNvGraphicFramePr>
            <a:graphicFrameLocks noGrp="1"/>
          </p:cNvGraphicFramePr>
          <p:nvPr>
            <p:extLst>
              <p:ext uri="{D42A27DB-BD31-4B8C-83A1-F6EECF244321}">
                <p14:modId xmlns:p14="http://schemas.microsoft.com/office/powerpoint/2010/main" val="3129421012"/>
              </p:ext>
            </p:extLst>
          </p:nvPr>
        </p:nvGraphicFramePr>
        <p:xfrm>
          <a:off x="2434499" y="9436670"/>
          <a:ext cx="5184000" cy="143256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46687978"/>
                    </a:ext>
                  </a:extLst>
                </a:gridCol>
                <a:gridCol w="4752000">
                  <a:extLst>
                    <a:ext uri="{9D8B030D-6E8A-4147-A177-3AD203B41FA5}">
                      <a16:colId xmlns:a16="http://schemas.microsoft.com/office/drawing/2014/main" val="25794455"/>
                    </a:ext>
                  </a:extLst>
                </a:gridCol>
              </a:tblGrid>
              <a:tr h="1107205">
                <a:tc>
                  <a:txBody>
                    <a:bodyPr/>
                    <a:lstStyle/>
                    <a:p>
                      <a:pPr algn="ctr"/>
                      <a:r>
                        <a:rPr kumimoji="1" lang="ja-JP" altLang="en-US" sz="2200" b="1" spc="-100" baseline="0" dirty="0" smtClean="0">
                          <a:solidFill>
                            <a:schemeClr val="tx1"/>
                          </a:solidFill>
                        </a:rPr>
                        <a:t>新たな潮流</a:t>
                      </a:r>
                      <a:endParaRPr kumimoji="1" lang="ja-JP" altLang="en-US" sz="2200" b="1" spc="-100" baseline="0" dirty="0">
                        <a:solidFill>
                          <a:schemeClr val="tx1"/>
                        </a:solidFill>
                      </a:endParaRPr>
                    </a:p>
                  </a:txBody>
                  <a:tcPr vert="eaVert"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kumimoji="1" lang="ja-JP" altLang="en-US" sz="2200" b="1" dirty="0" smtClean="0">
                          <a:solidFill>
                            <a:schemeClr val="tx1"/>
                          </a:solidFill>
                        </a:rPr>
                        <a:t>・ライフスタイルの変化</a:t>
                      </a:r>
                    </a:p>
                    <a:p>
                      <a:r>
                        <a:rPr kumimoji="1" lang="ja-JP" altLang="en-US" sz="2200" b="1" dirty="0" smtClean="0">
                          <a:solidFill>
                            <a:schemeClr val="tx1"/>
                          </a:solidFill>
                        </a:rPr>
                        <a:t>・巣ごもり消費等の拡大</a:t>
                      </a:r>
                    </a:p>
                    <a:p>
                      <a:r>
                        <a:rPr kumimoji="1" lang="ja-JP" altLang="en-US" sz="2200" b="1" dirty="0" smtClean="0">
                          <a:solidFill>
                            <a:schemeClr val="tx1"/>
                          </a:solidFill>
                        </a:rPr>
                        <a:t>・地方移住の関心の高まり　</a:t>
                      </a:r>
                    </a:p>
                    <a:p>
                      <a:r>
                        <a:rPr kumimoji="1" lang="ja-JP" altLang="en-US" sz="2200" b="1" dirty="0" smtClean="0">
                          <a:solidFill>
                            <a:schemeClr val="tx1"/>
                          </a:solidFill>
                        </a:rPr>
                        <a:t>・オンライン化の進展　など</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196371117"/>
                  </a:ext>
                </a:extLst>
              </a:tr>
            </a:tbl>
          </a:graphicData>
        </a:graphic>
      </p:graphicFrame>
      <p:sp>
        <p:nvSpPr>
          <p:cNvPr id="40" name="スライド番号プレースホルダー 1"/>
          <p:cNvSpPr txBox="1">
            <a:spLocks/>
          </p:cNvSpPr>
          <p:nvPr/>
        </p:nvSpPr>
        <p:spPr>
          <a:xfrm>
            <a:off x="16190258" y="12120033"/>
            <a:ext cx="860253" cy="681567"/>
          </a:xfrm>
          <a:prstGeom prst="rect">
            <a:avLst/>
          </a:prstGeom>
        </p:spPr>
        <p:txBody>
          <a:bodyPr vert="horz" lIns="91440" tIns="45720" rIns="91440" bIns="45720" rtlCol="0" anchor="ctr"/>
          <a:lstStyle>
            <a:defPPr>
              <a:defRPr lang="en-US"/>
            </a:defPPr>
            <a:lvl1pPr marL="0" algn="r" defTabSz="457189" rtl="0" eaLnBrk="1" latinLnBrk="0" hangingPunct="1">
              <a:defRPr sz="224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pPr/>
              <a:t>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3905910384"/>
              </p:ext>
            </p:extLst>
          </p:nvPr>
        </p:nvGraphicFramePr>
        <p:xfrm>
          <a:off x="8411511" y="8817436"/>
          <a:ext cx="7514286" cy="1908577"/>
        </p:xfrm>
        <a:graphic>
          <a:graphicData uri="http://schemas.openxmlformats.org/drawingml/2006/table">
            <a:tbl>
              <a:tblPr firstRow="1" bandRow="1">
                <a:tableStyleId>{5940675A-B579-460E-94D1-54222C63F5DA}</a:tableStyleId>
              </a:tblPr>
              <a:tblGrid>
                <a:gridCol w="7514286">
                  <a:extLst>
                    <a:ext uri="{9D8B030D-6E8A-4147-A177-3AD203B41FA5}">
                      <a16:colId xmlns:a16="http://schemas.microsoft.com/office/drawing/2014/main" val="4014159374"/>
                    </a:ext>
                  </a:extLst>
                </a:gridCol>
              </a:tblGrid>
              <a:tr h="1908577">
                <a:tc>
                  <a:txBody>
                    <a:bodyPr/>
                    <a:lstStyle/>
                    <a:p>
                      <a:pPr algn="ctr"/>
                      <a:endParaRPr kumimoji="1" lang="en-US" altLang="ja-JP" sz="2800" b="1" dirty="0" smtClean="0">
                        <a:latin typeface="+mn-ea"/>
                        <a:ea typeface="+mn-ea"/>
                      </a:endParaRPr>
                    </a:p>
                    <a:p>
                      <a:pPr algn="ctr"/>
                      <a:endParaRPr kumimoji="1" lang="ja-JP" altLang="en-US" sz="2800" b="1" dirty="0">
                        <a:latin typeface="+mn-ea"/>
                        <a:ea typeface="+mn-ea"/>
                      </a:endParaRPr>
                    </a:p>
                  </a:txBody>
                  <a:tcPr vert="eaVert"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691893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4272141961"/>
              </p:ext>
            </p:extLst>
          </p:nvPr>
        </p:nvGraphicFramePr>
        <p:xfrm>
          <a:off x="8408962" y="10807923"/>
          <a:ext cx="7514286" cy="1844934"/>
        </p:xfrm>
        <a:graphic>
          <a:graphicData uri="http://schemas.openxmlformats.org/drawingml/2006/table">
            <a:tbl>
              <a:tblPr firstRow="1" bandRow="1">
                <a:tableStyleId>{5940675A-B579-460E-94D1-54222C63F5DA}</a:tableStyleId>
              </a:tblPr>
              <a:tblGrid>
                <a:gridCol w="7514286">
                  <a:extLst>
                    <a:ext uri="{9D8B030D-6E8A-4147-A177-3AD203B41FA5}">
                      <a16:colId xmlns:a16="http://schemas.microsoft.com/office/drawing/2014/main" val="4014159374"/>
                    </a:ext>
                  </a:extLst>
                </a:gridCol>
              </a:tblGrid>
              <a:tr h="1844934">
                <a:tc>
                  <a:txBody>
                    <a:bodyPr/>
                    <a:lstStyle/>
                    <a:p>
                      <a:pPr algn="ctr"/>
                      <a:endParaRPr kumimoji="1" lang="en-US" altLang="ja-JP" sz="2800" b="1" dirty="0" smtClean="0">
                        <a:latin typeface="+mn-ea"/>
                        <a:ea typeface="+mn-ea"/>
                      </a:endParaRPr>
                    </a:p>
                    <a:p>
                      <a:pPr algn="ctr"/>
                      <a:endParaRPr kumimoji="1" lang="ja-JP" altLang="en-US" sz="2800" b="1" dirty="0">
                        <a:latin typeface="+mn-ea"/>
                        <a:ea typeface="+mn-ea"/>
                      </a:endParaRPr>
                    </a:p>
                  </a:txBody>
                  <a:tcPr vert="eaVert"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0196"/>
                      </a:srgbClr>
                    </a:solidFill>
                  </a:tcPr>
                </a:tc>
                <a:extLst>
                  <a:ext uri="{0D108BD9-81ED-4DB2-BD59-A6C34878D82A}">
                    <a16:rowId xmlns:a16="http://schemas.microsoft.com/office/drawing/2014/main" val="2886918930"/>
                  </a:ext>
                </a:extLst>
              </a:tr>
            </a:tbl>
          </a:graphicData>
        </a:graphic>
      </p:graphicFrame>
      <p:sp>
        <p:nvSpPr>
          <p:cNvPr id="4" name="二等辺三角形 3"/>
          <p:cNvSpPr/>
          <p:nvPr/>
        </p:nvSpPr>
        <p:spPr>
          <a:xfrm>
            <a:off x="10842867" y="8568920"/>
            <a:ext cx="3399377" cy="398079"/>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flipV="1">
            <a:off x="9999789" y="10687506"/>
            <a:ext cx="5060550" cy="323579"/>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590421" y="8689070"/>
            <a:ext cx="923330" cy="2149851"/>
          </a:xfrm>
          <a:prstGeom prst="rect">
            <a:avLst/>
          </a:prstGeom>
          <a:noFill/>
        </p:spPr>
        <p:txBody>
          <a:bodyPr vert="eaVert" wrap="square" rtlCol="0">
            <a:spAutoFit/>
          </a:bodyPr>
          <a:lstStyle/>
          <a:p>
            <a:pPr algn="ctr"/>
            <a:r>
              <a:rPr kumimoji="1" lang="ja-JP" altLang="en-US" sz="2400" b="1" spc="-100" dirty="0" smtClean="0"/>
              <a:t>安全・安心</a:t>
            </a:r>
            <a:endParaRPr kumimoji="1" lang="en-US" altLang="ja-JP" sz="2400" b="1" spc="-100" dirty="0" smtClean="0"/>
          </a:p>
          <a:p>
            <a:pPr algn="ctr"/>
            <a:r>
              <a:rPr kumimoji="1" lang="ja-JP" altLang="en-US" sz="2400" b="1" spc="-100" dirty="0" smtClean="0"/>
              <a:t>の確保</a:t>
            </a:r>
            <a:endParaRPr kumimoji="1" lang="ja-JP" altLang="en-US" sz="2400" b="1" spc="-100" dirty="0"/>
          </a:p>
        </p:txBody>
      </p:sp>
      <p:sp>
        <p:nvSpPr>
          <p:cNvPr id="45" name="テキスト ボックス 44"/>
          <p:cNvSpPr txBox="1"/>
          <p:nvPr/>
        </p:nvSpPr>
        <p:spPr>
          <a:xfrm>
            <a:off x="8590421" y="10668456"/>
            <a:ext cx="923330" cy="2149851"/>
          </a:xfrm>
          <a:prstGeom prst="rect">
            <a:avLst/>
          </a:prstGeom>
          <a:noFill/>
        </p:spPr>
        <p:txBody>
          <a:bodyPr vert="eaVert" wrap="square" rtlCol="0">
            <a:spAutoFit/>
          </a:bodyPr>
          <a:lstStyle/>
          <a:p>
            <a:pPr algn="ctr"/>
            <a:r>
              <a:rPr kumimoji="1" lang="ja-JP" altLang="en-US" sz="2400" b="1" spc="-100" dirty="0" smtClean="0"/>
              <a:t>副首都の</a:t>
            </a:r>
            <a:endParaRPr kumimoji="1" lang="en-US" altLang="ja-JP" sz="2400" b="1" spc="-100" dirty="0" smtClean="0"/>
          </a:p>
          <a:p>
            <a:pPr algn="ctr"/>
            <a:r>
              <a:rPr kumimoji="1" lang="ja-JP" altLang="en-US" sz="2400" b="1" spc="-100" dirty="0" smtClean="0"/>
              <a:t>確立に向けて</a:t>
            </a:r>
            <a:endParaRPr kumimoji="1" lang="ja-JP" altLang="en-US" sz="2400" b="1" spc="-100" dirty="0"/>
          </a:p>
        </p:txBody>
      </p:sp>
      <p:graphicFrame>
        <p:nvGraphicFramePr>
          <p:cNvPr id="46" name="表 45"/>
          <p:cNvGraphicFramePr>
            <a:graphicFrameLocks noGrp="1"/>
          </p:cNvGraphicFramePr>
          <p:nvPr>
            <p:extLst>
              <p:ext uri="{D42A27DB-BD31-4B8C-83A1-F6EECF244321}">
                <p14:modId xmlns:p14="http://schemas.microsoft.com/office/powerpoint/2010/main" val="3869628970"/>
              </p:ext>
            </p:extLst>
          </p:nvPr>
        </p:nvGraphicFramePr>
        <p:xfrm>
          <a:off x="8416352" y="3581049"/>
          <a:ext cx="7474955" cy="5094660"/>
        </p:xfrm>
        <a:graphic>
          <a:graphicData uri="http://schemas.openxmlformats.org/drawingml/2006/table">
            <a:tbl>
              <a:tblPr firstRow="1" bandRow="1">
                <a:tableStyleId>{5940675A-B579-460E-94D1-54222C63F5DA}</a:tableStyleId>
              </a:tblPr>
              <a:tblGrid>
                <a:gridCol w="7474955">
                  <a:extLst>
                    <a:ext uri="{9D8B030D-6E8A-4147-A177-3AD203B41FA5}">
                      <a16:colId xmlns:a16="http://schemas.microsoft.com/office/drawing/2014/main" val="4014159374"/>
                    </a:ext>
                  </a:extLst>
                </a:gridCol>
              </a:tblGrid>
              <a:tr h="1698220">
                <a:tc>
                  <a:txBody>
                    <a:bodyPr/>
                    <a:lstStyle/>
                    <a:p>
                      <a:pPr algn="ctr"/>
                      <a:endParaRPr kumimoji="1" lang="ja-JP" altLang="en-US" sz="2400" b="1" dirty="0">
                        <a:latin typeface="+mn-ea"/>
                        <a:ea typeface="+mn-ea"/>
                      </a:endParaRPr>
                    </a:p>
                  </a:txBody>
                  <a:tcPr vert="eaVert"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880693"/>
                  </a:ext>
                </a:extLst>
              </a:tr>
              <a:tr h="1698220">
                <a:tc>
                  <a:txBody>
                    <a:bodyPr/>
                    <a:lstStyle/>
                    <a:p>
                      <a:pPr algn="ctr"/>
                      <a:endParaRPr kumimoji="1" lang="ja-JP" altLang="en-US" sz="2400" b="1" dirty="0">
                        <a:latin typeface="+mn-ea"/>
                        <a:ea typeface="+mn-ea"/>
                      </a:endParaRPr>
                    </a:p>
                  </a:txBody>
                  <a:tcPr vert="eaVert"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7793261"/>
                  </a:ext>
                </a:extLst>
              </a:tr>
              <a:tr h="1698220">
                <a:tc>
                  <a:txBody>
                    <a:bodyPr/>
                    <a:lstStyle/>
                    <a:p>
                      <a:pPr algn="ctr"/>
                      <a:endParaRPr kumimoji="1" lang="ja-JP" altLang="en-US" sz="2400" b="1" dirty="0">
                        <a:latin typeface="+mn-ea"/>
                        <a:ea typeface="+mn-ea"/>
                      </a:endParaRPr>
                    </a:p>
                  </a:txBody>
                  <a:tcPr vert="eaVert"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6583536"/>
                  </a:ext>
                </a:extLst>
              </a:tr>
            </a:tbl>
          </a:graphicData>
        </a:graphic>
      </p:graphicFrame>
    </p:spTree>
    <p:extLst>
      <p:ext uri="{BB962C8B-B14F-4D97-AF65-F5344CB8AC3E}">
        <p14:creationId xmlns:p14="http://schemas.microsoft.com/office/powerpoint/2010/main" val="119979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5" y="-17982"/>
            <a:ext cx="17056607" cy="648000"/>
          </a:xfrm>
          <a:solidFill>
            <a:srgbClr val="002060"/>
          </a:solidFill>
        </p:spPr>
        <p:txBody>
          <a:bodyPr anchor="ctr">
            <a:noAutofit/>
          </a:body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３）</a:t>
            </a:r>
            <a:r>
              <a:rPr lang="ja-JP" altLang="en-US" sz="3600" b="1" dirty="0">
                <a:solidFill>
                  <a:schemeClr val="bg1"/>
                </a:solidFill>
                <a:latin typeface="+mn-ea"/>
                <a:ea typeface="+mn-ea"/>
              </a:rPr>
              <a:t>コロナ以前の大阪　</a:t>
            </a:r>
            <a:r>
              <a:rPr lang="en-US" altLang="ja-JP" sz="3600" b="1" dirty="0">
                <a:solidFill>
                  <a:schemeClr val="bg1"/>
                </a:solidFill>
                <a:latin typeface="+mn-ea"/>
                <a:ea typeface="+mn-ea"/>
              </a:rPr>
              <a:t>〜</a:t>
            </a:r>
            <a:r>
              <a:rPr lang="ja-JP" altLang="en-US" sz="3600" b="1" dirty="0">
                <a:solidFill>
                  <a:schemeClr val="bg1"/>
                </a:solidFill>
                <a:latin typeface="+mn-ea"/>
                <a:ea typeface="+mn-ea"/>
              </a:rPr>
              <a:t>経済・社会に関する主な状況</a:t>
            </a:r>
            <a:r>
              <a:rPr lang="en-US" altLang="ja-JP" sz="3600" b="1" dirty="0">
                <a:solidFill>
                  <a:schemeClr val="bg1"/>
                </a:solidFill>
                <a:latin typeface="+mn-ea"/>
                <a:ea typeface="+mn-ea"/>
              </a:rPr>
              <a:t>〜</a:t>
            </a:r>
            <a:endParaRPr lang="ja-JP" altLang="en-US" sz="3200" b="1" dirty="0">
              <a:solidFill>
                <a:schemeClr val="bg1"/>
              </a:solidFill>
              <a:latin typeface="+mn-ea"/>
              <a:ea typeface="+mn-ea"/>
            </a:endParaRPr>
          </a:p>
        </p:txBody>
      </p:sp>
      <p:sp>
        <p:nvSpPr>
          <p:cNvPr id="14" name="テキスト ボックス 13"/>
          <p:cNvSpPr txBox="1"/>
          <p:nvPr/>
        </p:nvSpPr>
        <p:spPr>
          <a:xfrm>
            <a:off x="1036057" y="2063724"/>
            <a:ext cx="15352291" cy="576000"/>
          </a:xfrm>
          <a:prstGeom prst="rect">
            <a:avLst/>
          </a:prstGeom>
          <a:noFill/>
          <a:ln w="9525">
            <a:noFill/>
          </a:ln>
        </p:spPr>
        <p:txBody>
          <a:bodyPr wrap="square" rtlCol="0" anchor="ctr" anchorCtr="0">
            <a:noAutofit/>
          </a:bodyPr>
          <a:lstStyle/>
          <a:p>
            <a:pPr marL="359991" indent="-355591"/>
            <a:r>
              <a:rPr lang="ja-JP" altLang="en-US" sz="3600" b="1" dirty="0">
                <a:latin typeface="+mn-ea"/>
              </a:rPr>
              <a:t>成長戦略策定以降、経済動向、雇用状況など概ね順調に推移</a:t>
            </a:r>
            <a:endParaRPr lang="en-US" altLang="ja-JP" sz="3600" b="1" dirty="0">
              <a:latin typeface="+mn-ea"/>
            </a:endParaRPr>
          </a:p>
        </p:txBody>
      </p:sp>
      <p:sp>
        <p:nvSpPr>
          <p:cNvPr id="6" name="角丸四角形 5"/>
          <p:cNvSpPr/>
          <p:nvPr/>
        </p:nvSpPr>
        <p:spPr>
          <a:xfrm>
            <a:off x="521373" y="1985402"/>
            <a:ext cx="16178459" cy="6003933"/>
          </a:xfrm>
          <a:prstGeom prst="roundRect">
            <a:avLst>
              <a:gd name="adj" fmla="val 4386"/>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800" dirty="0">
              <a:solidFill>
                <a:schemeClr val="tx1"/>
              </a:solidFill>
              <a:latin typeface="+mn-ea"/>
            </a:endParaRPr>
          </a:p>
        </p:txBody>
      </p:sp>
      <p:sp>
        <p:nvSpPr>
          <p:cNvPr id="20" name="角丸四角形 19"/>
          <p:cNvSpPr/>
          <p:nvPr/>
        </p:nvSpPr>
        <p:spPr>
          <a:xfrm>
            <a:off x="254352" y="2579404"/>
            <a:ext cx="540000" cy="4815929"/>
          </a:xfrm>
          <a:prstGeom prst="roundRect">
            <a:avLst>
              <a:gd name="adj" fmla="val 165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solidFill>
                  <a:schemeClr val="bg1"/>
                </a:solidFill>
              </a:rPr>
              <a:t>経済（産業・雇用）</a:t>
            </a:r>
          </a:p>
        </p:txBody>
      </p:sp>
      <p:sp>
        <p:nvSpPr>
          <p:cNvPr id="21" name="角丸四角形 20"/>
          <p:cNvSpPr/>
          <p:nvPr/>
        </p:nvSpPr>
        <p:spPr>
          <a:xfrm>
            <a:off x="521373" y="8218115"/>
            <a:ext cx="16178459" cy="4339406"/>
          </a:xfrm>
          <a:prstGeom prst="roundRect">
            <a:avLst>
              <a:gd name="adj" fmla="val 4386"/>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800" dirty="0">
              <a:solidFill>
                <a:schemeClr val="tx1"/>
              </a:solidFill>
              <a:latin typeface="+mn-ea"/>
            </a:endParaRPr>
          </a:p>
        </p:txBody>
      </p:sp>
      <p:sp>
        <p:nvSpPr>
          <p:cNvPr id="22" name="角丸四角形 21"/>
          <p:cNvSpPr/>
          <p:nvPr/>
        </p:nvSpPr>
        <p:spPr>
          <a:xfrm>
            <a:off x="254352" y="8713818"/>
            <a:ext cx="540000" cy="3348000"/>
          </a:xfrm>
          <a:prstGeom prst="roundRect">
            <a:avLst>
              <a:gd name="adj" fmla="val 1650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solidFill>
                  <a:schemeClr val="bg1"/>
                </a:solidFill>
              </a:rPr>
              <a:t>社会・暮らし</a:t>
            </a:r>
          </a:p>
        </p:txBody>
      </p:sp>
      <p:sp>
        <p:nvSpPr>
          <p:cNvPr id="7" name="正方形/長方形 6"/>
          <p:cNvSpPr/>
          <p:nvPr/>
        </p:nvSpPr>
        <p:spPr>
          <a:xfrm>
            <a:off x="1213863" y="2806038"/>
            <a:ext cx="8113735" cy="4788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en-US" altLang="ja-JP" sz="2800" b="1" dirty="0">
                <a:solidFill>
                  <a:schemeClr val="tx1"/>
                </a:solidFill>
                <a:latin typeface="+mn-ea"/>
              </a:rPr>
              <a:t>【</a:t>
            </a:r>
            <a:r>
              <a:rPr kumimoji="1" lang="ja-JP" altLang="en-US" sz="2800" b="1" dirty="0">
                <a:solidFill>
                  <a:schemeClr val="tx1"/>
                </a:solidFill>
                <a:latin typeface="+mn-ea"/>
              </a:rPr>
              <a:t>産業面</a:t>
            </a:r>
            <a:r>
              <a:rPr kumimoji="1" lang="en-US" altLang="ja-JP" sz="2800" b="1" dirty="0">
                <a:solidFill>
                  <a:schemeClr val="tx1"/>
                </a:solidFill>
                <a:latin typeface="+mn-ea"/>
              </a:rPr>
              <a:t>】</a:t>
            </a:r>
          </a:p>
          <a:p>
            <a:pPr marL="342900" indent="-342900">
              <a:spcBef>
                <a:spcPts val="600"/>
              </a:spcBef>
              <a:buFont typeface="Wingdings" panose="05000000000000000000" pitchFamily="2" charset="2"/>
              <a:buChar char="Ø"/>
            </a:pPr>
            <a:r>
              <a:rPr kumimoji="1" lang="ja-JP" altLang="en-US" sz="2400" b="1" dirty="0" smtClean="0">
                <a:solidFill>
                  <a:schemeClr val="tx1"/>
                </a:solidFill>
                <a:latin typeface="+mn-ea"/>
              </a:rPr>
              <a:t>経済</a:t>
            </a:r>
            <a:r>
              <a:rPr kumimoji="1" lang="ja-JP" altLang="en-US" sz="2400" b="1" dirty="0">
                <a:solidFill>
                  <a:schemeClr val="tx1"/>
                </a:solidFill>
                <a:latin typeface="+mn-ea"/>
              </a:rPr>
              <a:t>成長</a:t>
            </a:r>
            <a:r>
              <a:rPr kumimoji="1" lang="ja-JP" altLang="en-US" sz="2400" b="1" dirty="0" smtClean="0">
                <a:solidFill>
                  <a:schemeClr val="tx1"/>
                </a:solidFill>
                <a:latin typeface="+mn-ea"/>
              </a:rPr>
              <a:t>率は平均</a:t>
            </a:r>
            <a:r>
              <a:rPr kumimoji="1" lang="en-US" altLang="ja-JP" sz="2400" b="1" dirty="0" smtClean="0">
                <a:solidFill>
                  <a:schemeClr val="tx1"/>
                </a:solidFill>
                <a:latin typeface="+mn-ea"/>
              </a:rPr>
              <a:t>+1.01%</a:t>
            </a:r>
            <a:r>
              <a:rPr kumimoji="1" lang="ja-JP" altLang="en-US" sz="2400" b="1" dirty="0" smtClean="0">
                <a:solidFill>
                  <a:schemeClr val="tx1"/>
                </a:solidFill>
                <a:latin typeface="+mn-ea"/>
              </a:rPr>
              <a:t>の伸び</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1</a:t>
            </a:r>
            <a:r>
              <a:rPr kumimoji="1" lang="ja-JP" altLang="en-US" sz="2000" dirty="0">
                <a:solidFill>
                  <a:schemeClr val="tx1"/>
                </a:solidFill>
                <a:latin typeface="+mn-ea"/>
              </a:rPr>
              <a:t> </a:t>
            </a:r>
            <a:r>
              <a:rPr kumimoji="1" lang="ja-JP" altLang="en-US" sz="2000" dirty="0" smtClean="0">
                <a:solidFill>
                  <a:schemeClr val="tx1"/>
                </a:solidFill>
                <a:latin typeface="+mn-ea"/>
              </a:rPr>
              <a:t>）</a:t>
            </a:r>
            <a:endParaRPr kumimoji="1" lang="en-US" altLang="ja-JP" sz="2000"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a:t>
            </a:r>
            <a:r>
              <a:rPr kumimoji="1" lang="ja-JP" altLang="en-US" sz="2000" dirty="0">
                <a:solidFill>
                  <a:schemeClr val="tx1"/>
                </a:solidFill>
                <a:latin typeface="+mn-ea"/>
              </a:rPr>
              <a:t>大阪</a:t>
            </a:r>
            <a:r>
              <a:rPr kumimoji="1" lang="ja-JP" altLang="en-US" sz="2000" dirty="0" smtClean="0">
                <a:solidFill>
                  <a:schemeClr val="tx1"/>
                </a:solidFill>
                <a:latin typeface="+mn-ea"/>
              </a:rPr>
              <a:t>の実質</a:t>
            </a:r>
            <a:r>
              <a:rPr kumimoji="1" lang="ja-JP" altLang="en-US" sz="2000" dirty="0">
                <a:solidFill>
                  <a:schemeClr val="tx1"/>
                </a:solidFill>
                <a:latin typeface="+mn-ea"/>
              </a:rPr>
              <a:t>成長</a:t>
            </a:r>
            <a:r>
              <a:rPr kumimoji="1" lang="ja-JP" altLang="en-US" sz="2000" dirty="0" smtClean="0">
                <a:solidFill>
                  <a:schemeClr val="tx1"/>
                </a:solidFill>
                <a:latin typeface="+mn-ea"/>
              </a:rPr>
              <a:t>率は、成長戦略を策定した</a:t>
            </a:r>
            <a:r>
              <a:rPr kumimoji="1" lang="en-US" altLang="ja-JP" sz="2000" dirty="0" smtClean="0">
                <a:solidFill>
                  <a:schemeClr val="tx1"/>
                </a:solidFill>
                <a:latin typeface="+mn-ea"/>
              </a:rPr>
              <a:t>2010</a:t>
            </a:r>
            <a:r>
              <a:rPr kumimoji="1" lang="ja-JP" altLang="en-US" sz="2000" dirty="0" smtClean="0">
                <a:solidFill>
                  <a:schemeClr val="tx1"/>
                </a:solidFill>
                <a:latin typeface="+mn-ea"/>
              </a:rPr>
              <a:t>年度から</a:t>
            </a:r>
            <a:r>
              <a:rPr kumimoji="1" lang="en-US" altLang="ja-JP" sz="2000" dirty="0" smtClean="0">
                <a:solidFill>
                  <a:schemeClr val="tx1"/>
                </a:solidFill>
                <a:latin typeface="+mn-ea"/>
              </a:rPr>
              <a:t>2017</a:t>
            </a:r>
          </a:p>
          <a:p>
            <a:r>
              <a:rPr kumimoji="1" lang="ja-JP" altLang="en-US" sz="2000" dirty="0">
                <a:solidFill>
                  <a:schemeClr val="tx1"/>
                </a:solidFill>
                <a:latin typeface="+mn-ea"/>
              </a:rPr>
              <a:t>　</a:t>
            </a:r>
            <a:r>
              <a:rPr kumimoji="1" lang="ja-JP" altLang="en-US" sz="2000" dirty="0" smtClean="0">
                <a:solidFill>
                  <a:schemeClr val="tx1"/>
                </a:solidFill>
                <a:latin typeface="+mn-ea"/>
              </a:rPr>
              <a:t>　年度の平均で</a:t>
            </a:r>
            <a:r>
              <a:rPr kumimoji="1" lang="en-US" altLang="ja-JP" sz="2000" dirty="0" smtClean="0">
                <a:solidFill>
                  <a:schemeClr val="tx1"/>
                </a:solidFill>
                <a:latin typeface="+mn-ea"/>
              </a:rPr>
              <a:t>+1.01%</a:t>
            </a:r>
            <a:endParaRPr kumimoji="1" lang="ja-JP" altLang="en-US" sz="2000" dirty="0">
              <a:solidFill>
                <a:schemeClr val="tx1"/>
              </a:solidFill>
              <a:latin typeface="+mn-ea"/>
            </a:endParaRP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景気は拡大基調</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2</a:t>
            </a:r>
            <a:r>
              <a:rPr kumimoji="1" lang="ja-JP" altLang="en-US" sz="2000" dirty="0">
                <a:solidFill>
                  <a:schemeClr val="tx1"/>
                </a:solidFill>
                <a:latin typeface="+mn-ea"/>
              </a:rPr>
              <a:t> </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・景気</a:t>
            </a:r>
            <a:r>
              <a:rPr kumimoji="1" lang="ja-JP" altLang="en-US" sz="2000" dirty="0">
                <a:solidFill>
                  <a:schemeClr val="tx1"/>
                </a:solidFill>
                <a:latin typeface="+mn-ea"/>
              </a:rPr>
              <a:t>動向</a:t>
            </a:r>
            <a:r>
              <a:rPr kumimoji="1" lang="ja-JP" altLang="en-US" sz="2000" dirty="0" smtClean="0">
                <a:solidFill>
                  <a:schemeClr val="tx1"/>
                </a:solidFill>
                <a:latin typeface="+mn-ea"/>
              </a:rPr>
              <a:t>指数の動きを見ると、</a:t>
            </a:r>
            <a:r>
              <a:rPr kumimoji="1" lang="en-US" altLang="ja-JP" sz="2000" dirty="0" smtClean="0">
                <a:solidFill>
                  <a:schemeClr val="tx1"/>
                </a:solidFill>
                <a:latin typeface="+mn-ea"/>
              </a:rPr>
              <a:t>2010</a:t>
            </a:r>
            <a:r>
              <a:rPr kumimoji="1" lang="ja-JP" altLang="en-US" sz="2000" dirty="0" smtClean="0">
                <a:solidFill>
                  <a:schemeClr val="tx1"/>
                </a:solidFill>
                <a:latin typeface="+mn-ea"/>
              </a:rPr>
              <a:t>年以降、景気の拡大は続</a:t>
            </a:r>
            <a:endParaRPr kumimoji="1" lang="en-US" altLang="ja-JP" sz="2000" dirty="0" smtClean="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　いている</a:t>
            </a:r>
            <a:endParaRPr kumimoji="1" lang="ja-JP" altLang="en-US" sz="2000" dirty="0">
              <a:solidFill>
                <a:schemeClr val="tx1"/>
              </a:solidFill>
              <a:latin typeface="+mn-ea"/>
            </a:endParaRP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インバウンド</a:t>
            </a:r>
            <a:r>
              <a:rPr kumimoji="1" lang="ja-JP" altLang="en-US" sz="2400" b="1" dirty="0">
                <a:solidFill>
                  <a:schemeClr val="tx1"/>
                </a:solidFill>
                <a:latin typeface="+mn-ea"/>
              </a:rPr>
              <a:t>は</a:t>
            </a:r>
            <a:r>
              <a:rPr kumimoji="1" lang="en-US" altLang="ja-JP" sz="2400" b="1" dirty="0">
                <a:solidFill>
                  <a:schemeClr val="tx1"/>
                </a:solidFill>
                <a:latin typeface="+mn-ea"/>
              </a:rPr>
              <a:t>10</a:t>
            </a:r>
            <a:r>
              <a:rPr kumimoji="1" lang="ja-JP" altLang="en-US" sz="2400" b="1" dirty="0">
                <a:solidFill>
                  <a:schemeClr val="tx1"/>
                </a:solidFill>
                <a:latin typeface="+mn-ea"/>
              </a:rPr>
              <a:t>年で</a:t>
            </a:r>
            <a:r>
              <a:rPr kumimoji="1" lang="en-US" altLang="ja-JP" sz="2400" b="1" dirty="0">
                <a:solidFill>
                  <a:schemeClr val="tx1"/>
                </a:solidFill>
                <a:latin typeface="+mn-ea"/>
              </a:rPr>
              <a:t>5</a:t>
            </a:r>
            <a:r>
              <a:rPr kumimoji="1" lang="ja-JP" altLang="en-US" sz="2400" b="1" dirty="0">
                <a:solidFill>
                  <a:schemeClr val="tx1"/>
                </a:solidFill>
                <a:latin typeface="+mn-ea"/>
              </a:rPr>
              <a:t>倍以上に</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3</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・来阪外国人旅行者数は</a:t>
            </a:r>
            <a:r>
              <a:rPr kumimoji="1" lang="en-US" altLang="ja-JP" sz="2000" dirty="0" smtClean="0">
                <a:solidFill>
                  <a:schemeClr val="tx1"/>
                </a:solidFill>
                <a:latin typeface="+mn-ea"/>
              </a:rPr>
              <a:t>2019</a:t>
            </a:r>
            <a:r>
              <a:rPr kumimoji="1" lang="ja-JP" altLang="en-US" sz="2000" dirty="0">
                <a:solidFill>
                  <a:schemeClr val="tx1"/>
                </a:solidFill>
                <a:latin typeface="+mn-ea"/>
              </a:rPr>
              <a:t>年：</a:t>
            </a:r>
            <a:r>
              <a:rPr kumimoji="1" lang="en-US" altLang="ja-JP" sz="2000" dirty="0">
                <a:solidFill>
                  <a:schemeClr val="tx1"/>
                </a:solidFill>
                <a:latin typeface="+mn-ea"/>
              </a:rPr>
              <a:t>1,231</a:t>
            </a:r>
            <a:r>
              <a:rPr kumimoji="1" lang="ja-JP" altLang="en-US" sz="2000" dirty="0">
                <a:solidFill>
                  <a:schemeClr val="tx1"/>
                </a:solidFill>
                <a:latin typeface="+mn-ea"/>
              </a:rPr>
              <a:t>万人　</a:t>
            </a:r>
            <a:r>
              <a:rPr kumimoji="1" lang="en-US" altLang="ja-JP" sz="2000" dirty="0">
                <a:solidFill>
                  <a:schemeClr val="tx1"/>
                </a:solidFill>
                <a:latin typeface="+mn-ea"/>
              </a:rPr>
              <a:t>10</a:t>
            </a:r>
            <a:r>
              <a:rPr kumimoji="1" lang="ja-JP" altLang="en-US" sz="2000" dirty="0">
                <a:solidFill>
                  <a:schemeClr val="tx1"/>
                </a:solidFill>
                <a:latin typeface="+mn-ea"/>
              </a:rPr>
              <a:t>年間で５倍</a:t>
            </a:r>
            <a:r>
              <a:rPr kumimoji="1" lang="ja-JP" altLang="en-US" sz="2000" dirty="0" smtClean="0">
                <a:solidFill>
                  <a:schemeClr val="tx1"/>
                </a:solidFill>
                <a:latin typeface="+mn-ea"/>
              </a:rPr>
              <a:t>以上</a:t>
            </a:r>
            <a:endParaRPr kumimoji="1" lang="en-US" altLang="ja-JP" sz="2000" dirty="0" smtClean="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　に増加</a:t>
            </a:r>
            <a:endParaRPr kumimoji="1" lang="en-US" altLang="ja-JP" sz="2000" dirty="0" smtClean="0">
              <a:solidFill>
                <a:schemeClr val="tx1"/>
              </a:solidFill>
              <a:latin typeface="+mn-ea"/>
            </a:endParaRP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医薬品生産額で高い全国シェア</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4</a:t>
            </a:r>
            <a:r>
              <a:rPr kumimoji="1" lang="ja-JP" altLang="en-US" sz="2000" dirty="0" smtClean="0">
                <a:solidFill>
                  <a:schemeClr val="tx1"/>
                </a:solidFill>
                <a:latin typeface="+mn-ea"/>
              </a:rPr>
              <a:t>）</a:t>
            </a:r>
            <a:endParaRPr kumimoji="1" lang="en-US" altLang="ja-JP" sz="24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・医</a:t>
            </a:r>
            <a:r>
              <a:rPr kumimoji="1" lang="ja-JP" altLang="en-US" sz="2000" dirty="0">
                <a:solidFill>
                  <a:schemeClr val="tx1"/>
                </a:solidFill>
                <a:latin typeface="+mn-ea"/>
              </a:rPr>
              <a:t>薬品生</a:t>
            </a:r>
            <a:r>
              <a:rPr kumimoji="1" lang="ja-JP" altLang="en-US" sz="2000" dirty="0" smtClean="0">
                <a:solidFill>
                  <a:schemeClr val="tx1"/>
                </a:solidFill>
                <a:latin typeface="+mn-ea"/>
              </a:rPr>
              <a:t>産額で</a:t>
            </a:r>
            <a:r>
              <a:rPr kumimoji="1" lang="ja-JP" altLang="en-US" sz="2000" dirty="0">
                <a:solidFill>
                  <a:schemeClr val="tx1"/>
                </a:solidFill>
                <a:latin typeface="+mn-ea"/>
              </a:rPr>
              <a:t>は高い全国シェア（</a:t>
            </a:r>
            <a:r>
              <a:rPr kumimoji="1" lang="en-US" altLang="ja-JP" sz="2000" dirty="0">
                <a:solidFill>
                  <a:schemeClr val="tx1"/>
                </a:solidFill>
                <a:latin typeface="+mn-ea"/>
              </a:rPr>
              <a:t>7〜8</a:t>
            </a:r>
            <a:r>
              <a:rPr kumimoji="1" lang="ja-JP" altLang="en-US" sz="2000" dirty="0">
                <a:solidFill>
                  <a:schemeClr val="tx1"/>
                </a:solidFill>
                <a:latin typeface="+mn-ea"/>
              </a:rPr>
              <a:t>％）を</a:t>
            </a:r>
            <a:r>
              <a:rPr kumimoji="1" lang="ja-JP" altLang="en-US" sz="2000" dirty="0" smtClean="0">
                <a:solidFill>
                  <a:schemeClr val="tx1"/>
                </a:solidFill>
                <a:latin typeface="+mn-ea"/>
              </a:rPr>
              <a:t>キープ</a:t>
            </a:r>
            <a:endParaRPr kumimoji="1" lang="ja-JP" altLang="en-US" sz="2000" dirty="0">
              <a:solidFill>
                <a:schemeClr val="tx1"/>
              </a:solidFill>
              <a:latin typeface="+mn-ea"/>
            </a:endParaRPr>
          </a:p>
        </p:txBody>
      </p:sp>
      <p:sp>
        <p:nvSpPr>
          <p:cNvPr id="25" name="正方形/長方形 24"/>
          <p:cNvSpPr/>
          <p:nvPr/>
        </p:nvSpPr>
        <p:spPr>
          <a:xfrm>
            <a:off x="1160387" y="9329458"/>
            <a:ext cx="14765413" cy="3103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342900" indent="-342900">
              <a:buFont typeface="Wingdings" panose="05000000000000000000" pitchFamily="2" charset="2"/>
              <a:buChar char="Ø"/>
            </a:pPr>
            <a:r>
              <a:rPr kumimoji="1" lang="ja-JP" altLang="en-US" sz="2400" b="1" dirty="0" smtClean="0">
                <a:solidFill>
                  <a:schemeClr val="tx1"/>
                </a:solidFill>
                <a:latin typeface="+mn-ea"/>
              </a:rPr>
              <a:t>高齢化</a:t>
            </a:r>
            <a:r>
              <a:rPr kumimoji="1" lang="ja-JP" altLang="en-US" sz="2400" b="1" dirty="0">
                <a:solidFill>
                  <a:schemeClr val="tx1"/>
                </a:solidFill>
                <a:latin typeface="+mn-ea"/>
              </a:rPr>
              <a:t>が急速に進展</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9~11</a:t>
            </a:r>
            <a:r>
              <a:rPr kumimoji="1" lang="ja-JP" altLang="en-US" sz="2000" dirty="0">
                <a:solidFill>
                  <a:schemeClr val="tx1"/>
                </a:solidFill>
                <a:latin typeface="+mn-ea"/>
              </a:rPr>
              <a:t> </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・人口</a:t>
            </a:r>
            <a:r>
              <a:rPr kumimoji="1" lang="ja-JP" altLang="en-US" sz="2000" dirty="0">
                <a:solidFill>
                  <a:schemeClr val="tx1"/>
                </a:solidFill>
                <a:latin typeface="+mn-ea"/>
              </a:rPr>
              <a:t>推計では、</a:t>
            </a:r>
            <a:r>
              <a:rPr kumimoji="1" lang="ja-JP" altLang="en-US" sz="2000" dirty="0">
                <a:solidFill>
                  <a:schemeClr val="tx1"/>
                </a:solidFill>
              </a:rPr>
              <a:t>高齢者人口は増加し、生産年齢人口、年少人口が減少の見込み</a:t>
            </a:r>
          </a:p>
          <a:p>
            <a:r>
              <a:rPr kumimoji="1" lang="ja-JP" altLang="en-US" sz="2000" dirty="0">
                <a:solidFill>
                  <a:schemeClr val="tx1"/>
                </a:solidFill>
                <a:latin typeface="+mn-ea"/>
              </a:rPr>
              <a:t>　</a:t>
            </a:r>
            <a:r>
              <a:rPr kumimoji="1" lang="ja-JP" altLang="en-US" sz="2000" dirty="0" smtClean="0">
                <a:solidFill>
                  <a:schemeClr val="tx1"/>
                </a:solidFill>
                <a:latin typeface="+mn-ea"/>
              </a:rPr>
              <a:t>・府内</a:t>
            </a:r>
            <a:r>
              <a:rPr kumimoji="1" lang="ja-JP" altLang="en-US" sz="2000" dirty="0">
                <a:solidFill>
                  <a:schemeClr val="tx1"/>
                </a:solidFill>
                <a:latin typeface="+mn-ea"/>
              </a:rPr>
              <a:t>各地域の状況は、</a:t>
            </a:r>
            <a:r>
              <a:rPr kumimoji="1" lang="ja-JP" altLang="en-US" sz="2000" dirty="0">
                <a:solidFill>
                  <a:schemeClr val="tx1"/>
                </a:solidFill>
              </a:rPr>
              <a:t>府内全ての地域で高齢者人口の割合が</a:t>
            </a:r>
            <a:r>
              <a:rPr kumimoji="1" lang="ja-JP" altLang="en-US" sz="2000" dirty="0" smtClean="0">
                <a:solidFill>
                  <a:schemeClr val="tx1"/>
                </a:solidFill>
              </a:rPr>
              <a:t>増加</a:t>
            </a:r>
            <a:endParaRPr kumimoji="1" lang="en-US" altLang="ja-JP" sz="2000" dirty="0" smtClean="0">
              <a:solidFill>
                <a:schemeClr val="tx1"/>
              </a:solidFill>
            </a:endParaRPr>
          </a:p>
          <a:p>
            <a:r>
              <a:rPr kumimoji="1" lang="ja-JP" altLang="en-US" sz="2000" dirty="0">
                <a:solidFill>
                  <a:schemeClr val="tx1"/>
                </a:solidFill>
                <a:latin typeface="+mn-ea"/>
              </a:rPr>
              <a:t>　</a:t>
            </a:r>
            <a:r>
              <a:rPr kumimoji="1" lang="ja-JP" altLang="en-US" sz="2000" dirty="0" smtClean="0">
                <a:solidFill>
                  <a:schemeClr val="tx1"/>
                </a:solidFill>
                <a:latin typeface="+mn-ea"/>
              </a:rPr>
              <a:t>・</a:t>
            </a:r>
            <a:r>
              <a:rPr kumimoji="1" lang="ja-JP" altLang="en-US" sz="2000" dirty="0" smtClean="0">
                <a:solidFill>
                  <a:schemeClr val="tx1"/>
                </a:solidFill>
              </a:rPr>
              <a:t>全国</a:t>
            </a:r>
            <a:r>
              <a:rPr kumimoji="1" lang="ja-JP" altLang="en-US" sz="2000" dirty="0">
                <a:solidFill>
                  <a:schemeClr val="tx1"/>
                </a:solidFill>
              </a:rPr>
              <a:t>や他の都市に比べ</a:t>
            </a:r>
            <a:r>
              <a:rPr kumimoji="1" lang="en-US" altLang="ja-JP" sz="2000" dirty="0">
                <a:solidFill>
                  <a:schemeClr val="tx1"/>
                </a:solidFill>
              </a:rPr>
              <a:t>65</a:t>
            </a:r>
            <a:r>
              <a:rPr kumimoji="1" lang="ja-JP" altLang="en-US" sz="2000" dirty="0">
                <a:solidFill>
                  <a:schemeClr val="tx1"/>
                </a:solidFill>
              </a:rPr>
              <a:t>歳以上の高齢者の単独世帯が多い</a:t>
            </a:r>
            <a:endParaRPr kumimoji="1" lang="en-US" altLang="ja-JP" sz="2000" dirty="0">
              <a:solidFill>
                <a:schemeClr val="tx1"/>
              </a:solidFill>
              <a:latin typeface="+mn-ea"/>
            </a:endParaRP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雇用者報酬は高い水準で推移している一方、可処分所得は、</a:t>
            </a:r>
            <a:r>
              <a:rPr kumimoji="1" lang="ja-JP" altLang="en-US" sz="2400" b="1" dirty="0">
                <a:solidFill>
                  <a:schemeClr val="tx1"/>
                </a:solidFill>
                <a:latin typeface="+mn-ea"/>
              </a:rPr>
              <a:t>依然全国よりも低い</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12,13</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・１世帯当たり１か月の可処分</a:t>
            </a:r>
            <a:r>
              <a:rPr kumimoji="1" lang="ja-JP" altLang="en-US" sz="2000" dirty="0">
                <a:solidFill>
                  <a:schemeClr val="tx1"/>
                </a:solidFill>
                <a:latin typeface="+mn-ea"/>
              </a:rPr>
              <a:t>所得は、</a:t>
            </a:r>
            <a:r>
              <a:rPr kumimoji="1" lang="ja-JP" altLang="en-US" sz="2000" dirty="0">
                <a:solidFill>
                  <a:schemeClr val="tx1"/>
                </a:solidFill>
              </a:rPr>
              <a:t>直近３年間は増加傾向に</a:t>
            </a:r>
            <a:r>
              <a:rPr kumimoji="1" lang="ja-JP" altLang="en-US" sz="2000" dirty="0" smtClean="0">
                <a:solidFill>
                  <a:schemeClr val="tx1"/>
                </a:solidFill>
              </a:rPr>
              <a:t>あるが全国</a:t>
            </a:r>
            <a:r>
              <a:rPr kumimoji="1" lang="ja-JP" altLang="en-US" sz="2000" dirty="0">
                <a:solidFill>
                  <a:schemeClr val="tx1"/>
                </a:solidFill>
              </a:rPr>
              <a:t>よりも</a:t>
            </a:r>
            <a:r>
              <a:rPr kumimoji="1" lang="ja-JP" altLang="en-US" sz="2000" dirty="0" smtClean="0">
                <a:solidFill>
                  <a:schemeClr val="tx1"/>
                </a:solidFill>
              </a:rPr>
              <a:t>低い</a:t>
            </a:r>
            <a:endParaRPr kumimoji="1" lang="ja-JP" altLang="en-US" sz="2000" dirty="0">
              <a:solidFill>
                <a:schemeClr val="tx1"/>
              </a:solidFill>
            </a:endParaRP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平均</a:t>
            </a:r>
            <a:r>
              <a:rPr kumimoji="1" lang="ja-JP" altLang="en-US" sz="2400" b="1" dirty="0">
                <a:solidFill>
                  <a:schemeClr val="tx1"/>
                </a:solidFill>
                <a:latin typeface="+mn-ea"/>
              </a:rPr>
              <a:t>寿命・健康寿命が全国より短い</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14</a:t>
            </a:r>
            <a:r>
              <a:rPr kumimoji="1" lang="ja-JP" altLang="en-US" sz="2000" dirty="0">
                <a:solidFill>
                  <a:schemeClr val="tx1"/>
                </a:solidFill>
                <a:latin typeface="+mn-ea"/>
              </a:rPr>
              <a:t> </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a:t>
            </a:r>
            <a:r>
              <a:rPr kumimoji="1" lang="en-US" altLang="ja-JP" sz="2000" dirty="0" smtClean="0">
                <a:solidFill>
                  <a:schemeClr val="tx1"/>
                </a:solidFill>
                <a:latin typeface="+mn-ea"/>
              </a:rPr>
              <a:t>2015</a:t>
            </a:r>
            <a:r>
              <a:rPr kumimoji="1" lang="ja-JP" altLang="en-US" sz="2000" dirty="0">
                <a:solidFill>
                  <a:schemeClr val="tx1"/>
                </a:solidFill>
                <a:latin typeface="+mn-ea"/>
              </a:rPr>
              <a:t>年で大阪府の平均</a:t>
            </a:r>
            <a:r>
              <a:rPr kumimoji="1" lang="ja-JP" altLang="en-US" sz="2000" dirty="0">
                <a:solidFill>
                  <a:schemeClr val="tx1"/>
                </a:solidFill>
              </a:rPr>
              <a:t>寿命は全国順位で男女とも</a:t>
            </a:r>
            <a:r>
              <a:rPr kumimoji="1" lang="en-US" altLang="ja-JP" sz="2000" dirty="0">
                <a:solidFill>
                  <a:schemeClr val="tx1"/>
                </a:solidFill>
              </a:rPr>
              <a:t>38</a:t>
            </a:r>
            <a:r>
              <a:rPr kumimoji="1" lang="ja-JP" altLang="en-US" sz="2000" dirty="0">
                <a:solidFill>
                  <a:schemeClr val="tx1"/>
                </a:solidFill>
              </a:rPr>
              <a:t>位。健康寿命は全国順位で男性</a:t>
            </a:r>
            <a:r>
              <a:rPr kumimoji="1" lang="en-US" altLang="ja-JP" sz="2000" dirty="0">
                <a:solidFill>
                  <a:schemeClr val="tx1"/>
                </a:solidFill>
              </a:rPr>
              <a:t>39</a:t>
            </a:r>
            <a:r>
              <a:rPr kumimoji="1" lang="ja-JP" altLang="en-US" sz="2000" dirty="0">
                <a:solidFill>
                  <a:schemeClr val="tx1"/>
                </a:solidFill>
              </a:rPr>
              <a:t>位、女性</a:t>
            </a:r>
            <a:r>
              <a:rPr kumimoji="1" lang="en-US" altLang="ja-JP" sz="2000" dirty="0">
                <a:solidFill>
                  <a:schemeClr val="tx1"/>
                </a:solidFill>
              </a:rPr>
              <a:t>34</a:t>
            </a:r>
            <a:r>
              <a:rPr kumimoji="1" lang="ja-JP" altLang="en-US" sz="2000" dirty="0" smtClean="0">
                <a:solidFill>
                  <a:schemeClr val="tx1"/>
                </a:solidFill>
              </a:rPr>
              <a:t>位</a:t>
            </a:r>
            <a:endParaRPr kumimoji="1" lang="ja-JP" altLang="en-US" sz="2000" dirty="0">
              <a:solidFill>
                <a:schemeClr val="tx1"/>
              </a:solidFill>
            </a:endParaRPr>
          </a:p>
        </p:txBody>
      </p:sp>
      <p:sp>
        <p:nvSpPr>
          <p:cNvPr id="26" name="正方形/長方形 25"/>
          <p:cNvSpPr/>
          <p:nvPr/>
        </p:nvSpPr>
        <p:spPr>
          <a:xfrm>
            <a:off x="9403798" y="2806038"/>
            <a:ext cx="7296033" cy="4347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r>
              <a:rPr kumimoji="1" lang="en-US" altLang="ja-JP" sz="2800" b="1" dirty="0">
                <a:solidFill>
                  <a:schemeClr val="tx1"/>
                </a:solidFill>
                <a:latin typeface="+mn-ea"/>
              </a:rPr>
              <a:t>【</a:t>
            </a:r>
            <a:r>
              <a:rPr kumimoji="1" lang="ja-JP" altLang="en-US" sz="2800" b="1" dirty="0">
                <a:solidFill>
                  <a:schemeClr val="tx1"/>
                </a:solidFill>
                <a:latin typeface="+mn-ea"/>
              </a:rPr>
              <a:t>雇用面</a:t>
            </a:r>
            <a:r>
              <a:rPr kumimoji="1" lang="en-US" altLang="ja-JP" sz="2800" b="1" dirty="0">
                <a:solidFill>
                  <a:schemeClr val="tx1"/>
                </a:solidFill>
                <a:latin typeface="+mn-ea"/>
              </a:rPr>
              <a:t>】</a:t>
            </a:r>
          </a:p>
          <a:p>
            <a:pPr marL="457200" indent="-457200">
              <a:spcBef>
                <a:spcPts val="600"/>
              </a:spcBef>
              <a:buFont typeface="Wingdings" panose="05000000000000000000" pitchFamily="2" charset="2"/>
              <a:buChar char="Ø"/>
            </a:pPr>
            <a:r>
              <a:rPr kumimoji="1" lang="ja-JP" altLang="en-US" sz="2400" b="1" dirty="0" smtClean="0">
                <a:solidFill>
                  <a:schemeClr val="tx1"/>
                </a:solidFill>
                <a:latin typeface="+mn-ea"/>
              </a:rPr>
              <a:t>就業者数</a:t>
            </a:r>
            <a:r>
              <a:rPr kumimoji="1" lang="ja-JP" altLang="en-US" sz="2400" b="1" dirty="0">
                <a:solidFill>
                  <a:schemeClr val="tx1"/>
                </a:solidFill>
                <a:latin typeface="+mn-ea"/>
              </a:rPr>
              <a:t>は増加</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5</a:t>
            </a:r>
            <a:r>
              <a:rPr kumimoji="1" lang="ja-JP" altLang="en-US" sz="2000" dirty="0">
                <a:solidFill>
                  <a:schemeClr val="tx1"/>
                </a:solidFill>
                <a:latin typeface="+mn-ea"/>
              </a:rPr>
              <a:t> </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a:t>
            </a:r>
            <a:r>
              <a:rPr kumimoji="1" lang="en-US" altLang="ja-JP" sz="2000" dirty="0" smtClean="0">
                <a:solidFill>
                  <a:schemeClr val="tx1"/>
                </a:solidFill>
                <a:latin typeface="+mn-ea"/>
              </a:rPr>
              <a:t>2011</a:t>
            </a:r>
            <a:r>
              <a:rPr kumimoji="1" lang="ja-JP" altLang="en-US" sz="2000" dirty="0">
                <a:solidFill>
                  <a:schemeClr val="tx1"/>
                </a:solidFill>
                <a:latin typeface="+mn-ea"/>
              </a:rPr>
              <a:t>年以降、年平均４万人の雇用創出</a:t>
            </a: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有効</a:t>
            </a:r>
            <a:r>
              <a:rPr kumimoji="1" lang="ja-JP" altLang="en-US" sz="2400" b="1" dirty="0">
                <a:solidFill>
                  <a:schemeClr val="tx1"/>
                </a:solidFill>
                <a:latin typeface="+mn-ea"/>
              </a:rPr>
              <a:t>求人倍率は全国を上回る</a:t>
            </a:r>
            <a:r>
              <a:rPr kumimoji="1" lang="ja-JP" altLang="en-US" sz="2400" b="1" dirty="0" smtClean="0">
                <a:solidFill>
                  <a:schemeClr val="tx1"/>
                </a:solidFill>
                <a:latin typeface="+mn-ea"/>
              </a:rPr>
              <a:t>推移</a:t>
            </a:r>
            <a:r>
              <a:rPr kumimoji="1" lang="ja-JP" altLang="en-US" sz="2000" dirty="0">
                <a:solidFill>
                  <a:schemeClr val="tx1"/>
                </a:solidFill>
                <a:latin typeface="+mn-ea"/>
              </a:rPr>
              <a:t> </a:t>
            </a:r>
            <a:r>
              <a:rPr kumimoji="1" lang="en-US" altLang="ja-JP" sz="2000" dirty="0" smtClean="0">
                <a:solidFill>
                  <a:schemeClr val="tx1"/>
                </a:solidFill>
                <a:latin typeface="+mn-ea"/>
              </a:rPr>
              <a:t>(</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6</a:t>
            </a:r>
            <a:r>
              <a:rPr kumimoji="1" lang="ja-JP" altLang="en-US" sz="2000" dirty="0">
                <a:solidFill>
                  <a:schemeClr val="tx1"/>
                </a:solidFill>
                <a:latin typeface="+mn-ea"/>
              </a:rPr>
              <a:t> </a:t>
            </a:r>
            <a:r>
              <a:rPr kumimoji="1" lang="en-US" altLang="ja-JP" sz="2000" dirty="0" smtClean="0">
                <a:solidFill>
                  <a:schemeClr val="tx1"/>
                </a:solidFill>
                <a:latin typeface="+mn-ea"/>
              </a:rPr>
              <a:t>)</a:t>
            </a:r>
            <a:endParaRPr kumimoji="1" lang="en-US" altLang="ja-JP" sz="24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・大阪府</a:t>
            </a:r>
            <a:r>
              <a:rPr kumimoji="1" lang="ja-JP" altLang="en-US" sz="2000" dirty="0">
                <a:solidFill>
                  <a:schemeClr val="tx1"/>
                </a:solidFill>
                <a:latin typeface="+mn-ea"/>
              </a:rPr>
              <a:t>の有効求人倍率、新規求人倍率</a:t>
            </a:r>
            <a:r>
              <a:rPr kumimoji="1" lang="ja-JP" altLang="en-US" sz="2000" dirty="0" smtClean="0">
                <a:solidFill>
                  <a:schemeClr val="tx1"/>
                </a:solidFill>
                <a:latin typeface="+mn-ea"/>
              </a:rPr>
              <a:t>はともに右肩</a:t>
            </a:r>
            <a:endParaRPr kumimoji="1" lang="en-US" altLang="ja-JP" sz="2000" dirty="0" smtClean="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　上がり</a:t>
            </a:r>
            <a:r>
              <a:rPr kumimoji="1" lang="ja-JP" altLang="en-US" sz="2000" dirty="0">
                <a:solidFill>
                  <a:schemeClr val="tx1"/>
                </a:solidFill>
                <a:latin typeface="+mn-ea"/>
              </a:rPr>
              <a:t>に</a:t>
            </a:r>
            <a:r>
              <a:rPr kumimoji="1" lang="ja-JP" altLang="en-US" sz="2000" dirty="0" smtClean="0">
                <a:solidFill>
                  <a:schemeClr val="tx1"/>
                </a:solidFill>
                <a:latin typeface="+mn-ea"/>
              </a:rPr>
              <a:t>推移</a:t>
            </a:r>
            <a:endParaRPr kumimoji="1" lang="en-US" altLang="ja-JP" sz="2000" dirty="0">
              <a:solidFill>
                <a:schemeClr val="tx1"/>
              </a:solidFill>
              <a:latin typeface="+mn-ea"/>
            </a:endParaRP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非正規</a:t>
            </a:r>
            <a:r>
              <a:rPr kumimoji="1" lang="ja-JP" altLang="en-US" sz="2400" b="1" dirty="0">
                <a:solidFill>
                  <a:schemeClr val="tx1"/>
                </a:solidFill>
                <a:latin typeface="+mn-ea"/>
              </a:rPr>
              <a:t>雇用率は</a:t>
            </a:r>
            <a:r>
              <a:rPr kumimoji="1" lang="ja-JP" altLang="en-US" sz="2400" b="1" dirty="0" smtClean="0">
                <a:solidFill>
                  <a:schemeClr val="tx1"/>
                </a:solidFill>
                <a:latin typeface="+mn-ea"/>
              </a:rPr>
              <a:t>全国より</a:t>
            </a:r>
            <a:r>
              <a:rPr kumimoji="1" lang="ja-JP" altLang="en-US" sz="2400" b="1" dirty="0">
                <a:solidFill>
                  <a:schemeClr val="tx1"/>
                </a:solidFill>
                <a:latin typeface="+mn-ea"/>
              </a:rPr>
              <a:t>高い</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7</a:t>
            </a:r>
            <a:r>
              <a:rPr kumimoji="1" lang="ja-JP" altLang="en-US" sz="2000" dirty="0">
                <a:solidFill>
                  <a:schemeClr val="tx1"/>
                </a:solidFill>
                <a:latin typeface="+mn-ea"/>
              </a:rPr>
              <a:t> </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a:t>
            </a:r>
            <a:r>
              <a:rPr kumimoji="1" lang="en-US" altLang="ja-JP" sz="2000" dirty="0" smtClean="0">
                <a:solidFill>
                  <a:schemeClr val="tx1"/>
                </a:solidFill>
                <a:latin typeface="+mn-ea"/>
              </a:rPr>
              <a:t>2017</a:t>
            </a:r>
            <a:r>
              <a:rPr kumimoji="1" lang="ja-JP" altLang="en-US" sz="2000" dirty="0">
                <a:solidFill>
                  <a:schemeClr val="tx1"/>
                </a:solidFill>
                <a:latin typeface="+mn-ea"/>
              </a:rPr>
              <a:t>年で大阪</a:t>
            </a:r>
            <a:r>
              <a:rPr kumimoji="1" lang="en-US" altLang="ja-JP" sz="2000" dirty="0">
                <a:solidFill>
                  <a:schemeClr val="tx1"/>
                </a:solidFill>
                <a:latin typeface="+mn-ea"/>
              </a:rPr>
              <a:t>40.3%</a:t>
            </a:r>
            <a:r>
              <a:rPr kumimoji="1" lang="ja-JP" altLang="en-US" sz="2000" dirty="0" err="1">
                <a:solidFill>
                  <a:schemeClr val="tx1"/>
                </a:solidFill>
                <a:latin typeface="+mn-ea"/>
              </a:rPr>
              <a:t>、</a:t>
            </a:r>
            <a:r>
              <a:rPr kumimoji="1" lang="ja-JP" altLang="en-US" sz="2000" dirty="0">
                <a:solidFill>
                  <a:schemeClr val="tx1"/>
                </a:solidFill>
                <a:latin typeface="+mn-ea"/>
              </a:rPr>
              <a:t>全国</a:t>
            </a:r>
            <a:r>
              <a:rPr kumimoji="1" lang="en-US" altLang="ja-JP" sz="2000" dirty="0">
                <a:solidFill>
                  <a:schemeClr val="tx1"/>
                </a:solidFill>
                <a:latin typeface="+mn-ea"/>
              </a:rPr>
              <a:t>38.2%</a:t>
            </a:r>
            <a:endParaRPr kumimoji="1" lang="ja-JP" altLang="en-US" sz="2000" dirty="0">
              <a:solidFill>
                <a:schemeClr val="tx1"/>
              </a:solidFill>
              <a:latin typeface="+mn-ea"/>
            </a:endParaRPr>
          </a:p>
          <a:p>
            <a:pPr marL="342900" indent="-342900">
              <a:spcBef>
                <a:spcPts val="1200"/>
              </a:spcBef>
              <a:buFont typeface="Wingdings" panose="05000000000000000000" pitchFamily="2" charset="2"/>
              <a:buChar char="Ø"/>
            </a:pPr>
            <a:r>
              <a:rPr kumimoji="1" lang="ja-JP" altLang="en-US" sz="2400" b="1" dirty="0" smtClean="0">
                <a:solidFill>
                  <a:schemeClr val="tx1"/>
                </a:solidFill>
                <a:latin typeface="+mn-ea"/>
              </a:rPr>
              <a:t>女性</a:t>
            </a:r>
            <a:r>
              <a:rPr kumimoji="1" lang="ja-JP" altLang="en-US" sz="2400" b="1" dirty="0">
                <a:solidFill>
                  <a:schemeClr val="tx1"/>
                </a:solidFill>
                <a:latin typeface="+mn-ea"/>
              </a:rPr>
              <a:t>等の就業率は全国より低い</a:t>
            </a:r>
            <a:r>
              <a:rPr kumimoji="1" lang="ja-JP" altLang="en-US" sz="2000" dirty="0" smtClean="0">
                <a:solidFill>
                  <a:schemeClr val="tx1"/>
                </a:solidFill>
                <a:latin typeface="+mn-ea"/>
              </a:rPr>
              <a:t>（参考資料</a:t>
            </a:r>
            <a:r>
              <a:rPr kumimoji="1" lang="en-US" altLang="ja-JP" sz="2000" dirty="0" smtClean="0">
                <a:solidFill>
                  <a:schemeClr val="tx1"/>
                </a:solidFill>
                <a:latin typeface="+mn-ea"/>
              </a:rPr>
              <a:t>8</a:t>
            </a:r>
            <a:r>
              <a:rPr kumimoji="1" lang="ja-JP" altLang="en-US" sz="2000" dirty="0" smtClean="0">
                <a:solidFill>
                  <a:schemeClr val="tx1"/>
                </a:solidFill>
                <a:latin typeface="+mn-ea"/>
              </a:rPr>
              <a:t>）</a:t>
            </a:r>
            <a:endParaRPr kumimoji="1" lang="en-US" altLang="ja-JP" sz="2000" b="1" dirty="0">
              <a:solidFill>
                <a:schemeClr val="tx1"/>
              </a:solidFill>
              <a:latin typeface="+mn-ea"/>
            </a:endParaRPr>
          </a:p>
          <a:p>
            <a:r>
              <a:rPr kumimoji="1" lang="ja-JP" altLang="en-US" sz="2000" dirty="0">
                <a:solidFill>
                  <a:schemeClr val="tx1"/>
                </a:solidFill>
                <a:latin typeface="+mn-ea"/>
              </a:rPr>
              <a:t>　</a:t>
            </a:r>
            <a:r>
              <a:rPr kumimoji="1" lang="ja-JP" altLang="en-US" sz="2000" dirty="0" smtClean="0">
                <a:solidFill>
                  <a:schemeClr val="tx1"/>
                </a:solidFill>
                <a:latin typeface="+mn-ea"/>
              </a:rPr>
              <a:t>・女性</a:t>
            </a:r>
            <a:r>
              <a:rPr kumimoji="1" lang="ja-JP" altLang="en-US" sz="2000" dirty="0">
                <a:solidFill>
                  <a:schemeClr val="tx1"/>
                </a:solidFill>
                <a:latin typeface="+mn-ea"/>
              </a:rPr>
              <a:t>や高齢者等の就業率は全国より低い</a:t>
            </a:r>
            <a:endParaRPr kumimoji="1" lang="en-US" altLang="ja-JP" sz="2000" dirty="0">
              <a:solidFill>
                <a:schemeClr val="tx1"/>
              </a:solidFill>
              <a:latin typeface="+mn-ea"/>
            </a:endParaRPr>
          </a:p>
          <a:p>
            <a:endParaRPr kumimoji="1" lang="en-US" altLang="ja-JP" sz="3200" dirty="0">
              <a:solidFill>
                <a:schemeClr val="tx1"/>
              </a:solidFill>
              <a:latin typeface="+mn-ea"/>
            </a:endParaRPr>
          </a:p>
        </p:txBody>
      </p:sp>
      <p:sp>
        <p:nvSpPr>
          <p:cNvPr id="13" name="テキスト ボックス 12"/>
          <p:cNvSpPr txBox="1"/>
          <p:nvPr/>
        </p:nvSpPr>
        <p:spPr>
          <a:xfrm>
            <a:off x="235303" y="817990"/>
            <a:ext cx="16464528" cy="977819"/>
          </a:xfrm>
          <a:prstGeom prst="rect">
            <a:avLst/>
          </a:prstGeom>
          <a:noFill/>
          <a:ln w="9525">
            <a:solidFill>
              <a:schemeClr val="tx1"/>
            </a:solidFill>
          </a:ln>
        </p:spPr>
        <p:txBody>
          <a:bodyPr wrap="square" rtlCol="0" anchor="ctr" anchorCtr="0">
            <a:noAutofit/>
          </a:bodyPr>
          <a:lstStyle/>
          <a:p>
            <a:pPr marL="288000" indent="-457200">
              <a:lnSpc>
                <a:spcPts val="3000"/>
              </a:lnSpc>
            </a:pPr>
            <a:r>
              <a:rPr lang="ja-JP" altLang="en-US" sz="2400" dirty="0" smtClean="0">
                <a:latin typeface="+mn-ea"/>
              </a:rPr>
              <a:t>〇大阪においては、</a:t>
            </a:r>
            <a:r>
              <a:rPr lang="ja-JP" altLang="en-US" sz="2400" b="1" dirty="0" smtClean="0">
                <a:latin typeface="+mn-ea"/>
              </a:rPr>
              <a:t>近年、経済・雇用状況は概ね順調に推移</a:t>
            </a:r>
            <a:r>
              <a:rPr lang="ja-JP" altLang="en-US" sz="2400" dirty="0" smtClean="0">
                <a:latin typeface="+mn-ea"/>
              </a:rPr>
              <a:t>する一方、急速に進展する</a:t>
            </a:r>
            <a:r>
              <a:rPr lang="ja-JP" altLang="en-US" sz="2400" b="1" dirty="0" smtClean="0">
                <a:latin typeface="+mn-ea"/>
              </a:rPr>
              <a:t>高齢化をはじめ、雇用の安定化など、様々な社会課題への対応が急務</a:t>
            </a:r>
            <a:r>
              <a:rPr lang="ja-JP" altLang="en-US" sz="2400" dirty="0" smtClean="0">
                <a:latin typeface="+mn-ea"/>
              </a:rPr>
              <a:t>であった。</a:t>
            </a:r>
            <a:endParaRPr lang="en-US" altLang="ja-JP" sz="2400" dirty="0">
              <a:latin typeface="+mn-ea"/>
            </a:endParaRPr>
          </a:p>
        </p:txBody>
      </p:sp>
      <p:sp>
        <p:nvSpPr>
          <p:cNvPr id="15" name="テキスト ボックス 14"/>
          <p:cNvSpPr txBox="1"/>
          <p:nvPr/>
        </p:nvSpPr>
        <p:spPr>
          <a:xfrm>
            <a:off x="1036057" y="8619881"/>
            <a:ext cx="15352291" cy="576000"/>
          </a:xfrm>
          <a:prstGeom prst="rect">
            <a:avLst/>
          </a:prstGeom>
          <a:noFill/>
          <a:ln w="9525">
            <a:noFill/>
          </a:ln>
        </p:spPr>
        <p:txBody>
          <a:bodyPr wrap="square" rtlCol="0" anchor="ctr" anchorCtr="0">
            <a:noAutofit/>
          </a:bodyPr>
          <a:lstStyle/>
          <a:p>
            <a:pPr marL="359991" indent="-355591"/>
            <a:r>
              <a:rPr lang="ja-JP" altLang="en-US" sz="3600" b="1" dirty="0" smtClean="0">
                <a:latin typeface="+mn-ea"/>
              </a:rPr>
              <a:t>高齢化の急速な進展をはじめとした社会課題への対応が急務</a:t>
            </a:r>
            <a:endParaRPr lang="en-US" altLang="ja-JP" sz="3600" b="1" dirty="0">
              <a:latin typeface="+mn-ea"/>
            </a:endParaRPr>
          </a:p>
        </p:txBody>
      </p:sp>
      <p:sp>
        <p:nvSpPr>
          <p:cNvPr id="1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523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ホームベース 160"/>
          <p:cNvSpPr/>
          <p:nvPr/>
        </p:nvSpPr>
        <p:spPr>
          <a:xfrm>
            <a:off x="8936853" y="2416879"/>
            <a:ext cx="7572987" cy="10008000"/>
          </a:xfrm>
          <a:prstGeom prst="homePlat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spc="-151" dirty="0">
              <a:latin typeface="+mn-ea"/>
            </a:endParaRPr>
          </a:p>
        </p:txBody>
      </p:sp>
      <p:sp>
        <p:nvSpPr>
          <p:cNvPr id="26" name="ホームベース 25"/>
          <p:cNvSpPr/>
          <p:nvPr/>
        </p:nvSpPr>
        <p:spPr>
          <a:xfrm>
            <a:off x="995543" y="2416879"/>
            <a:ext cx="7643825" cy="10008000"/>
          </a:xfrm>
          <a:prstGeom prst="homePlate">
            <a:avLst>
              <a:gd name="adj"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latin typeface="+mn-ea"/>
            </a:endParaRPr>
          </a:p>
        </p:txBody>
      </p:sp>
      <p:sp>
        <p:nvSpPr>
          <p:cNvPr id="112" name="テキスト ボックス 111"/>
          <p:cNvSpPr txBox="1"/>
          <p:nvPr/>
        </p:nvSpPr>
        <p:spPr>
          <a:xfrm>
            <a:off x="288000" y="731406"/>
            <a:ext cx="16353863" cy="1188000"/>
          </a:xfrm>
          <a:prstGeom prst="rect">
            <a:avLst/>
          </a:prstGeom>
          <a:noFill/>
          <a:ln w="9525">
            <a:solidFill>
              <a:schemeClr val="tx1"/>
            </a:solidFill>
          </a:ln>
        </p:spPr>
        <p:txBody>
          <a:bodyPr wrap="square" rtlCol="0" anchor="ctr" anchorCtr="0">
            <a:noAutofit/>
          </a:bodyPr>
          <a:lstStyle/>
          <a:p>
            <a:pPr marL="288000" indent="-457200">
              <a:lnSpc>
                <a:spcPts val="2800"/>
              </a:lnSpc>
            </a:pPr>
            <a:r>
              <a:rPr lang="ja-JP" altLang="en-US" sz="2400" dirty="0" smtClean="0">
                <a:latin typeface="+mn-ea"/>
              </a:rPr>
              <a:t>〇コロナの感染</a:t>
            </a:r>
            <a:r>
              <a:rPr lang="ja-JP" altLang="en-US" sz="2400" dirty="0">
                <a:latin typeface="+mn-ea"/>
              </a:rPr>
              <a:t>拡大防止に向けた、世界的な人・モノの移動制限、さらには、国内における不要不急の外出自粛や各施設への営業自粛の要請により</a:t>
            </a:r>
            <a:r>
              <a:rPr lang="ja-JP" altLang="en-US" sz="2400" dirty="0" smtClean="0">
                <a:latin typeface="+mn-ea"/>
              </a:rPr>
              <a:t>、</a:t>
            </a:r>
            <a:r>
              <a:rPr lang="ja-JP" altLang="en-US" sz="2400" b="1" dirty="0" smtClean="0">
                <a:latin typeface="+mn-ea"/>
              </a:rPr>
              <a:t>成長率の大幅な低下が予想</a:t>
            </a:r>
            <a:r>
              <a:rPr lang="ja-JP" altLang="en-US" sz="2400" dirty="0" smtClean="0">
                <a:latin typeface="+mn-ea"/>
              </a:rPr>
              <a:t>されるなど、</a:t>
            </a:r>
            <a:r>
              <a:rPr lang="ja-JP" altLang="en-US" sz="2400" b="1" dirty="0" smtClean="0">
                <a:latin typeface="+mn-ea"/>
              </a:rPr>
              <a:t>大阪経済は多大なダメージ</a:t>
            </a:r>
            <a:r>
              <a:rPr lang="ja-JP" altLang="en-US" sz="2400" dirty="0" smtClean="0">
                <a:latin typeface="+mn-ea"/>
              </a:rPr>
              <a:t>。また、消費行動や働き方</a:t>
            </a:r>
            <a:r>
              <a:rPr lang="ja-JP" altLang="en-US" sz="2400" dirty="0">
                <a:latin typeface="+mn-ea"/>
              </a:rPr>
              <a:t>の変化など</a:t>
            </a:r>
            <a:r>
              <a:rPr lang="ja-JP" altLang="en-US" sz="2400" b="1" dirty="0">
                <a:latin typeface="+mn-ea"/>
              </a:rPr>
              <a:t>新たな潮流</a:t>
            </a:r>
            <a:r>
              <a:rPr lang="ja-JP" altLang="en-US" sz="2400" dirty="0">
                <a:latin typeface="+mn-ea"/>
              </a:rPr>
              <a:t>も</a:t>
            </a:r>
            <a:r>
              <a:rPr lang="ja-JP" altLang="en-US" sz="2400" dirty="0" smtClean="0">
                <a:latin typeface="+mn-ea"/>
              </a:rPr>
              <a:t>発生。</a:t>
            </a:r>
            <a:endParaRPr lang="en-US" altLang="ja-JP" sz="2400" dirty="0">
              <a:latin typeface="+mn-ea"/>
            </a:endParaRPr>
          </a:p>
        </p:txBody>
      </p:sp>
      <p:sp>
        <p:nvSpPr>
          <p:cNvPr id="24" name="ホームベース 23"/>
          <p:cNvSpPr/>
          <p:nvPr/>
        </p:nvSpPr>
        <p:spPr>
          <a:xfrm>
            <a:off x="1883455" y="2154875"/>
            <a:ext cx="5868000" cy="540000"/>
          </a:xfrm>
          <a:prstGeom prst="homePlate">
            <a:avLst>
              <a:gd name="adj" fmla="val 0"/>
            </a:avLst>
          </a:prstGeom>
          <a:solidFill>
            <a:schemeClr val="accent4">
              <a:lumMod val="40000"/>
              <a:lumOff val="60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3200" b="1" dirty="0">
                <a:solidFill>
                  <a:schemeClr val="tx1"/>
                </a:solidFill>
                <a:latin typeface="+mn-ea"/>
              </a:rPr>
              <a:t>新型コロナによる影響</a:t>
            </a:r>
          </a:p>
        </p:txBody>
      </p:sp>
      <p:sp>
        <p:nvSpPr>
          <p:cNvPr id="160" name="ホームベース 159"/>
          <p:cNvSpPr/>
          <p:nvPr/>
        </p:nvSpPr>
        <p:spPr>
          <a:xfrm>
            <a:off x="9681346" y="2154875"/>
            <a:ext cx="6084000" cy="540000"/>
          </a:xfrm>
          <a:prstGeom prst="homePlate">
            <a:avLst>
              <a:gd name="adj"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3200" b="1" dirty="0">
                <a:latin typeface="+mn-ea"/>
              </a:rPr>
              <a:t>新たな潮流</a:t>
            </a:r>
          </a:p>
        </p:txBody>
      </p:sp>
      <p:sp>
        <p:nvSpPr>
          <p:cNvPr id="4" name="テキスト ボックス 3"/>
          <p:cNvSpPr txBox="1"/>
          <p:nvPr/>
        </p:nvSpPr>
        <p:spPr>
          <a:xfrm>
            <a:off x="15929811" y="0"/>
            <a:ext cx="982351" cy="425758"/>
          </a:xfrm>
          <a:prstGeom prst="rect">
            <a:avLst/>
          </a:prstGeom>
          <a:noFill/>
          <a:ln>
            <a:noFill/>
          </a:ln>
        </p:spPr>
        <p:txBody>
          <a:bodyPr wrap="square" rtlCol="0">
            <a:spAutoFit/>
          </a:bodyPr>
          <a:lstStyle/>
          <a:p>
            <a:pPr algn="ctr">
              <a:lnSpc>
                <a:spcPts val="1300"/>
              </a:lnSpc>
            </a:pPr>
            <a:r>
              <a:rPr kumimoji="1" lang="ja-JP" altLang="en-US" sz="1200" b="1" dirty="0">
                <a:solidFill>
                  <a:schemeClr val="bg1"/>
                </a:solidFill>
              </a:rPr>
              <a:t>Ｒ</a:t>
            </a:r>
            <a:r>
              <a:rPr kumimoji="1" lang="en-US" altLang="ja-JP" sz="1200" b="1" dirty="0">
                <a:solidFill>
                  <a:schemeClr val="bg1"/>
                </a:solidFill>
              </a:rPr>
              <a:t>2.8.25</a:t>
            </a:r>
          </a:p>
          <a:p>
            <a:pPr algn="ctr">
              <a:lnSpc>
                <a:spcPts val="1300"/>
              </a:lnSpc>
            </a:pPr>
            <a:r>
              <a:rPr kumimoji="1" lang="ja-JP" altLang="en-US" sz="1200" b="1" dirty="0">
                <a:solidFill>
                  <a:schemeClr val="bg1"/>
                </a:solidFill>
              </a:rPr>
              <a:t>企画室</a:t>
            </a:r>
          </a:p>
        </p:txBody>
      </p:sp>
      <p:sp>
        <p:nvSpPr>
          <p:cNvPr id="27"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４）</a:t>
            </a:r>
            <a:r>
              <a:rPr lang="ja-JP" altLang="en-US" sz="3600" b="1" dirty="0">
                <a:solidFill>
                  <a:schemeClr val="bg1"/>
                </a:solidFill>
                <a:latin typeface="+mn-ea"/>
                <a:ea typeface="+mn-ea"/>
              </a:rPr>
              <a:t>コロナの影響と新たな</a:t>
            </a:r>
            <a:r>
              <a:rPr lang="ja-JP" altLang="en-US" sz="3600" b="1" dirty="0" smtClean="0">
                <a:solidFill>
                  <a:schemeClr val="bg1"/>
                </a:solidFill>
                <a:latin typeface="+mn-ea"/>
                <a:ea typeface="+mn-ea"/>
              </a:rPr>
              <a:t>潮流　～経済（産業・雇用）～</a:t>
            </a:r>
            <a:endParaRPr lang="ja-JP" altLang="en-US" sz="3200" b="1" dirty="0">
              <a:solidFill>
                <a:schemeClr val="bg1"/>
              </a:solidFill>
              <a:latin typeface="+mn-ea"/>
              <a:ea typeface="+mn-ea"/>
            </a:endParaRPr>
          </a:p>
        </p:txBody>
      </p:sp>
      <p:sp>
        <p:nvSpPr>
          <p:cNvPr id="5" name="角丸四角形 4"/>
          <p:cNvSpPr/>
          <p:nvPr/>
        </p:nvSpPr>
        <p:spPr>
          <a:xfrm>
            <a:off x="533400" y="2870888"/>
            <a:ext cx="16108463" cy="9750198"/>
          </a:xfrm>
          <a:prstGeom prst="roundRect">
            <a:avLst>
              <a:gd name="adj" fmla="val 4491"/>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latin typeface="+mn-ea"/>
            </a:endParaRPr>
          </a:p>
        </p:txBody>
      </p:sp>
      <p:sp>
        <p:nvSpPr>
          <p:cNvPr id="6" name="テキスト ボックス 5"/>
          <p:cNvSpPr txBox="1"/>
          <p:nvPr/>
        </p:nvSpPr>
        <p:spPr>
          <a:xfrm>
            <a:off x="1116000" y="4068000"/>
            <a:ext cx="7720433" cy="8125301"/>
          </a:xfrm>
          <a:prstGeom prst="rect">
            <a:avLst/>
          </a:prstGeom>
          <a:noFill/>
        </p:spPr>
        <p:txBody>
          <a:bodyPr wrap="square" rtlCol="0">
            <a:spAutoFit/>
          </a:bodyPr>
          <a:lstStyle/>
          <a:p>
            <a:pPr marL="285744" indent="-285744">
              <a:buFont typeface="Wingdings" panose="05000000000000000000" pitchFamily="2" charset="2"/>
              <a:buChar char="Ø"/>
            </a:pPr>
            <a:r>
              <a:rPr kumimoji="1" lang="ja-JP" altLang="en-US" sz="2400" b="1" dirty="0" smtClean="0">
                <a:latin typeface="+mn-ea"/>
              </a:rPr>
              <a:t>実質成長率の大幅な低下</a:t>
            </a:r>
            <a:r>
              <a:rPr kumimoji="1" lang="ja-JP" altLang="en-US" sz="2000" dirty="0" smtClean="0">
                <a:latin typeface="+mn-ea"/>
              </a:rPr>
              <a:t>（参考資料</a:t>
            </a:r>
            <a:r>
              <a:rPr kumimoji="1" lang="en-US" altLang="ja-JP" sz="2000" dirty="0" smtClean="0">
                <a:latin typeface="+mn-ea"/>
              </a:rPr>
              <a:t>15</a:t>
            </a:r>
            <a:r>
              <a:rPr kumimoji="1" lang="ja-JP" altLang="en-US" sz="2000" dirty="0" smtClean="0">
                <a:latin typeface="+mn-ea"/>
              </a:rPr>
              <a:t> ）</a:t>
            </a:r>
            <a:endParaRPr kumimoji="1" lang="en-US" altLang="ja-JP" sz="2000" dirty="0" smtClean="0">
              <a:latin typeface="+mn-ea"/>
            </a:endParaRPr>
          </a:p>
          <a:p>
            <a:r>
              <a:rPr kumimoji="1" lang="ja-JP" altLang="en-US" dirty="0">
                <a:latin typeface="+mn-ea"/>
              </a:rPr>
              <a:t>　</a:t>
            </a:r>
            <a:r>
              <a:rPr kumimoji="1" lang="ja-JP" altLang="en-US" dirty="0" smtClean="0">
                <a:latin typeface="+mn-ea"/>
              </a:rPr>
              <a:t>・関西の</a:t>
            </a:r>
            <a:r>
              <a:rPr kumimoji="1" lang="en-US" altLang="ja-JP" dirty="0" smtClean="0">
                <a:latin typeface="+mn-ea"/>
              </a:rPr>
              <a:t>2020</a:t>
            </a:r>
            <a:r>
              <a:rPr kumimoji="1" lang="ja-JP" altLang="en-US" dirty="0" smtClean="0">
                <a:latin typeface="+mn-ea"/>
              </a:rPr>
              <a:t>年度成長率は、▲</a:t>
            </a:r>
            <a:r>
              <a:rPr kumimoji="1" lang="en-US" altLang="ja-JP" dirty="0" smtClean="0">
                <a:latin typeface="+mn-ea"/>
              </a:rPr>
              <a:t>5.2%</a:t>
            </a:r>
            <a:r>
              <a:rPr kumimoji="1" lang="ja-JP" altLang="en-US" dirty="0" smtClean="0">
                <a:latin typeface="+mn-ea"/>
              </a:rPr>
              <a:t>との試算</a:t>
            </a:r>
            <a:endParaRPr kumimoji="1" lang="en-US" altLang="ja-JP" dirty="0" smtClean="0">
              <a:latin typeface="+mn-ea"/>
            </a:endParaRPr>
          </a:p>
          <a:p>
            <a:endParaRPr kumimoji="1" lang="en-US" altLang="ja-JP" sz="800" dirty="0">
              <a:latin typeface="+mn-ea"/>
            </a:endParaRPr>
          </a:p>
          <a:p>
            <a:pPr marL="285744" indent="-285744">
              <a:buFont typeface="Wingdings" panose="05000000000000000000" pitchFamily="2" charset="2"/>
              <a:buChar char="Ø"/>
            </a:pPr>
            <a:r>
              <a:rPr kumimoji="1" lang="ja-JP" altLang="en-US" sz="2400" b="1" dirty="0" smtClean="0">
                <a:latin typeface="+mn-ea"/>
              </a:rPr>
              <a:t>インバウンドの蒸発</a:t>
            </a:r>
            <a:r>
              <a:rPr kumimoji="1" lang="ja-JP" altLang="en-US" sz="2000" dirty="0" smtClean="0">
                <a:latin typeface="+mn-ea"/>
              </a:rPr>
              <a:t>（参考資料</a:t>
            </a:r>
            <a:r>
              <a:rPr kumimoji="1" lang="en-US" altLang="ja-JP" sz="2000" dirty="0" smtClean="0">
                <a:latin typeface="+mn-ea"/>
              </a:rPr>
              <a:t>16,17</a:t>
            </a:r>
            <a:r>
              <a:rPr kumimoji="1" lang="ja-JP" altLang="en-US" sz="2000" dirty="0" smtClean="0">
                <a:latin typeface="+mn-ea"/>
              </a:rPr>
              <a:t> ）</a:t>
            </a:r>
            <a:endParaRPr kumimoji="1" lang="en-US" altLang="ja-JP" sz="2000" b="1" dirty="0">
              <a:latin typeface="+mn-ea"/>
            </a:endParaRPr>
          </a:p>
          <a:p>
            <a:r>
              <a:rPr kumimoji="1" lang="ja-JP" altLang="en-US" dirty="0">
                <a:latin typeface="+mn-ea"/>
              </a:rPr>
              <a:t>　</a:t>
            </a:r>
            <a:r>
              <a:rPr kumimoji="1" lang="ja-JP" altLang="en-US" dirty="0" smtClean="0">
                <a:latin typeface="+mn-ea"/>
              </a:rPr>
              <a:t>・</a:t>
            </a:r>
            <a:r>
              <a:rPr kumimoji="1" lang="en-US" altLang="ja-JP" dirty="0" smtClean="0">
                <a:latin typeface="+mn-ea"/>
              </a:rPr>
              <a:t>4</a:t>
            </a:r>
            <a:r>
              <a:rPr kumimoji="1" lang="ja-JP" altLang="en-US" dirty="0">
                <a:latin typeface="+mn-ea"/>
              </a:rPr>
              <a:t>月以降、対前年度比▲</a:t>
            </a:r>
            <a:r>
              <a:rPr kumimoji="1" lang="en-US" altLang="ja-JP" dirty="0">
                <a:latin typeface="+mn-ea"/>
              </a:rPr>
              <a:t>99.9%</a:t>
            </a:r>
            <a:r>
              <a:rPr kumimoji="1" lang="ja-JP" altLang="en-US" dirty="0">
                <a:latin typeface="+mn-ea"/>
              </a:rPr>
              <a:t>のまま</a:t>
            </a:r>
            <a:r>
              <a:rPr kumimoji="1" lang="ja-JP" altLang="en-US" dirty="0" smtClean="0">
                <a:latin typeface="+mn-ea"/>
              </a:rPr>
              <a:t>推移</a:t>
            </a:r>
            <a:endParaRPr kumimoji="1" lang="en-US" altLang="ja-JP" dirty="0" smtClean="0">
              <a:latin typeface="+mn-ea"/>
            </a:endParaRPr>
          </a:p>
          <a:p>
            <a:r>
              <a:rPr kumimoji="1" lang="ja-JP" altLang="en-US" dirty="0">
                <a:latin typeface="+mn-ea"/>
              </a:rPr>
              <a:t>　→</a:t>
            </a:r>
            <a:r>
              <a:rPr kumimoji="1" lang="ja-JP" altLang="en-US" dirty="0" smtClean="0">
                <a:latin typeface="+mn-ea"/>
              </a:rPr>
              <a:t>インバウンドの復活までの間、国内需要の取り込みが必要</a:t>
            </a:r>
            <a:endParaRPr kumimoji="1" lang="en-US" altLang="ja-JP" dirty="0" smtClean="0">
              <a:latin typeface="+mn-ea"/>
            </a:endParaRPr>
          </a:p>
          <a:p>
            <a:r>
              <a:rPr kumimoji="1" lang="ja-JP" altLang="en-US" dirty="0">
                <a:latin typeface="+mn-ea"/>
              </a:rPr>
              <a:t>　</a:t>
            </a:r>
            <a:r>
              <a:rPr kumimoji="1" lang="ja-JP" altLang="en-US" dirty="0" smtClean="0">
                <a:latin typeface="+mn-ea"/>
              </a:rPr>
              <a:t>　</a:t>
            </a:r>
            <a:r>
              <a:rPr kumimoji="1" lang="ja-JP" altLang="en-US" sz="1600" spc="-100" dirty="0" smtClean="0">
                <a:latin typeface="+mn-ea"/>
              </a:rPr>
              <a:t>（日本人の国内旅行消費：約</a:t>
            </a:r>
            <a:r>
              <a:rPr kumimoji="1" lang="en-US" altLang="ja-JP" sz="1600" spc="-100" dirty="0" smtClean="0">
                <a:latin typeface="+mn-ea"/>
              </a:rPr>
              <a:t>22</a:t>
            </a:r>
            <a:r>
              <a:rPr kumimoji="1" lang="ja-JP" altLang="en-US" sz="1600" spc="-100" dirty="0" smtClean="0">
                <a:latin typeface="+mn-ea"/>
              </a:rPr>
              <a:t>兆円　日本人の海外旅行消費：約</a:t>
            </a:r>
            <a:r>
              <a:rPr kumimoji="1" lang="en-US" altLang="ja-JP" sz="1600" spc="-100" dirty="0" smtClean="0">
                <a:latin typeface="+mn-ea"/>
              </a:rPr>
              <a:t>4.5</a:t>
            </a:r>
            <a:r>
              <a:rPr kumimoji="1" lang="ja-JP" altLang="en-US" sz="1600" spc="-100" dirty="0" smtClean="0">
                <a:latin typeface="+mn-ea"/>
              </a:rPr>
              <a:t>兆円）</a:t>
            </a:r>
            <a:endParaRPr kumimoji="1" lang="en-US" altLang="ja-JP" sz="1600" spc="-100" dirty="0" smtClean="0">
              <a:latin typeface="+mn-ea"/>
            </a:endParaRPr>
          </a:p>
          <a:p>
            <a:r>
              <a:rPr kumimoji="1" lang="ja-JP" altLang="en-US" sz="1600" spc="-100" dirty="0">
                <a:latin typeface="+mn-ea"/>
              </a:rPr>
              <a:t>　</a:t>
            </a:r>
            <a:endParaRPr kumimoji="1" lang="en-US" altLang="ja-JP" sz="800" b="1" dirty="0">
              <a:latin typeface="+mn-ea"/>
            </a:endParaRPr>
          </a:p>
          <a:p>
            <a:pPr marL="285744" indent="-285744">
              <a:buFont typeface="Wingdings" panose="05000000000000000000" pitchFamily="2" charset="2"/>
              <a:buChar char="Ø"/>
            </a:pPr>
            <a:r>
              <a:rPr kumimoji="1" lang="ja-JP" altLang="en-US" sz="2400" b="1" dirty="0">
                <a:latin typeface="+mn-ea"/>
              </a:rPr>
              <a:t>消費の</a:t>
            </a:r>
            <a:r>
              <a:rPr kumimoji="1" lang="ja-JP" altLang="en-US" sz="2400" b="1" dirty="0" smtClean="0">
                <a:latin typeface="+mn-ea"/>
              </a:rPr>
              <a:t>減少</a:t>
            </a:r>
            <a:r>
              <a:rPr kumimoji="1" lang="ja-JP" altLang="en-US" sz="2000" dirty="0" smtClean="0">
                <a:latin typeface="+mn-ea"/>
              </a:rPr>
              <a:t>（参考資料</a:t>
            </a:r>
            <a:r>
              <a:rPr kumimoji="1" lang="en-US" altLang="ja-JP" sz="2000" dirty="0" smtClean="0">
                <a:latin typeface="+mn-ea"/>
              </a:rPr>
              <a:t>18,19</a:t>
            </a:r>
            <a:r>
              <a:rPr kumimoji="1" lang="ja-JP" altLang="en-US" sz="2000" dirty="0" smtClean="0">
                <a:latin typeface="+mn-ea"/>
              </a:rPr>
              <a:t> ）</a:t>
            </a:r>
            <a:endParaRPr kumimoji="1" lang="en-US" altLang="ja-JP" sz="2000" b="1" dirty="0">
              <a:latin typeface="+mn-ea"/>
            </a:endParaRPr>
          </a:p>
          <a:p>
            <a:pPr marL="361950" indent="-361950"/>
            <a:r>
              <a:rPr kumimoji="1" lang="ja-JP" altLang="en-US" sz="1000" dirty="0">
                <a:latin typeface="+mn-ea"/>
              </a:rPr>
              <a:t>　</a:t>
            </a:r>
            <a:r>
              <a:rPr kumimoji="1" lang="ja-JP" altLang="en-US" sz="1000" dirty="0" smtClean="0">
                <a:latin typeface="+mn-ea"/>
              </a:rPr>
              <a:t>　</a:t>
            </a:r>
            <a:r>
              <a:rPr kumimoji="1" lang="ja-JP" altLang="en-US" dirty="0" smtClean="0">
                <a:latin typeface="+mn-ea"/>
              </a:rPr>
              <a:t>・消費は低調。特に、教養・娯楽、交通等の落ち込みが大きく、食料（外食を除く。）や医療関係の消費は増加</a:t>
            </a:r>
            <a:endParaRPr kumimoji="1" lang="en-US" altLang="ja-JP" dirty="0" smtClean="0">
              <a:latin typeface="+mn-ea"/>
            </a:endParaRPr>
          </a:p>
          <a:p>
            <a:pPr marL="361950" indent="-361950"/>
            <a:r>
              <a:rPr kumimoji="1" lang="ja-JP" altLang="en-US" dirty="0">
                <a:latin typeface="+mn-ea"/>
              </a:rPr>
              <a:t>　→</a:t>
            </a:r>
            <a:r>
              <a:rPr kumimoji="1" lang="ja-JP" altLang="en-US" dirty="0" smtClean="0">
                <a:latin typeface="+mn-ea"/>
              </a:rPr>
              <a:t>経済の立て直しに向けた消費喚起が必要</a:t>
            </a:r>
            <a:endParaRPr kumimoji="1" lang="en-US" altLang="ja-JP" dirty="0">
              <a:latin typeface="+mn-ea"/>
            </a:endParaRPr>
          </a:p>
          <a:p>
            <a:endParaRPr kumimoji="1" lang="en-US" altLang="ja-JP" sz="800" b="1" dirty="0">
              <a:latin typeface="+mn-ea"/>
            </a:endParaRPr>
          </a:p>
          <a:p>
            <a:pPr marL="285744" indent="-285744">
              <a:buFont typeface="Wingdings" panose="05000000000000000000" pitchFamily="2" charset="2"/>
              <a:buChar char="Ø"/>
            </a:pPr>
            <a:r>
              <a:rPr kumimoji="1" lang="ja-JP" altLang="en-US" sz="2400" b="1" dirty="0">
                <a:latin typeface="+mn-ea"/>
              </a:rPr>
              <a:t>企業業績の</a:t>
            </a:r>
            <a:r>
              <a:rPr kumimoji="1" lang="ja-JP" altLang="en-US" sz="2400" b="1" dirty="0" smtClean="0">
                <a:latin typeface="+mn-ea"/>
              </a:rPr>
              <a:t>悪化</a:t>
            </a:r>
            <a:r>
              <a:rPr kumimoji="1" lang="en-US" altLang="ja-JP" sz="2400" b="1" dirty="0" smtClean="0">
                <a:latin typeface="+mn-ea"/>
              </a:rPr>
              <a:t>､</a:t>
            </a:r>
            <a:r>
              <a:rPr kumimoji="1" lang="ja-JP" altLang="en-US" sz="2400" b="1" dirty="0" smtClean="0">
                <a:latin typeface="+mn-ea"/>
              </a:rPr>
              <a:t>倒産増加の恐れ</a:t>
            </a:r>
            <a:r>
              <a:rPr kumimoji="1" lang="en-US" altLang="ja-JP" sz="2000" dirty="0" smtClean="0">
                <a:latin typeface="+mn-ea"/>
              </a:rPr>
              <a:t>(</a:t>
            </a:r>
            <a:r>
              <a:rPr kumimoji="1" lang="ja-JP" altLang="en-US" sz="2000" dirty="0" smtClean="0">
                <a:latin typeface="+mn-ea"/>
              </a:rPr>
              <a:t>参考資料</a:t>
            </a:r>
            <a:r>
              <a:rPr kumimoji="1" lang="en-US" altLang="ja-JP" sz="2000" dirty="0" smtClean="0">
                <a:latin typeface="+mn-ea"/>
              </a:rPr>
              <a:t>20~23</a:t>
            </a:r>
            <a:r>
              <a:rPr kumimoji="1" lang="ja-JP" altLang="en-US" sz="2000" dirty="0" smtClean="0">
                <a:latin typeface="+mn-ea"/>
              </a:rPr>
              <a:t>）</a:t>
            </a:r>
            <a:endParaRPr kumimoji="1" lang="en-US" altLang="ja-JP" sz="2000" b="1" dirty="0" smtClean="0">
              <a:latin typeface="+mn-ea"/>
            </a:endParaRPr>
          </a:p>
          <a:p>
            <a:pPr marL="468000" indent="-457200"/>
            <a:r>
              <a:rPr kumimoji="1" lang="ja-JP" altLang="en-US" dirty="0" smtClean="0">
                <a:latin typeface="+mn-ea"/>
              </a:rPr>
              <a:t>　・府内企業の７割超が売上減少</a:t>
            </a:r>
            <a:endParaRPr kumimoji="1" lang="en-US" altLang="ja-JP" dirty="0" smtClean="0">
              <a:latin typeface="+mn-ea"/>
            </a:endParaRPr>
          </a:p>
          <a:p>
            <a:pPr marL="468000" indent="-457200"/>
            <a:r>
              <a:rPr kumimoji="1" lang="ja-JP" altLang="en-US" dirty="0">
                <a:latin typeface="+mn-ea"/>
              </a:rPr>
              <a:t>　</a:t>
            </a:r>
            <a:r>
              <a:rPr kumimoji="1" lang="ja-JP" altLang="en-US" dirty="0" smtClean="0">
                <a:latin typeface="+mn-ea"/>
              </a:rPr>
              <a:t>・特に</a:t>
            </a:r>
            <a:r>
              <a:rPr kumimoji="1" lang="ja-JP" altLang="en-US" dirty="0">
                <a:latin typeface="+mn-ea"/>
              </a:rPr>
              <a:t>、</a:t>
            </a:r>
            <a:r>
              <a:rPr kumimoji="1" lang="ja-JP" altLang="en-US" spc="-150" dirty="0" smtClean="0">
                <a:latin typeface="+mn-ea"/>
              </a:rPr>
              <a:t>宿泊・飲食サービスや生活関連サービス・娯楽業などの売上の減少幅が大きい。（業況判断とも一致）</a:t>
            </a:r>
            <a:endParaRPr kumimoji="1" lang="en-US" altLang="ja-JP" spc="-150" dirty="0" smtClean="0">
              <a:latin typeface="+mn-ea"/>
            </a:endParaRPr>
          </a:p>
          <a:p>
            <a:pPr marL="468000" indent="-457200"/>
            <a:r>
              <a:rPr kumimoji="1" lang="ja-JP" altLang="en-US" spc="-150" dirty="0">
                <a:latin typeface="+mn-ea"/>
              </a:rPr>
              <a:t>　</a:t>
            </a:r>
            <a:r>
              <a:rPr kumimoji="1" lang="ja-JP" altLang="en-US" spc="-150" dirty="0" smtClean="0">
                <a:latin typeface="+mn-ea"/>
              </a:rPr>
              <a:t>・倒産件数については、売上の減少の影響等により、今後増加する恐れ。</a:t>
            </a:r>
            <a:endParaRPr kumimoji="1" lang="en-US" altLang="ja-JP" spc="-150" dirty="0" smtClean="0">
              <a:latin typeface="+mn-ea"/>
            </a:endParaRPr>
          </a:p>
          <a:p>
            <a:pPr marL="468000" indent="-457200"/>
            <a:r>
              <a:rPr kumimoji="1" lang="ja-JP" altLang="en-US" spc="-150" dirty="0">
                <a:latin typeface="+mn-ea"/>
              </a:rPr>
              <a:t>　→</a:t>
            </a:r>
            <a:r>
              <a:rPr kumimoji="1" lang="ja-JP" altLang="en-US" spc="-150" dirty="0" smtClean="0">
                <a:latin typeface="+mn-ea"/>
              </a:rPr>
              <a:t>打撃を受けている業種への支援や、倒産等を防止するための事業継続の支援が必要</a:t>
            </a:r>
            <a:endParaRPr kumimoji="1" lang="en-US" altLang="ja-JP" spc="-150" dirty="0" smtClean="0">
              <a:latin typeface="+mn-ea"/>
            </a:endParaRPr>
          </a:p>
          <a:p>
            <a:endParaRPr kumimoji="1" lang="en-US" altLang="ja-JP" sz="800" b="1" dirty="0">
              <a:latin typeface="+mn-ea"/>
            </a:endParaRPr>
          </a:p>
          <a:p>
            <a:pPr marL="285744" indent="-285744">
              <a:buFont typeface="Wingdings" panose="05000000000000000000" pitchFamily="2" charset="2"/>
              <a:buChar char="Ø"/>
            </a:pPr>
            <a:r>
              <a:rPr kumimoji="1" lang="ja-JP" altLang="en-US" sz="2400" b="1" dirty="0">
                <a:latin typeface="+mn-ea"/>
              </a:rPr>
              <a:t>企業有効</a:t>
            </a:r>
            <a:r>
              <a:rPr kumimoji="1" lang="ja-JP" altLang="en-US" sz="2400" b="1" dirty="0" smtClean="0">
                <a:latin typeface="+mn-ea"/>
              </a:rPr>
              <a:t>求人倍率の低下、就業者数の減少</a:t>
            </a:r>
            <a:endParaRPr kumimoji="1" lang="en-US" altLang="ja-JP" sz="2400" b="1" dirty="0" smtClean="0">
              <a:latin typeface="+mn-ea"/>
            </a:endParaRPr>
          </a:p>
          <a:p>
            <a:pPr>
              <a:lnSpc>
                <a:spcPts val="2400"/>
              </a:lnSpc>
            </a:pPr>
            <a:r>
              <a:rPr kumimoji="1" lang="ja-JP" altLang="en-US" sz="2000" dirty="0" smtClean="0">
                <a:latin typeface="+mn-ea"/>
              </a:rPr>
              <a:t>　（</a:t>
            </a:r>
            <a:r>
              <a:rPr kumimoji="1" lang="ja-JP" altLang="en-US" sz="2000" dirty="0">
                <a:latin typeface="+mn-ea"/>
              </a:rPr>
              <a:t>参考</a:t>
            </a:r>
            <a:r>
              <a:rPr kumimoji="1" lang="ja-JP" altLang="en-US" sz="2000" dirty="0" smtClean="0">
                <a:latin typeface="+mn-ea"/>
              </a:rPr>
              <a:t>資料</a:t>
            </a:r>
            <a:r>
              <a:rPr kumimoji="1" lang="en-US" altLang="ja-JP" sz="2000" dirty="0" smtClean="0">
                <a:latin typeface="+mn-ea"/>
              </a:rPr>
              <a:t>24~26</a:t>
            </a:r>
            <a:r>
              <a:rPr kumimoji="1" lang="ja-JP" altLang="en-US" sz="2000" dirty="0" smtClean="0">
                <a:latin typeface="+mn-ea"/>
              </a:rPr>
              <a:t> ）</a:t>
            </a:r>
            <a:endParaRPr kumimoji="1" lang="en-US" altLang="ja-JP" sz="1600" b="1" dirty="0">
              <a:latin typeface="+mn-ea"/>
            </a:endParaRPr>
          </a:p>
          <a:p>
            <a:pPr marL="468000" indent="-457200"/>
            <a:r>
              <a:rPr kumimoji="1" lang="ja-JP" altLang="en-US" dirty="0">
                <a:latin typeface="+mn-ea"/>
              </a:rPr>
              <a:t>　・有効求人</a:t>
            </a:r>
            <a:r>
              <a:rPr kumimoji="1" lang="ja-JP" altLang="en-US" dirty="0" smtClean="0">
                <a:latin typeface="+mn-ea"/>
              </a:rPr>
              <a:t>倍率は、</a:t>
            </a:r>
            <a:r>
              <a:rPr kumimoji="1" lang="en-US" altLang="ja-JP" dirty="0" smtClean="0">
                <a:latin typeface="+mn-ea"/>
              </a:rPr>
              <a:t>1</a:t>
            </a:r>
            <a:r>
              <a:rPr kumimoji="1" lang="ja-JP" altLang="en-US" dirty="0">
                <a:latin typeface="+mn-ea"/>
              </a:rPr>
              <a:t>月</a:t>
            </a:r>
            <a:r>
              <a:rPr kumimoji="1" lang="ja-JP" altLang="en-US" dirty="0" smtClean="0">
                <a:latin typeface="+mn-ea"/>
              </a:rPr>
              <a:t>以降</a:t>
            </a:r>
            <a:r>
              <a:rPr kumimoji="1" lang="ja-JP" altLang="en-US" dirty="0">
                <a:latin typeface="+mn-ea"/>
              </a:rPr>
              <a:t>７</a:t>
            </a:r>
            <a:r>
              <a:rPr kumimoji="1" lang="ja-JP" altLang="en-US" dirty="0" smtClean="0">
                <a:latin typeface="+mn-ea"/>
              </a:rPr>
              <a:t>カ月</a:t>
            </a:r>
            <a:r>
              <a:rPr kumimoji="1" lang="ja-JP" altLang="en-US" dirty="0">
                <a:latin typeface="+mn-ea"/>
              </a:rPr>
              <a:t>連続で</a:t>
            </a:r>
            <a:r>
              <a:rPr kumimoji="1" lang="ja-JP" altLang="en-US" dirty="0" smtClean="0">
                <a:latin typeface="+mn-ea"/>
              </a:rPr>
              <a:t>低下</a:t>
            </a:r>
            <a:endParaRPr kumimoji="1" lang="en-US" altLang="ja-JP" dirty="0" smtClean="0">
              <a:latin typeface="+mn-ea"/>
            </a:endParaRPr>
          </a:p>
          <a:p>
            <a:pPr marL="468000" indent="-457200"/>
            <a:r>
              <a:rPr kumimoji="1" lang="ja-JP" altLang="en-US" dirty="0">
                <a:latin typeface="+mn-ea"/>
              </a:rPr>
              <a:t>　・</a:t>
            </a:r>
            <a:r>
              <a:rPr kumimoji="1" lang="ja-JP" altLang="en-US" spc="-150" dirty="0">
                <a:latin typeface="+mn-ea"/>
              </a:rPr>
              <a:t>非正規雇用者</a:t>
            </a:r>
            <a:r>
              <a:rPr kumimoji="1" lang="ja-JP" altLang="en-US" spc="-150" dirty="0" smtClean="0">
                <a:latin typeface="+mn-ea"/>
              </a:rPr>
              <a:t>（宿泊業、飲食</a:t>
            </a:r>
            <a:r>
              <a:rPr kumimoji="1" lang="ja-JP" altLang="en-US" spc="-150" dirty="0">
                <a:latin typeface="+mn-ea"/>
              </a:rPr>
              <a:t>サービス業</a:t>
            </a:r>
            <a:r>
              <a:rPr kumimoji="1" lang="ja-JP" altLang="en-US" spc="-150" dirty="0" smtClean="0">
                <a:latin typeface="+mn-ea"/>
              </a:rPr>
              <a:t>・小売業等）</a:t>
            </a:r>
            <a:r>
              <a:rPr kumimoji="1" lang="ja-JP" altLang="en-US" spc="-150" dirty="0">
                <a:latin typeface="+mn-ea"/>
              </a:rPr>
              <a:t>の減少が</a:t>
            </a:r>
            <a:r>
              <a:rPr kumimoji="1" lang="ja-JP" altLang="en-US" spc="-150" dirty="0" smtClean="0">
                <a:latin typeface="+mn-ea"/>
              </a:rPr>
              <a:t>大きい</a:t>
            </a:r>
            <a:endParaRPr kumimoji="1" lang="en-US" altLang="ja-JP" spc="-150" dirty="0" smtClean="0">
              <a:latin typeface="+mn-ea"/>
            </a:endParaRPr>
          </a:p>
          <a:p>
            <a:pPr marL="468000" indent="-457200"/>
            <a:r>
              <a:rPr kumimoji="1" lang="ja-JP" altLang="en-US" dirty="0">
                <a:latin typeface="+mn-ea"/>
              </a:rPr>
              <a:t>　</a:t>
            </a:r>
            <a:r>
              <a:rPr kumimoji="1" lang="ja-JP" altLang="en-US" dirty="0" smtClean="0">
                <a:latin typeface="+mn-ea"/>
              </a:rPr>
              <a:t>・</a:t>
            </a:r>
            <a:r>
              <a:rPr kumimoji="1" lang="ja-JP" altLang="en-US" spc="-150" dirty="0" smtClean="0">
                <a:latin typeface="+mn-ea"/>
              </a:rPr>
              <a:t>若者（</a:t>
            </a:r>
            <a:r>
              <a:rPr kumimoji="1" lang="en-US" altLang="ja-JP" spc="-150" dirty="0" smtClean="0">
                <a:latin typeface="+mn-ea"/>
              </a:rPr>
              <a:t>15~24</a:t>
            </a:r>
            <a:r>
              <a:rPr kumimoji="1" lang="ja-JP" altLang="en-US" spc="-150" dirty="0" smtClean="0">
                <a:latin typeface="+mn-ea"/>
              </a:rPr>
              <a:t>歳）、高齢者（</a:t>
            </a:r>
            <a:r>
              <a:rPr kumimoji="1" lang="en-US" altLang="ja-JP" spc="-150" dirty="0" smtClean="0">
                <a:latin typeface="+mn-ea"/>
              </a:rPr>
              <a:t>65</a:t>
            </a:r>
            <a:r>
              <a:rPr kumimoji="1" lang="ja-JP" altLang="en-US" spc="-150" dirty="0" smtClean="0">
                <a:latin typeface="+mn-ea"/>
              </a:rPr>
              <a:t>歳以上）、女性の就業者の減少が大きい</a:t>
            </a:r>
            <a:endParaRPr kumimoji="1" lang="en-US" altLang="ja-JP" spc="-150" dirty="0" smtClean="0">
              <a:latin typeface="+mn-ea"/>
            </a:endParaRPr>
          </a:p>
          <a:p>
            <a:pPr marL="468000" indent="-457200"/>
            <a:r>
              <a:rPr kumimoji="1" lang="ja-JP" altLang="en-US" spc="-150" dirty="0">
                <a:latin typeface="+mn-ea"/>
              </a:rPr>
              <a:t>　→</a:t>
            </a:r>
            <a:r>
              <a:rPr kumimoji="1" lang="ja-JP" altLang="en-US" spc="-150" dirty="0" smtClean="0">
                <a:latin typeface="+mn-ea"/>
              </a:rPr>
              <a:t>コロナにより影響を受けている、非正規雇用者、若者、高齢者、女性等の雇用を守る対策が必要</a:t>
            </a:r>
            <a:endParaRPr kumimoji="1" lang="en-US" altLang="ja-JP" spc="-150" dirty="0" smtClean="0">
              <a:latin typeface="+mn-ea"/>
            </a:endParaRPr>
          </a:p>
        </p:txBody>
      </p:sp>
      <p:sp>
        <p:nvSpPr>
          <p:cNvPr id="34" name="テキスト ボックス 33"/>
          <p:cNvSpPr txBox="1"/>
          <p:nvPr/>
        </p:nvSpPr>
        <p:spPr>
          <a:xfrm>
            <a:off x="9144000" y="4068000"/>
            <a:ext cx="7251389" cy="7294305"/>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r>
              <a:rPr lang="ja-JP" altLang="en-US" dirty="0">
                <a:latin typeface="+mn-ea"/>
                <a:ea typeface="+mn-ea"/>
              </a:rPr>
              <a:t>消費行動の</a:t>
            </a:r>
            <a:r>
              <a:rPr lang="ja-JP" altLang="en-US" dirty="0" smtClean="0">
                <a:latin typeface="+mn-ea"/>
                <a:ea typeface="+mn-ea"/>
              </a:rPr>
              <a:t>変化</a:t>
            </a:r>
            <a:r>
              <a:rPr lang="ja-JP" altLang="en-US" sz="2000" b="0" dirty="0">
                <a:latin typeface="+mn-ea"/>
                <a:ea typeface="+mn-ea"/>
              </a:rPr>
              <a:t>（参考</a:t>
            </a:r>
            <a:r>
              <a:rPr lang="ja-JP" altLang="en-US" sz="2000" b="0" dirty="0" smtClean="0">
                <a:latin typeface="+mn-ea"/>
                <a:ea typeface="+mn-ea"/>
              </a:rPr>
              <a:t>資料</a:t>
            </a:r>
            <a:r>
              <a:rPr lang="en-US" altLang="ja-JP" sz="2000" b="0" dirty="0" smtClean="0">
                <a:latin typeface="+mn-ea"/>
                <a:ea typeface="+mn-ea"/>
              </a:rPr>
              <a:t>27</a:t>
            </a:r>
            <a:r>
              <a:rPr lang="ja-JP" altLang="en-US" sz="2000" b="0" dirty="0" smtClean="0">
                <a:latin typeface="+mn-ea"/>
                <a:ea typeface="+mn-ea"/>
              </a:rPr>
              <a:t>）</a:t>
            </a:r>
            <a:endParaRPr lang="en-US" altLang="ja-JP" sz="2000" b="0" dirty="0">
              <a:latin typeface="+mn-ea"/>
              <a:ea typeface="+mn-ea"/>
            </a:endParaRPr>
          </a:p>
          <a:p>
            <a:pPr marL="468000" indent="-457200">
              <a:buNone/>
            </a:pPr>
            <a:r>
              <a:rPr lang="ja-JP" altLang="en-US" sz="1800" b="0" dirty="0">
                <a:latin typeface="+mn-ea"/>
                <a:ea typeface="+mn-ea"/>
              </a:rPr>
              <a:t>　・ネットショッピングやコンテンツ</a:t>
            </a:r>
            <a:r>
              <a:rPr lang="ja-JP" altLang="en-US" sz="1800" b="0" dirty="0" smtClean="0">
                <a:latin typeface="+mn-ea"/>
                <a:ea typeface="+mn-ea"/>
              </a:rPr>
              <a:t>配信に</a:t>
            </a:r>
            <a:r>
              <a:rPr lang="ja-JP" altLang="en-US" sz="1800" b="0" dirty="0">
                <a:latin typeface="+mn-ea"/>
                <a:ea typeface="+mn-ea"/>
              </a:rPr>
              <a:t>よる</a:t>
            </a:r>
            <a:r>
              <a:rPr lang="ja-JP" altLang="en-US" sz="1800" b="0" dirty="0" smtClean="0">
                <a:latin typeface="+mn-ea"/>
                <a:ea typeface="+mn-ea"/>
              </a:rPr>
              <a:t>購買等、</a:t>
            </a:r>
            <a:r>
              <a:rPr lang="ja-JP" altLang="en-US" sz="1800" b="0" dirty="0">
                <a:latin typeface="+mn-ea"/>
                <a:ea typeface="+mn-ea"/>
              </a:rPr>
              <a:t>いわゆる</a:t>
            </a:r>
            <a:r>
              <a:rPr lang="ja-JP" altLang="en-US" sz="1800" b="0" dirty="0" smtClean="0">
                <a:latin typeface="+mn-ea"/>
                <a:ea typeface="+mn-ea"/>
              </a:rPr>
              <a:t>巣ごもり消費</a:t>
            </a:r>
            <a:r>
              <a:rPr lang="ja-JP" altLang="en-US" sz="1800" b="0" dirty="0">
                <a:latin typeface="+mn-ea"/>
                <a:ea typeface="+mn-ea"/>
              </a:rPr>
              <a:t>が</a:t>
            </a:r>
            <a:r>
              <a:rPr lang="ja-JP" altLang="en-US" sz="1800" b="0" dirty="0" smtClean="0">
                <a:latin typeface="+mn-ea"/>
                <a:ea typeface="+mn-ea"/>
              </a:rPr>
              <a:t>増加</a:t>
            </a:r>
            <a:endParaRPr lang="en-US" altLang="ja-JP" sz="1800" b="0" dirty="0" smtClean="0">
              <a:latin typeface="+mn-ea"/>
              <a:ea typeface="+mn-ea"/>
            </a:endParaRPr>
          </a:p>
          <a:p>
            <a:pPr marL="468000" indent="-457200">
              <a:buNone/>
            </a:pPr>
            <a:r>
              <a:rPr lang="ja-JP" altLang="en-US" sz="1800" b="0" dirty="0">
                <a:latin typeface="+mn-ea"/>
                <a:ea typeface="+mn-ea"/>
              </a:rPr>
              <a:t>　</a:t>
            </a:r>
            <a:r>
              <a:rPr lang="ja-JP" altLang="en-US" sz="1800" b="0" dirty="0" smtClean="0">
                <a:latin typeface="+mn-ea"/>
                <a:ea typeface="+mn-ea"/>
              </a:rPr>
              <a:t>・コロナ以前からＥＣ市場は拡大が予想されており、今後さらに市場拡大が予想される</a:t>
            </a:r>
            <a:endParaRPr lang="en-US" altLang="ja-JP" sz="1800" b="0" dirty="0" smtClean="0">
              <a:latin typeface="+mn-ea"/>
              <a:ea typeface="+mn-ea"/>
            </a:endParaRPr>
          </a:p>
          <a:p>
            <a:pPr marL="468000" indent="-457200">
              <a:buNone/>
            </a:pPr>
            <a:r>
              <a:rPr lang="ja-JP" altLang="en-US" sz="1800" b="0" dirty="0">
                <a:latin typeface="+mn-ea"/>
                <a:ea typeface="+mn-ea"/>
              </a:rPr>
              <a:t>　→</a:t>
            </a:r>
            <a:r>
              <a:rPr lang="ja-JP" altLang="en-US" sz="1800" b="0" dirty="0" smtClean="0">
                <a:latin typeface="+mn-ea"/>
                <a:ea typeface="+mn-ea"/>
              </a:rPr>
              <a:t>消費行動の変化を捉えた事業展開を促進していくことが必要</a:t>
            </a:r>
            <a:endParaRPr lang="en-US" altLang="ja-JP" sz="1800" b="0" dirty="0" smtClean="0">
              <a:latin typeface="+mn-ea"/>
              <a:ea typeface="+mn-ea"/>
            </a:endParaRPr>
          </a:p>
          <a:p>
            <a:pPr marL="269993" indent="-457189">
              <a:buNone/>
            </a:pPr>
            <a:endParaRPr lang="en-US" altLang="ja-JP" sz="1800" b="0" dirty="0">
              <a:latin typeface="+mn-ea"/>
              <a:ea typeface="+mn-ea"/>
            </a:endParaRPr>
          </a:p>
          <a:p>
            <a:r>
              <a:rPr lang="ja-JP" altLang="en-US" dirty="0">
                <a:latin typeface="+mn-ea"/>
                <a:ea typeface="+mn-ea"/>
              </a:rPr>
              <a:t>テレワーク</a:t>
            </a:r>
            <a:r>
              <a:rPr lang="ja-JP" altLang="en-US" dirty="0" smtClean="0">
                <a:latin typeface="+mn-ea"/>
                <a:ea typeface="+mn-ea"/>
              </a:rPr>
              <a:t>など</a:t>
            </a:r>
            <a:r>
              <a:rPr lang="en-US" altLang="ja-JP" dirty="0" smtClean="0">
                <a:latin typeface="+mn-ea"/>
                <a:ea typeface="+mn-ea"/>
              </a:rPr>
              <a:t>､</a:t>
            </a:r>
            <a:r>
              <a:rPr lang="ja-JP" altLang="en-US" dirty="0" smtClean="0">
                <a:latin typeface="+mn-ea"/>
                <a:ea typeface="+mn-ea"/>
              </a:rPr>
              <a:t>働き方</a:t>
            </a:r>
            <a:r>
              <a:rPr lang="ja-JP" altLang="en-US" dirty="0">
                <a:latin typeface="+mn-ea"/>
                <a:ea typeface="+mn-ea"/>
              </a:rPr>
              <a:t>の</a:t>
            </a:r>
            <a:r>
              <a:rPr lang="ja-JP" altLang="en-US" dirty="0" smtClean="0">
                <a:latin typeface="+mn-ea"/>
                <a:ea typeface="+mn-ea"/>
              </a:rPr>
              <a:t>変化</a:t>
            </a:r>
            <a:r>
              <a:rPr lang="en-US" altLang="ja-JP" sz="2000" b="0" dirty="0" smtClean="0">
                <a:latin typeface="+mn-ea"/>
                <a:ea typeface="+mn-ea"/>
              </a:rPr>
              <a:t>(</a:t>
            </a:r>
            <a:r>
              <a:rPr lang="ja-JP" altLang="en-US" sz="2000" b="0" dirty="0" smtClean="0">
                <a:latin typeface="+mn-ea"/>
                <a:ea typeface="+mn-ea"/>
              </a:rPr>
              <a:t>参考資料</a:t>
            </a:r>
            <a:r>
              <a:rPr lang="en-US" altLang="ja-JP" sz="2000" b="0" dirty="0" smtClean="0">
                <a:latin typeface="+mn-ea"/>
                <a:ea typeface="+mn-ea"/>
              </a:rPr>
              <a:t>28,29)</a:t>
            </a:r>
            <a:endParaRPr lang="en-US" altLang="ja-JP" sz="2000" b="0" dirty="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・府内企業においても、大企業を中心にテレワーク</a:t>
            </a:r>
            <a:r>
              <a:rPr lang="ja-JP" altLang="en-US" sz="1800" b="0" dirty="0">
                <a:latin typeface="+mn-ea"/>
                <a:ea typeface="+mn-ea"/>
              </a:rPr>
              <a:t>導入率が</a:t>
            </a:r>
            <a:r>
              <a:rPr lang="ja-JP" altLang="en-US" sz="1800" b="0" dirty="0" smtClean="0">
                <a:latin typeface="+mn-ea"/>
                <a:ea typeface="+mn-ea"/>
              </a:rPr>
              <a:t>上昇</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・テレワークのほか、オンラインでの社内会議や、営業活動を行う企業も増加</a:t>
            </a:r>
            <a:endParaRPr lang="en-US" altLang="ja-JP" sz="1800" b="0" dirty="0">
              <a:latin typeface="+mn-ea"/>
              <a:ea typeface="+mn-ea"/>
            </a:endParaRPr>
          </a:p>
          <a:p>
            <a:pPr marL="0" indent="0">
              <a:buNone/>
            </a:pPr>
            <a:r>
              <a:rPr lang="ja-JP" altLang="en-US" sz="1800" b="0" dirty="0">
                <a:latin typeface="+mn-ea"/>
                <a:ea typeface="+mn-ea"/>
              </a:rPr>
              <a:t>　・副業等の多様な働き方の議論が</a:t>
            </a:r>
            <a:r>
              <a:rPr lang="ja-JP" altLang="en-US" sz="1800" b="0" dirty="0" smtClean="0">
                <a:latin typeface="+mn-ea"/>
                <a:ea typeface="+mn-ea"/>
              </a:rPr>
              <a:t>加速</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多様な働き方を通じて、女性や高齢者、</a:t>
            </a:r>
            <a:r>
              <a:rPr lang="ja-JP" altLang="en-US" sz="1800" b="0" dirty="0" err="1" smtClean="0">
                <a:latin typeface="+mn-ea"/>
                <a:ea typeface="+mn-ea"/>
              </a:rPr>
              <a:t>障がい</a:t>
            </a:r>
            <a:r>
              <a:rPr lang="ja-JP" altLang="en-US" sz="1800" b="0" dirty="0" smtClean="0">
                <a:latin typeface="+mn-ea"/>
                <a:ea typeface="+mn-ea"/>
              </a:rPr>
              <a:t>者などの雇用機会を創出していくことが必要</a:t>
            </a:r>
            <a:endParaRPr lang="en-US" altLang="ja-JP" sz="1800" b="0" dirty="0" smtClean="0">
              <a:latin typeface="+mn-ea"/>
              <a:ea typeface="+mn-ea"/>
            </a:endParaRPr>
          </a:p>
          <a:p>
            <a:pPr marL="0" indent="0">
              <a:buNone/>
            </a:pPr>
            <a:endParaRPr lang="en-US" altLang="ja-JP" sz="1800" b="0" dirty="0">
              <a:latin typeface="+mn-ea"/>
              <a:ea typeface="+mn-ea"/>
            </a:endParaRPr>
          </a:p>
          <a:p>
            <a:r>
              <a:rPr lang="ja-JP" altLang="en-US" dirty="0">
                <a:latin typeface="+mn-ea"/>
                <a:ea typeface="+mn-ea"/>
              </a:rPr>
              <a:t>コロナ禍における成長</a:t>
            </a:r>
            <a:r>
              <a:rPr lang="ja-JP" altLang="en-US" dirty="0" smtClean="0">
                <a:latin typeface="+mn-ea"/>
                <a:ea typeface="+mn-ea"/>
              </a:rPr>
              <a:t>産業</a:t>
            </a:r>
            <a:r>
              <a:rPr lang="ja-JP" altLang="en-US" sz="2000" b="0" dirty="0" smtClean="0">
                <a:latin typeface="+mn-ea"/>
                <a:ea typeface="+mn-ea"/>
              </a:rPr>
              <a:t>（参考資料</a:t>
            </a:r>
            <a:r>
              <a:rPr lang="en-US" altLang="ja-JP" sz="2000" b="0" dirty="0" smtClean="0">
                <a:latin typeface="+mn-ea"/>
                <a:ea typeface="+mn-ea"/>
              </a:rPr>
              <a:t>21,30~32</a:t>
            </a:r>
            <a:r>
              <a:rPr lang="ja-JP" altLang="en-US" sz="2000" b="0" dirty="0" smtClean="0">
                <a:latin typeface="+mn-ea"/>
                <a:ea typeface="+mn-ea"/>
              </a:rPr>
              <a:t> ）</a:t>
            </a:r>
            <a:endParaRPr lang="en-US" altLang="ja-JP" sz="2000" dirty="0">
              <a:latin typeface="+mn-ea"/>
              <a:ea typeface="+mn-ea"/>
            </a:endParaRPr>
          </a:p>
          <a:p>
            <a:pPr marL="468000" indent="-457200">
              <a:buNone/>
            </a:pPr>
            <a:r>
              <a:rPr lang="ja-JP" altLang="en-US" sz="1800" b="0" dirty="0">
                <a:latin typeface="+mn-ea"/>
                <a:ea typeface="+mn-ea"/>
              </a:rPr>
              <a:t>　</a:t>
            </a:r>
            <a:r>
              <a:rPr lang="ja-JP" altLang="en-US" sz="1800" b="0" dirty="0" smtClean="0">
                <a:latin typeface="+mn-ea"/>
                <a:ea typeface="+mn-ea"/>
              </a:rPr>
              <a:t>・健康意識の高まり</a:t>
            </a:r>
            <a:r>
              <a:rPr lang="ja-JP" altLang="en-US" sz="1800" b="0" dirty="0">
                <a:latin typeface="+mn-ea"/>
                <a:ea typeface="+mn-ea"/>
              </a:rPr>
              <a:t>や、新たな生活</a:t>
            </a:r>
            <a:r>
              <a:rPr lang="ja-JP" altLang="en-US" sz="1800" b="0" dirty="0" smtClean="0">
                <a:latin typeface="+mn-ea"/>
                <a:ea typeface="+mn-ea"/>
              </a:rPr>
              <a:t>様式の推奨、</a:t>
            </a:r>
            <a:r>
              <a:rPr lang="en-US" altLang="ja-JP" sz="1800" b="0" dirty="0" smtClean="0">
                <a:latin typeface="+mn-ea"/>
                <a:ea typeface="+mn-ea"/>
              </a:rPr>
              <a:t>DX</a:t>
            </a:r>
            <a:r>
              <a:rPr lang="ja-JP" altLang="en-US" sz="1800" b="0" dirty="0">
                <a:latin typeface="+mn-ea"/>
                <a:ea typeface="+mn-ea"/>
              </a:rPr>
              <a:t>の</a:t>
            </a:r>
            <a:r>
              <a:rPr lang="ja-JP" altLang="en-US" sz="1800" b="0" dirty="0" smtClean="0">
                <a:latin typeface="+mn-ea"/>
                <a:ea typeface="+mn-ea"/>
              </a:rPr>
              <a:t>加速などを受け、健康医療産業やデジタル</a:t>
            </a:r>
            <a:r>
              <a:rPr lang="ja-JP" altLang="en-US" sz="1800" b="0" dirty="0">
                <a:latin typeface="+mn-ea"/>
                <a:ea typeface="+mn-ea"/>
              </a:rPr>
              <a:t>関連</a:t>
            </a:r>
            <a:r>
              <a:rPr lang="ja-JP" altLang="en-US" sz="1800" b="0" dirty="0" smtClean="0">
                <a:latin typeface="+mn-ea"/>
                <a:ea typeface="+mn-ea"/>
              </a:rPr>
              <a:t>産業は、コロナ禍においても業績が安定</a:t>
            </a:r>
            <a:endParaRPr lang="en-US" altLang="ja-JP" sz="1800" b="0" dirty="0">
              <a:latin typeface="+mn-ea"/>
              <a:ea typeface="+mn-ea"/>
            </a:endParaRPr>
          </a:p>
          <a:p>
            <a:pPr marL="468000" indent="-457200">
              <a:buNone/>
            </a:pPr>
            <a:r>
              <a:rPr lang="ja-JP" altLang="en-US" sz="1800" b="0" dirty="0">
                <a:latin typeface="+mn-ea"/>
                <a:ea typeface="+mn-ea"/>
              </a:rPr>
              <a:t>　</a:t>
            </a:r>
            <a:r>
              <a:rPr lang="ja-JP" altLang="en-US" sz="1800" b="0" dirty="0" smtClean="0">
                <a:latin typeface="+mn-ea"/>
                <a:ea typeface="+mn-ea"/>
              </a:rPr>
              <a:t>・コロナ禍においては、リモートワーク、非接触対応などのデジタル化関連で新規事業開発に関する期待が高い</a:t>
            </a:r>
            <a:endParaRPr lang="en-US" altLang="ja-JP" sz="1800" b="0" dirty="0" smtClean="0">
              <a:latin typeface="+mn-ea"/>
              <a:ea typeface="+mn-ea"/>
            </a:endParaRPr>
          </a:p>
          <a:p>
            <a:pPr marL="468000" indent="-457200">
              <a:buNone/>
            </a:pPr>
            <a:r>
              <a:rPr lang="ja-JP" altLang="en-US" sz="1800" b="0" dirty="0">
                <a:latin typeface="+mn-ea"/>
                <a:ea typeface="+mn-ea"/>
              </a:rPr>
              <a:t>　</a:t>
            </a:r>
            <a:r>
              <a:rPr lang="ja-JP" altLang="en-US" sz="1800" b="0" dirty="0" smtClean="0">
                <a:latin typeface="+mn-ea"/>
                <a:ea typeface="+mn-ea"/>
              </a:rPr>
              <a:t>・コロナの影響や世界的</a:t>
            </a:r>
            <a:r>
              <a:rPr lang="ja-JP" altLang="en-US" sz="1800" b="0" dirty="0">
                <a:latin typeface="+mn-ea"/>
                <a:ea typeface="+mn-ea"/>
              </a:rPr>
              <a:t>な高齢化の進展に伴い、健康医療・介護関連産業の市場拡大が</a:t>
            </a:r>
            <a:r>
              <a:rPr lang="ja-JP" altLang="en-US" sz="1800" b="0" dirty="0" smtClean="0">
                <a:latin typeface="+mn-ea"/>
                <a:ea typeface="+mn-ea"/>
              </a:rPr>
              <a:t>期待</a:t>
            </a:r>
            <a:endParaRPr lang="en-US" altLang="ja-JP" sz="1800" b="0" dirty="0" smtClean="0">
              <a:latin typeface="+mn-ea"/>
              <a:ea typeface="+mn-ea"/>
            </a:endParaRPr>
          </a:p>
          <a:p>
            <a:pPr marL="468000" indent="-457200">
              <a:buNone/>
            </a:pPr>
            <a:r>
              <a:rPr lang="ja-JP" altLang="en-US" sz="1800" b="0" dirty="0">
                <a:latin typeface="+mn-ea"/>
                <a:ea typeface="+mn-ea"/>
              </a:rPr>
              <a:t>　</a:t>
            </a:r>
            <a:r>
              <a:rPr lang="ja-JP" altLang="en-US" sz="1800" b="0" dirty="0" smtClean="0">
                <a:latin typeface="+mn-ea"/>
                <a:ea typeface="+mn-ea"/>
              </a:rPr>
              <a:t>→今後、市場拡大が期待できる健康医療・介護関連産業やデジタル産業を成長産業として育成していくことが必要</a:t>
            </a:r>
            <a:endParaRPr lang="en-US" altLang="ja-JP" sz="1800" b="0" dirty="0">
              <a:latin typeface="+mn-ea"/>
              <a:ea typeface="+mn-ea"/>
            </a:endParaRPr>
          </a:p>
        </p:txBody>
      </p:sp>
      <p:sp>
        <p:nvSpPr>
          <p:cNvPr id="8" name="テキスト ボックス 7"/>
          <p:cNvSpPr txBox="1"/>
          <p:nvPr/>
        </p:nvSpPr>
        <p:spPr>
          <a:xfrm>
            <a:off x="1150060" y="3060000"/>
            <a:ext cx="7284583" cy="646331"/>
          </a:xfrm>
          <a:prstGeom prst="rect">
            <a:avLst/>
          </a:prstGeom>
          <a:noFill/>
        </p:spPr>
        <p:txBody>
          <a:bodyPr wrap="square" rtlCol="0">
            <a:spAutoFit/>
          </a:bodyPr>
          <a:lstStyle/>
          <a:p>
            <a:r>
              <a:rPr kumimoji="1" lang="ja-JP" altLang="en-US" sz="3600" b="1" dirty="0">
                <a:latin typeface="+mn-ea"/>
              </a:rPr>
              <a:t>大阪</a:t>
            </a:r>
            <a:r>
              <a:rPr kumimoji="1" lang="ja-JP" altLang="en-US" sz="3600" b="1" dirty="0" smtClean="0">
                <a:latin typeface="+mn-ea"/>
              </a:rPr>
              <a:t>経済・雇用に</a:t>
            </a:r>
            <a:r>
              <a:rPr kumimoji="1" lang="ja-JP" altLang="en-US" sz="3600" b="1" dirty="0">
                <a:latin typeface="+mn-ea"/>
              </a:rPr>
              <a:t>多大な</a:t>
            </a:r>
            <a:r>
              <a:rPr kumimoji="1" lang="ja-JP" altLang="en-US" sz="3600" b="1" dirty="0" smtClean="0">
                <a:latin typeface="+mn-ea"/>
              </a:rPr>
              <a:t>ダメージ</a:t>
            </a:r>
            <a:endParaRPr kumimoji="1" lang="ja-JP" altLang="en-US" sz="3600" b="1" dirty="0">
              <a:latin typeface="+mn-ea"/>
            </a:endParaRPr>
          </a:p>
        </p:txBody>
      </p:sp>
      <p:sp>
        <p:nvSpPr>
          <p:cNvPr id="30" name="テキスト ボックス 29"/>
          <p:cNvSpPr txBox="1"/>
          <p:nvPr/>
        </p:nvSpPr>
        <p:spPr>
          <a:xfrm>
            <a:off x="9180000" y="3060000"/>
            <a:ext cx="6537287" cy="646331"/>
          </a:xfrm>
          <a:prstGeom prst="rect">
            <a:avLst/>
          </a:prstGeom>
          <a:noFill/>
        </p:spPr>
        <p:txBody>
          <a:bodyPr wrap="square" rtlCol="0">
            <a:spAutoFit/>
          </a:bodyPr>
          <a:lstStyle/>
          <a:p>
            <a:r>
              <a:rPr kumimoji="1" lang="ja-JP" altLang="en-US" sz="3600" b="1" dirty="0">
                <a:latin typeface="+mn-ea"/>
              </a:rPr>
              <a:t>消費行動や働き方等が変化</a:t>
            </a:r>
          </a:p>
        </p:txBody>
      </p:sp>
      <p:sp>
        <p:nvSpPr>
          <p:cNvPr id="1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254352" y="5338023"/>
            <a:ext cx="540000" cy="4815929"/>
          </a:xfrm>
          <a:prstGeom prst="roundRect">
            <a:avLst>
              <a:gd name="adj" fmla="val 165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solidFill>
                  <a:schemeClr val="bg1"/>
                </a:solidFill>
              </a:rPr>
              <a:t>経済（産業・雇用）</a:t>
            </a:r>
          </a:p>
        </p:txBody>
      </p:sp>
    </p:spTree>
    <p:extLst>
      <p:ext uri="{BB962C8B-B14F-4D97-AF65-F5344CB8AC3E}">
        <p14:creationId xmlns:p14="http://schemas.microsoft.com/office/powerpoint/2010/main" val="404051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ホームベース 18"/>
          <p:cNvSpPr/>
          <p:nvPr/>
        </p:nvSpPr>
        <p:spPr>
          <a:xfrm>
            <a:off x="8936853" y="2416879"/>
            <a:ext cx="7572987" cy="8460671"/>
          </a:xfrm>
          <a:prstGeom prst="homePlat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spc="-151" dirty="0">
              <a:latin typeface="+mn-ea"/>
            </a:endParaRPr>
          </a:p>
        </p:txBody>
      </p:sp>
      <p:sp>
        <p:nvSpPr>
          <p:cNvPr id="20" name="ホームベース 19"/>
          <p:cNvSpPr/>
          <p:nvPr/>
        </p:nvSpPr>
        <p:spPr>
          <a:xfrm>
            <a:off x="995543" y="2416879"/>
            <a:ext cx="7643825" cy="8460671"/>
          </a:xfrm>
          <a:prstGeom prst="homePlate">
            <a:avLst>
              <a:gd name="adj"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latin typeface="+mn-ea"/>
            </a:endParaRPr>
          </a:p>
        </p:txBody>
      </p:sp>
      <p:sp>
        <p:nvSpPr>
          <p:cNvPr id="4" name="テキスト ボックス 3"/>
          <p:cNvSpPr txBox="1"/>
          <p:nvPr/>
        </p:nvSpPr>
        <p:spPr>
          <a:xfrm>
            <a:off x="15929811" y="0"/>
            <a:ext cx="982351" cy="425758"/>
          </a:xfrm>
          <a:prstGeom prst="rect">
            <a:avLst/>
          </a:prstGeom>
          <a:noFill/>
          <a:ln>
            <a:noFill/>
          </a:ln>
        </p:spPr>
        <p:txBody>
          <a:bodyPr wrap="square" rtlCol="0">
            <a:spAutoFit/>
          </a:bodyPr>
          <a:lstStyle/>
          <a:p>
            <a:pPr algn="ctr">
              <a:lnSpc>
                <a:spcPts val="1300"/>
              </a:lnSpc>
            </a:pPr>
            <a:r>
              <a:rPr kumimoji="1" lang="ja-JP" altLang="en-US" sz="1200" b="1" dirty="0">
                <a:solidFill>
                  <a:schemeClr val="bg1"/>
                </a:solidFill>
              </a:rPr>
              <a:t>Ｒ</a:t>
            </a:r>
            <a:r>
              <a:rPr kumimoji="1" lang="en-US" altLang="ja-JP" sz="1200" b="1" dirty="0">
                <a:solidFill>
                  <a:schemeClr val="bg1"/>
                </a:solidFill>
              </a:rPr>
              <a:t>2.8.25</a:t>
            </a:r>
          </a:p>
          <a:p>
            <a:pPr algn="ctr">
              <a:lnSpc>
                <a:spcPts val="1300"/>
              </a:lnSpc>
            </a:pPr>
            <a:r>
              <a:rPr kumimoji="1" lang="ja-JP" altLang="en-US" sz="1200" b="1" dirty="0">
                <a:solidFill>
                  <a:schemeClr val="bg1"/>
                </a:solidFill>
              </a:rPr>
              <a:t>企画室</a:t>
            </a:r>
          </a:p>
        </p:txBody>
      </p:sp>
      <p:sp>
        <p:nvSpPr>
          <p:cNvPr id="27"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４）</a:t>
            </a:r>
            <a:r>
              <a:rPr lang="ja-JP" altLang="en-US" sz="3600" b="1" dirty="0">
                <a:solidFill>
                  <a:schemeClr val="bg1"/>
                </a:solidFill>
                <a:latin typeface="+mn-ea"/>
                <a:ea typeface="+mn-ea"/>
              </a:rPr>
              <a:t>コロナの影響と新たな</a:t>
            </a:r>
            <a:r>
              <a:rPr lang="ja-JP" altLang="en-US" sz="3600" b="1" dirty="0" smtClean="0">
                <a:solidFill>
                  <a:schemeClr val="bg1"/>
                </a:solidFill>
                <a:latin typeface="+mn-ea"/>
                <a:ea typeface="+mn-ea"/>
              </a:rPr>
              <a:t>潮流　</a:t>
            </a:r>
            <a:r>
              <a:rPr lang="en-US" altLang="ja-JP" sz="3600" b="1" dirty="0" smtClean="0">
                <a:solidFill>
                  <a:schemeClr val="bg1"/>
                </a:solidFill>
                <a:latin typeface="+mn-ea"/>
                <a:ea typeface="+mn-ea"/>
              </a:rPr>
              <a:t>〜</a:t>
            </a:r>
            <a:r>
              <a:rPr lang="ja-JP" altLang="en-US" sz="3600" b="1" dirty="0" smtClean="0">
                <a:solidFill>
                  <a:schemeClr val="bg1"/>
                </a:solidFill>
                <a:latin typeface="+mn-ea"/>
                <a:ea typeface="+mn-ea"/>
              </a:rPr>
              <a:t>社会・暮らし</a:t>
            </a:r>
            <a:r>
              <a:rPr lang="en-US" altLang="ja-JP" sz="3600" b="1" dirty="0" smtClean="0">
                <a:solidFill>
                  <a:schemeClr val="bg1"/>
                </a:solidFill>
                <a:latin typeface="+mn-ea"/>
                <a:ea typeface="+mn-ea"/>
              </a:rPr>
              <a:t>〜</a:t>
            </a:r>
            <a:endParaRPr lang="ja-JP" altLang="en-US" sz="2800" b="1" dirty="0">
              <a:solidFill>
                <a:schemeClr val="bg1"/>
              </a:solidFill>
              <a:latin typeface="+mn-ea"/>
            </a:endParaRPr>
          </a:p>
        </p:txBody>
      </p:sp>
      <p:sp>
        <p:nvSpPr>
          <p:cNvPr id="35" name="テキスト ボックス 34"/>
          <p:cNvSpPr txBox="1"/>
          <p:nvPr/>
        </p:nvSpPr>
        <p:spPr>
          <a:xfrm>
            <a:off x="1116000" y="4068000"/>
            <a:ext cx="7180615" cy="6555641"/>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r>
              <a:rPr lang="ja-JP" altLang="en-US" spc="-200" dirty="0">
                <a:latin typeface="+mn-ea"/>
                <a:ea typeface="+mn-ea"/>
              </a:rPr>
              <a:t>社会的つながりの喪失や虐待増加等の</a:t>
            </a:r>
            <a:r>
              <a:rPr lang="ja-JP" altLang="en-US" spc="-200" dirty="0" smtClean="0">
                <a:latin typeface="+mn-ea"/>
                <a:ea typeface="+mn-ea"/>
              </a:rPr>
              <a:t>懸念</a:t>
            </a:r>
            <a:endParaRPr lang="en-US" altLang="ja-JP" spc="-200" dirty="0">
              <a:latin typeface="+mn-ea"/>
              <a:ea typeface="+mn-ea"/>
            </a:endParaRPr>
          </a:p>
          <a:p>
            <a:pPr marL="0" indent="0">
              <a:buNone/>
            </a:pPr>
            <a:r>
              <a:rPr lang="ja-JP" altLang="en-US" sz="1800" b="0" spc="-200" dirty="0">
                <a:latin typeface="+mn-ea"/>
                <a:ea typeface="+mn-ea"/>
              </a:rPr>
              <a:t>　　　　　　　　　　　　　　　　　　　　　　</a:t>
            </a:r>
            <a:r>
              <a:rPr lang="ja-JP" altLang="en-US" sz="1800" b="0" dirty="0">
                <a:latin typeface="+mn-ea"/>
                <a:ea typeface="+mn-ea"/>
              </a:rPr>
              <a:t>（参考資料</a:t>
            </a:r>
            <a:r>
              <a:rPr lang="en-US" altLang="ja-JP" sz="1800" b="0" dirty="0">
                <a:latin typeface="+mn-ea"/>
                <a:ea typeface="+mn-ea"/>
              </a:rPr>
              <a:t>33,34</a:t>
            </a:r>
            <a:r>
              <a:rPr lang="ja-JP" altLang="en-US" sz="1800" b="0" dirty="0">
                <a:latin typeface="+mn-ea"/>
                <a:ea typeface="+mn-ea"/>
              </a:rPr>
              <a:t> ）</a:t>
            </a:r>
            <a:endParaRPr lang="en-US" altLang="ja-JP" sz="1800" dirty="0">
              <a:latin typeface="+mn-ea"/>
              <a:ea typeface="+mn-ea"/>
            </a:endParaRPr>
          </a:p>
          <a:p>
            <a:pPr marL="288000" indent="-457200">
              <a:buNone/>
            </a:pPr>
            <a:r>
              <a:rPr lang="ja-JP" altLang="en-US" sz="1800" b="0" dirty="0">
                <a:latin typeface="+mn-ea"/>
                <a:ea typeface="+mn-ea"/>
              </a:rPr>
              <a:t>　・外出自粛により社会的つながりが喪失（地域活動への影響等）</a:t>
            </a:r>
            <a:endParaRPr lang="en-US" altLang="ja-JP" sz="1800" b="0" dirty="0">
              <a:latin typeface="+mn-ea"/>
              <a:ea typeface="+mn-ea"/>
            </a:endParaRPr>
          </a:p>
          <a:p>
            <a:pPr marL="288000" indent="-457200">
              <a:buNone/>
            </a:pPr>
            <a:r>
              <a:rPr lang="ja-JP" altLang="en-US" sz="1800" b="0" dirty="0">
                <a:latin typeface="+mn-ea"/>
                <a:ea typeface="+mn-ea"/>
              </a:rPr>
              <a:t>　・高齢者の健康面等への影響が懸念</a:t>
            </a:r>
            <a:endParaRPr lang="en-US" altLang="ja-JP" sz="1800" b="0" dirty="0">
              <a:latin typeface="+mn-ea"/>
              <a:ea typeface="+mn-ea"/>
            </a:endParaRPr>
          </a:p>
          <a:p>
            <a:pPr marL="288000" indent="-457200">
              <a:buNone/>
            </a:pPr>
            <a:r>
              <a:rPr lang="ja-JP" altLang="en-US" sz="1800" b="0" dirty="0">
                <a:latin typeface="+mn-ea"/>
                <a:ea typeface="+mn-ea"/>
              </a:rPr>
              <a:t>　・児童虐待やＤＶ、自殺者増加の懸念</a:t>
            </a:r>
            <a:endParaRPr lang="en-US" altLang="ja-JP" sz="1800" b="0" dirty="0">
              <a:latin typeface="+mn-ea"/>
              <a:ea typeface="+mn-ea"/>
            </a:endParaRPr>
          </a:p>
          <a:p>
            <a:pPr marL="436563" indent="-606425">
              <a:buNone/>
            </a:pPr>
            <a:r>
              <a:rPr lang="ja-JP" altLang="en-US" sz="1800" b="0" dirty="0">
                <a:latin typeface="+mn-ea"/>
                <a:ea typeface="+mn-ea"/>
              </a:rPr>
              <a:t>　→高齢者をはじめ、府民が安心して暮らせるセーフティネットの強化が必要</a:t>
            </a:r>
          </a:p>
          <a:p>
            <a:pPr marL="0" indent="0">
              <a:buNone/>
            </a:pPr>
            <a:endParaRPr lang="en-US" altLang="ja-JP" spc="-200" dirty="0" smtClean="0">
              <a:latin typeface="+mn-ea"/>
              <a:ea typeface="+mn-ea"/>
            </a:endParaRPr>
          </a:p>
          <a:p>
            <a:r>
              <a:rPr lang="ja-JP" altLang="en-US" spc="-200" dirty="0" smtClean="0">
                <a:latin typeface="+mn-ea"/>
                <a:ea typeface="+mn-ea"/>
              </a:rPr>
              <a:t>長期間の休校</a:t>
            </a:r>
            <a:endParaRPr lang="en-US" altLang="ja-JP" spc="-20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・コロナの感染拡大により長期間の休校を実施</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・オンライン教育環境が不十分</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・長期間</a:t>
            </a:r>
            <a:r>
              <a:rPr lang="ja-JP" altLang="en-US" sz="1800" b="0" dirty="0">
                <a:latin typeface="+mn-ea"/>
                <a:ea typeface="+mn-ea"/>
              </a:rPr>
              <a:t>の休校に伴う児童への</a:t>
            </a:r>
            <a:r>
              <a:rPr lang="ja-JP" altLang="en-US" sz="1800" b="0" dirty="0" smtClean="0">
                <a:latin typeface="+mn-ea"/>
                <a:ea typeface="+mn-ea"/>
              </a:rPr>
              <a:t>影響（学力の低下、ストレス、健　</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　康面等）が懸念</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・長期間の休校により、保護者の働き方へも影響</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→相談体制の充実など、子どもの心のケアが必要</a:t>
            </a:r>
            <a:endParaRPr lang="en-US" altLang="ja-JP" sz="1800" b="0" dirty="0" smtClean="0">
              <a:latin typeface="+mn-ea"/>
              <a:ea typeface="+mn-ea"/>
            </a:endParaRPr>
          </a:p>
          <a:p>
            <a:pPr marL="0" indent="0">
              <a:buNone/>
            </a:pPr>
            <a:endParaRPr lang="ja-JP" altLang="en-US" sz="1800" b="0" dirty="0">
              <a:latin typeface="+mn-ea"/>
              <a:ea typeface="+mn-ea"/>
            </a:endParaRPr>
          </a:p>
          <a:p>
            <a:r>
              <a:rPr lang="ja-JP" altLang="en-US" dirty="0">
                <a:latin typeface="+mn-ea"/>
                <a:ea typeface="+mn-ea"/>
              </a:rPr>
              <a:t>所得の</a:t>
            </a:r>
            <a:r>
              <a:rPr lang="ja-JP" altLang="en-US" dirty="0" smtClean="0">
                <a:latin typeface="+mn-ea"/>
                <a:ea typeface="+mn-ea"/>
              </a:rPr>
              <a:t>低下</a:t>
            </a:r>
            <a:r>
              <a:rPr lang="ja-JP" altLang="en-US" sz="2000" b="0" dirty="0">
                <a:latin typeface="+mn-ea"/>
                <a:ea typeface="+mn-ea"/>
              </a:rPr>
              <a:t>（参考</a:t>
            </a:r>
            <a:r>
              <a:rPr lang="ja-JP" altLang="en-US" sz="2000" b="0" dirty="0" smtClean="0">
                <a:latin typeface="+mn-ea"/>
                <a:ea typeface="+mn-ea"/>
              </a:rPr>
              <a:t>資料</a:t>
            </a:r>
            <a:r>
              <a:rPr lang="en-US" altLang="ja-JP" sz="2000" b="0" dirty="0" smtClean="0">
                <a:latin typeface="+mn-ea"/>
                <a:ea typeface="+mn-ea"/>
              </a:rPr>
              <a:t>35</a:t>
            </a:r>
            <a:r>
              <a:rPr lang="ja-JP" altLang="en-US" sz="2000" b="0" dirty="0" smtClean="0">
                <a:latin typeface="+mn-ea"/>
                <a:ea typeface="+mn-ea"/>
              </a:rPr>
              <a:t>）</a:t>
            </a:r>
            <a:endParaRPr lang="en-US" altLang="ja-JP" sz="2000" dirty="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・全国に比べ、名目</a:t>
            </a:r>
            <a:r>
              <a:rPr lang="ja-JP" altLang="en-US" sz="1800" b="0" dirty="0">
                <a:latin typeface="+mn-ea"/>
                <a:ea typeface="+mn-ea"/>
              </a:rPr>
              <a:t>賃金指数</a:t>
            </a:r>
            <a:r>
              <a:rPr lang="ja-JP" altLang="en-US" sz="1800" b="0" dirty="0" smtClean="0">
                <a:latin typeface="+mn-ea"/>
                <a:ea typeface="+mn-ea"/>
              </a:rPr>
              <a:t>が悪化</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・非正規雇用を中心に収入が減少</a:t>
            </a:r>
            <a:endParaRPr lang="en-US" altLang="ja-JP" sz="1800" b="0" dirty="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生活保護開始世帯数が増加</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→府民の生活を支える雇用の確保など、セーフティネット機能の強化が必要</a:t>
            </a:r>
            <a:endParaRPr lang="en-US" altLang="ja-JP" sz="1800" b="0" dirty="0">
              <a:latin typeface="+mn-ea"/>
              <a:ea typeface="+mn-ea"/>
            </a:endParaRPr>
          </a:p>
        </p:txBody>
      </p:sp>
      <p:sp>
        <p:nvSpPr>
          <p:cNvPr id="36" name="テキスト ボックス 35"/>
          <p:cNvSpPr txBox="1"/>
          <p:nvPr/>
        </p:nvSpPr>
        <p:spPr>
          <a:xfrm>
            <a:off x="9144000" y="4068000"/>
            <a:ext cx="6992541" cy="4508927"/>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r>
              <a:rPr lang="ja-JP" altLang="en-US" dirty="0">
                <a:latin typeface="+mn-ea"/>
                <a:ea typeface="+mn-ea"/>
              </a:rPr>
              <a:t>社会全体のデジタル化の</a:t>
            </a:r>
            <a:r>
              <a:rPr lang="ja-JP" altLang="en-US" dirty="0" smtClean="0">
                <a:latin typeface="+mn-ea"/>
                <a:ea typeface="+mn-ea"/>
              </a:rPr>
              <a:t>加速</a:t>
            </a:r>
            <a:r>
              <a:rPr lang="en-US" altLang="ja-JP" sz="2000" b="0" dirty="0" smtClean="0">
                <a:latin typeface="+mn-ea"/>
                <a:ea typeface="+mn-ea"/>
              </a:rPr>
              <a:t>(</a:t>
            </a:r>
            <a:r>
              <a:rPr lang="ja-JP" altLang="en-US" sz="2000" b="0" dirty="0" smtClean="0">
                <a:latin typeface="+mn-ea"/>
                <a:ea typeface="+mn-ea"/>
              </a:rPr>
              <a:t>参考資料</a:t>
            </a:r>
            <a:r>
              <a:rPr lang="en-US" altLang="ja-JP" sz="2000" b="0" dirty="0" smtClean="0">
                <a:latin typeface="+mn-ea"/>
                <a:ea typeface="+mn-ea"/>
              </a:rPr>
              <a:t>36,37</a:t>
            </a:r>
            <a:r>
              <a:rPr lang="ja-JP" altLang="en-US" sz="2000" b="0" dirty="0" smtClean="0">
                <a:latin typeface="+mn-ea"/>
                <a:ea typeface="+mn-ea"/>
              </a:rPr>
              <a:t> </a:t>
            </a:r>
            <a:r>
              <a:rPr lang="en-US" altLang="ja-JP" sz="2000" b="0" dirty="0" smtClean="0">
                <a:latin typeface="+mn-ea"/>
                <a:ea typeface="+mn-ea"/>
              </a:rPr>
              <a:t>)</a:t>
            </a:r>
            <a:endParaRPr lang="en-US" altLang="ja-JP" sz="2000" dirty="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・行政</a:t>
            </a:r>
            <a:r>
              <a:rPr lang="ja-JP" altLang="en-US" sz="1800" b="0" dirty="0">
                <a:latin typeface="+mn-ea"/>
                <a:ea typeface="+mn-ea"/>
              </a:rPr>
              <a:t>手続や教育の</a:t>
            </a:r>
            <a:r>
              <a:rPr lang="ja-JP" altLang="en-US" sz="1800" b="0" dirty="0" smtClean="0">
                <a:latin typeface="+mn-ea"/>
                <a:ea typeface="+mn-ea"/>
              </a:rPr>
              <a:t>オンライン化、テレワークが進展</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・府内各企業においてもＩＣＴの導入が加速</a:t>
            </a:r>
            <a:endParaRPr lang="en-US" altLang="ja-JP" sz="1800" b="0" dirty="0" smtClean="0">
              <a:latin typeface="+mn-ea"/>
              <a:ea typeface="+mn-ea"/>
            </a:endParaRPr>
          </a:p>
          <a:p>
            <a:pPr marL="0" indent="0">
              <a:buNone/>
            </a:pPr>
            <a:r>
              <a:rPr lang="ja-JP" altLang="en-US" sz="1800" b="0" dirty="0">
                <a:latin typeface="+mn-ea"/>
                <a:ea typeface="+mn-ea"/>
              </a:rPr>
              <a:t>　</a:t>
            </a:r>
            <a:r>
              <a:rPr lang="ja-JP" altLang="en-US" sz="1800" b="0" dirty="0" smtClean="0">
                <a:latin typeface="+mn-ea"/>
                <a:ea typeface="+mn-ea"/>
              </a:rPr>
              <a:t>・</a:t>
            </a:r>
            <a:r>
              <a:rPr lang="ja-JP" altLang="en-US" sz="1800" b="0" dirty="0">
                <a:latin typeface="+mn-ea"/>
                <a:ea typeface="+mn-ea"/>
              </a:rPr>
              <a:t>人の移動や健康データなど、ビッグデータの活用の</a:t>
            </a:r>
            <a:r>
              <a:rPr lang="ja-JP" altLang="en-US" sz="1800" b="0" dirty="0" smtClean="0">
                <a:latin typeface="+mn-ea"/>
                <a:ea typeface="+mn-ea"/>
              </a:rPr>
              <a:t>動き</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→遅れていたデジタル化を加速させ、行政ＤＸや府民の暮らしを支えるデジタル化を推進するなど、スマートシティの展開が必要</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→オンライン化等に対応する教育環境のさらなる整備が必要</a:t>
            </a:r>
            <a:endParaRPr lang="en-US" altLang="ja-JP" sz="1800" b="0" dirty="0" smtClean="0">
              <a:latin typeface="+mn-ea"/>
              <a:ea typeface="+mn-ea"/>
            </a:endParaRPr>
          </a:p>
          <a:p>
            <a:pPr marL="0" indent="0">
              <a:spcAft>
                <a:spcPts val="600"/>
              </a:spcAft>
              <a:buNone/>
            </a:pPr>
            <a:r>
              <a:rPr lang="ja-JP" altLang="en-US" sz="1800" b="0" dirty="0">
                <a:latin typeface="+mn-ea"/>
                <a:ea typeface="+mn-ea"/>
              </a:rPr>
              <a:t>　</a:t>
            </a:r>
            <a:endParaRPr lang="en-US" altLang="ja-JP" sz="1800" b="0" dirty="0" smtClean="0">
              <a:latin typeface="+mn-ea"/>
              <a:ea typeface="+mn-ea"/>
            </a:endParaRPr>
          </a:p>
          <a:p>
            <a:r>
              <a:rPr lang="ja-JP" altLang="en-US" dirty="0" smtClean="0">
                <a:latin typeface="+mn-ea"/>
                <a:ea typeface="+mn-ea"/>
              </a:rPr>
              <a:t>生活</a:t>
            </a:r>
            <a:r>
              <a:rPr lang="ja-JP" altLang="en-US" dirty="0">
                <a:latin typeface="+mn-ea"/>
                <a:ea typeface="+mn-ea"/>
              </a:rPr>
              <a:t>スタイルや意識の</a:t>
            </a:r>
            <a:r>
              <a:rPr lang="ja-JP" altLang="en-US" dirty="0" smtClean="0">
                <a:latin typeface="+mn-ea"/>
                <a:ea typeface="+mn-ea"/>
              </a:rPr>
              <a:t>変化</a:t>
            </a:r>
            <a:r>
              <a:rPr lang="en-US" altLang="ja-JP" sz="2000" b="0" dirty="0" smtClean="0">
                <a:latin typeface="+mn-ea"/>
                <a:ea typeface="+mn-ea"/>
              </a:rPr>
              <a:t>(</a:t>
            </a:r>
            <a:r>
              <a:rPr lang="ja-JP" altLang="en-US" sz="2000" b="0" dirty="0" smtClean="0">
                <a:latin typeface="+mn-ea"/>
                <a:ea typeface="+mn-ea"/>
              </a:rPr>
              <a:t>参考資料</a:t>
            </a:r>
            <a:r>
              <a:rPr lang="en-US" altLang="ja-JP" sz="2000" b="0" dirty="0" smtClean="0">
                <a:latin typeface="+mn-ea"/>
                <a:ea typeface="+mn-ea"/>
              </a:rPr>
              <a:t>38,39</a:t>
            </a:r>
            <a:r>
              <a:rPr lang="ja-JP" altLang="en-US" sz="2000" b="0" dirty="0" smtClean="0">
                <a:latin typeface="+mn-ea"/>
                <a:ea typeface="+mn-ea"/>
              </a:rPr>
              <a:t> </a:t>
            </a:r>
            <a:r>
              <a:rPr lang="en-US" altLang="ja-JP" sz="2000" b="0" dirty="0" smtClean="0">
                <a:latin typeface="+mn-ea"/>
                <a:ea typeface="+mn-ea"/>
              </a:rPr>
              <a:t>)</a:t>
            </a:r>
            <a:endParaRPr lang="en-US" altLang="ja-JP" sz="2000" dirty="0">
              <a:latin typeface="+mn-ea"/>
              <a:ea typeface="+mn-ea"/>
            </a:endParaRPr>
          </a:p>
          <a:p>
            <a:pPr marL="0" indent="0">
              <a:buNone/>
            </a:pPr>
            <a:r>
              <a:rPr lang="ja-JP" altLang="en-US" sz="1800" b="0" dirty="0">
                <a:latin typeface="+mn-ea"/>
                <a:ea typeface="+mn-ea"/>
              </a:rPr>
              <a:t>　・ワークライフバランスへの意識変化</a:t>
            </a:r>
          </a:p>
          <a:p>
            <a:pPr marL="0" indent="0">
              <a:buNone/>
            </a:pPr>
            <a:r>
              <a:rPr lang="ja-JP" altLang="en-US" sz="1800" b="0" dirty="0">
                <a:latin typeface="+mn-ea"/>
                <a:ea typeface="+mn-ea"/>
              </a:rPr>
              <a:t>　・職住融合型の新しいライフスタイル</a:t>
            </a:r>
          </a:p>
          <a:p>
            <a:pPr marL="0" indent="0">
              <a:buNone/>
            </a:pPr>
            <a:r>
              <a:rPr lang="ja-JP" altLang="en-US" sz="1800" b="0" dirty="0">
                <a:latin typeface="+mn-ea"/>
                <a:ea typeface="+mn-ea"/>
              </a:rPr>
              <a:t>　・</a:t>
            </a:r>
            <a:r>
              <a:rPr lang="ja-JP" altLang="en-US" sz="1800" b="0" dirty="0" smtClean="0">
                <a:latin typeface="+mn-ea"/>
                <a:ea typeface="+mn-ea"/>
              </a:rPr>
              <a:t>郊外型</a:t>
            </a:r>
            <a:r>
              <a:rPr lang="ja-JP" altLang="en-US" sz="1800" b="0" dirty="0">
                <a:latin typeface="+mn-ea"/>
                <a:ea typeface="+mn-ea"/>
              </a:rPr>
              <a:t>サテライト</a:t>
            </a:r>
            <a:r>
              <a:rPr lang="ja-JP" altLang="en-US" sz="1800" b="0" dirty="0" smtClean="0">
                <a:latin typeface="+mn-ea"/>
                <a:ea typeface="+mn-ea"/>
              </a:rPr>
              <a:t>オフィス</a:t>
            </a:r>
            <a:r>
              <a:rPr lang="ja-JP" altLang="en-US" sz="1800" b="0" dirty="0">
                <a:latin typeface="+mn-ea"/>
                <a:ea typeface="+mn-ea"/>
              </a:rPr>
              <a:t>設置の動き</a:t>
            </a:r>
          </a:p>
          <a:p>
            <a:pPr marL="360363" indent="-360363">
              <a:buNone/>
            </a:pPr>
            <a:r>
              <a:rPr lang="ja-JP" altLang="en-US" sz="1800" b="0" dirty="0">
                <a:latin typeface="+mn-ea"/>
                <a:ea typeface="+mn-ea"/>
              </a:rPr>
              <a:t>　</a:t>
            </a:r>
            <a:r>
              <a:rPr lang="ja-JP" altLang="en-US" sz="1800" b="0" dirty="0" smtClean="0">
                <a:latin typeface="+mn-ea"/>
                <a:ea typeface="+mn-ea"/>
              </a:rPr>
              <a:t>→働き方や生活スタイルの変化を契機に、郊外部への共同オフィスの設置を進めるなど、地域の活性化を図っていく必要</a:t>
            </a:r>
            <a:endParaRPr lang="ja-JP" altLang="en-US" sz="1800" b="0" dirty="0">
              <a:latin typeface="+mn-ea"/>
              <a:ea typeface="+mn-ea"/>
            </a:endParaRPr>
          </a:p>
        </p:txBody>
      </p:sp>
      <p:sp>
        <p:nvSpPr>
          <p:cNvPr id="31" name="テキスト ボックス 30"/>
          <p:cNvSpPr txBox="1"/>
          <p:nvPr/>
        </p:nvSpPr>
        <p:spPr>
          <a:xfrm>
            <a:off x="1152000" y="3060000"/>
            <a:ext cx="6796430" cy="646331"/>
          </a:xfrm>
          <a:prstGeom prst="rect">
            <a:avLst/>
          </a:prstGeom>
          <a:noFill/>
        </p:spPr>
        <p:txBody>
          <a:bodyPr wrap="square" rtlCol="0">
            <a:spAutoFit/>
          </a:bodyPr>
          <a:lstStyle>
            <a:defPPr>
              <a:defRPr lang="en-US"/>
            </a:defPPr>
            <a:lvl1pPr>
              <a:defRPr kumimoji="1" sz="3600" b="1">
                <a:latin typeface="+mn-ea"/>
              </a:defRPr>
            </a:lvl1pPr>
          </a:lstStyle>
          <a:p>
            <a:r>
              <a:rPr lang="ja-JP" altLang="en-US" dirty="0"/>
              <a:t>府民</a:t>
            </a:r>
            <a:r>
              <a:rPr lang="ja-JP" altLang="en-US" dirty="0" smtClean="0"/>
              <a:t>生活への様々な影響が発生</a:t>
            </a:r>
            <a:endParaRPr lang="ja-JP" altLang="en-US" dirty="0"/>
          </a:p>
        </p:txBody>
      </p:sp>
      <p:sp>
        <p:nvSpPr>
          <p:cNvPr id="39" name="テキスト ボックス 38"/>
          <p:cNvSpPr txBox="1"/>
          <p:nvPr/>
        </p:nvSpPr>
        <p:spPr>
          <a:xfrm>
            <a:off x="9180000" y="3060000"/>
            <a:ext cx="7453368" cy="1030347"/>
          </a:xfrm>
          <a:prstGeom prst="rect">
            <a:avLst/>
          </a:prstGeom>
          <a:noFill/>
        </p:spPr>
        <p:txBody>
          <a:bodyPr wrap="square" rtlCol="0">
            <a:spAutoFit/>
          </a:bodyPr>
          <a:lstStyle/>
          <a:p>
            <a:pPr>
              <a:lnSpc>
                <a:spcPts val="3600"/>
              </a:lnSpc>
            </a:pPr>
            <a:r>
              <a:rPr kumimoji="1" lang="ja-JP" altLang="en-US" sz="3600" b="1" spc="-150" dirty="0">
                <a:latin typeface="+mn-ea"/>
              </a:rPr>
              <a:t>デジタル化に加え、生活スタイルや意識が変化</a:t>
            </a:r>
          </a:p>
        </p:txBody>
      </p:sp>
      <p:sp>
        <p:nvSpPr>
          <p:cNvPr id="25" name="テキスト ボックス 24"/>
          <p:cNvSpPr txBox="1"/>
          <p:nvPr/>
        </p:nvSpPr>
        <p:spPr>
          <a:xfrm>
            <a:off x="288000" y="729849"/>
            <a:ext cx="16354800" cy="1188000"/>
          </a:xfrm>
          <a:prstGeom prst="rect">
            <a:avLst/>
          </a:prstGeom>
          <a:noFill/>
          <a:ln w="9525">
            <a:solidFill>
              <a:schemeClr val="tx1"/>
            </a:solidFill>
          </a:ln>
        </p:spPr>
        <p:txBody>
          <a:bodyPr wrap="square" rtlCol="0" anchor="ctr" anchorCtr="0">
            <a:noAutofit/>
          </a:bodyPr>
          <a:lstStyle>
            <a:defPPr>
              <a:defRPr lang="en-US"/>
            </a:defPPr>
            <a:lvl1pPr marL="288000" indent="-457200">
              <a:defRPr sz="2400">
                <a:latin typeface="+mn-ea"/>
              </a:defRPr>
            </a:lvl1pPr>
          </a:lstStyle>
          <a:p>
            <a:r>
              <a:rPr lang="ja-JP" altLang="en-US" dirty="0" smtClean="0"/>
              <a:t>○コロナの感染拡大による外出自粛等により、社会的なつながりの喪失など</a:t>
            </a:r>
            <a:r>
              <a:rPr lang="ja-JP" altLang="en-US" b="1" dirty="0" smtClean="0"/>
              <a:t>府民</a:t>
            </a:r>
            <a:r>
              <a:rPr lang="ja-JP" altLang="en-US" b="1" dirty="0"/>
              <a:t>生活</a:t>
            </a:r>
            <a:r>
              <a:rPr lang="ja-JP" altLang="en-US" b="1" dirty="0" smtClean="0"/>
              <a:t>に大きな</a:t>
            </a:r>
            <a:r>
              <a:rPr lang="ja-JP" altLang="en-US" b="1" dirty="0"/>
              <a:t>影響</a:t>
            </a:r>
            <a:r>
              <a:rPr lang="ja-JP" altLang="en-US" dirty="0"/>
              <a:t>。また</a:t>
            </a:r>
            <a:r>
              <a:rPr lang="ja-JP" altLang="en-US" dirty="0" smtClean="0"/>
              <a:t>、</a:t>
            </a:r>
            <a:r>
              <a:rPr lang="ja-JP" altLang="en-US" b="1" dirty="0" smtClean="0"/>
              <a:t>「新しい生活様式」の実践</a:t>
            </a:r>
            <a:r>
              <a:rPr lang="ja-JP" altLang="en-US" dirty="0" smtClean="0"/>
              <a:t>やこれまで</a:t>
            </a:r>
            <a:r>
              <a:rPr lang="ja-JP" altLang="en-US" b="1" dirty="0" smtClean="0"/>
              <a:t>遅れていたデジタル化</a:t>
            </a:r>
            <a:r>
              <a:rPr lang="ja-JP" altLang="en-US" b="1" dirty="0"/>
              <a:t>の</a:t>
            </a:r>
            <a:r>
              <a:rPr lang="ja-JP" altLang="en-US" b="1" dirty="0" smtClean="0"/>
              <a:t>加速</a:t>
            </a:r>
            <a:r>
              <a:rPr lang="ja-JP" altLang="en-US" dirty="0" smtClean="0"/>
              <a:t>などにより、</a:t>
            </a:r>
            <a:r>
              <a:rPr lang="ja-JP" altLang="en-US" b="1" dirty="0" smtClean="0"/>
              <a:t>生活</a:t>
            </a:r>
            <a:r>
              <a:rPr lang="ja-JP" altLang="en-US" b="1" dirty="0"/>
              <a:t>スタイルや</a:t>
            </a:r>
            <a:r>
              <a:rPr lang="ja-JP" altLang="en-US" b="1" dirty="0" smtClean="0"/>
              <a:t>意識</a:t>
            </a:r>
            <a:r>
              <a:rPr lang="ja-JP" altLang="en-US" b="1" dirty="0"/>
              <a:t>が</a:t>
            </a:r>
            <a:r>
              <a:rPr lang="ja-JP" altLang="en-US" b="1" dirty="0" smtClean="0"/>
              <a:t>変化</a:t>
            </a:r>
            <a:r>
              <a:rPr lang="ja-JP" altLang="en-US" dirty="0" smtClean="0"/>
              <a:t>。</a:t>
            </a:r>
            <a:endParaRPr lang="en-US" altLang="ja-JP" dirty="0"/>
          </a:p>
        </p:txBody>
      </p:sp>
      <p:sp>
        <p:nvSpPr>
          <p:cNvPr id="18"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1883455" y="2154875"/>
            <a:ext cx="5868000" cy="540000"/>
          </a:xfrm>
          <a:prstGeom prst="homePlate">
            <a:avLst>
              <a:gd name="adj" fmla="val 0"/>
            </a:avLst>
          </a:prstGeom>
          <a:solidFill>
            <a:schemeClr val="accent4">
              <a:lumMod val="40000"/>
              <a:lumOff val="60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3200" b="1" dirty="0">
                <a:solidFill>
                  <a:schemeClr val="tx1"/>
                </a:solidFill>
                <a:latin typeface="+mn-ea"/>
              </a:rPr>
              <a:t>新型コロナによる影響</a:t>
            </a:r>
          </a:p>
        </p:txBody>
      </p:sp>
      <p:sp>
        <p:nvSpPr>
          <p:cNvPr id="17" name="ホームベース 16"/>
          <p:cNvSpPr/>
          <p:nvPr/>
        </p:nvSpPr>
        <p:spPr>
          <a:xfrm>
            <a:off x="9681346" y="2154875"/>
            <a:ext cx="6084000" cy="540000"/>
          </a:xfrm>
          <a:prstGeom prst="homePlate">
            <a:avLst>
              <a:gd name="adj"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3200" b="1" dirty="0">
                <a:latin typeface="+mn-ea"/>
              </a:rPr>
              <a:t>新たな潮流</a:t>
            </a:r>
          </a:p>
        </p:txBody>
      </p:sp>
      <p:sp>
        <p:nvSpPr>
          <p:cNvPr id="21" name="角丸四角形 20"/>
          <p:cNvSpPr/>
          <p:nvPr/>
        </p:nvSpPr>
        <p:spPr>
          <a:xfrm>
            <a:off x="533400" y="2870888"/>
            <a:ext cx="16108463" cy="8268666"/>
          </a:xfrm>
          <a:prstGeom prst="roundRect">
            <a:avLst>
              <a:gd name="adj" fmla="val 4491"/>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latin typeface="+mn-ea"/>
            </a:endParaRPr>
          </a:p>
        </p:txBody>
      </p:sp>
      <p:sp>
        <p:nvSpPr>
          <p:cNvPr id="23" name="角丸四角形 22"/>
          <p:cNvSpPr/>
          <p:nvPr/>
        </p:nvSpPr>
        <p:spPr>
          <a:xfrm>
            <a:off x="254352" y="5331221"/>
            <a:ext cx="540000" cy="3348000"/>
          </a:xfrm>
          <a:prstGeom prst="roundRect">
            <a:avLst>
              <a:gd name="adj" fmla="val 1650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solidFill>
                  <a:schemeClr val="bg1"/>
                </a:solidFill>
              </a:rPr>
              <a:t>社会・暮らし</a:t>
            </a:r>
          </a:p>
        </p:txBody>
      </p:sp>
    </p:spTree>
    <p:extLst>
      <p:ext uri="{BB962C8B-B14F-4D97-AF65-F5344CB8AC3E}">
        <p14:creationId xmlns:p14="http://schemas.microsoft.com/office/powerpoint/2010/main" val="2780853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ホームベース 20"/>
          <p:cNvSpPr/>
          <p:nvPr/>
        </p:nvSpPr>
        <p:spPr>
          <a:xfrm>
            <a:off x="8936853" y="2416879"/>
            <a:ext cx="7572987" cy="6784271"/>
          </a:xfrm>
          <a:prstGeom prst="homePlat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spc="-151" dirty="0">
              <a:latin typeface="+mn-ea"/>
            </a:endParaRPr>
          </a:p>
        </p:txBody>
      </p:sp>
      <p:sp>
        <p:nvSpPr>
          <p:cNvPr id="22" name="ホームベース 21"/>
          <p:cNvSpPr/>
          <p:nvPr/>
        </p:nvSpPr>
        <p:spPr>
          <a:xfrm>
            <a:off x="995543" y="2416879"/>
            <a:ext cx="7643825" cy="6784271"/>
          </a:xfrm>
          <a:prstGeom prst="homePlate">
            <a:avLst>
              <a:gd name="adj"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latin typeface="+mn-ea"/>
            </a:endParaRPr>
          </a:p>
        </p:txBody>
      </p:sp>
      <p:sp>
        <p:nvSpPr>
          <p:cNvPr id="4" name="テキスト ボックス 3"/>
          <p:cNvSpPr txBox="1"/>
          <p:nvPr/>
        </p:nvSpPr>
        <p:spPr>
          <a:xfrm>
            <a:off x="15929811" y="0"/>
            <a:ext cx="982351" cy="425758"/>
          </a:xfrm>
          <a:prstGeom prst="rect">
            <a:avLst/>
          </a:prstGeom>
          <a:noFill/>
          <a:ln>
            <a:noFill/>
          </a:ln>
        </p:spPr>
        <p:txBody>
          <a:bodyPr wrap="square" rtlCol="0">
            <a:spAutoFit/>
          </a:bodyPr>
          <a:lstStyle/>
          <a:p>
            <a:pPr algn="ctr">
              <a:lnSpc>
                <a:spcPts val="1300"/>
              </a:lnSpc>
            </a:pPr>
            <a:r>
              <a:rPr kumimoji="1" lang="ja-JP" altLang="en-US" sz="1200" b="1" dirty="0">
                <a:solidFill>
                  <a:schemeClr val="bg1"/>
                </a:solidFill>
              </a:rPr>
              <a:t>Ｒ</a:t>
            </a:r>
            <a:r>
              <a:rPr kumimoji="1" lang="en-US" altLang="ja-JP" sz="1200" b="1" dirty="0">
                <a:solidFill>
                  <a:schemeClr val="bg1"/>
                </a:solidFill>
              </a:rPr>
              <a:t>2.8.25</a:t>
            </a:r>
          </a:p>
          <a:p>
            <a:pPr algn="ctr">
              <a:lnSpc>
                <a:spcPts val="1300"/>
              </a:lnSpc>
            </a:pPr>
            <a:r>
              <a:rPr kumimoji="1" lang="ja-JP" altLang="en-US" sz="1200" b="1" dirty="0">
                <a:solidFill>
                  <a:schemeClr val="bg1"/>
                </a:solidFill>
              </a:rPr>
              <a:t>企画室</a:t>
            </a:r>
          </a:p>
        </p:txBody>
      </p:sp>
      <p:sp>
        <p:nvSpPr>
          <p:cNvPr id="27"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４）</a:t>
            </a:r>
            <a:r>
              <a:rPr lang="ja-JP" altLang="en-US" sz="3600" b="1" dirty="0">
                <a:solidFill>
                  <a:schemeClr val="bg1"/>
                </a:solidFill>
                <a:latin typeface="+mn-ea"/>
                <a:ea typeface="+mn-ea"/>
              </a:rPr>
              <a:t>コロナの影響と新たな</a:t>
            </a:r>
            <a:r>
              <a:rPr lang="ja-JP" altLang="en-US" sz="3600" b="1" dirty="0" smtClean="0">
                <a:solidFill>
                  <a:schemeClr val="bg1"/>
                </a:solidFill>
                <a:latin typeface="+mn-ea"/>
                <a:ea typeface="+mn-ea"/>
              </a:rPr>
              <a:t>潮流　</a:t>
            </a:r>
            <a:r>
              <a:rPr lang="en-US" altLang="ja-JP" sz="3600" b="1" dirty="0" smtClean="0">
                <a:solidFill>
                  <a:schemeClr val="bg1"/>
                </a:solidFill>
                <a:latin typeface="+mn-ea"/>
                <a:ea typeface="+mn-ea"/>
              </a:rPr>
              <a:t>〜</a:t>
            </a:r>
            <a:r>
              <a:rPr lang="ja-JP" altLang="en-US" sz="3600" b="1" dirty="0" smtClean="0">
                <a:solidFill>
                  <a:schemeClr val="bg1"/>
                </a:solidFill>
                <a:latin typeface="+mn-ea"/>
                <a:ea typeface="+mn-ea"/>
              </a:rPr>
              <a:t>副首都の確立に向けて</a:t>
            </a:r>
            <a:r>
              <a:rPr lang="en-US" altLang="ja-JP" sz="3600" b="1" dirty="0" smtClean="0">
                <a:solidFill>
                  <a:schemeClr val="bg1"/>
                </a:solidFill>
                <a:latin typeface="+mn-ea"/>
                <a:ea typeface="+mn-ea"/>
              </a:rPr>
              <a:t>〜</a:t>
            </a:r>
            <a:endParaRPr lang="ja-JP" altLang="en-US" sz="2800" b="1" dirty="0">
              <a:solidFill>
                <a:schemeClr val="bg1"/>
              </a:solidFill>
              <a:latin typeface="+mn-ea"/>
            </a:endParaRPr>
          </a:p>
        </p:txBody>
      </p:sp>
      <p:sp>
        <p:nvSpPr>
          <p:cNvPr id="35" name="テキスト ボックス 34"/>
          <p:cNvSpPr txBox="1"/>
          <p:nvPr/>
        </p:nvSpPr>
        <p:spPr>
          <a:xfrm>
            <a:off x="1116000" y="4068000"/>
            <a:ext cx="7180615" cy="4062651"/>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r>
              <a:rPr lang="ja-JP" altLang="en-US" spc="-200" dirty="0" smtClean="0">
                <a:latin typeface="+mn-ea"/>
                <a:ea typeface="+mn-ea"/>
              </a:rPr>
              <a:t>東京を中心とした感染拡大と日本全体の経済機能等の低下の懸念</a:t>
            </a:r>
            <a:r>
              <a:rPr lang="ja-JP" altLang="en-US" sz="2000" b="0" dirty="0">
                <a:latin typeface="+mn-ea"/>
                <a:ea typeface="+mn-ea"/>
              </a:rPr>
              <a:t>（参考</a:t>
            </a:r>
            <a:r>
              <a:rPr lang="ja-JP" altLang="en-US" sz="2000" b="0" dirty="0" smtClean="0">
                <a:latin typeface="+mn-ea"/>
                <a:ea typeface="+mn-ea"/>
              </a:rPr>
              <a:t>資料</a:t>
            </a:r>
            <a:r>
              <a:rPr lang="en-US" altLang="ja-JP" sz="2000" b="0" dirty="0" smtClean="0">
                <a:latin typeface="+mn-ea"/>
                <a:ea typeface="+mn-ea"/>
              </a:rPr>
              <a:t>40~44</a:t>
            </a:r>
            <a:r>
              <a:rPr lang="ja-JP" altLang="en-US" sz="2000" b="0" dirty="0" smtClean="0">
                <a:latin typeface="+mn-ea"/>
                <a:ea typeface="+mn-ea"/>
              </a:rPr>
              <a:t>）</a:t>
            </a:r>
            <a:endParaRPr lang="en-US" altLang="ja-JP" sz="2000" spc="-200" dirty="0" smtClean="0">
              <a:latin typeface="+mn-ea"/>
              <a:ea typeface="+mn-ea"/>
            </a:endParaRPr>
          </a:p>
          <a:p>
            <a:pPr marL="0" indent="0">
              <a:buNone/>
            </a:pPr>
            <a:r>
              <a:rPr lang="ja-JP" altLang="en-US" sz="1600" b="0" spc="-200" dirty="0">
                <a:latin typeface="+mn-ea"/>
                <a:ea typeface="+mn-ea"/>
              </a:rPr>
              <a:t>　</a:t>
            </a:r>
            <a:r>
              <a:rPr lang="ja-JP" altLang="en-US" sz="1600" b="0" spc="-200" dirty="0" smtClean="0">
                <a:latin typeface="+mn-ea"/>
                <a:ea typeface="+mn-ea"/>
              </a:rPr>
              <a:t>　　　　　　　　　　　　　　　　　　　</a:t>
            </a:r>
            <a:endParaRPr lang="en-US" altLang="ja-JP" sz="1600" dirty="0">
              <a:latin typeface="+mn-ea"/>
              <a:ea typeface="+mn-ea"/>
            </a:endParaRPr>
          </a:p>
          <a:p>
            <a:pPr marL="288000" indent="-457200">
              <a:buNone/>
            </a:pPr>
            <a:r>
              <a:rPr lang="ja-JP" altLang="en-US" sz="1800" b="0" dirty="0">
                <a:latin typeface="+mn-ea"/>
                <a:ea typeface="+mn-ea"/>
              </a:rPr>
              <a:t>　</a:t>
            </a:r>
            <a:r>
              <a:rPr lang="ja-JP" altLang="en-US" sz="1800" b="0" dirty="0" smtClean="0">
                <a:latin typeface="+mn-ea"/>
                <a:ea typeface="+mn-ea"/>
              </a:rPr>
              <a:t>・人口が過密する東京を中心にコロナが感染拡大</a:t>
            </a:r>
            <a:endParaRPr lang="en-US" altLang="ja-JP" sz="1800" b="0" dirty="0" smtClean="0">
              <a:latin typeface="+mn-ea"/>
              <a:ea typeface="+mn-ea"/>
            </a:endParaRPr>
          </a:p>
          <a:p>
            <a:pPr marL="288000" indent="-457200">
              <a:buNone/>
            </a:pPr>
            <a:r>
              <a:rPr lang="ja-JP" altLang="en-US" sz="1800" b="0" dirty="0">
                <a:latin typeface="+mn-ea"/>
                <a:ea typeface="+mn-ea"/>
              </a:rPr>
              <a:t>　</a:t>
            </a:r>
            <a:r>
              <a:rPr lang="ja-JP" altLang="en-US" sz="1800" b="0" dirty="0" smtClean="0">
                <a:latin typeface="+mn-ea"/>
                <a:ea typeface="+mn-ea"/>
              </a:rPr>
              <a:t>　（日本全土の</a:t>
            </a:r>
            <a:r>
              <a:rPr lang="en-US" altLang="ja-JP" sz="1800" b="0" dirty="0" smtClean="0">
                <a:latin typeface="+mn-ea"/>
                <a:ea typeface="+mn-ea"/>
              </a:rPr>
              <a:t>0.58%</a:t>
            </a:r>
            <a:r>
              <a:rPr lang="ja-JP" altLang="en-US" sz="1800" b="0" dirty="0" smtClean="0">
                <a:latin typeface="+mn-ea"/>
                <a:ea typeface="+mn-ea"/>
              </a:rPr>
              <a:t>の面積に、全人口の約</a:t>
            </a:r>
            <a:r>
              <a:rPr lang="en-US" altLang="ja-JP" sz="1800" b="0" dirty="0" smtClean="0">
                <a:latin typeface="+mn-ea"/>
                <a:ea typeface="+mn-ea"/>
              </a:rPr>
              <a:t>11%</a:t>
            </a:r>
            <a:r>
              <a:rPr lang="ja-JP" altLang="en-US" sz="1800" b="0" dirty="0" smtClean="0">
                <a:latin typeface="+mn-ea"/>
                <a:ea typeface="+mn-ea"/>
              </a:rPr>
              <a:t>が集中）</a:t>
            </a:r>
            <a:endParaRPr lang="en-US" altLang="ja-JP" sz="1800" b="0" dirty="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日本においては、経済・政治機能ともに、東京に一極集中しており、仮に、政治・経済の機能が過度に集中する東京において、海外のような都市封鎖（ロックダウン）が行われた場合には、日本全体に甚大な影響が想定</a:t>
            </a:r>
            <a:endParaRPr lang="en-US" altLang="ja-JP" sz="1800" b="0" dirty="0" smtClean="0">
              <a:latin typeface="+mn-ea"/>
              <a:ea typeface="+mn-ea"/>
            </a:endParaRPr>
          </a:p>
          <a:p>
            <a:pPr marL="457200" indent="-457200">
              <a:buNone/>
            </a:pPr>
            <a:endParaRPr lang="en-US" altLang="ja-JP" sz="1800" b="0" dirty="0" smtClean="0">
              <a:latin typeface="+mn-ea"/>
              <a:ea typeface="+mn-ea"/>
            </a:endParaRPr>
          </a:p>
          <a:p>
            <a:pPr marL="457200" indent="-457200">
              <a:buNone/>
            </a:pPr>
            <a:endParaRPr lang="en-US" altLang="ja-JP" sz="1800" b="0" dirty="0" smtClean="0">
              <a:latin typeface="+mn-ea"/>
              <a:ea typeface="+mn-ea"/>
            </a:endParaRPr>
          </a:p>
          <a:p>
            <a:pPr marL="457200" indent="-457200">
              <a:buNone/>
            </a:pPr>
            <a:r>
              <a:rPr lang="ja-JP" altLang="en-US" sz="1400" b="0" dirty="0" smtClean="0">
                <a:latin typeface="+mn-ea"/>
                <a:ea typeface="+mn-ea"/>
              </a:rPr>
              <a:t>　　</a:t>
            </a:r>
            <a:endParaRPr lang="en-US" altLang="ja-JP" sz="1400" b="0" dirty="0">
              <a:latin typeface="+mn-ea"/>
              <a:ea typeface="+mn-ea"/>
            </a:endParaRPr>
          </a:p>
          <a:p>
            <a:pPr marL="457200" indent="-457200">
              <a:buNone/>
            </a:pPr>
            <a:r>
              <a:rPr lang="ja-JP" altLang="en-US" sz="1400" b="0" dirty="0" smtClean="0">
                <a:latin typeface="+mn-ea"/>
                <a:ea typeface="+mn-ea"/>
              </a:rPr>
              <a:t>　</a:t>
            </a:r>
            <a:r>
              <a:rPr lang="ja-JP" altLang="en-US" sz="1800" b="0" dirty="0" smtClean="0">
                <a:latin typeface="+mn-ea"/>
                <a:ea typeface="+mn-ea"/>
              </a:rPr>
              <a:t>→東京一極集中を是正し、日本の成長を支える二極の一極をつくりだすことが必要</a:t>
            </a:r>
            <a:endParaRPr lang="en-US" altLang="ja-JP" sz="1800" b="0" dirty="0">
              <a:latin typeface="+mn-ea"/>
              <a:ea typeface="+mn-ea"/>
            </a:endParaRPr>
          </a:p>
        </p:txBody>
      </p:sp>
      <p:sp>
        <p:nvSpPr>
          <p:cNvPr id="36" name="テキスト ボックス 35"/>
          <p:cNvSpPr txBox="1"/>
          <p:nvPr/>
        </p:nvSpPr>
        <p:spPr>
          <a:xfrm>
            <a:off x="9144000" y="4068000"/>
            <a:ext cx="7336637" cy="5062924"/>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r>
              <a:rPr lang="ja-JP" altLang="en-US" dirty="0" smtClean="0">
                <a:latin typeface="+mn-ea"/>
                <a:ea typeface="+mn-ea"/>
              </a:rPr>
              <a:t>東京一極集中リスクの是正の議論が活発化</a:t>
            </a:r>
            <a:endParaRPr lang="en-US" altLang="ja-JP" dirty="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・コロナの感染拡大を受け、国等において東京一極集中リスクの是正の議論が活発化</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　　「経済財政運営と改革の基本方針</a:t>
            </a:r>
            <a:r>
              <a:rPr lang="en-US" altLang="ja-JP" sz="1800" b="0" dirty="0" smtClean="0">
                <a:latin typeface="+mn-ea"/>
                <a:ea typeface="+mn-ea"/>
              </a:rPr>
              <a:t>2020</a:t>
            </a:r>
            <a:r>
              <a:rPr lang="ja-JP" altLang="en-US" sz="1800" b="0" dirty="0" smtClean="0">
                <a:latin typeface="+mn-ea"/>
                <a:ea typeface="+mn-ea"/>
              </a:rPr>
              <a:t>」</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　　　・東京一極集中型から多核連携型の国づくりへ</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　　「まち・ひと・しごと創生基本方針</a:t>
            </a:r>
            <a:r>
              <a:rPr lang="en-US" altLang="ja-JP" sz="1800" b="0" dirty="0" smtClean="0">
                <a:latin typeface="+mn-ea"/>
                <a:ea typeface="+mn-ea"/>
              </a:rPr>
              <a:t>2020</a:t>
            </a:r>
            <a:r>
              <a:rPr lang="ja-JP" altLang="en-US" sz="1800" b="0" dirty="0" smtClean="0">
                <a:latin typeface="+mn-ea"/>
                <a:ea typeface="+mn-ea"/>
              </a:rPr>
              <a:t>」</a:t>
            </a:r>
            <a:endParaRPr lang="en-US" altLang="ja-JP" sz="1800" b="0" dirty="0" smtClean="0">
              <a:latin typeface="+mn-ea"/>
              <a:ea typeface="+mn-ea"/>
            </a:endParaRPr>
          </a:p>
          <a:p>
            <a:pPr marL="1085850" indent="-1085850">
              <a:buNone/>
            </a:pPr>
            <a:r>
              <a:rPr lang="ja-JP" altLang="en-US" sz="1800" b="0" dirty="0">
                <a:latin typeface="+mn-ea"/>
                <a:ea typeface="+mn-ea"/>
              </a:rPr>
              <a:t>　</a:t>
            </a:r>
            <a:r>
              <a:rPr lang="ja-JP" altLang="en-US" sz="1800" b="0" dirty="0" smtClean="0">
                <a:latin typeface="+mn-ea"/>
                <a:ea typeface="+mn-ea"/>
              </a:rPr>
              <a:t>　　　・新たな日常に対応した地域経済の構築と東京圏への一極</a:t>
            </a:r>
            <a:endParaRPr lang="en-US" altLang="ja-JP" sz="1800" b="0" dirty="0" smtClean="0">
              <a:latin typeface="+mn-ea"/>
              <a:ea typeface="+mn-ea"/>
            </a:endParaRPr>
          </a:p>
          <a:p>
            <a:pPr marL="1085850" indent="-1085850">
              <a:buNone/>
            </a:pPr>
            <a:r>
              <a:rPr lang="ja-JP" altLang="en-US" sz="1800" b="0" dirty="0">
                <a:latin typeface="+mn-ea"/>
                <a:ea typeface="+mn-ea"/>
              </a:rPr>
              <a:t>　</a:t>
            </a:r>
            <a:r>
              <a:rPr lang="ja-JP" altLang="en-US" sz="1800" b="0" dirty="0" smtClean="0">
                <a:latin typeface="+mn-ea"/>
                <a:ea typeface="+mn-ea"/>
              </a:rPr>
              <a:t>　　　　集中の是正</a:t>
            </a:r>
            <a:endParaRPr lang="en-US" altLang="ja-JP" sz="1800" b="0" dirty="0" smtClean="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→「副首都・大阪」の実現に向けた取組みを加速させることが必要</a:t>
            </a:r>
            <a:endParaRPr lang="en-US" altLang="ja-JP" sz="1800" b="0" dirty="0" smtClean="0">
              <a:latin typeface="+mn-ea"/>
              <a:ea typeface="+mn-ea"/>
            </a:endParaRPr>
          </a:p>
          <a:p>
            <a:pPr marL="0" indent="0">
              <a:spcAft>
                <a:spcPts val="600"/>
              </a:spcAft>
              <a:buNone/>
            </a:pPr>
            <a:r>
              <a:rPr lang="ja-JP" altLang="en-US" sz="1800" b="0" dirty="0">
                <a:latin typeface="+mn-ea"/>
                <a:ea typeface="+mn-ea"/>
              </a:rPr>
              <a:t>　</a:t>
            </a:r>
            <a:endParaRPr lang="en-US" altLang="ja-JP" sz="1800" b="0" dirty="0" smtClean="0">
              <a:latin typeface="+mn-ea"/>
              <a:ea typeface="+mn-ea"/>
            </a:endParaRPr>
          </a:p>
          <a:p>
            <a:r>
              <a:rPr lang="ja-JP" altLang="en-US" dirty="0" smtClean="0">
                <a:latin typeface="+mn-ea"/>
                <a:ea typeface="+mn-ea"/>
              </a:rPr>
              <a:t>東京からの人口流出</a:t>
            </a:r>
            <a:r>
              <a:rPr lang="ja-JP" altLang="en-US" sz="2000" b="0" dirty="0">
                <a:latin typeface="+mn-ea"/>
                <a:ea typeface="+mn-ea"/>
              </a:rPr>
              <a:t>（参考</a:t>
            </a:r>
            <a:r>
              <a:rPr lang="ja-JP" altLang="en-US" sz="2000" b="0" dirty="0" smtClean="0">
                <a:latin typeface="+mn-ea"/>
                <a:ea typeface="+mn-ea"/>
              </a:rPr>
              <a:t>資料</a:t>
            </a:r>
            <a:r>
              <a:rPr lang="en-US" altLang="ja-JP" sz="2000" b="0" dirty="0" smtClean="0">
                <a:latin typeface="+mn-ea"/>
                <a:ea typeface="+mn-ea"/>
              </a:rPr>
              <a:t>39</a:t>
            </a:r>
            <a:r>
              <a:rPr lang="ja-JP" altLang="en-US" sz="2000" b="0" dirty="0" smtClean="0">
                <a:latin typeface="+mn-ea"/>
                <a:ea typeface="+mn-ea"/>
              </a:rPr>
              <a:t>）</a:t>
            </a:r>
            <a:endParaRPr lang="en-US" altLang="ja-JP" sz="2000" b="0" dirty="0">
              <a:latin typeface="+mn-ea"/>
              <a:ea typeface="+mn-ea"/>
            </a:endParaRPr>
          </a:p>
          <a:p>
            <a:pPr marL="450850" indent="-450850">
              <a:buNone/>
            </a:pPr>
            <a:r>
              <a:rPr lang="ja-JP" altLang="en-US" sz="1800" b="0" dirty="0">
                <a:latin typeface="+mn-ea"/>
                <a:ea typeface="+mn-ea"/>
              </a:rPr>
              <a:t>　</a:t>
            </a:r>
            <a:r>
              <a:rPr lang="ja-JP" altLang="en-US" sz="1800" b="0" dirty="0" smtClean="0">
                <a:latin typeface="+mn-ea"/>
                <a:ea typeface="+mn-ea"/>
              </a:rPr>
              <a:t>・コロナが感染拡大以降、東京では５月に、</a:t>
            </a:r>
            <a:r>
              <a:rPr lang="en-US" altLang="ja-JP" sz="1800" b="0" dirty="0" smtClean="0">
                <a:latin typeface="+mn-ea"/>
                <a:ea typeface="+mn-ea"/>
              </a:rPr>
              <a:t>2013</a:t>
            </a:r>
            <a:r>
              <a:rPr lang="ja-JP" altLang="en-US" sz="1800" b="0" dirty="0" smtClean="0">
                <a:latin typeface="+mn-ea"/>
                <a:ea typeface="+mn-ea"/>
              </a:rPr>
              <a:t>年</a:t>
            </a:r>
            <a:r>
              <a:rPr lang="en-US" altLang="ja-JP" sz="1800" b="0" dirty="0" smtClean="0">
                <a:latin typeface="+mn-ea"/>
                <a:ea typeface="+mn-ea"/>
              </a:rPr>
              <a:t>7</a:t>
            </a:r>
            <a:r>
              <a:rPr lang="ja-JP" altLang="en-US" sz="1800" b="0" dirty="0" smtClean="0">
                <a:latin typeface="+mn-ea"/>
                <a:ea typeface="+mn-ea"/>
              </a:rPr>
              <a:t>月以来となる約</a:t>
            </a:r>
            <a:r>
              <a:rPr lang="en-US" altLang="ja-JP" sz="1800" b="0" dirty="0" smtClean="0">
                <a:latin typeface="+mn-ea"/>
                <a:ea typeface="+mn-ea"/>
              </a:rPr>
              <a:t>1000</a:t>
            </a:r>
            <a:r>
              <a:rPr lang="ja-JP" altLang="en-US" sz="1800" b="0" dirty="0" smtClean="0">
                <a:latin typeface="+mn-ea"/>
                <a:ea typeface="+mn-ea"/>
              </a:rPr>
              <a:t>名</a:t>
            </a:r>
            <a:r>
              <a:rPr lang="ja-JP" altLang="en-US" sz="1800" b="0" dirty="0">
                <a:latin typeface="+mn-ea"/>
                <a:ea typeface="+mn-ea"/>
              </a:rPr>
              <a:t>の</a:t>
            </a:r>
            <a:r>
              <a:rPr lang="ja-JP" altLang="en-US" sz="1800" b="0" dirty="0" smtClean="0">
                <a:latin typeface="+mn-ea"/>
                <a:ea typeface="+mn-ea"/>
              </a:rPr>
              <a:t>転出超過を記録し、７月にも、約</a:t>
            </a:r>
            <a:r>
              <a:rPr lang="en-US" altLang="ja-JP" sz="1800" b="0" dirty="0" smtClean="0">
                <a:latin typeface="+mn-ea"/>
                <a:ea typeface="+mn-ea"/>
              </a:rPr>
              <a:t>2500</a:t>
            </a:r>
            <a:r>
              <a:rPr lang="ja-JP" altLang="en-US" sz="1800" b="0" dirty="0" smtClean="0">
                <a:latin typeface="+mn-ea"/>
                <a:ea typeface="+mn-ea"/>
              </a:rPr>
              <a:t>名の転出超過</a:t>
            </a:r>
            <a:endParaRPr lang="en-US" altLang="ja-JP" sz="1800" b="0" dirty="0" smtClean="0">
              <a:latin typeface="+mn-ea"/>
              <a:ea typeface="+mn-ea"/>
            </a:endParaRPr>
          </a:p>
          <a:p>
            <a:pPr marL="457200" indent="-457200">
              <a:buNone/>
            </a:pPr>
            <a:r>
              <a:rPr lang="ja-JP" altLang="en-US" sz="1800" b="0" dirty="0">
                <a:latin typeface="+mn-ea"/>
                <a:ea typeface="+mn-ea"/>
              </a:rPr>
              <a:t>　・首都圏の若者を中心とする地方移住への関心の高まり</a:t>
            </a:r>
            <a:endParaRPr lang="en-US" altLang="ja-JP" sz="1800" b="0" dirty="0">
              <a:latin typeface="+mn-ea"/>
              <a:ea typeface="+mn-ea"/>
            </a:endParaRPr>
          </a:p>
          <a:p>
            <a:pPr marL="457200" indent="-457200">
              <a:buNone/>
            </a:pPr>
            <a:r>
              <a:rPr lang="ja-JP" altLang="en-US" sz="1800" b="0" dirty="0">
                <a:latin typeface="+mn-ea"/>
                <a:ea typeface="+mn-ea"/>
              </a:rPr>
              <a:t>　</a:t>
            </a:r>
            <a:r>
              <a:rPr lang="ja-JP" altLang="en-US" sz="1800" b="0" dirty="0" smtClean="0">
                <a:latin typeface="+mn-ea"/>
                <a:ea typeface="+mn-ea"/>
              </a:rPr>
              <a:t>・東京のビジネス地区のオフィス空室も上昇</a:t>
            </a:r>
            <a:endParaRPr lang="en-US" altLang="ja-JP" sz="1800" b="0" dirty="0" smtClean="0">
              <a:latin typeface="+mn-ea"/>
              <a:ea typeface="+mn-ea"/>
            </a:endParaRPr>
          </a:p>
          <a:p>
            <a:pPr marL="531813" indent="-531813">
              <a:buNone/>
            </a:pPr>
            <a:r>
              <a:rPr lang="ja-JP" altLang="en-US" sz="1800" b="0" dirty="0">
                <a:latin typeface="+mn-ea"/>
                <a:ea typeface="+mn-ea"/>
              </a:rPr>
              <a:t>　</a:t>
            </a:r>
            <a:r>
              <a:rPr lang="ja-JP" altLang="en-US" sz="1800" b="0" dirty="0" smtClean="0">
                <a:latin typeface="+mn-ea"/>
                <a:ea typeface="+mn-ea"/>
              </a:rPr>
              <a:t>→「副首都・大阪」として、都市力を高め、大阪から東京圏への転出超過に歯止めをかけることが必要</a:t>
            </a:r>
            <a:endParaRPr lang="ja-JP" altLang="en-US" sz="1800" b="0" dirty="0">
              <a:latin typeface="+mn-ea"/>
              <a:ea typeface="+mn-ea"/>
            </a:endParaRPr>
          </a:p>
        </p:txBody>
      </p:sp>
      <p:sp>
        <p:nvSpPr>
          <p:cNvPr id="31" name="テキスト ボックス 30"/>
          <p:cNvSpPr txBox="1"/>
          <p:nvPr/>
        </p:nvSpPr>
        <p:spPr>
          <a:xfrm>
            <a:off x="1152000" y="3060000"/>
            <a:ext cx="6796430" cy="646331"/>
          </a:xfrm>
          <a:prstGeom prst="rect">
            <a:avLst/>
          </a:prstGeom>
          <a:noFill/>
        </p:spPr>
        <p:txBody>
          <a:bodyPr wrap="square" rtlCol="0">
            <a:spAutoFit/>
          </a:bodyPr>
          <a:lstStyle>
            <a:defPPr>
              <a:defRPr lang="en-US"/>
            </a:defPPr>
            <a:lvl1pPr>
              <a:defRPr kumimoji="1" sz="3600" b="1">
                <a:latin typeface="+mn-ea"/>
              </a:defRPr>
            </a:lvl1pPr>
          </a:lstStyle>
          <a:p>
            <a:r>
              <a:rPr lang="ja-JP" altLang="en-US" dirty="0" smtClean="0"/>
              <a:t>東京一極集中リスクが顕在化</a:t>
            </a:r>
            <a:endParaRPr lang="ja-JP" altLang="en-US" dirty="0"/>
          </a:p>
        </p:txBody>
      </p:sp>
      <p:sp>
        <p:nvSpPr>
          <p:cNvPr id="39" name="テキスト ボックス 38"/>
          <p:cNvSpPr txBox="1"/>
          <p:nvPr/>
        </p:nvSpPr>
        <p:spPr>
          <a:xfrm>
            <a:off x="9180000" y="3060000"/>
            <a:ext cx="7222955" cy="553998"/>
          </a:xfrm>
          <a:prstGeom prst="rect">
            <a:avLst/>
          </a:prstGeom>
          <a:noFill/>
        </p:spPr>
        <p:txBody>
          <a:bodyPr wrap="square" rtlCol="0">
            <a:spAutoFit/>
          </a:bodyPr>
          <a:lstStyle/>
          <a:p>
            <a:pPr>
              <a:lnSpc>
                <a:spcPts val="3600"/>
              </a:lnSpc>
            </a:pPr>
            <a:r>
              <a:rPr kumimoji="1" lang="ja-JP" altLang="en-US" sz="3600" b="1" spc="-150" dirty="0" smtClean="0">
                <a:latin typeface="+mn-ea"/>
              </a:rPr>
              <a:t>東京一極集中是正の必要性の高まり</a:t>
            </a:r>
            <a:endParaRPr kumimoji="1" lang="ja-JP" altLang="en-US" sz="3600" b="1" spc="-150" dirty="0">
              <a:latin typeface="+mn-ea"/>
            </a:endParaRPr>
          </a:p>
        </p:txBody>
      </p:sp>
      <p:sp>
        <p:nvSpPr>
          <p:cNvPr id="25" name="テキスト ボックス 24"/>
          <p:cNvSpPr txBox="1"/>
          <p:nvPr/>
        </p:nvSpPr>
        <p:spPr>
          <a:xfrm>
            <a:off x="288000" y="739766"/>
            <a:ext cx="16354800" cy="1188000"/>
          </a:xfrm>
          <a:prstGeom prst="rect">
            <a:avLst/>
          </a:prstGeom>
          <a:noFill/>
          <a:ln w="9525">
            <a:solidFill>
              <a:schemeClr val="tx1"/>
            </a:solidFill>
          </a:ln>
        </p:spPr>
        <p:txBody>
          <a:bodyPr wrap="square" rtlCol="0" anchor="ctr" anchorCtr="0">
            <a:noAutofit/>
          </a:bodyPr>
          <a:lstStyle>
            <a:defPPr>
              <a:defRPr lang="en-US"/>
            </a:defPPr>
            <a:lvl1pPr marL="288000" indent="-457200">
              <a:defRPr sz="2400">
                <a:latin typeface="+mn-ea"/>
              </a:defRPr>
            </a:lvl1pPr>
          </a:lstStyle>
          <a:p>
            <a:r>
              <a:rPr lang="ja-JP" altLang="en-US" dirty="0" smtClean="0"/>
              <a:t>○経済や政治機能の集中とともに、人口</a:t>
            </a:r>
            <a:r>
              <a:rPr lang="ja-JP" altLang="en-US" dirty="0"/>
              <a:t>が過密する東京を中心にコロナが感染拡大しており</a:t>
            </a:r>
            <a:r>
              <a:rPr lang="ja-JP" altLang="en-US" dirty="0" smtClean="0"/>
              <a:t>、あらためて、危機事象発生時における</a:t>
            </a:r>
            <a:r>
              <a:rPr lang="ja-JP" altLang="en-US" b="1" dirty="0" smtClean="0"/>
              <a:t>東京一極集中のリスクが顕在化</a:t>
            </a:r>
            <a:r>
              <a:rPr lang="ja-JP" altLang="en-US" dirty="0" smtClean="0"/>
              <a:t>。</a:t>
            </a:r>
            <a:endParaRPr lang="en-US" altLang="ja-JP" dirty="0"/>
          </a:p>
        </p:txBody>
      </p:sp>
      <p:sp>
        <p:nvSpPr>
          <p:cNvPr id="18"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3" name="大かっこ 2"/>
          <p:cNvSpPr/>
          <p:nvPr/>
        </p:nvSpPr>
        <p:spPr>
          <a:xfrm>
            <a:off x="9840865" y="5048250"/>
            <a:ext cx="6530052" cy="1295400"/>
          </a:xfrm>
          <a:prstGeom prst="bracketPair">
            <a:avLst>
              <a:gd name="adj" fmla="val 1078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テキスト ボックス 1"/>
          <p:cNvSpPr txBox="1"/>
          <p:nvPr/>
        </p:nvSpPr>
        <p:spPr>
          <a:xfrm>
            <a:off x="1894868" y="6746816"/>
            <a:ext cx="5854889" cy="523220"/>
          </a:xfrm>
          <a:prstGeom prst="rect">
            <a:avLst/>
          </a:prstGeom>
          <a:noFill/>
        </p:spPr>
        <p:txBody>
          <a:bodyPr wrap="square" rtlCol="0">
            <a:spAutoFit/>
          </a:bodyPr>
          <a:lstStyle/>
          <a:p>
            <a:pPr marL="457200" indent="-457200">
              <a:buNone/>
            </a:pPr>
            <a:r>
              <a:rPr kumimoji="1" lang="ja-JP" altLang="en-US" sz="1400" dirty="0" smtClean="0"/>
              <a:t>・</a:t>
            </a:r>
            <a:r>
              <a:rPr lang="ja-JP" altLang="en-US" sz="1400" dirty="0" smtClean="0">
                <a:latin typeface="+mn-ea"/>
              </a:rPr>
              <a:t>東京都</a:t>
            </a:r>
            <a:r>
              <a:rPr lang="ja-JP" altLang="en-US" sz="1400" dirty="0">
                <a:latin typeface="+mn-ea"/>
              </a:rPr>
              <a:t>と大阪のＧＤＰの差は約３倍（世界主要都市より大きい差）</a:t>
            </a:r>
            <a:endParaRPr lang="en-US" altLang="ja-JP" sz="1400" dirty="0">
              <a:latin typeface="+mn-ea"/>
            </a:endParaRPr>
          </a:p>
          <a:p>
            <a:pPr marL="457200" indent="-457200">
              <a:buNone/>
            </a:pPr>
            <a:r>
              <a:rPr lang="ja-JP" altLang="en-US" sz="1400" dirty="0" smtClean="0">
                <a:latin typeface="+mn-ea"/>
              </a:rPr>
              <a:t>・</a:t>
            </a:r>
            <a:r>
              <a:rPr lang="ja-JP" altLang="en-US" sz="1400" dirty="0">
                <a:latin typeface="+mn-ea"/>
              </a:rPr>
              <a:t>国内の事業所数の約４割、上場企業本社の約５割が東京に</a:t>
            </a:r>
            <a:r>
              <a:rPr lang="ja-JP" altLang="en-US" sz="1400" dirty="0" smtClean="0">
                <a:latin typeface="+mn-ea"/>
              </a:rPr>
              <a:t>集中</a:t>
            </a:r>
            <a:endParaRPr lang="en-US" altLang="ja-JP" sz="1400" dirty="0">
              <a:latin typeface="+mn-ea"/>
            </a:endParaRPr>
          </a:p>
        </p:txBody>
      </p:sp>
      <p:sp>
        <p:nvSpPr>
          <p:cNvPr id="5" name="大かっこ 4"/>
          <p:cNvSpPr/>
          <p:nvPr/>
        </p:nvSpPr>
        <p:spPr>
          <a:xfrm>
            <a:off x="1894868" y="6758769"/>
            <a:ext cx="5622878" cy="52322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ホームベース 18"/>
          <p:cNvSpPr/>
          <p:nvPr/>
        </p:nvSpPr>
        <p:spPr>
          <a:xfrm>
            <a:off x="1883455" y="2154875"/>
            <a:ext cx="5868000" cy="540000"/>
          </a:xfrm>
          <a:prstGeom prst="homePlate">
            <a:avLst>
              <a:gd name="adj" fmla="val 0"/>
            </a:avLst>
          </a:prstGeom>
          <a:solidFill>
            <a:schemeClr val="accent4">
              <a:lumMod val="40000"/>
              <a:lumOff val="60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3200" b="1" dirty="0">
                <a:solidFill>
                  <a:schemeClr val="tx1"/>
                </a:solidFill>
                <a:latin typeface="+mn-ea"/>
              </a:rPr>
              <a:t>新型コロナによる影響</a:t>
            </a:r>
          </a:p>
        </p:txBody>
      </p:sp>
      <p:sp>
        <p:nvSpPr>
          <p:cNvPr id="20" name="ホームベース 19"/>
          <p:cNvSpPr/>
          <p:nvPr/>
        </p:nvSpPr>
        <p:spPr>
          <a:xfrm>
            <a:off x="9681346" y="2154875"/>
            <a:ext cx="6084000" cy="540000"/>
          </a:xfrm>
          <a:prstGeom prst="homePlate">
            <a:avLst>
              <a:gd name="adj"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3200" b="1" dirty="0">
                <a:latin typeface="+mn-ea"/>
              </a:rPr>
              <a:t>新たな潮流</a:t>
            </a:r>
          </a:p>
        </p:txBody>
      </p:sp>
      <p:sp>
        <p:nvSpPr>
          <p:cNvPr id="23" name="角丸四角形 22"/>
          <p:cNvSpPr/>
          <p:nvPr/>
        </p:nvSpPr>
        <p:spPr>
          <a:xfrm>
            <a:off x="533400" y="2870888"/>
            <a:ext cx="16108463" cy="6592266"/>
          </a:xfrm>
          <a:prstGeom prst="roundRect">
            <a:avLst>
              <a:gd name="adj" fmla="val 4491"/>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latin typeface="+mn-ea"/>
            </a:endParaRPr>
          </a:p>
        </p:txBody>
      </p:sp>
    </p:spTree>
    <p:extLst>
      <p:ext uri="{BB962C8B-B14F-4D97-AF65-F5344CB8AC3E}">
        <p14:creationId xmlns:p14="http://schemas.microsoft.com/office/powerpoint/2010/main" val="4093671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図形 128"/>
          <p:cNvSpPr/>
          <p:nvPr/>
        </p:nvSpPr>
        <p:spPr>
          <a:xfrm rot="18606084" flipV="1">
            <a:off x="2554599" y="5728621"/>
            <a:ext cx="13822721" cy="6296015"/>
          </a:xfrm>
          <a:prstGeom prst="swooshArrow">
            <a:avLst>
              <a:gd name="adj1" fmla="val 25000"/>
              <a:gd name="adj2" fmla="val 25000"/>
            </a:avLst>
          </a:prstGeom>
          <a:solidFill>
            <a:srgbClr val="0574FB">
              <a:alpha val="30196"/>
            </a:srgb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65" name="表 64"/>
          <p:cNvGraphicFramePr>
            <a:graphicFrameLocks noGrp="1"/>
          </p:cNvGraphicFramePr>
          <p:nvPr>
            <p:extLst>
              <p:ext uri="{D42A27DB-BD31-4B8C-83A1-F6EECF244321}">
                <p14:modId xmlns:p14="http://schemas.microsoft.com/office/powerpoint/2010/main" val="169269180"/>
              </p:ext>
            </p:extLst>
          </p:nvPr>
        </p:nvGraphicFramePr>
        <p:xfrm>
          <a:off x="81213" y="2347174"/>
          <a:ext cx="15335429" cy="2270760"/>
        </p:xfrm>
        <a:graphic>
          <a:graphicData uri="http://schemas.openxmlformats.org/drawingml/2006/table">
            <a:tbl>
              <a:tblPr firstRow="1" bandRow="1">
                <a:tableStyleId>{5940675A-B579-460E-94D1-54222C63F5DA}</a:tableStyleId>
              </a:tblPr>
              <a:tblGrid>
                <a:gridCol w="5098919">
                  <a:extLst>
                    <a:ext uri="{9D8B030D-6E8A-4147-A177-3AD203B41FA5}">
                      <a16:colId xmlns:a16="http://schemas.microsoft.com/office/drawing/2014/main" val="3006396470"/>
                    </a:ext>
                  </a:extLst>
                </a:gridCol>
                <a:gridCol w="5390147">
                  <a:extLst>
                    <a:ext uri="{9D8B030D-6E8A-4147-A177-3AD203B41FA5}">
                      <a16:colId xmlns:a16="http://schemas.microsoft.com/office/drawing/2014/main" val="2872057469"/>
                    </a:ext>
                  </a:extLst>
                </a:gridCol>
                <a:gridCol w="4846363">
                  <a:extLst>
                    <a:ext uri="{9D8B030D-6E8A-4147-A177-3AD203B41FA5}">
                      <a16:colId xmlns:a16="http://schemas.microsoft.com/office/drawing/2014/main" val="1847996734"/>
                    </a:ext>
                  </a:extLst>
                </a:gridCol>
              </a:tblGrid>
              <a:tr h="579120">
                <a:tc gridSpan="2">
                  <a:txBody>
                    <a:bodyPr/>
                    <a:lstStyle/>
                    <a:p>
                      <a:pPr algn="ctr">
                        <a:lnSpc>
                          <a:spcPct val="100000"/>
                        </a:lnSpc>
                      </a:pPr>
                      <a:r>
                        <a:rPr kumimoji="1" lang="ja-JP" altLang="en-US" sz="3200" b="1" dirty="0" smtClean="0">
                          <a:solidFill>
                            <a:schemeClr val="bg1"/>
                          </a:solidFill>
                          <a:latin typeface="Meiryo UI" panose="020B0604030504040204" pitchFamily="50" charset="-128"/>
                          <a:ea typeface="Meiryo UI" panose="020B0604030504040204" pitchFamily="50" charset="-128"/>
                        </a:rPr>
                        <a:t>ウィズコロナ（感染防止・経済活動の両立）</a:t>
                      </a:r>
                      <a:endParaRPr kumimoji="1" lang="ja-JP" altLang="en-US" sz="3200" b="1" dirty="0">
                        <a:solidFill>
                          <a:schemeClr val="bg1"/>
                        </a:solidFill>
                        <a:latin typeface="Meiryo UI" panose="020B0604030504040204" pitchFamily="50" charset="-128"/>
                        <a:ea typeface="Meiryo UI" panose="020B0604030504040204" pitchFamily="50" charset="-128"/>
                      </a:endParaRPr>
                    </a:p>
                  </a:txBody>
                  <a:tcPr anchor="ctr">
                    <a:solidFill>
                      <a:srgbClr val="2E75B6"/>
                    </a:solidFill>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lnSpc>
                          <a:spcPct val="100000"/>
                        </a:lnSpc>
                      </a:pPr>
                      <a:r>
                        <a:rPr kumimoji="1" lang="ja-JP" altLang="en-US" sz="3200" b="1" dirty="0" smtClean="0">
                          <a:solidFill>
                            <a:schemeClr val="bg1"/>
                          </a:solidFill>
                          <a:latin typeface="Meiryo UI" panose="020B0604030504040204" pitchFamily="50" charset="-128"/>
                          <a:ea typeface="Meiryo UI" panose="020B0604030504040204" pitchFamily="50" charset="-128"/>
                        </a:rPr>
                        <a:t>ポストコロナ</a:t>
                      </a:r>
                      <a:endParaRPr kumimoji="1" lang="ja-JP" altLang="en-US" sz="3200" b="1" dirty="0">
                        <a:solidFill>
                          <a:schemeClr val="bg1"/>
                        </a:solidFill>
                        <a:latin typeface="Meiryo UI" panose="020B0604030504040204" pitchFamily="50" charset="-128"/>
                        <a:ea typeface="Meiryo UI" panose="020B0604030504040204" pitchFamily="50" charset="-128"/>
                      </a:endParaRPr>
                    </a:p>
                  </a:txBody>
                  <a:tcPr anchor="ctr">
                    <a:solidFill>
                      <a:srgbClr val="2E75B6"/>
                    </a:solidFill>
                  </a:tcPr>
                </a:tc>
                <a:extLst>
                  <a:ext uri="{0D108BD9-81ED-4DB2-BD59-A6C34878D82A}">
                    <a16:rowId xmlns:a16="http://schemas.microsoft.com/office/drawing/2014/main" val="2632370285"/>
                  </a:ext>
                </a:extLst>
              </a:tr>
              <a:tr h="921888">
                <a:tc>
                  <a:txBody>
                    <a:bodyPr/>
                    <a:lstStyle/>
                    <a:p>
                      <a:pPr algn="ctr">
                        <a:lnSpc>
                          <a:spcPct val="100000"/>
                        </a:lnSpc>
                      </a:pPr>
                      <a:r>
                        <a:rPr kumimoji="1" lang="ja-JP" altLang="en-US" sz="3200" b="1" dirty="0" smtClean="0">
                          <a:latin typeface="+mn-ea"/>
                          <a:ea typeface="+mn-ea"/>
                        </a:rPr>
                        <a:t>緊急対策期</a:t>
                      </a:r>
                      <a:endParaRPr kumimoji="1" lang="en-US" altLang="ja-JP" sz="3200" b="1" dirty="0" smtClean="0">
                        <a:latin typeface="+mn-ea"/>
                        <a:ea typeface="+mn-ea"/>
                      </a:endParaRPr>
                    </a:p>
                    <a:p>
                      <a:pPr algn="ctr">
                        <a:lnSpc>
                          <a:spcPct val="100000"/>
                        </a:lnSpc>
                      </a:pPr>
                      <a:r>
                        <a:rPr kumimoji="1" lang="ja-JP" altLang="en-US" sz="2300" b="0" dirty="0" smtClean="0">
                          <a:latin typeface="+mn-ea"/>
                          <a:ea typeface="+mn-ea"/>
                        </a:rPr>
                        <a:t>（感染防止対策期）</a:t>
                      </a:r>
                      <a:endParaRPr kumimoji="1" lang="ja-JP" altLang="en-US" sz="2300" b="0" dirty="0">
                        <a:latin typeface="+mn-ea"/>
                        <a:ea typeface="+mn-ea"/>
                      </a:endParaRPr>
                    </a:p>
                  </a:txBody>
                  <a:tcPr marL="36000" marR="36000" anchor="ctr">
                    <a:solidFill>
                      <a:schemeClr val="accent4">
                        <a:lumMod val="20000"/>
                        <a:lumOff val="80000"/>
                      </a:schemeClr>
                    </a:solidFill>
                  </a:tcPr>
                </a:tc>
                <a:tc>
                  <a:txBody>
                    <a:bodyPr/>
                    <a:lstStyle/>
                    <a:p>
                      <a:pPr algn="ctr">
                        <a:lnSpc>
                          <a:spcPct val="100000"/>
                        </a:lnSpc>
                      </a:pPr>
                      <a:r>
                        <a:rPr kumimoji="1" lang="ja-JP" altLang="en-US" sz="3200" b="1" dirty="0" smtClean="0">
                          <a:latin typeface="+mn-ea"/>
                          <a:ea typeface="+mn-ea"/>
                        </a:rPr>
                        <a:t>反転攻勢準備期</a:t>
                      </a:r>
                      <a:endParaRPr kumimoji="1" lang="en-US" altLang="ja-JP" sz="3200" b="1" dirty="0" smtClean="0">
                        <a:latin typeface="+mn-ea"/>
                        <a:ea typeface="+mn-ea"/>
                      </a:endParaRPr>
                    </a:p>
                    <a:p>
                      <a:pPr algn="ctr">
                        <a:lnSpc>
                          <a:spcPct val="100000"/>
                        </a:lnSpc>
                      </a:pPr>
                      <a:r>
                        <a:rPr kumimoji="1" lang="ja-JP" altLang="en-US" sz="2200" b="0" spc="-200" baseline="0" dirty="0" smtClean="0">
                          <a:latin typeface="+mn-ea"/>
                          <a:ea typeface="+mn-ea"/>
                        </a:rPr>
                        <a:t>（治療薬開発等による感染コントロール期）</a:t>
                      </a:r>
                      <a:endParaRPr kumimoji="1" lang="ja-JP" altLang="en-US" sz="2200" b="0" spc="-200" baseline="0" dirty="0">
                        <a:latin typeface="+mn-ea"/>
                        <a:ea typeface="+mn-ea"/>
                      </a:endParaRPr>
                    </a:p>
                  </a:txBody>
                  <a:tcPr marL="36000" marR="36000" anchor="ctr">
                    <a:solidFill>
                      <a:schemeClr val="accent6">
                        <a:lumMod val="20000"/>
                        <a:lumOff val="80000"/>
                      </a:schemeClr>
                    </a:solidFill>
                  </a:tcPr>
                </a:tc>
                <a:tc>
                  <a:txBody>
                    <a:bodyPr/>
                    <a:lstStyle/>
                    <a:p>
                      <a:pPr algn="ctr">
                        <a:lnSpc>
                          <a:spcPct val="100000"/>
                        </a:lnSpc>
                      </a:pPr>
                      <a:r>
                        <a:rPr kumimoji="1" lang="ja-JP" altLang="en-US" sz="3200" b="1" dirty="0" smtClean="0">
                          <a:latin typeface="+mn-ea"/>
                          <a:ea typeface="+mn-ea"/>
                        </a:rPr>
                        <a:t>反転攻勢期</a:t>
                      </a:r>
                      <a:endParaRPr kumimoji="1" lang="en-US" altLang="ja-JP" sz="3200" b="1" dirty="0" smtClean="0">
                        <a:latin typeface="+mn-ea"/>
                        <a:ea typeface="+mn-ea"/>
                      </a:endParaRPr>
                    </a:p>
                    <a:p>
                      <a:pPr algn="ctr">
                        <a:lnSpc>
                          <a:spcPct val="100000"/>
                        </a:lnSpc>
                      </a:pPr>
                      <a:r>
                        <a:rPr kumimoji="1" lang="ja-JP" altLang="en-US" sz="2200" b="0" dirty="0" smtClean="0">
                          <a:latin typeface="+mn-ea"/>
                          <a:ea typeface="+mn-ea"/>
                        </a:rPr>
                        <a:t>（ワクチン開発等による感染終息期）</a:t>
                      </a:r>
                      <a:endParaRPr kumimoji="1" lang="ja-JP" altLang="en-US" sz="2200" b="0" dirty="0">
                        <a:latin typeface="+mn-ea"/>
                        <a:ea typeface="+mn-ea"/>
                      </a:endParaRPr>
                    </a:p>
                  </a:txBody>
                  <a:tcPr marL="36000" marR="36000" anchor="ctr">
                    <a:solidFill>
                      <a:schemeClr val="accent1">
                        <a:lumMod val="20000"/>
                        <a:lumOff val="80000"/>
                      </a:schemeClr>
                    </a:solidFill>
                  </a:tcPr>
                </a:tc>
                <a:extLst>
                  <a:ext uri="{0D108BD9-81ED-4DB2-BD59-A6C34878D82A}">
                    <a16:rowId xmlns:a16="http://schemas.microsoft.com/office/drawing/2014/main" val="4287592883"/>
                  </a:ext>
                </a:extLst>
              </a:tr>
              <a:tr h="584200">
                <a:tc>
                  <a:txBody>
                    <a:bodyPr/>
                    <a:lstStyle/>
                    <a:p>
                      <a:pPr marL="265113" indent="-265113" algn="l">
                        <a:lnSpc>
                          <a:spcPct val="100000"/>
                        </a:lnSpc>
                      </a:pPr>
                      <a:r>
                        <a:rPr kumimoji="1" lang="ja-JP" altLang="en-US" sz="2200" b="0" dirty="0" smtClean="0">
                          <a:latin typeface="+mn-ea"/>
                          <a:ea typeface="+mn-ea"/>
                        </a:rPr>
                        <a:t>➤感染防止対策を講じつつ、社会経済活動のダメージを最小限に抑える。</a:t>
                      </a:r>
                      <a:endParaRPr kumimoji="1" lang="en-US" altLang="ja-JP" sz="2200" b="0" dirty="0" smtClean="0">
                        <a:latin typeface="+mn-ea"/>
                        <a:ea typeface="+mn-ea"/>
                      </a:endParaRPr>
                    </a:p>
                  </a:txBody>
                  <a:tcPr>
                    <a:solidFill>
                      <a:schemeClr val="bg1"/>
                    </a:solidFill>
                  </a:tcPr>
                </a:tc>
                <a:tc>
                  <a:txBody>
                    <a:bodyPr/>
                    <a:lstStyle/>
                    <a:p>
                      <a:pPr marL="0" indent="0">
                        <a:lnSpc>
                          <a:spcPct val="100000"/>
                        </a:lnSpc>
                      </a:pPr>
                      <a:r>
                        <a:rPr kumimoji="1" lang="ja-JP" altLang="en-US" sz="2200" b="0" dirty="0" smtClean="0">
                          <a:latin typeface="+mn-ea"/>
                          <a:ea typeface="+mn-ea"/>
                        </a:rPr>
                        <a:t>➤反転攻勢に向けた準備段階として、社　</a:t>
                      </a:r>
                      <a:endParaRPr kumimoji="1" lang="en-US" altLang="ja-JP" sz="2200" b="0" dirty="0" smtClean="0">
                        <a:latin typeface="+mn-ea"/>
                        <a:ea typeface="+mn-ea"/>
                      </a:endParaRPr>
                    </a:p>
                    <a:p>
                      <a:pPr marL="0" indent="0">
                        <a:lnSpc>
                          <a:spcPct val="100000"/>
                        </a:lnSpc>
                      </a:pPr>
                      <a:r>
                        <a:rPr kumimoji="1" lang="ja-JP" altLang="en-US" sz="2200" b="0" dirty="0" smtClean="0">
                          <a:latin typeface="+mn-ea"/>
                          <a:ea typeface="+mn-ea"/>
                        </a:rPr>
                        <a:t>　 会経済活動の早期回復を図る。</a:t>
                      </a:r>
                      <a:endParaRPr kumimoji="1" lang="en-US" altLang="ja-JP" sz="2200" b="0" dirty="0" smtClean="0">
                        <a:latin typeface="+mn-ea"/>
                        <a:ea typeface="+mn-ea"/>
                      </a:endParaRPr>
                    </a:p>
                  </a:txBody>
                  <a:tcPr>
                    <a:solidFill>
                      <a:schemeClr val="bg1"/>
                    </a:solidFill>
                  </a:tcPr>
                </a:tc>
                <a:tc>
                  <a:txBody>
                    <a:bodyPr/>
                    <a:lstStyle/>
                    <a:p>
                      <a:pPr marL="360363" indent="-360363" algn="l">
                        <a:lnSpc>
                          <a:spcPct val="100000"/>
                        </a:lnSpc>
                      </a:pPr>
                      <a:r>
                        <a:rPr kumimoji="1" lang="ja-JP" altLang="en-US" sz="2200" b="0" dirty="0" smtClean="0">
                          <a:latin typeface="+mn-ea"/>
                          <a:ea typeface="+mn-ea"/>
                        </a:rPr>
                        <a:t>➤大阪の再生を確かなものとして、さらなる成長につなげる。</a:t>
                      </a:r>
                      <a:endParaRPr kumimoji="1" lang="en-US" altLang="ja-JP" sz="2200" b="0" dirty="0" smtClean="0">
                        <a:latin typeface="+mn-ea"/>
                        <a:ea typeface="+mn-ea"/>
                      </a:endParaRPr>
                    </a:p>
                  </a:txBody>
                  <a:tcPr>
                    <a:noFill/>
                  </a:tcPr>
                </a:tc>
                <a:extLst>
                  <a:ext uri="{0D108BD9-81ED-4DB2-BD59-A6C34878D82A}">
                    <a16:rowId xmlns:a16="http://schemas.microsoft.com/office/drawing/2014/main" val="113608293"/>
                  </a:ext>
                </a:extLst>
              </a:tr>
            </a:tbl>
          </a:graphicData>
        </a:graphic>
      </p:graphicFrame>
      <p:sp>
        <p:nvSpPr>
          <p:cNvPr id="76" name="二等辺三角形 75"/>
          <p:cNvSpPr/>
          <p:nvPr/>
        </p:nvSpPr>
        <p:spPr>
          <a:xfrm rot="5400000">
            <a:off x="12854971" y="7368576"/>
            <a:ext cx="6115052" cy="7403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solidFill>
                <a:schemeClr val="tx1"/>
              </a:solidFill>
              <a:latin typeface="+mn-ea"/>
            </a:endParaRPr>
          </a:p>
        </p:txBody>
      </p:sp>
      <p:sp>
        <p:nvSpPr>
          <p:cNvPr id="174" name="正方形/長方形 173"/>
          <p:cNvSpPr/>
          <p:nvPr/>
        </p:nvSpPr>
        <p:spPr>
          <a:xfrm>
            <a:off x="16368881" y="666814"/>
            <a:ext cx="632564" cy="12049735"/>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wrap="square" lIns="0" tIns="0" rIns="0" bIns="0" rtlCol="0" anchor="ctr">
            <a:noAutofit/>
          </a:bodyPr>
          <a:lstStyle/>
          <a:p>
            <a:pPr algn="ctr"/>
            <a:r>
              <a:rPr kumimoji="1" lang="ja-JP" altLang="en-US" sz="2800" b="1" dirty="0">
                <a:solidFill>
                  <a:schemeClr val="bg1"/>
                </a:solidFill>
                <a:latin typeface="+mn-ea"/>
              </a:rPr>
              <a:t>２０２５年大阪・関西万博の成功　そして、副首都・大阪の</a:t>
            </a:r>
            <a:r>
              <a:rPr kumimoji="1" lang="ja-JP" altLang="en-US" sz="2800" b="1" dirty="0" smtClean="0">
                <a:solidFill>
                  <a:schemeClr val="bg1"/>
                </a:solidFill>
                <a:latin typeface="+mn-ea"/>
              </a:rPr>
              <a:t>確立</a:t>
            </a:r>
            <a:endParaRPr kumimoji="1" lang="en-US" altLang="ja-JP" sz="2800" b="1" dirty="0">
              <a:solidFill>
                <a:schemeClr val="bg1"/>
              </a:solidFill>
              <a:latin typeface="+mn-ea"/>
            </a:endParaRPr>
          </a:p>
        </p:txBody>
      </p:sp>
      <p:sp>
        <p:nvSpPr>
          <p:cNvPr id="107" name="正方形/長方形 106"/>
          <p:cNvSpPr/>
          <p:nvPr/>
        </p:nvSpPr>
        <p:spPr>
          <a:xfrm>
            <a:off x="15613581" y="762782"/>
            <a:ext cx="638580" cy="121715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wrap="square" lIns="0" rIns="0" rtlCol="0" anchor="ctr">
            <a:noAutofit/>
          </a:bodyPr>
          <a:lstStyle/>
          <a:p>
            <a:pPr algn="ctr"/>
            <a:r>
              <a:rPr kumimoji="1" lang="ja-JP" altLang="en-US" sz="2600" b="1" spc="71" dirty="0">
                <a:solidFill>
                  <a:schemeClr val="tx1"/>
                </a:solidFill>
                <a:latin typeface="+mn-ea"/>
              </a:rPr>
              <a:t>健康で誰もがいきいきと活躍できる「いのち輝く・大阪」の実現をめざす。</a:t>
            </a:r>
            <a:endParaRPr kumimoji="1" lang="en-US" altLang="ja-JP" sz="2600" b="1" spc="71" dirty="0">
              <a:solidFill>
                <a:schemeClr val="tx1"/>
              </a:solidFill>
              <a:latin typeface="+mn-ea"/>
            </a:endParaRPr>
          </a:p>
        </p:txBody>
      </p:sp>
      <p:sp>
        <p:nvSpPr>
          <p:cNvPr id="21" name="テキスト ボックス 20"/>
          <p:cNvSpPr txBox="1"/>
          <p:nvPr/>
        </p:nvSpPr>
        <p:spPr>
          <a:xfrm>
            <a:off x="260126" y="5255214"/>
            <a:ext cx="972000" cy="1224000"/>
          </a:xfrm>
          <a:prstGeom prst="rect">
            <a:avLst/>
          </a:prstGeom>
          <a:solidFill>
            <a:srgbClr val="002060"/>
          </a:solidFill>
          <a:ln w="19050">
            <a:solidFill>
              <a:srgbClr val="002060"/>
            </a:solidFill>
          </a:ln>
        </p:spPr>
        <p:txBody>
          <a:bodyPr vert="eaVert" wrap="square" rtlCol="0">
            <a:noAutofit/>
          </a:bodyPr>
          <a:lstStyle/>
          <a:p>
            <a:pPr algn="ctr"/>
            <a:endParaRPr kumimoji="1" lang="ja-JP" altLang="en-US" sz="2000" b="1" dirty="0">
              <a:solidFill>
                <a:schemeClr val="bg1"/>
              </a:solidFill>
              <a:latin typeface="+mn-ea"/>
            </a:endParaRPr>
          </a:p>
        </p:txBody>
      </p:sp>
      <p:sp>
        <p:nvSpPr>
          <p:cNvPr id="23" name="テキスト ボックス 22"/>
          <p:cNvSpPr txBox="1"/>
          <p:nvPr/>
        </p:nvSpPr>
        <p:spPr>
          <a:xfrm>
            <a:off x="260126" y="7878746"/>
            <a:ext cx="972000" cy="1584000"/>
          </a:xfrm>
          <a:prstGeom prst="rect">
            <a:avLst/>
          </a:prstGeom>
          <a:solidFill>
            <a:srgbClr val="002060"/>
          </a:solidFill>
        </p:spPr>
        <p:txBody>
          <a:bodyPr vert="eaVert" wrap="square" rtlCol="0">
            <a:noAutofit/>
          </a:bodyPr>
          <a:lstStyle/>
          <a:p>
            <a:pPr algn="ctr"/>
            <a:endParaRPr kumimoji="1" lang="ja-JP" altLang="en-US" sz="2400" b="1" spc="-100" dirty="0">
              <a:solidFill>
                <a:schemeClr val="bg1"/>
              </a:solidFill>
              <a:latin typeface="+mn-ea"/>
            </a:endParaRPr>
          </a:p>
        </p:txBody>
      </p:sp>
      <p:sp>
        <p:nvSpPr>
          <p:cNvPr id="22" name="テキスト ボックス 21"/>
          <p:cNvSpPr txBox="1"/>
          <p:nvPr/>
        </p:nvSpPr>
        <p:spPr>
          <a:xfrm>
            <a:off x="260126" y="6569965"/>
            <a:ext cx="972000" cy="1224000"/>
          </a:xfrm>
          <a:prstGeom prst="rect">
            <a:avLst/>
          </a:prstGeom>
          <a:solidFill>
            <a:srgbClr val="002060"/>
          </a:solidFill>
          <a:ln w="19050">
            <a:solidFill>
              <a:srgbClr val="002060"/>
            </a:solidFill>
          </a:ln>
        </p:spPr>
        <p:txBody>
          <a:bodyPr vert="eaVert" wrap="square" rtlCol="0">
            <a:noAutofit/>
          </a:bodyPr>
          <a:lstStyle/>
          <a:p>
            <a:pPr algn="ctr"/>
            <a:endParaRPr kumimoji="1" lang="ja-JP" altLang="en-US" sz="2800" b="1" dirty="0">
              <a:solidFill>
                <a:schemeClr val="bg1"/>
              </a:solidFill>
              <a:latin typeface="+mn-ea"/>
            </a:endParaRPr>
          </a:p>
        </p:txBody>
      </p:sp>
      <p:sp>
        <p:nvSpPr>
          <p:cNvPr id="90" name="ホームベース 89"/>
          <p:cNvSpPr/>
          <p:nvPr/>
        </p:nvSpPr>
        <p:spPr>
          <a:xfrm>
            <a:off x="6224224" y="5253273"/>
            <a:ext cx="8568000" cy="1224000"/>
          </a:xfrm>
          <a:prstGeom prst="homePlate">
            <a:avLst>
              <a:gd name="adj" fmla="val 0"/>
            </a:avLst>
          </a:prstGeom>
          <a:noFill/>
          <a:ln w="1905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2800" b="1" dirty="0" smtClean="0">
                <a:solidFill>
                  <a:schemeClr val="tx1"/>
                </a:solidFill>
                <a:latin typeface="+mn-ea"/>
              </a:rPr>
              <a:t>① </a:t>
            </a:r>
            <a:r>
              <a:rPr kumimoji="1" lang="ja-JP" altLang="en-US" sz="2800" b="1" dirty="0">
                <a:solidFill>
                  <a:schemeClr val="tx1"/>
                </a:solidFill>
                <a:latin typeface="+mn-ea"/>
              </a:rPr>
              <a:t>成長の芽を育て、大阪経済の再生を図り、大阪の強み等を活かしさらなる</a:t>
            </a:r>
            <a:r>
              <a:rPr kumimoji="1" lang="ja-JP" altLang="en-US" sz="2800" b="1" dirty="0" smtClean="0">
                <a:solidFill>
                  <a:schemeClr val="tx1"/>
                </a:solidFill>
                <a:latin typeface="+mn-ea"/>
              </a:rPr>
              <a:t>成長へ</a:t>
            </a:r>
            <a:endParaRPr kumimoji="1" lang="ja-JP" altLang="en-US" sz="2800" b="1" dirty="0">
              <a:solidFill>
                <a:schemeClr val="tx1"/>
              </a:solidFill>
              <a:latin typeface="+mn-ea"/>
            </a:endParaRPr>
          </a:p>
        </p:txBody>
      </p:sp>
      <p:sp>
        <p:nvSpPr>
          <p:cNvPr id="93" name="ホームベース 92"/>
          <p:cNvSpPr/>
          <p:nvPr/>
        </p:nvSpPr>
        <p:spPr>
          <a:xfrm>
            <a:off x="6224224" y="6569965"/>
            <a:ext cx="8568000" cy="1224000"/>
          </a:xfrm>
          <a:prstGeom prst="homePlate">
            <a:avLst>
              <a:gd name="adj" fmla="val 0"/>
            </a:avLst>
          </a:prstGeom>
          <a:noFill/>
          <a:ln w="1905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2800" b="1" dirty="0" smtClean="0">
                <a:solidFill>
                  <a:schemeClr val="tx1"/>
                </a:solidFill>
                <a:latin typeface="+mn-ea"/>
              </a:rPr>
              <a:t>② ニューノーマル</a:t>
            </a:r>
            <a:r>
              <a:rPr kumimoji="1" lang="ja-JP" altLang="en-US" sz="2800" b="1" dirty="0">
                <a:solidFill>
                  <a:schemeClr val="tx1"/>
                </a:solidFill>
                <a:latin typeface="+mn-ea"/>
              </a:rPr>
              <a:t>に対応</a:t>
            </a:r>
            <a:r>
              <a:rPr kumimoji="1" lang="ja-JP" altLang="en-US" sz="2800" b="1" dirty="0" smtClean="0">
                <a:solidFill>
                  <a:schemeClr val="tx1"/>
                </a:solidFill>
                <a:latin typeface="+mn-ea"/>
              </a:rPr>
              <a:t>した暮らしの実現</a:t>
            </a:r>
            <a:endParaRPr kumimoji="1" lang="ja-JP" altLang="en-US" sz="2800" b="1" dirty="0">
              <a:solidFill>
                <a:schemeClr val="tx1"/>
              </a:solidFill>
              <a:latin typeface="+mn-ea"/>
            </a:endParaRPr>
          </a:p>
        </p:txBody>
      </p:sp>
      <p:sp>
        <p:nvSpPr>
          <p:cNvPr id="94" name="ホームベース 93"/>
          <p:cNvSpPr/>
          <p:nvPr/>
        </p:nvSpPr>
        <p:spPr>
          <a:xfrm>
            <a:off x="1260876" y="7880366"/>
            <a:ext cx="4248000" cy="1584000"/>
          </a:xfrm>
          <a:prstGeom prst="homePlate">
            <a:avLst>
              <a:gd name="adj" fmla="val 0"/>
            </a:avLst>
          </a:prstGeom>
          <a:noFill/>
          <a:ln w="19050">
            <a:solidFill>
              <a:srgbClr val="FFC000"/>
            </a:solidFill>
          </a:ln>
        </p:spPr>
        <p:style>
          <a:lnRef idx="1">
            <a:schemeClr val="accent1"/>
          </a:lnRef>
          <a:fillRef idx="2">
            <a:schemeClr val="accent1"/>
          </a:fillRef>
          <a:effectRef idx="1">
            <a:schemeClr val="accent1"/>
          </a:effectRef>
          <a:fontRef idx="minor">
            <a:schemeClr val="dk1"/>
          </a:fontRef>
        </p:style>
        <p:txBody>
          <a:bodyPr tIns="118800" bIns="3600" rtlCol="0" anchor="ctr"/>
          <a:lstStyle/>
          <a:p>
            <a:pPr marL="305992" indent="-457189"/>
            <a:r>
              <a:rPr kumimoji="1" lang="ja-JP" altLang="en-US" sz="2800" b="1" dirty="0">
                <a:solidFill>
                  <a:schemeClr val="tx1"/>
                </a:solidFill>
                <a:latin typeface="+mn-ea"/>
              </a:rPr>
              <a:t>③ 「新しい生活様式」を支えるスマートシティの取組みの推進</a:t>
            </a:r>
          </a:p>
        </p:txBody>
      </p:sp>
      <p:sp>
        <p:nvSpPr>
          <p:cNvPr id="103" name="ホームベース 102"/>
          <p:cNvSpPr/>
          <p:nvPr/>
        </p:nvSpPr>
        <p:spPr>
          <a:xfrm>
            <a:off x="1260575" y="5253273"/>
            <a:ext cx="4248602" cy="1224000"/>
          </a:xfrm>
          <a:prstGeom prst="homePlate">
            <a:avLst>
              <a:gd name="adj" fmla="val 0"/>
            </a:avLst>
          </a:prstGeom>
          <a:noFill/>
          <a:ln w="190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2800" b="1" dirty="0">
                <a:solidFill>
                  <a:schemeClr val="tx1"/>
                </a:solidFill>
                <a:latin typeface="+mn-ea"/>
              </a:rPr>
              <a:t>➀ 大阪経済を支え、</a:t>
            </a:r>
            <a:endParaRPr kumimoji="1" lang="en-US" altLang="ja-JP" sz="2800" b="1" dirty="0">
              <a:solidFill>
                <a:schemeClr val="tx1"/>
              </a:solidFill>
              <a:latin typeface="+mn-ea"/>
            </a:endParaRPr>
          </a:p>
          <a:p>
            <a:pPr marL="305992" indent="-457189"/>
            <a:r>
              <a:rPr kumimoji="1" lang="ja-JP" altLang="en-US" sz="2800" b="1" dirty="0">
                <a:solidFill>
                  <a:schemeClr val="tx1"/>
                </a:solidFill>
                <a:latin typeface="+mn-ea"/>
              </a:rPr>
              <a:t>　</a:t>
            </a:r>
            <a:r>
              <a:rPr kumimoji="1" lang="ja-JP" altLang="en-US" sz="2800" b="1" dirty="0" smtClean="0">
                <a:solidFill>
                  <a:schemeClr val="tx1"/>
                </a:solidFill>
                <a:latin typeface="+mn-ea"/>
              </a:rPr>
              <a:t> 雇用</a:t>
            </a:r>
            <a:r>
              <a:rPr kumimoji="1" lang="ja-JP" altLang="en-US" sz="2800" b="1" dirty="0">
                <a:solidFill>
                  <a:schemeClr val="tx1"/>
                </a:solidFill>
                <a:latin typeface="+mn-ea"/>
              </a:rPr>
              <a:t>を守る</a:t>
            </a:r>
          </a:p>
        </p:txBody>
      </p:sp>
      <p:sp>
        <p:nvSpPr>
          <p:cNvPr id="114" name="ホームベース 113"/>
          <p:cNvSpPr/>
          <p:nvPr/>
        </p:nvSpPr>
        <p:spPr>
          <a:xfrm>
            <a:off x="1260876" y="6569965"/>
            <a:ext cx="4248000" cy="1224000"/>
          </a:xfrm>
          <a:prstGeom prst="homePlate">
            <a:avLst>
              <a:gd name="adj" fmla="val 0"/>
            </a:avLst>
          </a:prstGeom>
          <a:noFill/>
          <a:ln w="190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2800" b="1" dirty="0">
                <a:solidFill>
                  <a:schemeClr val="tx1"/>
                </a:solidFill>
                <a:latin typeface="+mn-ea"/>
              </a:rPr>
              <a:t>② くらしを</a:t>
            </a:r>
            <a:r>
              <a:rPr kumimoji="1" lang="ja-JP" altLang="en-US" sz="2800" b="1" dirty="0" smtClean="0">
                <a:solidFill>
                  <a:schemeClr val="tx1"/>
                </a:solidFill>
                <a:latin typeface="+mn-ea"/>
              </a:rPr>
              <a:t>支えるセーフティネットの強化</a:t>
            </a:r>
            <a:endParaRPr kumimoji="1" lang="ja-JP" altLang="en-US" sz="2800" b="1" dirty="0">
              <a:solidFill>
                <a:schemeClr val="tx1"/>
              </a:solidFill>
              <a:latin typeface="+mn-ea"/>
            </a:endParaRPr>
          </a:p>
        </p:txBody>
      </p:sp>
      <p:sp>
        <p:nvSpPr>
          <p:cNvPr id="79" name="ホームベース 78"/>
          <p:cNvSpPr/>
          <p:nvPr/>
        </p:nvSpPr>
        <p:spPr>
          <a:xfrm>
            <a:off x="6224225" y="7880366"/>
            <a:ext cx="8568000" cy="1584000"/>
          </a:xfrm>
          <a:prstGeom prst="homePlate">
            <a:avLst>
              <a:gd name="adj" fmla="val 0"/>
            </a:avLst>
          </a:prstGeom>
          <a:noFill/>
          <a:ln w="1905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2800" b="1" dirty="0" smtClean="0">
                <a:solidFill>
                  <a:schemeClr val="tx1"/>
                </a:solidFill>
                <a:latin typeface="+mn-ea"/>
              </a:rPr>
              <a:t>③ </a:t>
            </a:r>
            <a:r>
              <a:rPr kumimoji="1" lang="ja-JP" altLang="en-US" sz="2800" b="1" dirty="0">
                <a:solidFill>
                  <a:schemeClr val="tx1"/>
                </a:solidFill>
                <a:latin typeface="+mn-ea"/>
              </a:rPr>
              <a:t>府内各地域へのスマートシティの展開</a:t>
            </a:r>
            <a:r>
              <a:rPr kumimoji="1" lang="ja-JP" altLang="en-US" sz="2800" b="1" dirty="0" smtClean="0">
                <a:solidFill>
                  <a:schemeClr val="tx1"/>
                </a:solidFill>
                <a:latin typeface="+mn-ea"/>
              </a:rPr>
              <a:t>と大阪の特性を活かした新しい</a:t>
            </a:r>
            <a:r>
              <a:rPr kumimoji="1" lang="ja-JP" altLang="en-US" sz="2800" b="1" dirty="0">
                <a:solidFill>
                  <a:schemeClr val="tx1"/>
                </a:solidFill>
                <a:latin typeface="+mn-ea"/>
              </a:rPr>
              <a:t>生活</a:t>
            </a:r>
            <a:r>
              <a:rPr kumimoji="1" lang="ja-JP" altLang="en-US" sz="2800" b="1" dirty="0" smtClean="0">
                <a:solidFill>
                  <a:schemeClr val="tx1"/>
                </a:solidFill>
                <a:latin typeface="+mn-ea"/>
              </a:rPr>
              <a:t>スタイルの</a:t>
            </a:r>
            <a:r>
              <a:rPr kumimoji="1" lang="ja-JP" altLang="en-US" sz="2800" b="1" dirty="0">
                <a:solidFill>
                  <a:schemeClr val="tx1"/>
                </a:solidFill>
                <a:latin typeface="+mn-ea"/>
              </a:rPr>
              <a:t>構築による地域の活性化</a:t>
            </a:r>
          </a:p>
        </p:txBody>
      </p:sp>
      <p:sp>
        <p:nvSpPr>
          <p:cNvPr id="3" name="二等辺三角形 2"/>
          <p:cNvSpPr/>
          <p:nvPr/>
        </p:nvSpPr>
        <p:spPr>
          <a:xfrm rot="5400000">
            <a:off x="5417082" y="8554176"/>
            <a:ext cx="900000" cy="2363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n-ea"/>
            </a:endParaRPr>
          </a:p>
        </p:txBody>
      </p:sp>
      <p:sp>
        <p:nvSpPr>
          <p:cNvPr id="82" name="二等辺三角形 81"/>
          <p:cNvSpPr/>
          <p:nvPr/>
        </p:nvSpPr>
        <p:spPr>
          <a:xfrm rot="5400000">
            <a:off x="5404872" y="7075985"/>
            <a:ext cx="900000" cy="2119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n-ea"/>
            </a:endParaRPr>
          </a:p>
        </p:txBody>
      </p:sp>
      <p:sp>
        <p:nvSpPr>
          <p:cNvPr id="83" name="二等辺三角形 82"/>
          <p:cNvSpPr/>
          <p:nvPr/>
        </p:nvSpPr>
        <p:spPr>
          <a:xfrm rot="5400000">
            <a:off x="5418918" y="5745248"/>
            <a:ext cx="900000" cy="2400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n-ea"/>
            </a:endParaRPr>
          </a:p>
        </p:txBody>
      </p:sp>
      <p:sp>
        <p:nvSpPr>
          <p:cNvPr id="19"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５）</a:t>
            </a:r>
            <a:r>
              <a:rPr lang="ja-JP" altLang="en-US" sz="3600" b="1" dirty="0">
                <a:solidFill>
                  <a:schemeClr val="bg1"/>
                </a:solidFill>
                <a:latin typeface="+mn-ea"/>
                <a:ea typeface="+mn-ea"/>
              </a:rPr>
              <a:t>大阪の再生・成長に向けた取組みの方向性（全体像）</a:t>
            </a:r>
          </a:p>
        </p:txBody>
      </p:sp>
      <p:sp>
        <p:nvSpPr>
          <p:cNvPr id="20" name="片側の 2 つの角を切り取った四角形 19"/>
          <p:cNvSpPr/>
          <p:nvPr/>
        </p:nvSpPr>
        <p:spPr>
          <a:xfrm>
            <a:off x="1284236" y="9710276"/>
            <a:ext cx="13879563" cy="1038822"/>
          </a:xfrm>
          <a:prstGeom prst="snip2SameRect">
            <a:avLst>
              <a:gd name="adj1" fmla="val 0"/>
              <a:gd name="adj2" fmla="val 0"/>
            </a:avLst>
          </a:prstGeom>
          <a:solidFill>
            <a:schemeClr val="accent1">
              <a:lumMod val="40000"/>
              <a:lumOff val="60000"/>
            </a:schemeClr>
          </a:solidFill>
          <a:ln w="3810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kumimoji="1" lang="ja-JP" altLang="en-US" sz="3000" b="1" dirty="0" smtClean="0">
                <a:solidFill>
                  <a:schemeClr val="tx1"/>
                </a:solidFill>
                <a:latin typeface="+mn-ea"/>
              </a:rPr>
              <a:t>④府民のいのちと暮らしを守る安全</a:t>
            </a:r>
            <a:r>
              <a:rPr kumimoji="1" lang="ja-JP" altLang="en-US" sz="3000" b="1" dirty="0">
                <a:solidFill>
                  <a:schemeClr val="tx1"/>
                </a:solidFill>
                <a:latin typeface="+mn-ea"/>
              </a:rPr>
              <a:t>・安心の</a:t>
            </a:r>
            <a:r>
              <a:rPr kumimoji="1" lang="ja-JP" altLang="en-US" sz="3000" b="1" dirty="0" smtClean="0">
                <a:solidFill>
                  <a:schemeClr val="tx1"/>
                </a:solidFill>
                <a:latin typeface="+mn-ea"/>
              </a:rPr>
              <a:t>確保</a:t>
            </a:r>
            <a:endParaRPr kumimoji="1" lang="ja-JP" altLang="en-US" sz="3000" b="1" dirty="0">
              <a:solidFill>
                <a:schemeClr val="tx1"/>
              </a:solidFill>
              <a:latin typeface="+mn-ea"/>
            </a:endParaRPr>
          </a:p>
        </p:txBody>
      </p:sp>
      <p:sp>
        <p:nvSpPr>
          <p:cNvPr id="24" name="角丸四角形 23"/>
          <p:cNvSpPr/>
          <p:nvPr/>
        </p:nvSpPr>
        <p:spPr>
          <a:xfrm>
            <a:off x="81213" y="716650"/>
            <a:ext cx="15335429" cy="1542745"/>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latin typeface="+mn-ea"/>
              </a:rPr>
              <a:t>　コロナによる影響分析を踏まえ、大阪の再生・成長に向けた取組みの方向性を、</a:t>
            </a:r>
            <a:r>
              <a:rPr lang="ja-JP" altLang="en-US" sz="2400" b="1" dirty="0" smtClean="0">
                <a:solidFill>
                  <a:prstClr val="black"/>
                </a:solidFill>
                <a:latin typeface="+mn-ea"/>
              </a:rPr>
              <a:t>「経済」「くらし、セーフティネット」「まちづくり」の３つの視点と、</a:t>
            </a:r>
            <a:r>
              <a:rPr lang="ja-JP" altLang="en-US" sz="2400" dirty="0" smtClean="0">
                <a:solidFill>
                  <a:prstClr val="black"/>
                </a:solidFill>
                <a:latin typeface="+mn-ea"/>
              </a:rPr>
              <a:t>これらの取組みの土台となる</a:t>
            </a:r>
            <a:r>
              <a:rPr lang="ja-JP" altLang="en-US" sz="2400" b="1" dirty="0" smtClean="0">
                <a:solidFill>
                  <a:prstClr val="black"/>
                </a:solidFill>
                <a:latin typeface="+mn-ea"/>
              </a:rPr>
              <a:t>「安全・安心」、さらに、万博</a:t>
            </a:r>
            <a:r>
              <a:rPr lang="ja-JP" altLang="en-US" sz="2400" b="1" dirty="0">
                <a:solidFill>
                  <a:prstClr val="black"/>
                </a:solidFill>
                <a:latin typeface="+mn-ea"/>
              </a:rPr>
              <a:t>や</a:t>
            </a:r>
            <a:r>
              <a:rPr lang="ja-JP" altLang="en-US" sz="2400" b="1" dirty="0" smtClean="0">
                <a:solidFill>
                  <a:prstClr val="black"/>
                </a:solidFill>
                <a:latin typeface="+mn-ea"/>
              </a:rPr>
              <a:t>ＩＲを活かした「副首都・大阪」の推進の視点</a:t>
            </a:r>
            <a:r>
              <a:rPr lang="ja-JP" altLang="en-US" sz="2400" dirty="0" smtClean="0">
                <a:solidFill>
                  <a:prstClr val="black"/>
                </a:solidFill>
                <a:latin typeface="+mn-ea"/>
              </a:rPr>
              <a:t>から、</a:t>
            </a:r>
            <a:r>
              <a:rPr lang="ja-JP" altLang="en-US" sz="2400" b="1" dirty="0" smtClean="0">
                <a:solidFill>
                  <a:prstClr val="black"/>
                </a:solidFill>
                <a:latin typeface="+mn-ea"/>
              </a:rPr>
              <a:t>ウィズコロナとポストコロナにおける各フェーズごとに整理。</a:t>
            </a:r>
            <a:endParaRPr lang="en-US" altLang="ja-JP" sz="2400" b="1" dirty="0">
              <a:solidFill>
                <a:prstClr val="black"/>
              </a:solidFill>
              <a:latin typeface="+mn-ea"/>
            </a:endParaRPr>
          </a:p>
        </p:txBody>
      </p:sp>
      <p:sp>
        <p:nvSpPr>
          <p:cNvPr id="7" name="正方形/長方形 6"/>
          <p:cNvSpPr/>
          <p:nvPr/>
        </p:nvSpPr>
        <p:spPr>
          <a:xfrm>
            <a:off x="-6095" y="4663614"/>
            <a:ext cx="3308095" cy="6090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b="1" dirty="0" smtClean="0">
                <a:latin typeface="+mn-ea"/>
              </a:rPr>
              <a:t>■戦略の方向性</a:t>
            </a:r>
            <a:endParaRPr kumimoji="1" lang="ja-JP" altLang="en-US" sz="3200" b="1" dirty="0">
              <a:latin typeface="+mn-ea"/>
            </a:endParaRPr>
          </a:p>
        </p:txBody>
      </p:sp>
      <p:sp>
        <p:nvSpPr>
          <p:cNvPr id="25" name="テキスト ボックス 24"/>
          <p:cNvSpPr txBox="1"/>
          <p:nvPr/>
        </p:nvSpPr>
        <p:spPr>
          <a:xfrm>
            <a:off x="379433" y="5206733"/>
            <a:ext cx="830997" cy="1297729"/>
          </a:xfrm>
          <a:prstGeom prst="rect">
            <a:avLst/>
          </a:prstGeom>
          <a:noFill/>
        </p:spPr>
        <p:txBody>
          <a:bodyPr vert="eaVert" wrap="square" rtlCol="0">
            <a:spAutoFit/>
          </a:bodyPr>
          <a:lstStyle/>
          <a:p>
            <a:pPr algn="ctr"/>
            <a:r>
              <a:rPr kumimoji="1" lang="ja-JP" altLang="en-US" sz="2800" b="1" dirty="0" smtClean="0">
                <a:solidFill>
                  <a:schemeClr val="bg1"/>
                </a:solidFill>
              </a:rPr>
              <a:t>経済</a:t>
            </a:r>
            <a:endParaRPr kumimoji="1" lang="en-US" altLang="ja-JP" sz="2800" b="1" dirty="0" smtClean="0">
              <a:solidFill>
                <a:schemeClr val="bg1"/>
              </a:solidFill>
            </a:endParaRPr>
          </a:p>
          <a:p>
            <a:pPr algn="ctr"/>
            <a:r>
              <a:rPr kumimoji="1" lang="ja-JP" altLang="en-US" sz="1400" b="1" spc="-100" dirty="0" smtClean="0">
                <a:solidFill>
                  <a:schemeClr val="bg1"/>
                </a:solidFill>
              </a:rPr>
              <a:t>（産業・雇用）</a:t>
            </a:r>
            <a:endParaRPr kumimoji="1" lang="ja-JP" altLang="en-US" sz="1400" b="1" spc="-100" dirty="0">
              <a:solidFill>
                <a:schemeClr val="bg1"/>
              </a:solidFill>
            </a:endParaRPr>
          </a:p>
        </p:txBody>
      </p:sp>
      <p:sp>
        <p:nvSpPr>
          <p:cNvPr id="26" name="テキスト ボックス 25"/>
          <p:cNvSpPr txBox="1"/>
          <p:nvPr/>
        </p:nvSpPr>
        <p:spPr>
          <a:xfrm>
            <a:off x="177436" y="6437419"/>
            <a:ext cx="1107996" cy="1464098"/>
          </a:xfrm>
          <a:prstGeom prst="rect">
            <a:avLst/>
          </a:prstGeom>
          <a:noFill/>
        </p:spPr>
        <p:txBody>
          <a:bodyPr vert="eaVert" wrap="square" rtlCol="0" anchor="ctr">
            <a:spAutoFit/>
          </a:bodyPr>
          <a:lstStyle/>
          <a:p>
            <a:pPr algn="ctr">
              <a:lnSpc>
                <a:spcPts val="2400"/>
              </a:lnSpc>
              <a:tabLst>
                <a:tab pos="1257300" algn="l"/>
              </a:tabLst>
            </a:pPr>
            <a:r>
              <a:rPr kumimoji="1" lang="ja-JP" altLang="en-US" sz="2400" b="1" dirty="0" smtClean="0">
                <a:solidFill>
                  <a:schemeClr val="bg1"/>
                </a:solidFill>
              </a:rPr>
              <a:t>くらし</a:t>
            </a:r>
            <a:endParaRPr kumimoji="1" lang="en-US" altLang="ja-JP" sz="2400" b="1" dirty="0" smtClean="0">
              <a:solidFill>
                <a:schemeClr val="bg1"/>
              </a:solidFill>
            </a:endParaRPr>
          </a:p>
          <a:p>
            <a:pPr algn="ctr">
              <a:lnSpc>
                <a:spcPts val="2400"/>
              </a:lnSpc>
            </a:pPr>
            <a:r>
              <a:rPr kumimoji="1" lang="ja-JP" altLang="en-US" sz="2000" b="1" spc="-100" dirty="0" smtClean="0">
                <a:solidFill>
                  <a:schemeClr val="bg1"/>
                </a:solidFill>
              </a:rPr>
              <a:t>セーフティ</a:t>
            </a:r>
            <a:endParaRPr kumimoji="1" lang="en-US" altLang="ja-JP" sz="2000" b="1" spc="-100" dirty="0" smtClean="0">
              <a:solidFill>
                <a:schemeClr val="bg1"/>
              </a:solidFill>
            </a:endParaRPr>
          </a:p>
          <a:p>
            <a:pPr algn="ctr">
              <a:lnSpc>
                <a:spcPts val="2400"/>
              </a:lnSpc>
            </a:pPr>
            <a:r>
              <a:rPr kumimoji="1" lang="ja-JP" altLang="en-US" sz="2000" b="1" spc="-100" dirty="0" smtClean="0">
                <a:solidFill>
                  <a:schemeClr val="bg1"/>
                </a:solidFill>
              </a:rPr>
              <a:t>ネット</a:t>
            </a:r>
            <a:endParaRPr kumimoji="1" lang="ja-JP" altLang="en-US" sz="2000" b="1" spc="-100" dirty="0">
              <a:solidFill>
                <a:schemeClr val="bg1"/>
              </a:solidFill>
            </a:endParaRPr>
          </a:p>
        </p:txBody>
      </p:sp>
      <p:sp>
        <p:nvSpPr>
          <p:cNvPr id="27" name="テキスト ボックス 26"/>
          <p:cNvSpPr txBox="1"/>
          <p:nvPr/>
        </p:nvSpPr>
        <p:spPr>
          <a:xfrm>
            <a:off x="441732" y="7696182"/>
            <a:ext cx="553998" cy="1949127"/>
          </a:xfrm>
          <a:prstGeom prst="rect">
            <a:avLst/>
          </a:prstGeom>
          <a:noFill/>
        </p:spPr>
        <p:txBody>
          <a:bodyPr vert="eaVert" wrap="square" rtlCol="0">
            <a:spAutoFit/>
          </a:bodyPr>
          <a:lstStyle/>
          <a:p>
            <a:pPr algn="ctr"/>
            <a:r>
              <a:rPr kumimoji="1" lang="ja-JP" altLang="en-US" sz="2400" b="1" dirty="0" smtClean="0">
                <a:solidFill>
                  <a:schemeClr val="bg1"/>
                </a:solidFill>
              </a:rPr>
              <a:t>まちづく</a:t>
            </a:r>
            <a:r>
              <a:rPr kumimoji="1" lang="ja-JP" altLang="en-US" sz="2400" b="1" dirty="0">
                <a:solidFill>
                  <a:schemeClr val="bg1"/>
                </a:solidFill>
              </a:rPr>
              <a:t>り</a:t>
            </a:r>
            <a:endParaRPr kumimoji="1" lang="en-US" altLang="ja-JP" sz="2400" b="1" dirty="0" smtClean="0">
              <a:solidFill>
                <a:schemeClr val="bg1"/>
              </a:solidFill>
            </a:endParaRPr>
          </a:p>
        </p:txBody>
      </p:sp>
      <p:sp>
        <p:nvSpPr>
          <p:cNvPr id="28"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60126" y="10905530"/>
            <a:ext cx="972000" cy="1740001"/>
          </a:xfrm>
          <a:prstGeom prst="rect">
            <a:avLst/>
          </a:prstGeom>
          <a:solidFill>
            <a:srgbClr val="002060"/>
          </a:solidFill>
        </p:spPr>
        <p:txBody>
          <a:bodyPr vert="eaVert" wrap="square" rtlCol="0">
            <a:noAutofit/>
          </a:bodyPr>
          <a:lstStyle/>
          <a:p>
            <a:pPr algn="ctr"/>
            <a:endParaRPr kumimoji="1" lang="ja-JP" altLang="en-US" sz="2400" b="1" spc="-100" dirty="0">
              <a:solidFill>
                <a:schemeClr val="bg1"/>
              </a:solidFill>
              <a:latin typeface="+mn-ea"/>
            </a:endParaRPr>
          </a:p>
        </p:txBody>
      </p:sp>
      <p:sp>
        <p:nvSpPr>
          <p:cNvPr id="30" name="テキスト ボックス 29"/>
          <p:cNvSpPr txBox="1"/>
          <p:nvPr/>
        </p:nvSpPr>
        <p:spPr>
          <a:xfrm>
            <a:off x="344463" y="10850935"/>
            <a:ext cx="800219" cy="1901650"/>
          </a:xfrm>
          <a:prstGeom prst="rect">
            <a:avLst/>
          </a:prstGeom>
          <a:noFill/>
        </p:spPr>
        <p:txBody>
          <a:bodyPr vert="eaVert" wrap="square" rtlCol="0">
            <a:spAutoFit/>
          </a:bodyPr>
          <a:lstStyle/>
          <a:p>
            <a:pPr algn="ctr"/>
            <a:r>
              <a:rPr kumimoji="1" lang="ja-JP" altLang="en-US" sz="2000" b="1" dirty="0" smtClean="0">
                <a:solidFill>
                  <a:schemeClr val="bg1"/>
                </a:solidFill>
              </a:rPr>
              <a:t>副首都の</a:t>
            </a:r>
            <a:endParaRPr kumimoji="1" lang="en-US" altLang="ja-JP" sz="2000" b="1" dirty="0" smtClean="0">
              <a:solidFill>
                <a:schemeClr val="bg1"/>
              </a:solidFill>
            </a:endParaRPr>
          </a:p>
          <a:p>
            <a:pPr algn="ctr"/>
            <a:r>
              <a:rPr kumimoji="1" lang="ja-JP" altLang="en-US" sz="2000" b="1" dirty="0" smtClean="0">
                <a:solidFill>
                  <a:schemeClr val="bg1"/>
                </a:solidFill>
              </a:rPr>
              <a:t>確立に向けて</a:t>
            </a:r>
            <a:endParaRPr kumimoji="1" lang="en-US" altLang="ja-JP" sz="2000" b="1" dirty="0" smtClean="0">
              <a:solidFill>
                <a:schemeClr val="bg1"/>
              </a:solidFill>
            </a:endParaRPr>
          </a:p>
        </p:txBody>
      </p:sp>
      <p:sp>
        <p:nvSpPr>
          <p:cNvPr id="31" name="ホームベース 30"/>
          <p:cNvSpPr/>
          <p:nvPr/>
        </p:nvSpPr>
        <p:spPr>
          <a:xfrm>
            <a:off x="1284236" y="10931034"/>
            <a:ext cx="13879563" cy="1688992"/>
          </a:xfrm>
          <a:prstGeom prst="homePlate">
            <a:avLst>
              <a:gd name="adj" fmla="val 0"/>
            </a:avLst>
          </a:prstGeom>
          <a:solidFill>
            <a:srgbClr val="00B0F0"/>
          </a:solidFill>
          <a:ln w="5715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marL="305992" indent="-457189"/>
            <a:r>
              <a:rPr kumimoji="1" lang="ja-JP" altLang="en-US" sz="3000" b="1" dirty="0">
                <a:solidFill>
                  <a:schemeClr val="bg1"/>
                </a:solidFill>
                <a:latin typeface="+mn-ea"/>
              </a:rPr>
              <a:t>⑤</a:t>
            </a:r>
            <a:r>
              <a:rPr kumimoji="1" lang="ja-JP" altLang="en-US" sz="3000" b="1" dirty="0" smtClean="0">
                <a:solidFill>
                  <a:schemeClr val="bg1"/>
                </a:solidFill>
                <a:latin typeface="+mn-ea"/>
              </a:rPr>
              <a:t>万博</a:t>
            </a:r>
            <a:r>
              <a:rPr kumimoji="1" lang="ja-JP" altLang="en-US" sz="3000" b="1" dirty="0">
                <a:solidFill>
                  <a:schemeClr val="bg1"/>
                </a:solidFill>
                <a:latin typeface="+mn-ea"/>
              </a:rPr>
              <a:t>、</a:t>
            </a:r>
            <a:r>
              <a:rPr kumimoji="1" lang="ja-JP" altLang="en-US" sz="3000" b="1" dirty="0" smtClean="0">
                <a:solidFill>
                  <a:schemeClr val="bg1"/>
                </a:solidFill>
                <a:latin typeface="+mn-ea"/>
              </a:rPr>
              <a:t>ＩＲを活かし、日本の成長をけん引する「副首都・大阪」の推進</a:t>
            </a:r>
            <a:endParaRPr kumimoji="1" lang="ja-JP" altLang="en-US" sz="3000" b="1" dirty="0">
              <a:solidFill>
                <a:schemeClr val="bg1"/>
              </a:solidFill>
              <a:latin typeface="+mn-ea"/>
            </a:endParaRPr>
          </a:p>
        </p:txBody>
      </p:sp>
      <p:sp>
        <p:nvSpPr>
          <p:cNvPr id="4" name="正方形/長方形 3"/>
          <p:cNvSpPr/>
          <p:nvPr/>
        </p:nvSpPr>
        <p:spPr>
          <a:xfrm>
            <a:off x="128882" y="5190530"/>
            <a:ext cx="15034917" cy="4354411"/>
          </a:xfrm>
          <a:prstGeom prst="rect">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a:off x="5775814" y="9470259"/>
            <a:ext cx="3399377" cy="37618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flipV="1">
            <a:off x="3467100" y="10807569"/>
            <a:ext cx="7962900" cy="31003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60126" y="9707687"/>
            <a:ext cx="972000" cy="1044000"/>
          </a:xfrm>
          <a:prstGeom prst="rect">
            <a:avLst/>
          </a:prstGeom>
          <a:solidFill>
            <a:srgbClr val="002060"/>
          </a:solidFill>
        </p:spPr>
        <p:txBody>
          <a:bodyPr vert="eaVert" wrap="square" rtlCol="0">
            <a:spAutoFit/>
          </a:bodyPr>
          <a:lstStyle/>
          <a:p>
            <a:pPr algn="ctr"/>
            <a:r>
              <a:rPr kumimoji="1" lang="ja-JP" altLang="en-US" sz="2400" b="1" dirty="0" smtClean="0">
                <a:solidFill>
                  <a:schemeClr val="bg1"/>
                </a:solidFill>
              </a:rPr>
              <a:t>安全</a:t>
            </a:r>
            <a:endParaRPr kumimoji="1" lang="en-US" altLang="ja-JP" sz="2400" b="1" dirty="0" smtClean="0">
              <a:solidFill>
                <a:schemeClr val="bg1"/>
              </a:solidFill>
            </a:endParaRPr>
          </a:p>
          <a:p>
            <a:pPr algn="ctr"/>
            <a:r>
              <a:rPr kumimoji="1" lang="ja-JP" altLang="en-US" sz="2400" b="1" dirty="0">
                <a:solidFill>
                  <a:schemeClr val="bg1"/>
                </a:solidFill>
              </a:rPr>
              <a:t>安心</a:t>
            </a:r>
            <a:endParaRPr kumimoji="1" lang="en-US" altLang="ja-JP" sz="2400" b="1" dirty="0" smtClean="0">
              <a:solidFill>
                <a:schemeClr val="bg1"/>
              </a:solidFill>
            </a:endParaRPr>
          </a:p>
        </p:txBody>
      </p:sp>
    </p:spTree>
    <p:extLst>
      <p:ext uri="{BB962C8B-B14F-4D97-AF65-F5344CB8AC3E}">
        <p14:creationId xmlns:p14="http://schemas.microsoft.com/office/powerpoint/2010/main" val="239924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図形 20"/>
          <p:cNvSpPr/>
          <p:nvPr/>
        </p:nvSpPr>
        <p:spPr>
          <a:xfrm rot="18606084" flipV="1">
            <a:off x="446102" y="4354883"/>
            <a:ext cx="17151343" cy="7759325"/>
          </a:xfrm>
          <a:prstGeom prst="swooshArrow">
            <a:avLst>
              <a:gd name="adj1" fmla="val 25000"/>
              <a:gd name="adj2" fmla="val 25000"/>
            </a:avLst>
          </a:prstGeom>
          <a:solidFill>
            <a:srgbClr val="0574FB">
              <a:alpha val="30196"/>
            </a:srgb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44" name="表 43"/>
          <p:cNvGraphicFramePr>
            <a:graphicFrameLocks noGrp="1"/>
          </p:cNvGraphicFramePr>
          <p:nvPr>
            <p:extLst>
              <p:ext uri="{D42A27DB-BD31-4B8C-83A1-F6EECF244321}">
                <p14:modId xmlns:p14="http://schemas.microsoft.com/office/powerpoint/2010/main" val="3848334360"/>
              </p:ext>
            </p:extLst>
          </p:nvPr>
        </p:nvGraphicFramePr>
        <p:xfrm>
          <a:off x="446256" y="4032000"/>
          <a:ext cx="16200000" cy="8687397"/>
        </p:xfrm>
        <a:graphic>
          <a:graphicData uri="http://schemas.openxmlformats.org/drawingml/2006/table">
            <a:tbl>
              <a:tblPr firstRow="1" bandRow="1">
                <a:tableStyleId>{5940675A-B579-460E-94D1-54222C63F5DA}</a:tableStyleId>
              </a:tblPr>
              <a:tblGrid>
                <a:gridCol w="5400000">
                  <a:extLst>
                    <a:ext uri="{9D8B030D-6E8A-4147-A177-3AD203B41FA5}">
                      <a16:colId xmlns:a16="http://schemas.microsoft.com/office/drawing/2014/main" val="740451266"/>
                    </a:ext>
                  </a:extLst>
                </a:gridCol>
                <a:gridCol w="5400000">
                  <a:extLst>
                    <a:ext uri="{9D8B030D-6E8A-4147-A177-3AD203B41FA5}">
                      <a16:colId xmlns:a16="http://schemas.microsoft.com/office/drawing/2014/main" val="2280907023"/>
                    </a:ext>
                  </a:extLst>
                </a:gridCol>
                <a:gridCol w="5400000">
                  <a:extLst>
                    <a:ext uri="{9D8B030D-6E8A-4147-A177-3AD203B41FA5}">
                      <a16:colId xmlns:a16="http://schemas.microsoft.com/office/drawing/2014/main" val="1218328730"/>
                    </a:ext>
                  </a:extLst>
                </a:gridCol>
              </a:tblGrid>
              <a:tr h="8687397">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5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430660"/>
                  </a:ext>
                </a:extLst>
              </a:tr>
            </a:tbl>
          </a:graphicData>
        </a:graphic>
      </p:graphicFrame>
      <p:sp>
        <p:nvSpPr>
          <p:cNvPr id="13" name="テキスト ボックス 12"/>
          <p:cNvSpPr txBox="1"/>
          <p:nvPr/>
        </p:nvSpPr>
        <p:spPr>
          <a:xfrm>
            <a:off x="446256" y="1980000"/>
            <a:ext cx="5400000" cy="828000"/>
          </a:xfrm>
          <a:prstGeom prst="rect">
            <a:avLst/>
          </a:prstGeom>
          <a:gradFill flip="none" rotWithShape="1">
            <a:gsLst>
              <a:gs pos="0">
                <a:srgbClr val="FFC000"/>
              </a:gs>
              <a:gs pos="48000">
                <a:srgbClr val="FFFF25">
                  <a:alpha val="50000"/>
                </a:srgbClr>
              </a:gs>
              <a:gs pos="100000">
                <a:srgbClr val="FFFF66">
                  <a:lumMod val="99000"/>
                  <a:alpha val="50000"/>
                </a:srgbClr>
              </a:gs>
            </a:gsLst>
            <a:lin ang="16200000" scaled="1"/>
            <a:tileRect/>
          </a:grad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緊急対策期</a:t>
            </a:r>
          </a:p>
        </p:txBody>
      </p:sp>
      <p:sp>
        <p:nvSpPr>
          <p:cNvPr id="12" name="テキスト ボックス 11"/>
          <p:cNvSpPr txBox="1"/>
          <p:nvPr/>
        </p:nvSpPr>
        <p:spPr>
          <a:xfrm>
            <a:off x="5846256" y="1980000"/>
            <a:ext cx="5400000" cy="828000"/>
          </a:xfrm>
          <a:prstGeom prst="rect">
            <a:avLst/>
          </a:prstGeom>
          <a:gradFill flip="none" rotWithShape="1">
            <a:gsLst>
              <a:gs pos="0">
                <a:schemeClr val="accent6">
                  <a:lumMod val="75000"/>
                </a:schemeClr>
              </a:gs>
              <a:gs pos="58000">
                <a:schemeClr val="accent6">
                  <a:lumMod val="60000"/>
                  <a:lumOff val="40000"/>
                </a:schemeClr>
              </a:gs>
              <a:gs pos="100000">
                <a:schemeClr val="accent6">
                  <a:lumMod val="40000"/>
                  <a:lumOff val="60000"/>
                </a:schemeClr>
              </a:gs>
            </a:gsLst>
            <a:lin ang="16200000" scaled="1"/>
            <a:tileRect/>
          </a:gra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ウィズコロナ</a:t>
            </a:r>
            <a:endParaRPr lang="en-US" altLang="ja-JP" dirty="0"/>
          </a:p>
          <a:p>
            <a:r>
              <a:rPr lang="ja-JP" altLang="en-US" dirty="0"/>
              <a:t>反転攻勢準備期</a:t>
            </a:r>
          </a:p>
        </p:txBody>
      </p:sp>
      <p:sp>
        <p:nvSpPr>
          <p:cNvPr id="14" name="テキスト ボックス 13"/>
          <p:cNvSpPr txBox="1"/>
          <p:nvPr/>
        </p:nvSpPr>
        <p:spPr>
          <a:xfrm>
            <a:off x="11246256" y="1980000"/>
            <a:ext cx="5400000" cy="828000"/>
          </a:xfrm>
          <a:prstGeom prst="rect">
            <a:avLst/>
          </a:prstGeom>
          <a:gradFill flip="none" rotWithShape="1">
            <a:gsLst>
              <a:gs pos="0">
                <a:schemeClr val="accent5">
                  <a:lumMod val="75000"/>
                </a:schemeClr>
              </a:gs>
              <a:gs pos="33000">
                <a:schemeClr val="accent5">
                  <a:lumMod val="60000"/>
                  <a:lumOff val="40000"/>
                </a:schemeClr>
              </a:gs>
              <a:gs pos="100000">
                <a:schemeClr val="accent5">
                  <a:lumMod val="40000"/>
                  <a:lumOff val="60000"/>
                </a:schemeClr>
              </a:gs>
            </a:gsLst>
            <a:lin ang="16200000" scaled="1"/>
            <a:tileRect/>
          </a:gra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kumimoji="1" sz="2400" b="1">
                <a:solidFill>
                  <a:schemeClr val="tx1"/>
                </a:solidFill>
              </a:defRPr>
            </a:lvl1pPr>
          </a:lstStyle>
          <a:p>
            <a:r>
              <a:rPr lang="ja-JP" altLang="en-US" dirty="0"/>
              <a:t>ポストコロナ</a:t>
            </a:r>
            <a:endParaRPr lang="en-US" altLang="ja-JP" dirty="0"/>
          </a:p>
          <a:p>
            <a:r>
              <a:rPr lang="ja-JP" altLang="en-US" dirty="0"/>
              <a:t>反転攻勢期</a:t>
            </a:r>
          </a:p>
        </p:txBody>
      </p:sp>
      <p:sp>
        <p:nvSpPr>
          <p:cNvPr id="1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　</a:t>
            </a:r>
            <a:r>
              <a:rPr lang="ja-JP" altLang="en-US" sz="3600" b="1" dirty="0" smtClean="0">
                <a:solidFill>
                  <a:schemeClr val="bg1"/>
                </a:solidFill>
                <a:latin typeface="+mn-ea"/>
                <a:ea typeface="+mn-ea"/>
              </a:rPr>
              <a:t>５）取組み</a:t>
            </a:r>
            <a:r>
              <a:rPr lang="ja-JP" altLang="en-US" sz="3600" b="1" dirty="0">
                <a:solidFill>
                  <a:schemeClr val="bg1"/>
                </a:solidFill>
                <a:latin typeface="+mn-ea"/>
                <a:ea typeface="+mn-ea"/>
              </a:rPr>
              <a:t>の</a:t>
            </a:r>
            <a:r>
              <a:rPr lang="ja-JP" altLang="en-US" sz="3600" b="1" dirty="0" smtClean="0">
                <a:solidFill>
                  <a:schemeClr val="bg1"/>
                </a:solidFill>
                <a:latin typeface="+mn-ea"/>
                <a:ea typeface="+mn-ea"/>
              </a:rPr>
              <a:t>方向性　各論（➀経済（産業・雇用））</a:t>
            </a:r>
            <a:endParaRPr lang="ja-JP" altLang="en-US" sz="3600" b="1" dirty="0">
              <a:solidFill>
                <a:schemeClr val="bg1"/>
              </a:solidFill>
              <a:latin typeface="+mn-ea"/>
              <a:ea typeface="+mn-ea"/>
            </a:endParaRPr>
          </a:p>
        </p:txBody>
      </p:sp>
      <p:sp>
        <p:nvSpPr>
          <p:cNvPr id="16" name="ホームベース 15"/>
          <p:cNvSpPr/>
          <p:nvPr/>
        </p:nvSpPr>
        <p:spPr>
          <a:xfrm>
            <a:off x="5846255" y="2916000"/>
            <a:ext cx="10800001" cy="972000"/>
          </a:xfrm>
          <a:prstGeom prst="homePlate">
            <a:avLst>
              <a:gd name="adj" fmla="val 0"/>
            </a:avLst>
          </a:prstGeom>
          <a:noFill/>
          <a:ln w="38100">
            <a:solidFill>
              <a:srgbClr val="2E75B6"/>
            </a:solidFill>
          </a:ln>
        </p:spPr>
        <p:style>
          <a:lnRef idx="1">
            <a:schemeClr val="accent1"/>
          </a:lnRef>
          <a:fillRef idx="2">
            <a:schemeClr val="accent1"/>
          </a:fillRef>
          <a:effectRef idx="1">
            <a:schemeClr val="accent1"/>
          </a:effectRef>
          <a:fontRef idx="minor">
            <a:schemeClr val="dk1"/>
          </a:fontRef>
        </p:style>
        <p:txBody>
          <a:bodyPr rtlCol="0" anchor="ctr"/>
          <a:lstStyle/>
          <a:p>
            <a:pPr marL="359991" indent="-539987"/>
            <a:r>
              <a:rPr kumimoji="1" lang="ja-JP" altLang="en-US" sz="2800" b="1" dirty="0">
                <a:solidFill>
                  <a:schemeClr val="tx1"/>
                </a:solidFill>
                <a:latin typeface="+mn-ea"/>
              </a:rPr>
              <a:t>①</a:t>
            </a:r>
            <a:r>
              <a:rPr kumimoji="1" lang="ja-JP" altLang="en-US" sz="2800" b="1" dirty="0" smtClean="0">
                <a:solidFill>
                  <a:schemeClr val="tx1"/>
                </a:solidFill>
                <a:latin typeface="+mn-ea"/>
              </a:rPr>
              <a:t> </a:t>
            </a:r>
            <a:r>
              <a:rPr kumimoji="1" lang="ja-JP" altLang="en-US" sz="2800" b="1" dirty="0">
                <a:solidFill>
                  <a:schemeClr val="tx1"/>
                </a:solidFill>
                <a:latin typeface="+mn-ea"/>
              </a:rPr>
              <a:t>成長の芽を育て、大阪経済の再生を図り、</a:t>
            </a:r>
            <a:r>
              <a:rPr kumimoji="1" lang="en-US" altLang="ja-JP" sz="2800" b="1" dirty="0">
                <a:solidFill>
                  <a:schemeClr val="tx1"/>
                </a:solidFill>
                <a:latin typeface="+mn-ea"/>
              </a:rPr>
              <a:t/>
            </a:r>
            <a:br>
              <a:rPr kumimoji="1" lang="en-US" altLang="ja-JP" sz="2800" b="1" dirty="0">
                <a:solidFill>
                  <a:schemeClr val="tx1"/>
                </a:solidFill>
                <a:latin typeface="+mn-ea"/>
              </a:rPr>
            </a:br>
            <a:r>
              <a:rPr kumimoji="1" lang="ja-JP" altLang="en-US" sz="2800" b="1" dirty="0">
                <a:solidFill>
                  <a:schemeClr val="tx1"/>
                </a:solidFill>
                <a:latin typeface="+mn-ea"/>
              </a:rPr>
              <a:t> 大阪の強み等を活かしさらなる</a:t>
            </a:r>
            <a:r>
              <a:rPr kumimoji="1" lang="ja-JP" altLang="en-US" sz="2800" b="1" dirty="0" smtClean="0">
                <a:solidFill>
                  <a:schemeClr val="tx1"/>
                </a:solidFill>
                <a:latin typeface="+mn-ea"/>
              </a:rPr>
              <a:t>成長へ</a:t>
            </a:r>
            <a:endParaRPr kumimoji="1" lang="ja-JP" altLang="en-US" sz="2800" b="1" dirty="0">
              <a:solidFill>
                <a:schemeClr val="tx1"/>
              </a:solidFill>
              <a:latin typeface="+mn-ea"/>
            </a:endParaRPr>
          </a:p>
        </p:txBody>
      </p:sp>
      <p:sp>
        <p:nvSpPr>
          <p:cNvPr id="17" name="ホームベース 16"/>
          <p:cNvSpPr/>
          <p:nvPr/>
        </p:nvSpPr>
        <p:spPr>
          <a:xfrm>
            <a:off x="446256" y="2916000"/>
            <a:ext cx="5400000" cy="972000"/>
          </a:xfrm>
          <a:prstGeom prst="homePlate">
            <a:avLst>
              <a:gd name="adj" fmla="val 0"/>
            </a:avLst>
          </a:prstGeom>
          <a:noFill/>
          <a:ln w="3810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611985"/>
            <a:r>
              <a:rPr kumimoji="1" lang="ja-JP" altLang="en-US" sz="2800" b="1" dirty="0">
                <a:solidFill>
                  <a:schemeClr val="tx1"/>
                </a:solidFill>
                <a:latin typeface="+mn-ea"/>
              </a:rPr>
              <a:t>➀ 大阪経済を支え、雇用を守る</a:t>
            </a:r>
          </a:p>
        </p:txBody>
      </p:sp>
      <p:sp>
        <p:nvSpPr>
          <p:cNvPr id="19" name="正方形/長方形 18"/>
          <p:cNvSpPr/>
          <p:nvPr/>
        </p:nvSpPr>
        <p:spPr>
          <a:xfrm>
            <a:off x="576000" y="4176000"/>
            <a:ext cx="5292000" cy="63702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r>
              <a:rPr kumimoji="1" lang="ja-JP" altLang="en-US" sz="2400" b="1" u="sng" dirty="0">
                <a:solidFill>
                  <a:schemeClr val="tx1"/>
                </a:solidFill>
                <a:latin typeface="+mn-ea"/>
              </a:rPr>
              <a:t>■中小企業等の事業継続</a:t>
            </a:r>
            <a:endParaRPr kumimoji="1" lang="en-US" altLang="ja-JP" sz="2400" b="1" u="sng" dirty="0">
              <a:solidFill>
                <a:schemeClr val="tx1"/>
              </a:solidFill>
              <a:latin typeface="+mn-ea"/>
            </a:endParaRPr>
          </a:p>
        </p:txBody>
      </p:sp>
      <p:sp>
        <p:nvSpPr>
          <p:cNvPr id="25" name="正方形/長方形 24"/>
          <p:cNvSpPr/>
          <p:nvPr/>
        </p:nvSpPr>
        <p:spPr>
          <a:xfrm>
            <a:off x="575999" y="8293752"/>
            <a:ext cx="529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r>
              <a:rPr kumimoji="1" lang="ja-JP" altLang="en-US" sz="2400" b="1" u="sng" dirty="0">
                <a:solidFill>
                  <a:schemeClr val="tx1"/>
                </a:solidFill>
                <a:latin typeface="+mn-ea"/>
              </a:rPr>
              <a:t>■新たな成長の芽を育てる環境整備</a:t>
            </a:r>
            <a:endParaRPr kumimoji="1" lang="en-US" altLang="ja-JP" sz="2400" b="1" u="sng" dirty="0">
              <a:solidFill>
                <a:schemeClr val="tx1"/>
              </a:solidFill>
              <a:latin typeface="+mn-ea"/>
            </a:endParaRPr>
          </a:p>
        </p:txBody>
      </p:sp>
      <p:sp>
        <p:nvSpPr>
          <p:cNvPr id="28" name="正方形/長方形 27"/>
          <p:cNvSpPr/>
          <p:nvPr/>
        </p:nvSpPr>
        <p:spPr>
          <a:xfrm>
            <a:off x="576000" y="5873231"/>
            <a:ext cx="5292000" cy="798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r>
              <a:rPr kumimoji="1" lang="ja-JP" altLang="en-US" sz="2400" b="1" u="sng" dirty="0">
                <a:solidFill>
                  <a:schemeClr val="tx1"/>
                </a:solidFill>
                <a:latin typeface="+mn-ea"/>
              </a:rPr>
              <a:t>■国内における集客力の強化</a:t>
            </a:r>
            <a:r>
              <a:rPr kumimoji="1" lang="ja-JP" altLang="en-US" sz="2400" b="1" u="sng" dirty="0" smtClean="0">
                <a:solidFill>
                  <a:schemeClr val="tx1"/>
                </a:solidFill>
                <a:latin typeface="+mn-ea"/>
              </a:rPr>
              <a:t>と新たな</a:t>
            </a:r>
            <a:endParaRPr kumimoji="1" lang="en-US" altLang="ja-JP" sz="2400" b="1" u="sng" dirty="0" smtClean="0">
              <a:solidFill>
                <a:schemeClr val="tx1"/>
              </a:solidFill>
              <a:latin typeface="+mn-ea"/>
            </a:endParaRPr>
          </a:p>
          <a:p>
            <a:r>
              <a:rPr kumimoji="1" lang="ja-JP" altLang="en-US" sz="2400" b="1" dirty="0">
                <a:solidFill>
                  <a:schemeClr val="tx1"/>
                </a:solidFill>
                <a:latin typeface="+mn-ea"/>
              </a:rPr>
              <a:t>　</a:t>
            </a:r>
            <a:r>
              <a:rPr kumimoji="1" lang="ja-JP" altLang="en-US" sz="2400" b="1" u="sng" dirty="0" smtClean="0">
                <a:solidFill>
                  <a:schemeClr val="tx1"/>
                </a:solidFill>
                <a:latin typeface="+mn-ea"/>
              </a:rPr>
              <a:t>都市魅力</a:t>
            </a:r>
            <a:r>
              <a:rPr kumimoji="1" lang="ja-JP" altLang="en-US" sz="2400" b="1" u="sng" dirty="0">
                <a:solidFill>
                  <a:schemeClr val="tx1"/>
                </a:solidFill>
                <a:latin typeface="+mn-ea"/>
              </a:rPr>
              <a:t>創出</a:t>
            </a:r>
            <a:endParaRPr kumimoji="1" lang="en-US" altLang="ja-JP" sz="2400" b="1" u="sng" dirty="0">
              <a:solidFill>
                <a:schemeClr val="tx1"/>
              </a:solidFill>
              <a:latin typeface="+mn-ea"/>
            </a:endParaRPr>
          </a:p>
        </p:txBody>
      </p:sp>
      <p:sp>
        <p:nvSpPr>
          <p:cNvPr id="30" name="正方形/長方形 29"/>
          <p:cNvSpPr/>
          <p:nvPr/>
        </p:nvSpPr>
        <p:spPr>
          <a:xfrm>
            <a:off x="648000" y="4686514"/>
            <a:ext cx="5112000" cy="983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事業継続支援</a:t>
            </a:r>
            <a:endParaRPr kumimoji="1" lang="en-US" altLang="ja-JP" sz="2000" dirty="0">
              <a:solidFill>
                <a:schemeClr val="tx1"/>
              </a:solidFill>
              <a:latin typeface="+mn-ea"/>
            </a:endParaRPr>
          </a:p>
          <a:p>
            <a:pPr marL="265113" indent="-265113"/>
            <a:r>
              <a:rPr kumimoji="1" lang="ja-JP" altLang="en-US" sz="2000" dirty="0" smtClean="0">
                <a:solidFill>
                  <a:schemeClr val="tx1"/>
                </a:solidFill>
                <a:latin typeface="+mn-ea"/>
              </a:rPr>
              <a:t>・テレワークの導入等のＩＣＴ化の促進</a:t>
            </a:r>
            <a:endParaRPr kumimoji="1" lang="en-US" altLang="ja-JP" sz="2000" dirty="0" smtClean="0">
              <a:solidFill>
                <a:schemeClr val="tx1"/>
              </a:solidFill>
              <a:latin typeface="+mn-ea"/>
            </a:endParaRPr>
          </a:p>
          <a:p>
            <a:pPr marL="265113" indent="-265113"/>
            <a:r>
              <a:rPr kumimoji="1" lang="ja-JP" altLang="en-US" sz="2000" dirty="0">
                <a:solidFill>
                  <a:schemeClr val="tx1"/>
                </a:solidFill>
                <a:latin typeface="+mn-ea"/>
              </a:rPr>
              <a:t>　</a:t>
            </a:r>
            <a:r>
              <a:rPr kumimoji="1" lang="ja-JP" altLang="en-US" sz="2000" dirty="0" smtClean="0">
                <a:solidFill>
                  <a:schemeClr val="tx1"/>
                </a:solidFill>
                <a:latin typeface="+mn-ea"/>
              </a:rPr>
              <a:t>など</a:t>
            </a:r>
            <a:endParaRPr kumimoji="1" lang="en-US" altLang="ja-JP" sz="2000" dirty="0">
              <a:solidFill>
                <a:schemeClr val="tx1"/>
              </a:solidFill>
              <a:latin typeface="+mn-ea"/>
            </a:endParaRPr>
          </a:p>
        </p:txBody>
      </p:sp>
      <p:sp>
        <p:nvSpPr>
          <p:cNvPr id="31" name="正方形/長方形 30"/>
          <p:cNvSpPr/>
          <p:nvPr/>
        </p:nvSpPr>
        <p:spPr>
          <a:xfrm>
            <a:off x="648000" y="6713135"/>
            <a:ext cx="5112000" cy="1402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マイクロツーリズム等による誘客促進</a:t>
            </a:r>
            <a:endParaRPr kumimoji="1" lang="en-US" altLang="ja-JP" sz="2000" dirty="0">
              <a:solidFill>
                <a:schemeClr val="tx1"/>
              </a:solidFill>
              <a:latin typeface="+mn-ea"/>
            </a:endParaRPr>
          </a:p>
          <a:p>
            <a:r>
              <a:rPr kumimoji="1" lang="ja-JP" altLang="en-US" sz="2000" dirty="0" smtClean="0">
                <a:solidFill>
                  <a:schemeClr val="tx1"/>
                </a:solidFill>
                <a:latin typeface="+mn-ea"/>
              </a:rPr>
              <a:t>・</a:t>
            </a:r>
            <a:r>
              <a:rPr kumimoji="1" lang="ja-JP" altLang="en-US" sz="2000" dirty="0">
                <a:solidFill>
                  <a:schemeClr val="tx1"/>
                </a:solidFill>
                <a:latin typeface="+mn-ea"/>
              </a:rPr>
              <a:t>打撃を受けている産業への需要喚起</a:t>
            </a:r>
            <a:endParaRPr kumimoji="1" lang="en-US" altLang="ja-JP" sz="2000" dirty="0">
              <a:solidFill>
                <a:schemeClr val="tx1"/>
              </a:solidFill>
              <a:latin typeface="+mn-ea"/>
            </a:endParaRPr>
          </a:p>
          <a:p>
            <a:r>
              <a:rPr kumimoji="1" lang="ja-JP" altLang="en-US" sz="2000" dirty="0" smtClean="0">
                <a:solidFill>
                  <a:schemeClr val="tx1"/>
                </a:solidFill>
                <a:latin typeface="+mn-ea"/>
              </a:rPr>
              <a:t>・</a:t>
            </a:r>
            <a:r>
              <a:rPr kumimoji="1" lang="ja-JP" altLang="en-US" sz="2000" dirty="0">
                <a:solidFill>
                  <a:schemeClr val="tx1"/>
                </a:solidFill>
                <a:latin typeface="+mn-ea"/>
              </a:rPr>
              <a:t>バーチャルの活用</a:t>
            </a:r>
            <a:r>
              <a:rPr kumimoji="1" lang="ja-JP" altLang="en-US" sz="2000" dirty="0" smtClean="0">
                <a:solidFill>
                  <a:schemeClr val="tx1"/>
                </a:solidFill>
                <a:latin typeface="+mn-ea"/>
              </a:rPr>
              <a:t>などに向けた基盤整備</a:t>
            </a:r>
            <a:endParaRPr kumimoji="1" lang="en-US" altLang="ja-JP" sz="2000" dirty="0" smtClean="0">
              <a:solidFill>
                <a:schemeClr val="tx1"/>
              </a:solidFill>
              <a:latin typeface="+mn-ea"/>
            </a:endParaRPr>
          </a:p>
          <a:p>
            <a:r>
              <a:rPr kumimoji="1" lang="ja-JP" altLang="en-US" sz="2000" dirty="0">
                <a:solidFill>
                  <a:schemeClr val="tx1"/>
                </a:solidFill>
                <a:latin typeface="+mn-ea"/>
              </a:rPr>
              <a:t>　など</a:t>
            </a:r>
            <a:endParaRPr kumimoji="1" lang="en-US" altLang="ja-JP" sz="2000" dirty="0">
              <a:solidFill>
                <a:schemeClr val="tx1"/>
              </a:solidFill>
              <a:latin typeface="+mn-ea"/>
            </a:endParaRPr>
          </a:p>
          <a:p>
            <a:r>
              <a:rPr kumimoji="1" lang="ja-JP" altLang="en-US" sz="2000" dirty="0">
                <a:solidFill>
                  <a:schemeClr val="tx1"/>
                </a:solidFill>
                <a:latin typeface="+mn-ea"/>
              </a:rPr>
              <a:t>　　</a:t>
            </a:r>
            <a:endParaRPr kumimoji="1" lang="en-US" altLang="ja-JP" sz="2000" dirty="0">
              <a:solidFill>
                <a:schemeClr val="tx1"/>
              </a:solidFill>
              <a:latin typeface="+mn-ea"/>
            </a:endParaRPr>
          </a:p>
        </p:txBody>
      </p:sp>
      <p:sp>
        <p:nvSpPr>
          <p:cNvPr id="32" name="正方形/長方形 31"/>
          <p:cNvSpPr/>
          <p:nvPr/>
        </p:nvSpPr>
        <p:spPr>
          <a:xfrm>
            <a:off x="648000" y="8948387"/>
            <a:ext cx="5112000" cy="795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イノベーションの創出環境の整備</a:t>
            </a:r>
            <a:endParaRPr kumimoji="1" lang="en-US" altLang="ja-JP" sz="2000" dirty="0">
              <a:solidFill>
                <a:schemeClr val="tx1"/>
              </a:solidFill>
              <a:latin typeface="+mn-ea"/>
            </a:endParaRPr>
          </a:p>
          <a:p>
            <a:r>
              <a:rPr kumimoji="1" lang="ja-JP" altLang="en-US" sz="2000" dirty="0" smtClean="0">
                <a:solidFill>
                  <a:schemeClr val="tx1"/>
                </a:solidFill>
                <a:latin typeface="+mn-ea"/>
              </a:rPr>
              <a:t>・</a:t>
            </a:r>
            <a:r>
              <a:rPr kumimoji="1" lang="ja-JP" altLang="en-US" sz="2000" dirty="0">
                <a:solidFill>
                  <a:schemeClr val="tx1"/>
                </a:solidFill>
                <a:latin typeface="+mn-ea"/>
              </a:rPr>
              <a:t>未来医療国際拠点の形成　など</a:t>
            </a:r>
            <a:endParaRPr kumimoji="1" lang="en-US" altLang="ja-JP" sz="2000" dirty="0">
              <a:solidFill>
                <a:schemeClr val="tx1"/>
              </a:solidFill>
              <a:latin typeface="+mn-ea"/>
            </a:endParaRPr>
          </a:p>
        </p:txBody>
      </p:sp>
      <p:sp>
        <p:nvSpPr>
          <p:cNvPr id="33" name="正方形/長方形 32"/>
          <p:cNvSpPr/>
          <p:nvPr/>
        </p:nvSpPr>
        <p:spPr>
          <a:xfrm>
            <a:off x="446256" y="8919501"/>
            <a:ext cx="5400000" cy="10453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400" dirty="0">
                <a:solidFill>
                  <a:schemeClr val="tx1"/>
                </a:solidFill>
                <a:latin typeface="+mn-ea"/>
              </a:rPr>
              <a:t>　　</a:t>
            </a:r>
            <a:endParaRPr kumimoji="1" lang="en-US" altLang="ja-JP" sz="2400" dirty="0">
              <a:solidFill>
                <a:schemeClr val="tx1"/>
              </a:solidFill>
              <a:latin typeface="+mn-ea"/>
            </a:endParaRPr>
          </a:p>
        </p:txBody>
      </p:sp>
      <p:sp>
        <p:nvSpPr>
          <p:cNvPr id="20" name="正方形/長方形 19"/>
          <p:cNvSpPr/>
          <p:nvPr/>
        </p:nvSpPr>
        <p:spPr>
          <a:xfrm>
            <a:off x="5976000" y="6654602"/>
            <a:ext cx="5292000" cy="10507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60363" indent="-360363"/>
            <a:r>
              <a:rPr kumimoji="1" lang="ja-JP" altLang="en-US" sz="2400" b="1" u="sng" spc="-100" dirty="0">
                <a:solidFill>
                  <a:schemeClr val="tx1"/>
                </a:solidFill>
                <a:latin typeface="+mn-ea"/>
              </a:rPr>
              <a:t>■スタートアップの創出と</a:t>
            </a:r>
            <a:r>
              <a:rPr kumimoji="1" lang="ja-JP" altLang="en-US" sz="2400" b="1" u="sng" spc="-100" dirty="0" smtClean="0">
                <a:solidFill>
                  <a:schemeClr val="tx1"/>
                </a:solidFill>
                <a:latin typeface="+mn-ea"/>
              </a:rPr>
              <a:t>ニューノーマル</a:t>
            </a:r>
            <a:r>
              <a:rPr kumimoji="1" lang="ja-JP" altLang="en-US" sz="2400" b="1" u="sng" spc="-100" dirty="0">
                <a:solidFill>
                  <a:schemeClr val="tx1"/>
                </a:solidFill>
                <a:latin typeface="+mn-ea"/>
              </a:rPr>
              <a:t>に対応したイノベーションの促進</a:t>
            </a:r>
          </a:p>
        </p:txBody>
      </p:sp>
      <p:sp>
        <p:nvSpPr>
          <p:cNvPr id="22" name="正方形/長方形 21"/>
          <p:cNvSpPr/>
          <p:nvPr/>
        </p:nvSpPr>
        <p:spPr>
          <a:xfrm>
            <a:off x="11375999" y="4176000"/>
            <a:ext cx="5292000" cy="612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■インバウンドの再生と促進</a:t>
            </a:r>
          </a:p>
        </p:txBody>
      </p:sp>
      <p:sp>
        <p:nvSpPr>
          <p:cNvPr id="24" name="正方形/長方形 23"/>
          <p:cNvSpPr/>
          <p:nvPr/>
        </p:nvSpPr>
        <p:spPr>
          <a:xfrm>
            <a:off x="6048000" y="7408946"/>
            <a:ext cx="5112000" cy="137558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ポストコロナを見据えたスタートアップの創出</a:t>
            </a:r>
          </a:p>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健康医療・介護関連産業や子育てなどにおけるイノベーションの促進　　など</a:t>
            </a:r>
          </a:p>
        </p:txBody>
      </p:sp>
      <p:sp>
        <p:nvSpPr>
          <p:cNvPr id="26" name="正方形/長方形 25"/>
          <p:cNvSpPr/>
          <p:nvPr/>
        </p:nvSpPr>
        <p:spPr>
          <a:xfrm>
            <a:off x="11376000" y="6654602"/>
            <a:ext cx="5292000" cy="87465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■大阪の成長を担うイノベーション</a:t>
            </a:r>
            <a:endParaRPr kumimoji="1" lang="en-US" altLang="ja-JP" sz="2400" b="1" u="sng" dirty="0">
              <a:solidFill>
                <a:schemeClr val="tx1"/>
              </a:solidFill>
              <a:latin typeface="+mn-ea"/>
            </a:endParaRPr>
          </a:p>
          <a:p>
            <a:pPr marL="359991" indent="-457189"/>
            <a:r>
              <a:rPr kumimoji="1" lang="ja-JP" altLang="en-US" sz="2400" b="1" dirty="0">
                <a:solidFill>
                  <a:schemeClr val="tx1"/>
                </a:solidFill>
                <a:latin typeface="+mn-ea"/>
              </a:rPr>
              <a:t>　</a:t>
            </a:r>
            <a:r>
              <a:rPr kumimoji="1" lang="ja-JP" altLang="en-US" sz="2400" b="1" u="sng" dirty="0">
                <a:solidFill>
                  <a:schemeClr val="tx1"/>
                </a:solidFill>
                <a:latin typeface="+mn-ea"/>
              </a:rPr>
              <a:t>の創出</a:t>
            </a:r>
          </a:p>
        </p:txBody>
      </p:sp>
      <p:sp>
        <p:nvSpPr>
          <p:cNvPr id="27" name="正方形/長方形 26"/>
          <p:cNvSpPr/>
          <p:nvPr/>
        </p:nvSpPr>
        <p:spPr>
          <a:xfrm>
            <a:off x="11448000" y="4902908"/>
            <a:ext cx="5112000" cy="179855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インバウンドを含めた内外からの集客力強化</a:t>
            </a:r>
          </a:p>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インバウンドの「量」から「質」への転換による観光消費の拡大</a:t>
            </a:r>
          </a:p>
          <a:p>
            <a:pPr marL="503987" indent="-899978"/>
            <a:r>
              <a:rPr kumimoji="1" lang="ja-JP" altLang="en-US" sz="2000" dirty="0" smtClean="0">
                <a:solidFill>
                  <a:schemeClr val="tx1"/>
                </a:solidFill>
                <a:latin typeface="+mn-ea"/>
              </a:rPr>
              <a:t>・</a:t>
            </a:r>
            <a:r>
              <a:rPr kumimoji="1" lang="ja-JP" altLang="en-US" sz="2000" dirty="0">
                <a:solidFill>
                  <a:schemeClr val="tx1"/>
                </a:solidFill>
                <a:latin typeface="+mn-ea"/>
              </a:rPr>
              <a:t>ＭＩＣＥ誘致の</a:t>
            </a:r>
            <a:r>
              <a:rPr kumimoji="1" lang="ja-JP" altLang="en-US" sz="2000" dirty="0" smtClean="0">
                <a:solidFill>
                  <a:schemeClr val="tx1"/>
                </a:solidFill>
                <a:latin typeface="+mn-ea"/>
              </a:rPr>
              <a:t>推進　など</a:t>
            </a:r>
            <a:endParaRPr kumimoji="1" lang="ja-JP" altLang="en-US" sz="2000" dirty="0">
              <a:solidFill>
                <a:schemeClr val="tx1"/>
              </a:solidFill>
              <a:latin typeface="+mn-ea"/>
            </a:endParaRPr>
          </a:p>
        </p:txBody>
      </p:sp>
      <p:sp>
        <p:nvSpPr>
          <p:cNvPr id="36" name="正方形/長方形 35"/>
          <p:cNvSpPr/>
          <p:nvPr/>
        </p:nvSpPr>
        <p:spPr>
          <a:xfrm>
            <a:off x="11448000" y="7408946"/>
            <a:ext cx="5112000" cy="112466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a:solidFill>
                  <a:schemeClr val="tx1"/>
                </a:solidFill>
                <a:latin typeface="+mn-ea"/>
              </a:rPr>
              <a:t>・健康医療・介護分野やＶＲ、ロボットの活用など、ポストコロナにおける大阪の成長を担うイノベーションの</a:t>
            </a:r>
            <a:r>
              <a:rPr kumimoji="1" lang="ja-JP" altLang="en-US" sz="2000" dirty="0" smtClean="0">
                <a:solidFill>
                  <a:schemeClr val="tx1"/>
                </a:solidFill>
                <a:latin typeface="+mn-ea"/>
              </a:rPr>
              <a:t>創出　など</a:t>
            </a:r>
            <a:endParaRPr kumimoji="1" lang="ja-JP" altLang="en-US" sz="2000" dirty="0">
              <a:solidFill>
                <a:schemeClr val="tx1"/>
              </a:solidFill>
              <a:latin typeface="+mn-ea"/>
            </a:endParaRPr>
          </a:p>
        </p:txBody>
      </p:sp>
      <p:sp>
        <p:nvSpPr>
          <p:cNvPr id="38" name="正方形/長方形 37"/>
          <p:cNvSpPr/>
          <p:nvPr/>
        </p:nvSpPr>
        <p:spPr>
          <a:xfrm>
            <a:off x="575999" y="10344193"/>
            <a:ext cx="529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60363" indent="-360363"/>
            <a:r>
              <a:rPr kumimoji="1" lang="ja-JP" altLang="en-US" sz="2400" b="1" u="sng" dirty="0">
                <a:solidFill>
                  <a:schemeClr val="tx1"/>
                </a:solidFill>
                <a:latin typeface="+mn-ea"/>
              </a:rPr>
              <a:t>■雇用を守る取組み強化と新たな</a:t>
            </a:r>
            <a:r>
              <a:rPr kumimoji="1" lang="ja-JP" altLang="en-US" sz="2400" b="1" u="sng" dirty="0" smtClean="0">
                <a:solidFill>
                  <a:schemeClr val="tx1"/>
                </a:solidFill>
                <a:latin typeface="+mn-ea"/>
              </a:rPr>
              <a:t>働き方</a:t>
            </a:r>
            <a:r>
              <a:rPr kumimoji="1" lang="ja-JP" altLang="en-US" sz="2400" b="1" u="sng" dirty="0">
                <a:solidFill>
                  <a:schemeClr val="tx1"/>
                </a:solidFill>
                <a:latin typeface="+mn-ea"/>
              </a:rPr>
              <a:t>への対応</a:t>
            </a:r>
            <a:endParaRPr kumimoji="1" lang="en-US" altLang="ja-JP" sz="2400" b="1" u="sng" dirty="0">
              <a:solidFill>
                <a:schemeClr val="tx1"/>
              </a:solidFill>
              <a:latin typeface="+mn-ea"/>
            </a:endParaRPr>
          </a:p>
        </p:txBody>
      </p:sp>
      <p:sp>
        <p:nvSpPr>
          <p:cNvPr id="39" name="正方形/長方形 38"/>
          <p:cNvSpPr/>
          <p:nvPr/>
        </p:nvSpPr>
        <p:spPr>
          <a:xfrm>
            <a:off x="648000" y="11120100"/>
            <a:ext cx="5112000" cy="983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r>
              <a:rPr kumimoji="1" lang="ja-JP" altLang="en-US" sz="2000" dirty="0" smtClean="0">
                <a:solidFill>
                  <a:schemeClr val="tx1"/>
                </a:solidFill>
                <a:latin typeface="+mn-ea"/>
              </a:rPr>
              <a:t>・</a:t>
            </a:r>
            <a:r>
              <a:rPr kumimoji="1" lang="ja-JP" altLang="en-US" sz="2000" dirty="0">
                <a:solidFill>
                  <a:schemeClr val="tx1"/>
                </a:solidFill>
                <a:latin typeface="+mn-ea"/>
              </a:rPr>
              <a:t>失業者への再就職支援、マッチング強化</a:t>
            </a:r>
          </a:p>
          <a:p>
            <a:r>
              <a:rPr kumimoji="1" lang="ja-JP" altLang="en-US" sz="2000" dirty="0" smtClean="0">
                <a:solidFill>
                  <a:schemeClr val="tx1"/>
                </a:solidFill>
                <a:latin typeface="+mn-ea"/>
              </a:rPr>
              <a:t>・</a:t>
            </a:r>
            <a:r>
              <a:rPr kumimoji="1" lang="ja-JP" altLang="en-US" sz="2000" dirty="0">
                <a:solidFill>
                  <a:schemeClr val="tx1"/>
                </a:solidFill>
                <a:latin typeface="+mn-ea"/>
              </a:rPr>
              <a:t>テレワークなど新たな働き方の導入促進</a:t>
            </a:r>
            <a:endParaRPr kumimoji="1" lang="en-US" altLang="ja-JP" sz="2000" dirty="0">
              <a:solidFill>
                <a:schemeClr val="tx1"/>
              </a:solidFill>
              <a:latin typeface="+mn-ea"/>
            </a:endParaRPr>
          </a:p>
          <a:p>
            <a:r>
              <a:rPr kumimoji="1" lang="en-US" altLang="ja-JP" sz="2000" dirty="0" smtClean="0">
                <a:solidFill>
                  <a:schemeClr val="tx1"/>
                </a:solidFill>
                <a:latin typeface="+mn-ea"/>
              </a:rPr>
              <a:t> </a:t>
            </a:r>
            <a:r>
              <a:rPr kumimoji="1" lang="ja-JP" altLang="en-US" sz="2000" dirty="0">
                <a:solidFill>
                  <a:schemeClr val="tx1"/>
                </a:solidFill>
                <a:latin typeface="+mn-ea"/>
              </a:rPr>
              <a:t>　</a:t>
            </a:r>
            <a:r>
              <a:rPr kumimoji="1" lang="ja-JP" altLang="en-US" sz="2000" dirty="0" smtClean="0">
                <a:solidFill>
                  <a:schemeClr val="tx1"/>
                </a:solidFill>
                <a:latin typeface="+mn-ea"/>
              </a:rPr>
              <a:t>など</a:t>
            </a:r>
            <a:endParaRPr kumimoji="1" lang="ja-JP" altLang="en-US" sz="2000" dirty="0">
              <a:solidFill>
                <a:schemeClr val="tx1"/>
              </a:solidFill>
              <a:latin typeface="+mn-ea"/>
            </a:endParaRPr>
          </a:p>
        </p:txBody>
      </p:sp>
      <p:sp>
        <p:nvSpPr>
          <p:cNvPr id="40" name="正方形/長方形 39"/>
          <p:cNvSpPr/>
          <p:nvPr/>
        </p:nvSpPr>
        <p:spPr>
          <a:xfrm>
            <a:off x="5976000" y="10344193"/>
            <a:ext cx="5292000" cy="80950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■新たな働き方の導入促進による就労機会の拡大と人手不足の解消</a:t>
            </a:r>
          </a:p>
        </p:txBody>
      </p:sp>
      <p:sp>
        <p:nvSpPr>
          <p:cNvPr id="41" name="正方形/長方形 40"/>
          <p:cNvSpPr/>
          <p:nvPr/>
        </p:nvSpPr>
        <p:spPr>
          <a:xfrm>
            <a:off x="6048000" y="11120100"/>
            <a:ext cx="5112000" cy="132078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テレワーク等の活用など多様な働き方を通じた女性や高齢者、若者、</a:t>
            </a:r>
            <a:r>
              <a:rPr kumimoji="1" lang="ja-JP" altLang="en-US" sz="2000" dirty="0" err="1">
                <a:solidFill>
                  <a:schemeClr val="tx1"/>
                </a:solidFill>
                <a:latin typeface="+mn-ea"/>
              </a:rPr>
              <a:t>障がい</a:t>
            </a:r>
            <a:r>
              <a:rPr kumimoji="1" lang="ja-JP" altLang="en-US" sz="2000" dirty="0">
                <a:solidFill>
                  <a:schemeClr val="tx1"/>
                </a:solidFill>
                <a:latin typeface="+mn-ea"/>
              </a:rPr>
              <a:t>者等の就業機会の拡大</a:t>
            </a:r>
            <a:endParaRPr kumimoji="1" lang="en-US" altLang="ja-JP" sz="2000" dirty="0">
              <a:solidFill>
                <a:schemeClr val="tx1"/>
              </a:solidFill>
              <a:latin typeface="+mn-ea"/>
            </a:endParaRPr>
          </a:p>
          <a:p>
            <a:pPr marL="503987" indent="-899978"/>
            <a:r>
              <a:rPr kumimoji="1" lang="ja-JP" altLang="en-US" sz="2000" dirty="0" smtClean="0">
                <a:solidFill>
                  <a:schemeClr val="tx1"/>
                </a:solidFill>
                <a:latin typeface="+mn-ea"/>
              </a:rPr>
              <a:t>・</a:t>
            </a:r>
            <a:r>
              <a:rPr kumimoji="1" lang="ja-JP" altLang="en-US" sz="2000" dirty="0">
                <a:solidFill>
                  <a:schemeClr val="tx1"/>
                </a:solidFill>
                <a:latin typeface="+mn-ea"/>
              </a:rPr>
              <a:t>人手不足分野におけるマッチング</a:t>
            </a:r>
            <a:r>
              <a:rPr kumimoji="1" lang="ja-JP" altLang="en-US" sz="2000" dirty="0" smtClean="0">
                <a:solidFill>
                  <a:schemeClr val="tx1"/>
                </a:solidFill>
                <a:latin typeface="+mn-ea"/>
              </a:rPr>
              <a:t>強化</a:t>
            </a:r>
            <a:endParaRPr kumimoji="1" lang="en-US" altLang="ja-JP" sz="2000" dirty="0" smtClean="0">
              <a:solidFill>
                <a:schemeClr val="tx1"/>
              </a:solidFill>
              <a:latin typeface="+mn-ea"/>
            </a:endParaRPr>
          </a:p>
          <a:p>
            <a:pPr marL="503987" indent="-899978"/>
            <a:r>
              <a:rPr kumimoji="1" lang="ja-JP" altLang="en-US" sz="2000" dirty="0">
                <a:solidFill>
                  <a:schemeClr val="tx1"/>
                </a:solidFill>
                <a:latin typeface="+mn-ea"/>
              </a:rPr>
              <a:t>　</a:t>
            </a:r>
            <a:r>
              <a:rPr kumimoji="1" lang="ja-JP" altLang="en-US" sz="2000" dirty="0" smtClean="0">
                <a:solidFill>
                  <a:schemeClr val="tx1"/>
                </a:solidFill>
                <a:latin typeface="+mn-ea"/>
              </a:rPr>
              <a:t>など</a:t>
            </a:r>
            <a:endParaRPr kumimoji="1" lang="ja-JP" altLang="en-US" sz="2000" dirty="0">
              <a:solidFill>
                <a:schemeClr val="tx1"/>
              </a:solidFill>
              <a:latin typeface="+mn-ea"/>
            </a:endParaRPr>
          </a:p>
        </p:txBody>
      </p:sp>
      <p:sp>
        <p:nvSpPr>
          <p:cNvPr id="42" name="正方形/長方形 41"/>
          <p:cNvSpPr/>
          <p:nvPr/>
        </p:nvSpPr>
        <p:spPr>
          <a:xfrm>
            <a:off x="11375999" y="10344193"/>
            <a:ext cx="5292000" cy="107733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■外国人材の活用による人手不足の解消と多様性の</a:t>
            </a:r>
            <a:r>
              <a:rPr kumimoji="1" lang="ja-JP" altLang="en-US" sz="2400" b="1" u="sng" dirty="0" smtClean="0">
                <a:solidFill>
                  <a:schemeClr val="tx1"/>
                </a:solidFill>
                <a:latin typeface="+mn-ea"/>
              </a:rPr>
              <a:t>向上</a:t>
            </a:r>
            <a:endParaRPr kumimoji="1" lang="ja-JP" altLang="en-US" sz="2400" b="1" u="sng" dirty="0">
              <a:solidFill>
                <a:schemeClr val="tx1"/>
              </a:solidFill>
              <a:latin typeface="+mn-ea"/>
            </a:endParaRPr>
          </a:p>
        </p:txBody>
      </p:sp>
      <p:sp>
        <p:nvSpPr>
          <p:cNvPr id="43" name="正方形/長方形 42"/>
          <p:cNvSpPr/>
          <p:nvPr/>
        </p:nvSpPr>
        <p:spPr>
          <a:xfrm>
            <a:off x="11448000" y="11120100"/>
            <a:ext cx="5112000" cy="12482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503238" indent="-503238"/>
            <a:r>
              <a:rPr kumimoji="1" lang="ja-JP" altLang="en-US" sz="2000" dirty="0" smtClean="0">
                <a:solidFill>
                  <a:schemeClr val="tx1"/>
                </a:solidFill>
                <a:latin typeface="+mn-ea"/>
              </a:rPr>
              <a:t>・</a:t>
            </a:r>
            <a:r>
              <a:rPr kumimoji="1" lang="ja-JP" altLang="en-US" sz="2000" dirty="0">
                <a:solidFill>
                  <a:schemeClr val="tx1"/>
                </a:solidFill>
                <a:latin typeface="+mn-ea"/>
              </a:rPr>
              <a:t>人手不足分野等における外国人材活用</a:t>
            </a:r>
          </a:p>
          <a:p>
            <a:pPr marL="265113" indent="-265113"/>
            <a:r>
              <a:rPr kumimoji="1" lang="ja-JP" altLang="en-US" sz="2000" dirty="0" smtClean="0">
                <a:solidFill>
                  <a:schemeClr val="tx1"/>
                </a:solidFill>
                <a:latin typeface="+mn-ea"/>
              </a:rPr>
              <a:t>・</a:t>
            </a:r>
            <a:r>
              <a:rPr kumimoji="1" lang="ja-JP" altLang="en-US" sz="2000" dirty="0">
                <a:solidFill>
                  <a:schemeClr val="tx1"/>
                </a:solidFill>
                <a:latin typeface="+mn-ea"/>
              </a:rPr>
              <a:t>女性や高齢者、</a:t>
            </a:r>
            <a:r>
              <a:rPr kumimoji="1" lang="ja-JP" altLang="en-US" sz="2000" dirty="0" err="1">
                <a:solidFill>
                  <a:schemeClr val="tx1"/>
                </a:solidFill>
                <a:latin typeface="+mn-ea"/>
              </a:rPr>
              <a:t>障がい</a:t>
            </a:r>
            <a:r>
              <a:rPr kumimoji="1" lang="ja-JP" altLang="en-US" sz="2000" dirty="0">
                <a:solidFill>
                  <a:schemeClr val="tx1"/>
                </a:solidFill>
                <a:latin typeface="+mn-ea"/>
              </a:rPr>
              <a:t>者、外国人など、労働環境における多様性の</a:t>
            </a:r>
            <a:r>
              <a:rPr kumimoji="1" lang="ja-JP" altLang="en-US" sz="2000" dirty="0" smtClean="0">
                <a:solidFill>
                  <a:schemeClr val="tx1"/>
                </a:solidFill>
                <a:latin typeface="+mn-ea"/>
              </a:rPr>
              <a:t>向上　など</a:t>
            </a:r>
            <a:endParaRPr kumimoji="1" lang="ja-JP" altLang="en-US" sz="2000" dirty="0">
              <a:solidFill>
                <a:schemeClr val="tx1"/>
              </a:solidFill>
              <a:latin typeface="+mn-ea"/>
            </a:endParaRPr>
          </a:p>
        </p:txBody>
      </p:sp>
      <p:sp>
        <p:nvSpPr>
          <p:cNvPr id="46" name="正方形/長方形 45"/>
          <p:cNvSpPr/>
          <p:nvPr/>
        </p:nvSpPr>
        <p:spPr>
          <a:xfrm>
            <a:off x="5976000" y="4176000"/>
            <a:ext cx="5292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chorCtr="0">
            <a:noAutofit/>
          </a:bodyPr>
          <a:lstStyle/>
          <a:p>
            <a:pPr marL="359991" indent="-457189"/>
            <a:r>
              <a:rPr kumimoji="1" lang="ja-JP" altLang="en-US" sz="2400" b="1" u="sng" dirty="0">
                <a:solidFill>
                  <a:schemeClr val="tx1"/>
                </a:solidFill>
                <a:latin typeface="+mn-ea"/>
              </a:rPr>
              <a:t>■インバウンド再生に</a:t>
            </a:r>
            <a:r>
              <a:rPr kumimoji="1" lang="ja-JP" altLang="en-US" sz="2400" b="1" u="sng" dirty="0" smtClean="0">
                <a:solidFill>
                  <a:schemeClr val="tx1"/>
                </a:solidFill>
                <a:latin typeface="+mn-ea"/>
              </a:rPr>
              <a:t>向けた新た</a:t>
            </a:r>
            <a:r>
              <a:rPr kumimoji="1" lang="ja-JP" altLang="en-US" sz="2400" b="1" u="sng" dirty="0">
                <a:solidFill>
                  <a:schemeClr val="tx1"/>
                </a:solidFill>
                <a:latin typeface="+mn-ea"/>
              </a:rPr>
              <a:t>な都市魅力の</a:t>
            </a:r>
            <a:r>
              <a:rPr kumimoji="1" lang="ja-JP" altLang="en-US" sz="2400" b="1" u="sng" dirty="0" smtClean="0">
                <a:solidFill>
                  <a:schemeClr val="tx1"/>
                </a:solidFill>
                <a:latin typeface="+mn-ea"/>
              </a:rPr>
              <a:t>創出</a:t>
            </a:r>
            <a:endParaRPr kumimoji="1" lang="ja-JP" altLang="en-US" sz="2400" b="1" u="sng" dirty="0">
              <a:solidFill>
                <a:schemeClr val="tx1"/>
              </a:solidFill>
              <a:latin typeface="+mn-ea"/>
            </a:endParaRPr>
          </a:p>
        </p:txBody>
      </p:sp>
      <p:sp>
        <p:nvSpPr>
          <p:cNvPr id="47" name="正方形/長方形 46"/>
          <p:cNvSpPr/>
          <p:nvPr/>
        </p:nvSpPr>
        <p:spPr>
          <a:xfrm>
            <a:off x="6048000" y="4902908"/>
            <a:ext cx="5112000" cy="163007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・インバウンド</a:t>
            </a:r>
            <a:r>
              <a:rPr kumimoji="1" lang="ja-JP" altLang="en-US" sz="2000" dirty="0">
                <a:solidFill>
                  <a:schemeClr val="tx1"/>
                </a:solidFill>
                <a:latin typeface="+mn-ea"/>
              </a:rPr>
              <a:t>の</a:t>
            </a:r>
            <a:r>
              <a:rPr kumimoji="1" lang="ja-JP" altLang="en-US" sz="2000" dirty="0" smtClean="0">
                <a:solidFill>
                  <a:schemeClr val="tx1"/>
                </a:solidFill>
                <a:latin typeface="+mn-ea"/>
              </a:rPr>
              <a:t>再生</a:t>
            </a:r>
            <a:r>
              <a:rPr kumimoji="1" lang="ja-JP" altLang="en-US" sz="2000" dirty="0">
                <a:solidFill>
                  <a:schemeClr val="tx1"/>
                </a:solidFill>
                <a:latin typeface="+mn-ea"/>
              </a:rPr>
              <a:t>に向けた受入環境</a:t>
            </a:r>
            <a:r>
              <a:rPr kumimoji="1" lang="ja-JP" altLang="en-US" sz="2000" dirty="0" smtClean="0">
                <a:solidFill>
                  <a:schemeClr val="tx1"/>
                </a:solidFill>
                <a:latin typeface="+mn-ea"/>
              </a:rPr>
              <a:t>整備と府内各地域の魅力の磨き上げ（地産地消など）</a:t>
            </a:r>
            <a:endParaRPr kumimoji="1" lang="en-US" altLang="ja-JP" sz="2000" dirty="0" smtClean="0">
              <a:solidFill>
                <a:schemeClr val="tx1"/>
              </a:solidFill>
              <a:latin typeface="+mn-ea"/>
            </a:endParaRPr>
          </a:p>
          <a:p>
            <a:pPr marL="266700" indent="-266700"/>
            <a:r>
              <a:rPr kumimoji="1" lang="ja-JP" altLang="en-US" sz="2000" dirty="0" smtClean="0">
                <a:solidFill>
                  <a:schemeClr val="tx1"/>
                </a:solidFill>
                <a:latin typeface="+mn-ea"/>
              </a:rPr>
              <a:t>・バーチャルの活用等、新たな都市魅力創出</a:t>
            </a:r>
            <a:endParaRPr kumimoji="1" lang="en-US" altLang="ja-JP" sz="2000" dirty="0" smtClean="0">
              <a:solidFill>
                <a:schemeClr val="tx1"/>
              </a:solidFill>
              <a:latin typeface="+mn-ea"/>
            </a:endParaRPr>
          </a:p>
          <a:p>
            <a:pPr marL="266700" indent="-266700"/>
            <a:r>
              <a:rPr kumimoji="1" lang="ja-JP" altLang="en-US" sz="2000" dirty="0" smtClean="0">
                <a:solidFill>
                  <a:schemeClr val="tx1"/>
                </a:solidFill>
                <a:latin typeface="+mn-ea"/>
              </a:rPr>
              <a:t>・越境ＥＣ等による市場拡大の促進　など</a:t>
            </a:r>
            <a:endParaRPr kumimoji="1" lang="ja-JP" altLang="en-US" sz="2000" dirty="0">
              <a:solidFill>
                <a:schemeClr val="tx1"/>
              </a:solidFill>
              <a:latin typeface="+mn-ea"/>
            </a:endParaRPr>
          </a:p>
        </p:txBody>
      </p:sp>
      <p:sp>
        <p:nvSpPr>
          <p:cNvPr id="34" name="正方形/長方形 33"/>
          <p:cNvSpPr/>
          <p:nvPr/>
        </p:nvSpPr>
        <p:spPr>
          <a:xfrm>
            <a:off x="5976000" y="8957413"/>
            <a:ext cx="5292000" cy="5193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chorCtr="0">
            <a:noAutofit/>
          </a:bodyPr>
          <a:lstStyle/>
          <a:p>
            <a:pPr marL="268288" indent="-268288"/>
            <a:r>
              <a:rPr kumimoji="1" lang="ja-JP" altLang="en-US" sz="2400" b="1" u="sng" dirty="0">
                <a:solidFill>
                  <a:schemeClr val="tx1"/>
                </a:solidFill>
                <a:latin typeface="+mn-ea"/>
              </a:rPr>
              <a:t>■中小企業</a:t>
            </a:r>
            <a:r>
              <a:rPr kumimoji="1" lang="ja-JP" altLang="en-US" sz="2400" b="1" u="sng" dirty="0" smtClean="0">
                <a:solidFill>
                  <a:schemeClr val="tx1"/>
                </a:solidFill>
                <a:latin typeface="+mn-ea"/>
              </a:rPr>
              <a:t>等に対するニューノーマルへの対応促進</a:t>
            </a:r>
            <a:endParaRPr kumimoji="1" lang="en-US" altLang="ja-JP" sz="2400" b="1" u="sng" dirty="0">
              <a:solidFill>
                <a:schemeClr val="tx1"/>
              </a:solidFill>
              <a:latin typeface="+mn-ea"/>
            </a:endParaRPr>
          </a:p>
        </p:txBody>
      </p:sp>
      <p:sp>
        <p:nvSpPr>
          <p:cNvPr id="35" name="正方形/長方形 34"/>
          <p:cNvSpPr/>
          <p:nvPr/>
        </p:nvSpPr>
        <p:spPr>
          <a:xfrm>
            <a:off x="6048000" y="9544045"/>
            <a:ext cx="5112000" cy="983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t">
            <a:noAutofit/>
          </a:bodyPr>
          <a:lstStyle/>
          <a:p>
            <a:pPr marL="265113" indent="-265113"/>
            <a:r>
              <a:rPr kumimoji="1" lang="ja-JP" altLang="en-US" sz="2000" dirty="0" smtClean="0">
                <a:solidFill>
                  <a:schemeClr val="tx1"/>
                </a:solidFill>
                <a:latin typeface="+mn-ea"/>
              </a:rPr>
              <a:t>・リモート化による非接触・非対面への対応など新たな事業展開の促進</a:t>
            </a:r>
            <a:endParaRPr kumimoji="1" lang="en-US" altLang="ja-JP" sz="2000" dirty="0">
              <a:solidFill>
                <a:schemeClr val="tx1"/>
              </a:solidFill>
              <a:latin typeface="+mn-ea"/>
            </a:endParaRPr>
          </a:p>
        </p:txBody>
      </p:sp>
      <p:sp>
        <p:nvSpPr>
          <p:cNvPr id="37" name="右矢印 36"/>
          <p:cNvSpPr/>
          <p:nvPr/>
        </p:nvSpPr>
        <p:spPr>
          <a:xfrm>
            <a:off x="11496113" y="8874737"/>
            <a:ext cx="4694145" cy="48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48" name="角丸四角形 47"/>
          <p:cNvSpPr/>
          <p:nvPr/>
        </p:nvSpPr>
        <p:spPr>
          <a:xfrm>
            <a:off x="446256" y="666279"/>
            <a:ext cx="16200000" cy="1210597"/>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latin typeface="+mn-ea"/>
              </a:rPr>
              <a:t>　ウィズコロナ（緊急対策期）においては、事業の継続支援や雇用の確保等を図り、</a:t>
            </a:r>
            <a:r>
              <a:rPr lang="ja-JP" altLang="en-US" sz="2400" b="1" dirty="0" smtClean="0">
                <a:solidFill>
                  <a:prstClr val="black"/>
                </a:solidFill>
                <a:latin typeface="+mn-ea"/>
              </a:rPr>
              <a:t>大阪経済を支える</a:t>
            </a:r>
            <a:r>
              <a:rPr lang="ja-JP" altLang="en-US" sz="2400" dirty="0" smtClean="0">
                <a:solidFill>
                  <a:prstClr val="black"/>
                </a:solidFill>
                <a:latin typeface="+mn-ea"/>
              </a:rPr>
              <a:t>とともに、ウィズコロナ（反転攻勢準備期）以降は、イノベーションの促進を図るなど、</a:t>
            </a:r>
            <a:r>
              <a:rPr lang="ja-JP" altLang="en-US" sz="2400" b="1" dirty="0" smtClean="0">
                <a:solidFill>
                  <a:prstClr val="black"/>
                </a:solidFill>
                <a:latin typeface="+mn-ea"/>
              </a:rPr>
              <a:t>成長の芽を育て、大阪経済の再生を図り、さらなる成長へつなげていく</a:t>
            </a:r>
            <a:r>
              <a:rPr lang="ja-JP" altLang="en-US" sz="2400" dirty="0" smtClean="0">
                <a:solidFill>
                  <a:prstClr val="black"/>
                </a:solidFill>
                <a:latin typeface="+mn-ea"/>
              </a:rPr>
              <a:t>。</a:t>
            </a:r>
            <a:endParaRPr lang="en-US" altLang="ja-JP" sz="2400" dirty="0">
              <a:solidFill>
                <a:prstClr val="black"/>
              </a:solidFill>
              <a:latin typeface="+mn-ea"/>
            </a:endParaRPr>
          </a:p>
        </p:txBody>
      </p:sp>
    </p:spTree>
    <p:extLst>
      <p:ext uri="{BB962C8B-B14F-4D97-AF65-F5344CB8AC3E}">
        <p14:creationId xmlns:p14="http://schemas.microsoft.com/office/powerpoint/2010/main" val="242818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10220</TotalTime>
  <Words>8422</Words>
  <Application>Microsoft Office PowerPoint</Application>
  <PresentationFormat>ユーザー設定</PresentationFormat>
  <Paragraphs>978</Paragraphs>
  <Slides>26</Slides>
  <Notes>12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26</vt:i4>
      </vt:variant>
    </vt:vector>
  </HeadingPairs>
  <TitlesOfParts>
    <vt:vector size="40" baseType="lpstr">
      <vt:lpstr>HGPｺﾞｼｯｸE</vt:lpstr>
      <vt:lpstr>Meiryo UI</vt:lpstr>
      <vt:lpstr>ＭＳ Ｐゴシック</vt:lpstr>
      <vt:lpstr>ＭＳ 明朝</vt:lpstr>
      <vt:lpstr>新細明體</vt:lpstr>
      <vt:lpstr>游ゴシック</vt:lpstr>
      <vt:lpstr>游ゴシック Light</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　３）コロナ以前の大阪　〜経済・社会に関する主な状況〜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田﨑　真吾</cp:lastModifiedBy>
  <cp:revision>1</cp:revision>
  <cp:lastPrinted>2020-09-10T01:26:48Z</cp:lastPrinted>
  <dcterms:created xsi:type="dcterms:W3CDTF">2020-05-26T08:16:06Z</dcterms:created>
  <dcterms:modified xsi:type="dcterms:W3CDTF">2020-09-10T01:26:57Z</dcterms:modified>
</cp:coreProperties>
</file>