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1145" r:id="rId2"/>
    <p:sldId id="1602" r:id="rId3"/>
    <p:sldId id="1633" r:id="rId4"/>
    <p:sldId id="1653" r:id="rId5"/>
    <p:sldId id="1652" r:id="rId6"/>
    <p:sldId id="1648" r:id="rId7"/>
    <p:sldId id="1649" r:id="rId8"/>
    <p:sldId id="1650" r:id="rId9"/>
    <p:sldId id="1651" r:id="rId10"/>
    <p:sldId id="1630" r:id="rId11"/>
    <p:sldId id="1656" r:id="rId12"/>
    <p:sldId id="1646" r:id="rId13"/>
    <p:sldId id="1647" r:id="rId14"/>
    <p:sldId id="1654" r:id="rId15"/>
    <p:sldId id="1655" r:id="rId16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09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9E9"/>
    <a:srgbClr val="E8D0D0"/>
    <a:srgbClr val="B7A8A8"/>
    <a:srgbClr val="000000"/>
    <a:srgbClr val="E9EDF4"/>
    <a:srgbClr val="DBEEF4"/>
    <a:srgbClr val="F68222"/>
    <a:srgbClr val="C96009"/>
    <a:srgbClr val="0078D2"/>
    <a:srgbClr val="070A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94075" autoAdjust="0"/>
  </p:normalViewPr>
  <p:slideViewPr>
    <p:cSldViewPr>
      <p:cViewPr varScale="1">
        <p:scale>
          <a:sx n="66" d="100"/>
          <a:sy n="66" d="100"/>
        </p:scale>
        <p:origin x="13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16" y="-102"/>
      </p:cViewPr>
      <p:guideLst>
        <p:guide orient="horz" pos="3079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880101" cy="488793"/>
          </a:xfrm>
          <a:prstGeom prst="rect">
            <a:avLst/>
          </a:prstGeom>
        </p:spPr>
        <p:txBody>
          <a:bodyPr vert="horz" lIns="89645" tIns="44824" rIns="89645" bIns="448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65217" y="0"/>
            <a:ext cx="2880101" cy="488793"/>
          </a:xfrm>
          <a:prstGeom prst="rect">
            <a:avLst/>
          </a:prstGeom>
        </p:spPr>
        <p:txBody>
          <a:bodyPr vert="horz" lIns="89645" tIns="44824" rIns="89645" bIns="44824" rtlCol="0"/>
          <a:lstStyle>
            <a:lvl1pPr algn="r">
              <a:defRPr sz="1200"/>
            </a:lvl1pPr>
          </a:lstStyle>
          <a:p>
            <a:fld id="{B97A48F3-A724-4C50-AB8C-62AD5A6214D2}" type="datetimeFigureOut">
              <a:rPr kumimoji="1" lang="ja-JP" altLang="en-US" smtClean="0"/>
              <a:pPr/>
              <a:t>2020/9/2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287059"/>
            <a:ext cx="2880101" cy="488792"/>
          </a:xfrm>
          <a:prstGeom prst="rect">
            <a:avLst/>
          </a:prstGeom>
        </p:spPr>
        <p:txBody>
          <a:bodyPr vert="horz" lIns="89645" tIns="44824" rIns="89645" bIns="448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65217" y="9287059"/>
            <a:ext cx="2880101" cy="488792"/>
          </a:xfrm>
          <a:prstGeom prst="rect">
            <a:avLst/>
          </a:prstGeom>
        </p:spPr>
        <p:txBody>
          <a:bodyPr vert="horz" lIns="89645" tIns="44824" rIns="89645" bIns="44824" rtlCol="0" anchor="b"/>
          <a:lstStyle>
            <a:lvl1pPr algn="r">
              <a:defRPr sz="1200"/>
            </a:lvl1pPr>
          </a:lstStyle>
          <a:p>
            <a:fld id="{2809F5EA-51D7-4105-B835-3B3227DB69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261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880307" cy="488871"/>
          </a:xfrm>
          <a:prstGeom prst="rect">
            <a:avLst/>
          </a:prstGeom>
        </p:spPr>
        <p:txBody>
          <a:bodyPr vert="horz" lIns="89645" tIns="44824" rIns="89645" bIns="448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018" y="3"/>
            <a:ext cx="2880307" cy="488871"/>
          </a:xfrm>
          <a:prstGeom prst="rect">
            <a:avLst/>
          </a:prstGeom>
        </p:spPr>
        <p:txBody>
          <a:bodyPr vert="horz" lIns="89645" tIns="44824" rIns="89645" bIns="44824" rtlCol="0"/>
          <a:lstStyle>
            <a:lvl1pPr algn="r">
              <a:defRPr sz="1200"/>
            </a:lvl1pPr>
          </a:lstStyle>
          <a:p>
            <a:fld id="{08113AC0-15A0-4DAC-9951-D33C541E6C7A}" type="datetimeFigureOut">
              <a:rPr kumimoji="1" lang="ja-JP" altLang="en-US" smtClean="0"/>
              <a:pPr/>
              <a:t>2020/9/2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4737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45" tIns="44824" rIns="89645" bIns="448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687" y="4644271"/>
            <a:ext cx="5317490" cy="4399836"/>
          </a:xfrm>
          <a:prstGeom prst="rect">
            <a:avLst/>
          </a:prstGeom>
        </p:spPr>
        <p:txBody>
          <a:bodyPr vert="horz" lIns="89645" tIns="44824" rIns="89645" bIns="4482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286850"/>
            <a:ext cx="2880307" cy="488871"/>
          </a:xfrm>
          <a:prstGeom prst="rect">
            <a:avLst/>
          </a:prstGeom>
        </p:spPr>
        <p:txBody>
          <a:bodyPr vert="horz" lIns="89645" tIns="44824" rIns="89645" bIns="448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018" y="9286850"/>
            <a:ext cx="2880307" cy="488871"/>
          </a:xfrm>
          <a:prstGeom prst="rect">
            <a:avLst/>
          </a:prstGeom>
        </p:spPr>
        <p:txBody>
          <a:bodyPr vert="horz" lIns="89645" tIns="44824" rIns="89645" bIns="44824" rtlCol="0" anchor="b"/>
          <a:lstStyle>
            <a:lvl1pPr algn="r">
              <a:defRPr sz="1200"/>
            </a:lvl1pPr>
          </a:lstStyle>
          <a:p>
            <a:fld id="{C81005DB-AF70-41D7-A185-2905A016D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8500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81063" y="733425"/>
            <a:ext cx="4884737" cy="366553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005DB-AF70-41D7-A185-2905A016DB4F}" type="slidenum">
              <a:rPr kumimoji="1" lang="ja-JP" altLang="en-US" smtClean="0"/>
              <a:pPr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7422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005DB-AF70-41D7-A185-2905A016DB4F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691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DF2E-C626-449A-95C6-AF4E64FD5D38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9D0E4-7358-4606-B454-E54057042102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7FE3-9A89-4D57-8E19-D87C222707F5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627-7E9E-4DE1-B868-CBE32F784886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A13-3E2C-4D59-B0A0-3A77189B3A81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A374-3C37-40E1-A128-4F28445DBD7A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 txBox="1">
            <a:spLocks/>
          </p:cNvSpPr>
          <p:nvPr userDrawn="1"/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1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AC9B83D-17C3-4F2E-B0BA-D155CD364A7C}" type="slidenum">
              <a:rPr lang="ja-JP" altLang="en-US" sz="1800" smtClean="0"/>
              <a:pPr>
                <a:defRPr/>
              </a:pPr>
              <a:t>‹#›</a:t>
            </a:fld>
            <a:endParaRPr lang="ja-JP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6F76-72DB-4307-AD63-F73B80F63BDE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5D0F-CB66-4948-9CAE-CB3654FABB72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3623-C140-4299-B098-C28FA27FDA83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3B6C-AFAC-4999-98D4-6911CC960745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F5B9-FBC5-49B0-8B79-C187F024CA58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26EB8-E0A9-48C1-B866-8817C54437AE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２年度 事務事業の見直しについて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（案）</a:t>
            </a:r>
            <a: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ja-JP" altLang="en-US" sz="25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27684" y="5601434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令和２年９月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 阪 府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238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69925" y="1556792"/>
            <a:ext cx="8784976" cy="3938947"/>
          </a:xfrm>
          <a:prstGeom prst="roundRect">
            <a:avLst>
              <a:gd name="adj" fmla="val 8579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0" y="116634"/>
            <a:ext cx="9144000" cy="443707"/>
            <a:chOff x="-8376" y="116632"/>
            <a:chExt cx="9180000" cy="443707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-8376" y="560339"/>
              <a:ext cx="918000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/>
            <p:cNvSpPr txBox="1"/>
            <p:nvPr/>
          </p:nvSpPr>
          <p:spPr>
            <a:xfrm>
              <a:off x="0" y="116632"/>
              <a:ext cx="914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５　「新しい生活様式」への対応</a:t>
              </a:r>
              <a:endPara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46912" y="624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ja-JP" altLang="en-US" dirty="0">
                <a:latin typeface="+mn-ea"/>
              </a:rPr>
              <a:t>８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79512" y="674503"/>
            <a:ext cx="8784976" cy="8475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tIns="36000" bIns="36000" anchor="t" anchorCtr="0">
            <a:noAutofit/>
          </a:bodyPr>
          <a:lstStyle/>
          <a:p>
            <a:pPr marL="261938" indent="-261938" defTabSz="457200" fontAlgn="ctr">
              <a:lnSpc>
                <a:spcPct val="140000"/>
              </a:lnSpc>
              <a:defRPr/>
            </a:pPr>
            <a:r>
              <a:rPr kumimoji="0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◇「新しい生活様式」に対応する観点から、組替も含めた新たな取組みを積極的に進めることにより、</a:t>
            </a:r>
            <a:endParaRPr kumimoji="0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40000"/>
              </a:lnSpc>
              <a:defRPr/>
            </a:pPr>
            <a:r>
              <a:rPr kumimoji="0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効率的・効果的な府民サービスを提供できる体制を構築</a:t>
            </a:r>
            <a:endParaRPr kumimoji="0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89694" y="1636242"/>
            <a:ext cx="4280506" cy="3203815"/>
          </a:xfrm>
          <a:prstGeom prst="roundRect">
            <a:avLst>
              <a:gd name="adj" fmla="val 5278"/>
            </a:avLst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新たな取組（事業）</a:t>
            </a:r>
            <a:endParaRPr kumimoji="0" lang="en-US" altLang="ja-JP" sz="1600" b="1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marR="0" lvl="0" indent="-285750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ja-JP" sz="1300" b="1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0" lang="ja-JP" altLang="en-US" sz="1300" b="1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のフル活用</a:t>
            </a:r>
            <a:endParaRPr kumimoji="0" lang="en-US" altLang="ja-JP" sz="1300" b="1" u="sng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○府立学校におけるオンライン授業の環境整備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○介護施設等への介護ロボットや</a:t>
            </a:r>
            <a:r>
              <a:rPr kumimoji="0" lang="en-US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の導入支援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lnSpc>
                <a:spcPts val="2200"/>
              </a:lnSpc>
              <a:defRPr/>
            </a:pP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○市町村補助</a:t>
            </a: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の新型コロナ</a:t>
            </a: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対応関連事業への</a:t>
            </a: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拡大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○ライブハウス等の無観客ライブ等配信事業への支援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○就労移行支援事業所等のテレワークの導入支援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lnSpc>
                <a:spcPts val="2200"/>
              </a:lnSpc>
              <a:defRPr/>
            </a:pP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○消費生活相談体制の維持（</a:t>
            </a:r>
            <a:r>
              <a:rPr kumimoji="0" lang="en-US" altLang="ja-JP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　　等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marR="0" lvl="0" indent="-285750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ja-JP" sz="1300" b="1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0" lang="ja-JP" altLang="en-US" sz="1300" b="1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密回避等</a:t>
            </a:r>
            <a:endParaRPr kumimoji="0" lang="en-US" altLang="ja-JP" sz="1300" b="1" u="sng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lnSpc>
                <a:spcPts val="2200"/>
              </a:lnSpc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○飲食店等への換気設備等の導入支援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lnSpc>
                <a:spcPts val="2200"/>
              </a:lnSpc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介護施設等への簡易陰圧装置設置や個室化</a:t>
            </a: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支援　　等</a:t>
            </a:r>
            <a:endParaRPr kumimoji="0" lang="ja-JP" altLang="en-US" sz="12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フローチャート: 組合せ 2"/>
          <p:cNvSpPr/>
          <p:nvPr/>
        </p:nvSpPr>
        <p:spPr>
          <a:xfrm>
            <a:off x="526599" y="5495740"/>
            <a:ext cx="8208912" cy="443142"/>
          </a:xfrm>
          <a:prstGeom prst="flowChartMerg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1" name="角丸四角形 20"/>
          <p:cNvSpPr/>
          <p:nvPr/>
        </p:nvSpPr>
        <p:spPr>
          <a:xfrm>
            <a:off x="4838630" y="1636243"/>
            <a:ext cx="3946388" cy="3169106"/>
          </a:xfrm>
          <a:prstGeom prst="roundRect">
            <a:avLst>
              <a:gd name="adj" fmla="val 5278"/>
            </a:avLst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新</a:t>
            </a:r>
            <a:r>
              <a:rPr kumimoji="0" lang="ja-JP" altLang="en-US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たな取組（庁</a:t>
            </a:r>
            <a:r>
              <a:rPr kumimoji="0" lang="ja-JP" altLang="en-US" sz="16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内</a:t>
            </a:r>
            <a:r>
              <a:rPr kumimoji="0" lang="ja-JP" altLang="en-US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en-US" altLang="ja-JP" sz="1600" b="1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marR="0" lvl="0" indent="-285750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300" b="1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業務改革（</a:t>
            </a:r>
            <a:r>
              <a:rPr kumimoji="0" lang="en-US" altLang="ja-JP" sz="1300" b="1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BPR</a:t>
            </a:r>
            <a:r>
              <a:rPr kumimoji="0" lang="ja-JP" altLang="en-US" sz="1300" b="1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）の推進</a:t>
            </a:r>
            <a:endParaRPr kumimoji="0" lang="en-US" altLang="ja-JP" sz="1300" b="1" u="sng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lnSpc>
                <a:spcPts val="2200"/>
              </a:lnSpc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○３つ</a:t>
            </a: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のレス（はんこレス、ペーパレス、キャッシュレス）の推進</a:t>
            </a:r>
            <a:endParaRPr kumimoji="0" lang="en-US" altLang="ja-JP" sz="12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lnSpc>
                <a:spcPts val="2200"/>
              </a:lnSpc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0" lang="en-US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アドバイザーによる</a:t>
            </a:r>
            <a:r>
              <a:rPr kumimoji="0" lang="en-US" altLang="ja-JP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BPR</a:t>
            </a: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調査、</a:t>
            </a: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業務の効率化</a:t>
            </a:r>
            <a:endParaRPr kumimoji="0" lang="en-US" altLang="ja-JP" sz="12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lvl="0" indent="-285750" defTabSz="457200">
              <a:lnSpc>
                <a:spcPts val="2200"/>
              </a:lnSpc>
              <a:buFont typeface="Wingdings" panose="05000000000000000000" pitchFamily="2" charset="2"/>
              <a:buChar char="Ø"/>
              <a:defRPr/>
            </a:pPr>
            <a:r>
              <a:rPr kumimoji="0" lang="ja-JP" altLang="en-US" sz="1300" b="1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柔軟な働き方</a:t>
            </a:r>
            <a:endParaRPr kumimoji="0" lang="en-US" altLang="ja-JP" sz="1300" b="1" u="sng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lnSpc>
                <a:spcPts val="2200"/>
              </a:lnSpc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○在宅勤務の積極的実施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lnSpc>
                <a:spcPts val="2200"/>
              </a:lnSpc>
              <a:defRPr/>
            </a:pP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○在宅</a:t>
            </a: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勤務にかかる環境整備（クラウドサービスの活用等）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0" lang="en-US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会議サービスの導入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○時差出勤の拡充・昼休みの柔軟化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○職員研修におけるｅラーニングの活用　　　　　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○サテライトオフィスの活用　　等</a:t>
            </a:r>
            <a:endParaRPr kumimoji="0" lang="en-US" altLang="ja-JP" sz="1200" strike="sngStrike" kern="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</a:t>
            </a:r>
            <a:r>
              <a:rPr kumimoji="0"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endParaRPr kumimoji="0" lang="en-US" altLang="ja-JP" sz="14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</a:t>
            </a:r>
            <a:endParaRPr kumimoji="0" lang="en-US" altLang="ja-JP" sz="1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79512" y="5938882"/>
            <a:ext cx="8784976" cy="8024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prstDash val="solid"/>
          </a:ln>
        </p:spPr>
        <p:txBody>
          <a:bodyPr wrap="square" tIns="36000" bIns="36000" anchor="t" anchorCtr="0">
            <a:noAutofit/>
          </a:bodyPr>
          <a:lstStyle/>
          <a:p>
            <a:pPr marL="261938" indent="-261938" defTabSz="457200" fontAlgn="ctr">
              <a:lnSpc>
                <a:spcPct val="140000"/>
              </a:lnSpc>
              <a:defRPr/>
            </a:pPr>
            <a:r>
              <a:rPr kumimoji="0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0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今後</a:t>
            </a:r>
            <a:r>
              <a:rPr kumimoji="0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更に</a:t>
            </a:r>
            <a:r>
              <a:rPr kumimoji="0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0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デジタルトランスフォーメーションや業務改革などを進め、新型</a:t>
            </a:r>
            <a:r>
              <a:rPr kumimoji="0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コロナとの共存社会を</a:t>
            </a:r>
            <a:r>
              <a:rPr kumimoji="0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見据えた</a:t>
            </a:r>
            <a:endParaRPr kumimoji="0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40000"/>
              </a:lnSpc>
              <a:defRPr/>
            </a:pPr>
            <a:r>
              <a:rPr kumimoji="0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取組みを加速化</a:t>
            </a:r>
            <a:endParaRPr kumimoji="0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フローチャート: 組合せ 18"/>
          <p:cNvSpPr/>
          <p:nvPr/>
        </p:nvSpPr>
        <p:spPr>
          <a:xfrm>
            <a:off x="1034210" y="4866804"/>
            <a:ext cx="2952328" cy="298112"/>
          </a:xfrm>
          <a:prstGeom prst="flowChartMerg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0" name="角丸四角形 19"/>
          <p:cNvSpPr/>
          <p:nvPr/>
        </p:nvSpPr>
        <p:spPr>
          <a:xfrm>
            <a:off x="375641" y="5182271"/>
            <a:ext cx="4269466" cy="566272"/>
          </a:xfrm>
          <a:prstGeom prst="roundRect">
            <a:avLst>
              <a:gd name="adj" fmla="val 5278"/>
            </a:avLst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新型コロナ対策など新たなニーズに対応した</a:t>
            </a:r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府民サービスの提供</a:t>
            </a:r>
            <a:endParaRPr kumimoji="0" lang="en-US" altLang="ja-JP" sz="13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フローチャート: 組合せ 23"/>
          <p:cNvSpPr/>
          <p:nvPr/>
        </p:nvSpPr>
        <p:spPr>
          <a:xfrm>
            <a:off x="5335660" y="4840058"/>
            <a:ext cx="2952328" cy="298112"/>
          </a:xfrm>
          <a:prstGeom prst="flowChartMerg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5" name="角丸四角形 24"/>
          <p:cNvSpPr/>
          <p:nvPr/>
        </p:nvSpPr>
        <p:spPr>
          <a:xfrm>
            <a:off x="4886772" y="5147704"/>
            <a:ext cx="3875480" cy="566272"/>
          </a:xfrm>
          <a:prstGeom prst="roundRect">
            <a:avLst>
              <a:gd name="adj" fmla="val 5278"/>
            </a:avLst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新型コロナに対応し得る柔軟かつ強靭な</a:t>
            </a:r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業務執行体制の構築</a:t>
            </a:r>
            <a:endParaRPr kumimoji="0" lang="en-US" altLang="ja-JP" sz="13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914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560341"/>
            <a:ext cx="9144000" cy="0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8343" y="116634"/>
            <a:ext cx="9108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ja-JP" altLang="en-US" sz="2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今後の対応</a:t>
            </a:r>
            <a:endParaRPr lang="ja-JP" altLang="en-US" sz="2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46912" y="6478173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ja-JP" altLang="en-US" dirty="0" smtClean="0">
                <a:latin typeface="+mn-ea"/>
              </a:rPr>
              <a:t>９</a:t>
            </a:r>
            <a:endParaRPr lang="en-US" altLang="ja-JP" dirty="0" smtClean="0">
              <a:latin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47564" y="1268760"/>
            <a:ext cx="7848872" cy="489654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noAutofit/>
          </a:bodyPr>
          <a:lstStyle/>
          <a:p>
            <a:pPr lvl="0">
              <a:lnSpc>
                <a:spcPts val="26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今回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事務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事業の見直しにより確保した財源については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、「命を守る最大限の感染症対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策」や「大阪経済を支える集中的取組み」など、新型コロナ対策にかかる事業に活用すると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ともに、生み出された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人員について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も、これらに必要な組織・人員体制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の強化や応援体制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充実に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活用する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endParaRPr lang="en-US" altLang="ja-JP" sz="16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◇なお、事務事業の見直しに伴う予算（減額）への反映時期については、新型コロナの状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況を踏まえ、適切に判断するものとする。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endParaRPr lang="en-US" altLang="ja-JP" sz="16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◇ただし、今回の事務事業の見直しは、あくまで緊急避難的に行ったものであるため、新型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コ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ロナの収束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状況等を踏まえる必要はあるものの、基本的には令和３年度に改めて実施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検討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する。</a:t>
            </a:r>
            <a:endParaRPr lang="en-US" altLang="ja-JP" sz="16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endParaRPr lang="en-US" altLang="ja-JP" sz="16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◇また、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令和３年度に実施する事務事業については、今回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の取組みを踏まえつつ、「新型コ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ロナ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の共存」を前提とした施策展開が図られるよう、今後更に検討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進める。</a:t>
            </a:r>
            <a:endParaRPr lang="ja-JP" altLang="en-US" sz="16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954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グループ化 21"/>
          <p:cNvGrpSpPr/>
          <p:nvPr/>
        </p:nvGrpSpPr>
        <p:grpSpPr>
          <a:xfrm>
            <a:off x="0" y="116634"/>
            <a:ext cx="9144000" cy="443707"/>
            <a:chOff x="-8376" y="116632"/>
            <a:chExt cx="9180000" cy="443707"/>
          </a:xfrm>
        </p:grpSpPr>
        <p:cxnSp>
          <p:nvCxnSpPr>
            <p:cNvPr id="23" name="直線コネクタ 22"/>
            <p:cNvCxnSpPr/>
            <p:nvPr/>
          </p:nvCxnSpPr>
          <p:spPr>
            <a:xfrm>
              <a:off x="-8376" y="560339"/>
              <a:ext cx="918000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0" y="116632"/>
              <a:ext cx="914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７</a:t>
              </a:r>
              <a:r>
                <a:rPr lang="ja-JP" altLang="en-US" sz="2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参考（新型コロナ対策の取組状況）</a:t>
              </a:r>
              <a:endPara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5" name="正方形/長方形 24"/>
          <p:cNvSpPr/>
          <p:nvPr/>
        </p:nvSpPr>
        <p:spPr>
          <a:xfrm>
            <a:off x="323528" y="1032244"/>
            <a:ext cx="8530315" cy="802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tIns="36000" bIns="36000" anchor="t" anchorCtr="0">
            <a:noAutofit/>
          </a:bodyPr>
          <a:lstStyle/>
          <a:p>
            <a:pPr marL="261938" indent="-261938" defTabSz="457200" fontAlgn="ctr">
              <a:lnSpc>
                <a:spcPct val="140000"/>
              </a:lnSpc>
              <a:defRPr/>
            </a:pPr>
            <a:r>
              <a:rPr kumimoji="0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◇予備費の充当や９回に及ぶ補正予算の編成により、総額１兆円に迫るかつてない規模の予算を</a:t>
            </a:r>
            <a:endParaRPr kumimoji="0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40000"/>
              </a:lnSpc>
              <a:defRPr/>
            </a:pPr>
            <a:r>
              <a:rPr kumimoji="0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新型コロナ対策に</a:t>
            </a:r>
            <a:r>
              <a:rPr kumimoji="0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投入（８月末時点）</a:t>
            </a:r>
            <a:endParaRPr kumimoji="0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46912" y="25279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latin typeface="+mn-ea"/>
              </a:rPr>
              <a:t>10</a:t>
            </a:r>
            <a:endParaRPr lang="ja-JP" altLang="en-US" dirty="0">
              <a:latin typeface="+mn-ea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-3634" y="692696"/>
            <a:ext cx="3767033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補正予算・予備費対応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22874" y="5406974"/>
            <a:ext cx="8388000" cy="5551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ctr"/>
          <a:lstStyle/>
          <a:p>
            <a:pPr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予備費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2/21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/27 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充当）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（１）感染症の拡大防止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（検査体制の整備、空床病床の確保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946230" y="5512006"/>
            <a:ext cx="900000" cy="36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pPr algn="r" defTabSz="457200">
              <a:defRPr/>
            </a:pPr>
            <a:r>
              <a:rPr lang="en-US" altLang="ja-JP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３億円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504" y="5397544"/>
            <a:ext cx="360000" cy="1369582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eaVert" wrap="square" rtlCol="0" anchor="ctr">
            <a:noAutofit/>
          </a:bodyPr>
          <a:lstStyle/>
          <a:p>
            <a:pPr algn="ctr" defTabSz="457200">
              <a:defRPr/>
            </a:pPr>
            <a:r>
              <a:rPr lang="ja-JP" altLang="en-US" sz="16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令和元年度</a:t>
            </a:r>
            <a:endParaRPr lang="ja-JP" altLang="en-US" sz="1600" b="1" dirty="0">
              <a:solidFill>
                <a:srgbClr val="FFC000">
                  <a:lumMod val="5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22876" y="6016679"/>
            <a:ext cx="8388000" cy="7093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ctr"/>
          <a:lstStyle/>
          <a:p>
            <a:pPr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６号補正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3/26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専決）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（１）感染症の拡大防止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（児童養護施設等への衛生用品の配布、府有施設のキャンセル料補てん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（２）くらしと経済を支えるセーフティネットの強化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（緊急小口資金特例貸付、放課後等デイサービス支援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953843" y="6198600"/>
            <a:ext cx="900000" cy="36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pPr algn="r" defTabSz="457200">
              <a:defRPr/>
            </a:pPr>
            <a:r>
              <a:rPr lang="en-US" altLang="ja-JP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435489" y="4443034"/>
            <a:ext cx="878152" cy="307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予備費</a:t>
            </a:r>
            <a:endParaRPr kumimoji="1"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1.3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kumimoji="1" lang="ja-JP" altLang="en-US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127278" y="4312099"/>
            <a:ext cx="866873" cy="30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392106" y="4675626"/>
            <a:ext cx="360040" cy="17546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510026" y="4640488"/>
            <a:ext cx="360040" cy="20661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231857" y="4265849"/>
            <a:ext cx="893302" cy="30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39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837962" y="3936740"/>
            <a:ext cx="1085966" cy="33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116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208255" y="4312099"/>
            <a:ext cx="360040" cy="54703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879361" y="4683572"/>
            <a:ext cx="360040" cy="1699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544929" y="4324978"/>
            <a:ext cx="988999" cy="30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519729" y="2497382"/>
            <a:ext cx="360040" cy="235412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190835" y="4265849"/>
            <a:ext cx="360040" cy="5917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894433" y="3892930"/>
            <a:ext cx="915340" cy="30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133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5889064" y="3115597"/>
            <a:ext cx="360040" cy="17419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560170" y="4791082"/>
            <a:ext cx="360040" cy="600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6390154" y="4432220"/>
            <a:ext cx="689247" cy="30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予備費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73854" y="4881066"/>
            <a:ext cx="1304611" cy="404923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rtlCol="0" anchor="ctr">
            <a:noAutofit/>
          </a:bodyPr>
          <a:lstStyle/>
          <a:p>
            <a:pPr algn="ctr" defTabSz="457200">
              <a:defRPr/>
            </a:pPr>
            <a:r>
              <a:rPr lang="ja-JP" altLang="en-US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令和元年度（</a:t>
            </a:r>
            <a:r>
              <a:rPr lang="en-US" altLang="ja-JP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36</a:t>
            </a:r>
            <a:r>
              <a:rPr lang="ja-JP" altLang="en-US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sz="1400" b="1" dirty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339752" y="4882984"/>
            <a:ext cx="6120680" cy="418224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rtlCol="0" anchor="ctr">
            <a:noAutofit/>
          </a:bodyPr>
          <a:lstStyle/>
          <a:p>
            <a:pPr algn="ctr" defTabSz="457200">
              <a:defRPr/>
            </a:pPr>
            <a:r>
              <a:rPr lang="ja-JP" altLang="en-US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令和２年度</a:t>
            </a:r>
            <a:r>
              <a:rPr lang="en-US" altLang="ja-JP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9,512</a:t>
            </a:r>
            <a:r>
              <a:rPr lang="ja-JP" altLang="en-US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ja-JP" altLang="en-US" sz="1400" b="1" dirty="0">
              <a:solidFill>
                <a:srgbClr val="FFC000">
                  <a:lumMod val="5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12757" y="4812884"/>
            <a:ext cx="360040" cy="3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139952" y="2131367"/>
            <a:ext cx="1093807" cy="30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4,154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波線 4"/>
          <p:cNvSpPr/>
          <p:nvPr/>
        </p:nvSpPr>
        <p:spPr>
          <a:xfrm>
            <a:off x="4386653" y="2642471"/>
            <a:ext cx="603958" cy="256802"/>
          </a:xfrm>
          <a:prstGeom prst="wave">
            <a:avLst>
              <a:gd name="adj1" fmla="val 20000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flipH="1">
            <a:off x="4218836" y="2547921"/>
            <a:ext cx="200209" cy="49124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 flipH="1">
            <a:off x="4970348" y="2577715"/>
            <a:ext cx="200209" cy="49124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7279416" y="2225837"/>
            <a:ext cx="360040" cy="262304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2" name="波線 51"/>
          <p:cNvSpPr/>
          <p:nvPr/>
        </p:nvSpPr>
        <p:spPr>
          <a:xfrm>
            <a:off x="7123550" y="2635376"/>
            <a:ext cx="649584" cy="247150"/>
          </a:xfrm>
          <a:prstGeom prst="wave">
            <a:avLst>
              <a:gd name="adj1" fmla="val 20000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 flipH="1">
            <a:off x="6960275" y="2535314"/>
            <a:ext cx="200209" cy="49124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 flipH="1">
            <a:off x="7752871" y="2577715"/>
            <a:ext cx="200209" cy="49124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6948264" y="1846457"/>
            <a:ext cx="1025497" cy="373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4,319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7990963" y="2675550"/>
            <a:ext cx="360040" cy="216997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7696582" y="2310243"/>
            <a:ext cx="948801" cy="30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421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567233" y="2766560"/>
            <a:ext cx="948801" cy="30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302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 flipV="1">
            <a:off x="410636" y="4855073"/>
            <a:ext cx="8177716" cy="12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2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544668" y="746590"/>
            <a:ext cx="8388000" cy="64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ctr"/>
          <a:lstStyle/>
          <a:p>
            <a:pPr lvl="0"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１号補正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3/26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専決）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（１）感染症の拡大防止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（空床病床の確保、入院医療費等の公費負担、医療機器等の整備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（２）くらしと経済を支えるセーフティネットの強化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（府立支援学校等の臨時休業に伴う学校給食費負担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39552" y="1483444"/>
            <a:ext cx="8388000" cy="46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t"/>
          <a:lstStyle/>
          <a:p>
            <a:pPr lvl="0"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２号補正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4/8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専決）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（１）感染症の拡大防止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（軽症者等の宿泊施設・空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床病床の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確保、医療機関への衛生用品等の供給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40484" y="2035121"/>
            <a:ext cx="8388000" cy="64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ctr"/>
          <a:lstStyle/>
          <a:p>
            <a:pPr lvl="0"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３号補正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4/14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専決）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（１）感染症の拡大防止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（デリバリーサービスによる外出自粛促進）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（２）くらしと経済を支えるセーフティネットの強化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（児童生徒等への学習支援、高齢者等見守り支援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538414" y="4951466"/>
            <a:ext cx="8388000" cy="46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ctr"/>
          <a:lstStyle/>
          <a:p>
            <a:pPr defTabSz="457200">
              <a:defRPr/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予備費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6/10 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充当）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危機を乗り越え未来をつくる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（観光関連事業者の支援）</a:t>
            </a:r>
            <a:endParaRPr lang="en-US" altLang="ja-JP" sz="105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38414" y="5504425"/>
            <a:ext cx="8388000" cy="64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t"/>
          <a:lstStyle/>
          <a:p>
            <a:pPr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補正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7/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専決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（１）感染症の拡大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防止等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（第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波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に備えた医療提供体制等の確保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、検査体制の強化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）くらし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と経済を支えるセーフティネットの強化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（学校等の再開に伴う対応、福祉施設等への支援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など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0" y="116634"/>
            <a:ext cx="9144000" cy="769441"/>
            <a:chOff x="-8376" y="116632"/>
            <a:chExt cx="9180000" cy="769441"/>
          </a:xfrm>
        </p:grpSpPr>
        <p:cxnSp>
          <p:nvCxnSpPr>
            <p:cNvPr id="23" name="直線コネクタ 22"/>
            <p:cNvCxnSpPr/>
            <p:nvPr/>
          </p:nvCxnSpPr>
          <p:spPr>
            <a:xfrm>
              <a:off x="-8376" y="560339"/>
              <a:ext cx="918000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0" y="116632"/>
              <a:ext cx="9144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７　参考（新型コロナ対策の取組状況）</a:t>
              </a:r>
            </a:p>
            <a:p>
              <a:endPara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4" name="正方形/長方形 33"/>
          <p:cNvSpPr/>
          <p:nvPr/>
        </p:nvSpPr>
        <p:spPr>
          <a:xfrm>
            <a:off x="539552" y="3449931"/>
            <a:ext cx="8388000" cy="850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t"/>
          <a:lstStyle/>
          <a:p>
            <a:pPr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補正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5/26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議決）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（１）感染症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の拡大防止等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（医療従事者等への支援、軽症者等の宿泊施設の確保　など）</a:t>
            </a:r>
            <a:endParaRPr lang="en-US" altLang="ja-JP" sz="1100" i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（２）くらしと経済を支えるセーフティネットの強化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（個人向け緊急小口資金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特例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貸付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など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100" i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（３）危機を乗り越え未来をつくる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（賑わい回復の取組みを実施する商店街の支援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endParaRPr lang="en-US" altLang="ja-JP" sz="12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38412" y="4395894"/>
            <a:ext cx="8388000" cy="46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t"/>
          <a:lstStyle/>
          <a:p>
            <a:pPr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補正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5/26 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議決）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）くらし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と経済を支えるセーフティネットの強化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（休業要請外支援金、府立学校のオンライン学習環境の整備）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124179" y="704482"/>
            <a:ext cx="8738253" cy="6059005"/>
            <a:chOff x="89955" y="3637164"/>
            <a:chExt cx="10324124" cy="7072898"/>
          </a:xfrm>
        </p:grpSpPr>
        <p:sp>
          <p:nvSpPr>
            <p:cNvPr id="44" name="テキスト ボックス 43"/>
            <p:cNvSpPr txBox="1"/>
            <p:nvPr/>
          </p:nvSpPr>
          <p:spPr>
            <a:xfrm>
              <a:off x="89955" y="3637164"/>
              <a:ext cx="425335" cy="7072898"/>
            </a:xfrm>
            <a:prstGeom prst="rect">
              <a:avLst/>
            </a:prstGeom>
            <a:noFill/>
            <a:ln>
              <a:solidFill>
                <a:schemeClr val="accent4">
                  <a:lumMod val="50000"/>
                </a:schemeClr>
              </a:solidFill>
            </a:ln>
          </p:spPr>
          <p:txBody>
            <a:bodyPr vert="eaVert" wrap="square" rtlCol="0" anchor="ctr">
              <a:noAutofit/>
            </a:bodyPr>
            <a:lstStyle/>
            <a:p>
              <a:pPr algn="ctr" defTabSz="457200">
                <a:defRPr/>
              </a:pPr>
              <a:r>
                <a:rPr lang="ja-JP" altLang="en-US" sz="1600" b="1" dirty="0" smtClean="0">
                  <a:solidFill>
                    <a:srgbClr val="FFC000">
                      <a:lumMod val="50000"/>
                    </a:srgb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令和２年度</a:t>
              </a:r>
              <a:endParaRPr lang="ja-JP" altLang="en-US" sz="1600" b="1" dirty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角丸四角形 54"/>
            <p:cNvSpPr/>
            <p:nvPr/>
          </p:nvSpPr>
          <p:spPr>
            <a:xfrm>
              <a:off x="9350742" y="3875625"/>
              <a:ext cx="1063337" cy="420241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72000" bIns="36000" rtlCol="0" anchor="ctr"/>
            <a:lstStyle/>
            <a:p>
              <a:pPr algn="r" defTabSz="457200">
                <a:defRPr/>
              </a:pPr>
              <a:r>
                <a:rPr lang="en-US" altLang="ja-JP" sz="13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39</a:t>
              </a:r>
              <a:r>
                <a:rPr lang="ja-JP" altLang="en-US" sz="13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億円</a:t>
              </a:r>
            </a:p>
          </p:txBody>
        </p:sp>
        <p:sp>
          <p:nvSpPr>
            <p:cNvPr id="53" name="角丸四角形 52"/>
            <p:cNvSpPr/>
            <p:nvPr/>
          </p:nvSpPr>
          <p:spPr>
            <a:xfrm>
              <a:off x="9350741" y="4617109"/>
              <a:ext cx="1063337" cy="420241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72000" bIns="36000" rtlCol="0" anchor="ctr"/>
            <a:lstStyle/>
            <a:p>
              <a:pPr algn="r" defTabSz="457200">
                <a:defRPr/>
              </a:pPr>
              <a:r>
                <a:rPr lang="en-US" altLang="ja-JP" sz="13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116</a:t>
              </a:r>
              <a:r>
                <a:rPr lang="ja-JP" altLang="en-US" sz="13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億円</a:t>
              </a:r>
            </a:p>
          </p:txBody>
        </p:sp>
        <p:sp>
          <p:nvSpPr>
            <p:cNvPr id="51" name="角丸四角形 50"/>
            <p:cNvSpPr/>
            <p:nvPr/>
          </p:nvSpPr>
          <p:spPr>
            <a:xfrm>
              <a:off x="9350742" y="5388661"/>
              <a:ext cx="1063337" cy="420241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72000" bIns="36000" rtlCol="0" anchor="ctr"/>
            <a:lstStyle/>
            <a:p>
              <a:pPr algn="r" defTabSz="457200">
                <a:defRPr/>
              </a:pPr>
              <a:r>
                <a:rPr lang="en-US" altLang="ja-JP" sz="13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26</a:t>
              </a:r>
              <a:r>
                <a:rPr lang="ja-JP" altLang="en-US" sz="13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億円</a:t>
              </a:r>
            </a:p>
          </p:txBody>
        </p:sp>
      </p:grpSp>
      <p:sp>
        <p:nvSpPr>
          <p:cNvPr id="60" name="正方形/長方形 59"/>
          <p:cNvSpPr/>
          <p:nvPr/>
        </p:nvSpPr>
        <p:spPr>
          <a:xfrm>
            <a:off x="539107" y="2742290"/>
            <a:ext cx="8388000" cy="64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ctr"/>
          <a:lstStyle/>
          <a:p>
            <a:pPr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補正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4/27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議決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（１）感染症の拡大防止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（感染症患者受入れ体制の整備、人工呼吸器、簡易陰圧装置等の施設改修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（２）くらしと経済を支えるセーフティネットの強化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（中小企業等の資金繰りの支援、休業要請支援金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7812178" y="2899226"/>
            <a:ext cx="1054544" cy="36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pPr algn="ctr" defTabSz="457200">
              <a:defRPr/>
            </a:pPr>
            <a:r>
              <a:rPr lang="en-US" altLang="ja-JP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4,154</a:t>
            </a:r>
            <a:r>
              <a:rPr lang="ja-JP" altLang="en-US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ja-JP" altLang="en-US" sz="13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7965281" y="3704153"/>
            <a:ext cx="900000" cy="36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pPr algn="r" defTabSz="457200">
              <a:defRPr/>
            </a:pPr>
            <a:r>
              <a:rPr lang="en-US" altLang="ja-JP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133</a:t>
            </a:r>
            <a:r>
              <a:rPr lang="ja-JP" altLang="en-US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ja-JP" altLang="en-US" sz="13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39552" y="6237312"/>
            <a:ext cx="8388000" cy="46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t"/>
          <a:lstStyle/>
          <a:p>
            <a:pPr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補正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8/21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議決）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）くらし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と経済を支えるセーフティネットの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（中小企業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の資金繰りの支援、飲食店等への支援）</a:t>
            </a:r>
            <a:endParaRPr lang="ja-JP" altLang="en-US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7962434" y="4457644"/>
            <a:ext cx="900000" cy="36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pPr algn="r" defTabSz="457200">
              <a:defRPr/>
            </a:pPr>
            <a:r>
              <a:rPr lang="en-US" altLang="ja-JP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302</a:t>
            </a:r>
            <a:r>
              <a:rPr lang="ja-JP" altLang="en-US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ja-JP" altLang="en-US" sz="13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7962434" y="5013216"/>
            <a:ext cx="900000" cy="36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pPr algn="r" defTabSz="457200">
              <a:defRPr/>
            </a:pPr>
            <a:r>
              <a:rPr lang="en-US" altLang="ja-JP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ja-JP" altLang="en-US" sz="13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7807890" y="5635530"/>
            <a:ext cx="1054544" cy="36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pPr algn="ctr" defTabSz="457200">
              <a:defRPr/>
            </a:pPr>
            <a:r>
              <a:rPr lang="en-US" altLang="ja-JP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4,319</a:t>
            </a:r>
            <a:r>
              <a:rPr lang="ja-JP" altLang="en-US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ja-JP" altLang="en-US" sz="13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7966722" y="6296481"/>
            <a:ext cx="900000" cy="36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pPr algn="r" defTabSz="457200">
              <a:defRPr/>
            </a:pPr>
            <a:r>
              <a:rPr lang="en-US" altLang="ja-JP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421</a:t>
            </a:r>
            <a:r>
              <a:rPr lang="ja-JP" altLang="en-US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ja-JP" altLang="en-US" sz="13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71788" y="6477801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latin typeface="+mn-ea"/>
              </a:rPr>
              <a:t>11</a:t>
            </a:r>
            <a:endParaRPr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1190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179512" y="988978"/>
            <a:ext cx="8784976" cy="18670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5875">
            <a:noFill/>
          </a:ln>
        </p:spPr>
        <p:txBody>
          <a:bodyPr wrap="square" anchor="t" anchorCtr="0">
            <a:noAutofit/>
          </a:bodyPr>
          <a:lstStyle/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◇健康医療部においては、４月末の部長級職員の配置をはじめとし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、段階的に「感染症対策チーム」を拡充した上で、</a:t>
            </a:r>
            <a:endParaRPr kumimoji="0"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６月には</a:t>
            </a:r>
            <a:r>
              <a:rPr kumimoji="0"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「感染症対策課」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改組。</a:t>
            </a:r>
            <a:r>
              <a:rPr kumimoji="0"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月から８月にかけて、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感染症対策にかかる担当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職員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大幅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増員</a:t>
            </a:r>
            <a:endParaRPr kumimoji="0"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◇危機管理室においては、６月に新型コロナ対策の「専任スタッフ」を配置するとともに、８月には</a:t>
            </a:r>
            <a:r>
              <a:rPr kumimoji="0"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「健康危機</a:t>
            </a:r>
            <a:r>
              <a:rPr kumimoji="0"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事象対策</a:t>
            </a:r>
            <a:endParaRPr kumimoji="0"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kumimoji="0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チーム</a:t>
            </a:r>
            <a:r>
              <a:rPr kumimoji="0"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を発足させ、担当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職員を増員</a:t>
            </a:r>
            <a:endParaRPr kumimoji="0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◇これらにより、</a:t>
            </a:r>
            <a:r>
              <a:rPr kumimoji="0"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トータル</a:t>
            </a:r>
            <a:r>
              <a:rPr kumimoji="0"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44</a:t>
            </a:r>
            <a:r>
              <a:rPr kumimoji="0"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名の増員を実施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（８月末時点）</a:t>
            </a:r>
            <a:endParaRPr kumimoji="0"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marR="0" lvl="0" indent="-261938" algn="l" defTabSz="457200" rtl="0" eaLnBrk="1" fontAlgn="ctr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◇引き続き、新型コロナの感染状況等を踏まえ、適宜、組織・人員体制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整備</a:t>
            </a:r>
            <a:endParaRPr kumimoji="0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995383" y="3908200"/>
            <a:ext cx="7014193" cy="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9" name="直線コネクタ 8"/>
          <p:cNvCxnSpPr/>
          <p:nvPr/>
        </p:nvCxnSpPr>
        <p:spPr>
          <a:xfrm>
            <a:off x="1410048" y="3889071"/>
            <a:ext cx="0" cy="1015732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471306" y="4686873"/>
            <a:ext cx="1880017" cy="2096905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8776" y="4468672"/>
            <a:ext cx="1882547" cy="338400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游ゴシック" panose="020B0400000000000000" pitchFamily="50" charset="-128"/>
                <a:cs typeface="+mn-cs"/>
              </a:rPr>
              <a:t>危機管理室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638012" y="4904803"/>
            <a:ext cx="1564051" cy="1271852"/>
          </a:xfrm>
          <a:prstGeom prst="roundRect">
            <a:avLst>
              <a:gd name="adj" fmla="val 5278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・特措法関係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・宿泊施設関係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　　　　など</a:t>
            </a:r>
            <a:endParaRPr kumimoji="0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 flipH="1">
            <a:off x="4665516" y="3890999"/>
            <a:ext cx="1" cy="445148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1" name="直線コネクタ 20"/>
          <p:cNvCxnSpPr/>
          <p:nvPr/>
        </p:nvCxnSpPr>
        <p:spPr>
          <a:xfrm>
            <a:off x="3635896" y="4326471"/>
            <a:ext cx="2278854" cy="5293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2" name="直線コネクタ 21"/>
          <p:cNvCxnSpPr/>
          <p:nvPr/>
        </p:nvCxnSpPr>
        <p:spPr>
          <a:xfrm>
            <a:off x="3617722" y="4312823"/>
            <a:ext cx="0" cy="1377801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3" name="直線コネクタ 22"/>
          <p:cNvCxnSpPr/>
          <p:nvPr/>
        </p:nvCxnSpPr>
        <p:spPr>
          <a:xfrm>
            <a:off x="5914750" y="4308851"/>
            <a:ext cx="0" cy="1377801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24" name="正方形/長方形 23"/>
          <p:cNvSpPr/>
          <p:nvPr/>
        </p:nvSpPr>
        <p:spPr>
          <a:xfrm>
            <a:off x="3886288" y="3977348"/>
            <a:ext cx="1524179" cy="26871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健康医療部長</a:t>
            </a:r>
            <a:endParaRPr kumimoji="0" lang="ja-JP" altLang="en-US" sz="1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176759" y="4696413"/>
            <a:ext cx="1730403" cy="2073686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176322" y="4468672"/>
            <a:ext cx="1730840" cy="338400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游ゴシック" panose="020B0400000000000000" pitchFamily="50" charset="-128"/>
                <a:cs typeface="+mn-cs"/>
              </a:rPr>
              <a:t>保健所</a:t>
            </a:r>
          </a:p>
        </p:txBody>
      </p:sp>
      <p:cxnSp>
        <p:nvCxnSpPr>
          <p:cNvPr id="28" name="直線コネクタ 27"/>
          <p:cNvCxnSpPr/>
          <p:nvPr/>
        </p:nvCxnSpPr>
        <p:spPr>
          <a:xfrm flipH="1">
            <a:off x="8002995" y="3889071"/>
            <a:ext cx="6581" cy="1844185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29" name="正方形/長方形 28"/>
          <p:cNvSpPr/>
          <p:nvPr/>
        </p:nvSpPr>
        <p:spPr>
          <a:xfrm>
            <a:off x="7248068" y="4019530"/>
            <a:ext cx="1524179" cy="26871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各部局長</a:t>
            </a:r>
            <a:endParaRPr kumimoji="0" lang="ja-JP" altLang="en-US" sz="1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287801" y="4475955"/>
            <a:ext cx="1598541" cy="2320173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>
            <a:off x="576606" y="3828717"/>
            <a:ext cx="4019177" cy="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3" name="正方形/長方形 32"/>
          <p:cNvSpPr/>
          <p:nvPr/>
        </p:nvSpPr>
        <p:spPr>
          <a:xfrm>
            <a:off x="574858" y="3705695"/>
            <a:ext cx="1698760" cy="31383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危機管理監</a:t>
            </a:r>
            <a:endParaRPr kumimoji="0" lang="ja-JP" altLang="en-US" sz="1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 flipH="1">
            <a:off x="4595783" y="3587384"/>
            <a:ext cx="1" cy="25437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5" name="正方形/長方形 34"/>
          <p:cNvSpPr/>
          <p:nvPr/>
        </p:nvSpPr>
        <p:spPr>
          <a:xfrm>
            <a:off x="3761641" y="3384472"/>
            <a:ext cx="1773472" cy="280947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知　事</a:t>
            </a:r>
            <a:endParaRPr kumimoji="1" lang="ja-JP" altLang="en-US" sz="17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781400" y="4732502"/>
            <a:ext cx="1918089" cy="203953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2883548" y="5036999"/>
            <a:ext cx="1719516" cy="1589461"/>
          </a:xfrm>
          <a:prstGeom prst="roundRect">
            <a:avLst>
              <a:gd name="adj" fmla="val 5278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・陽性患者への対応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・入院、療養調整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・受入病院支援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・病床確保、整備支援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・相談、検査体制の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</a:t>
            </a: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整備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・保健所支援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・助け合い基金　など</a:t>
            </a:r>
            <a:endParaRPr kumimoji="0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780600" y="4475955"/>
            <a:ext cx="1918890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kern="0" dirty="0" smtClean="0">
                <a:latin typeface="Calibri"/>
                <a:ea typeface="游ゴシック" panose="020B0400000000000000" pitchFamily="50" charset="-128"/>
              </a:rPr>
              <a:t>保健医療室</a:t>
            </a:r>
            <a:endParaRPr kumimoji="0" lang="ja-JP" altLang="en-US" sz="1600" b="1" i="0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46479" y="4896516"/>
            <a:ext cx="1727139" cy="331200"/>
          </a:xfrm>
          <a:prstGeom prst="rect">
            <a:avLst/>
          </a:prstGeom>
          <a:solidFill>
            <a:schemeClr val="tx2">
              <a:lumMod val="75000"/>
            </a:schemeClr>
          </a:solidFill>
          <a:ln w="254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u="sng" kern="0" dirty="0" smtClean="0">
                <a:solidFill>
                  <a:schemeClr val="bg1"/>
                </a:solidFill>
                <a:latin typeface="Calibri"/>
                <a:ea typeface="游ゴシック" panose="020B0400000000000000" pitchFamily="50" charset="-128"/>
              </a:rPr>
              <a:t>健康危機事象対策チーム</a:t>
            </a:r>
            <a:endParaRPr kumimoji="0" lang="ja-JP" altLang="en-US" sz="1100" b="1" i="0" u="sng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01933" y="3249967"/>
            <a:ext cx="4393849" cy="2510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＜新型</a:t>
            </a:r>
            <a:r>
              <a:rPr kumimoji="1" lang="ja-JP" altLang="en-US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コロナ対策体制（８月末時点）＞</a:t>
            </a:r>
            <a:endParaRPr kumimoji="1" lang="ja-JP" altLang="en-US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0" y="103264"/>
            <a:ext cx="9144000" cy="444196"/>
            <a:chOff x="-8376" y="116143"/>
            <a:chExt cx="9180000" cy="444196"/>
          </a:xfrm>
        </p:grpSpPr>
        <p:cxnSp>
          <p:nvCxnSpPr>
            <p:cNvPr id="41" name="直線コネクタ 40"/>
            <p:cNvCxnSpPr/>
            <p:nvPr/>
          </p:nvCxnSpPr>
          <p:spPr>
            <a:xfrm>
              <a:off x="-8376" y="560339"/>
              <a:ext cx="918000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16664" y="116143"/>
              <a:ext cx="914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７</a:t>
              </a:r>
              <a:r>
                <a:rPr lang="ja-JP" altLang="en-US" sz="2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参考（新型コロナ対策の取組状況）</a:t>
              </a:r>
              <a:endPara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3" name="スライド番号プレースホルダー 3"/>
          <p:cNvSpPr txBox="1">
            <a:spLocks/>
          </p:cNvSpPr>
          <p:nvPr/>
        </p:nvSpPr>
        <p:spPr>
          <a:xfrm>
            <a:off x="7020272" y="39539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dirty="0" smtClean="0">
                <a:latin typeface="+mn-ea"/>
              </a:rPr>
              <a:t>12</a:t>
            </a:r>
            <a:endParaRPr lang="ja-JP" altLang="en-US" dirty="0">
              <a:latin typeface="+mn-ea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-34360" y="611066"/>
            <a:ext cx="4643255" cy="315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（２）組織・人員体制の整備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48736" y="4896516"/>
            <a:ext cx="1780949" cy="311535"/>
          </a:xfrm>
          <a:prstGeom prst="rect">
            <a:avLst/>
          </a:prstGeom>
          <a:solidFill>
            <a:schemeClr val="tx2">
              <a:lumMod val="75000"/>
            </a:schemeClr>
          </a:solidFill>
          <a:ln w="254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u="sng" kern="0" dirty="0" smtClean="0">
                <a:solidFill>
                  <a:schemeClr val="bg1"/>
                </a:solidFill>
                <a:latin typeface="Calibri"/>
                <a:ea typeface="游ゴシック" panose="020B0400000000000000" pitchFamily="50" charset="-128"/>
              </a:rPr>
              <a:t>感染症対策課</a:t>
            </a:r>
            <a:endParaRPr kumimoji="0" lang="ja-JP" altLang="en-US" sz="1400" b="1" i="0" u="sng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7372149" y="4937004"/>
            <a:ext cx="1429844" cy="1422770"/>
          </a:xfrm>
          <a:prstGeom prst="roundRect">
            <a:avLst>
              <a:gd name="adj" fmla="val 5278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・休業要請支援金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</a:t>
            </a:r>
            <a:r>
              <a:rPr kumimoji="0" lang="zh-TW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休業要請外支援</a:t>
            </a: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金</a:t>
            </a:r>
            <a:endParaRPr kumimoji="0" lang="en-US" altLang="zh-TW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・コロナスワット</a:t>
            </a:r>
            <a:endParaRPr kumimoji="0" lang="en-US" altLang="ja-JP" sz="1100" kern="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1100" kern="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チームによる支援</a:t>
            </a:r>
            <a:endParaRPr kumimoji="0" lang="en-US" altLang="ja-JP" sz="1100" kern="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1100" kern="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など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7415668" y="5029829"/>
            <a:ext cx="1152000" cy="50405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7415668" y="5604569"/>
            <a:ext cx="1152000" cy="34848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7415669" y="6002297"/>
            <a:ext cx="1152000" cy="205327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角丸四角形 46"/>
          <p:cNvSpPr/>
          <p:nvPr/>
        </p:nvSpPr>
        <p:spPr>
          <a:xfrm>
            <a:off x="5270531" y="4937004"/>
            <a:ext cx="1542422" cy="1440000"/>
          </a:xfrm>
          <a:prstGeom prst="roundRect">
            <a:avLst>
              <a:gd name="adj" fmla="val 5278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・積極的疫学調査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・帰国者・接触者相談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Ｃ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・検体の搬送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・療養先の調整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・陽性患者、濃厚接触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者の健康観察　など</a:t>
            </a:r>
            <a:endParaRPr kumimoji="0" lang="ja-JP" altLang="en-US" sz="1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05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楕円 28"/>
          <p:cNvSpPr/>
          <p:nvPr/>
        </p:nvSpPr>
        <p:spPr>
          <a:xfrm>
            <a:off x="24942" y="3489549"/>
            <a:ext cx="9108141" cy="334969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/>
          <p:cNvSpPr/>
          <p:nvPr/>
        </p:nvSpPr>
        <p:spPr>
          <a:xfrm>
            <a:off x="899592" y="4058271"/>
            <a:ext cx="7187479" cy="2801738"/>
          </a:xfrm>
          <a:prstGeom prst="ellipse">
            <a:avLst/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latin typeface="+mn-ea"/>
              </a:rPr>
              <a:t>13</a:t>
            </a:r>
            <a:endParaRPr lang="ja-JP" altLang="en-US" dirty="0">
              <a:latin typeface="+mn-ea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99672" y="955374"/>
            <a:ext cx="8818446" cy="645812"/>
          </a:xfrm>
          <a:prstGeom prst="roundRect">
            <a:avLst>
              <a:gd name="adj" fmla="val 0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 anchorCtr="0"/>
          <a:lstStyle/>
          <a:p>
            <a:pPr indent="180000">
              <a:lnSpc>
                <a:spcPct val="130000"/>
              </a:lnSpc>
              <a:spcBef>
                <a:spcPts val="600"/>
              </a:spcBef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◇新型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コロナ対策に全庁挙げて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取り組む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ため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、既存体制に加え、事務事業の見直し等を行うことにより、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部局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横断的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べ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15,827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応援職員を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投入（８月末時点）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34360" y="620688"/>
            <a:ext cx="4643255" cy="315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全庁的な応援体制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631008"/>
              </p:ext>
            </p:extLst>
          </p:nvPr>
        </p:nvGraphicFramePr>
        <p:xfrm>
          <a:off x="755577" y="1661735"/>
          <a:ext cx="7331495" cy="1767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299">
                  <a:extLst>
                    <a:ext uri="{9D8B030D-6E8A-4147-A177-3AD203B41FA5}">
                      <a16:colId xmlns:a16="http://schemas.microsoft.com/office/drawing/2014/main" val="2349824580"/>
                    </a:ext>
                  </a:extLst>
                </a:gridCol>
                <a:gridCol w="1466299">
                  <a:extLst>
                    <a:ext uri="{9D8B030D-6E8A-4147-A177-3AD203B41FA5}">
                      <a16:colId xmlns:a16="http://schemas.microsoft.com/office/drawing/2014/main" val="2776295312"/>
                    </a:ext>
                  </a:extLst>
                </a:gridCol>
                <a:gridCol w="1466299">
                  <a:extLst>
                    <a:ext uri="{9D8B030D-6E8A-4147-A177-3AD203B41FA5}">
                      <a16:colId xmlns:a16="http://schemas.microsoft.com/office/drawing/2014/main" val="2014908147"/>
                    </a:ext>
                  </a:extLst>
                </a:gridCol>
                <a:gridCol w="1466299">
                  <a:extLst>
                    <a:ext uri="{9D8B030D-6E8A-4147-A177-3AD203B41FA5}">
                      <a16:colId xmlns:a16="http://schemas.microsoft.com/office/drawing/2014/main" val="3078686056"/>
                    </a:ext>
                  </a:extLst>
                </a:gridCol>
                <a:gridCol w="1466299">
                  <a:extLst>
                    <a:ext uri="{9D8B030D-6E8A-4147-A177-3AD203B41FA5}">
                      <a16:colId xmlns:a16="http://schemas.microsoft.com/office/drawing/2014/main" val="1953489480"/>
                    </a:ext>
                  </a:extLst>
                </a:gridCol>
              </a:tblGrid>
              <a:tr h="288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18837"/>
                  </a:ext>
                </a:extLst>
              </a:tr>
              <a:tr h="1466503">
                <a:tc>
                  <a:txBody>
                    <a:bodyPr/>
                    <a:lstStyle/>
                    <a:p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感染症対策チーム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保健所支援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宿泊施設関係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緊急事態措置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ｺｰﾙ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施設使用制限関係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spc="-1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休業要請支援金</a:t>
                      </a:r>
                      <a:endParaRPr kumimoji="1" lang="en-US" altLang="ja-JP" sz="1200" spc="-1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感染症対策課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休業要請外支援金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771605"/>
                  </a:ext>
                </a:extLst>
              </a:tr>
            </a:tbl>
          </a:graphicData>
        </a:graphic>
      </p:graphicFrame>
      <p:sp>
        <p:nvSpPr>
          <p:cNvPr id="5" name="楕円 4"/>
          <p:cNvSpPr/>
          <p:nvPr/>
        </p:nvSpPr>
        <p:spPr>
          <a:xfrm>
            <a:off x="1475656" y="4794249"/>
            <a:ext cx="6192688" cy="204499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新型コロナ対策業務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（の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べ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15,827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01936" y="5443202"/>
            <a:ext cx="5282779" cy="86409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sz="1100" b="1" dirty="0" smtClean="0">
                <a:latin typeface="+mj-ea"/>
                <a:ea typeface="+mj-ea"/>
              </a:rPr>
              <a:t>感染症対策チーム・感染症対策課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人程度</a:t>
            </a:r>
            <a:r>
              <a:rPr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約５か月）</a:t>
            </a:r>
            <a:endParaRPr kumimoji="1" lang="en-US" altLang="ja-JP" sz="900" spc="-1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100" b="1" dirty="0" smtClean="0">
                <a:latin typeface="+mj-ea"/>
                <a:ea typeface="+mj-ea"/>
              </a:rPr>
              <a:t>保健所支援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人程度</a:t>
            </a:r>
            <a:r>
              <a:rPr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約３カ月）　　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sz="1100" b="1" dirty="0" smtClean="0">
                <a:latin typeface="+mj-ea"/>
                <a:ea typeface="+mj-ea"/>
              </a:rPr>
              <a:t>宿泊施設関係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人程度</a:t>
            </a:r>
            <a:r>
              <a:rPr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約５カ月）</a:t>
            </a:r>
            <a:endParaRPr kumimoji="1" lang="en-US" altLang="ja-JP" sz="900" spc="-1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100" b="1" dirty="0">
                <a:latin typeface="+mj-ea"/>
                <a:ea typeface="+mj-ea"/>
              </a:rPr>
              <a:t>緊急事態措置コール</a:t>
            </a:r>
            <a:r>
              <a:rPr lang="ja-JP" altLang="en-US" sz="1100" b="1" dirty="0" smtClean="0">
                <a:latin typeface="+mj-ea"/>
                <a:ea typeface="+mj-ea"/>
              </a:rPr>
              <a:t>Ｃ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程度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約１カ月）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100" b="1" dirty="0" smtClean="0">
                <a:latin typeface="+mj-ea"/>
                <a:ea typeface="+mj-ea"/>
              </a:rPr>
              <a:t>施設使用制限関係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人程度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約１か月）</a:t>
            </a:r>
            <a:endParaRPr lang="ja-JP" altLang="en-US" sz="900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100" b="1" dirty="0" smtClean="0">
                <a:latin typeface="+mj-ea"/>
                <a:ea typeface="+mj-ea"/>
              </a:rPr>
              <a:t>休業要請支援金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75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人程度</a:t>
            </a:r>
            <a:r>
              <a:rPr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約１か月）　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○</a:t>
            </a:r>
            <a:r>
              <a:rPr lang="ja-JP" altLang="en-US" sz="1100" b="1" spc="-150" dirty="0" smtClean="0">
                <a:latin typeface="+mj-ea"/>
                <a:ea typeface="+mj-ea"/>
              </a:rPr>
              <a:t>休業要請外支援金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95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人程度</a:t>
            </a:r>
            <a:r>
              <a:rPr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約２カ月）</a:t>
            </a:r>
            <a:r>
              <a:rPr kumimoji="1"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右矢印 37"/>
          <p:cNvSpPr/>
          <p:nvPr/>
        </p:nvSpPr>
        <p:spPr>
          <a:xfrm rot="2065797">
            <a:off x="1220732" y="5099622"/>
            <a:ext cx="360000" cy="504000"/>
          </a:xfrm>
          <a:prstGeom prst="rightArrow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右矢印 39"/>
          <p:cNvSpPr/>
          <p:nvPr/>
        </p:nvSpPr>
        <p:spPr>
          <a:xfrm rot="20101383" flipH="1">
            <a:off x="7567133" y="5134722"/>
            <a:ext cx="360000" cy="504000"/>
          </a:xfrm>
          <a:prstGeom prst="rightArrow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右矢印 40"/>
          <p:cNvSpPr/>
          <p:nvPr/>
        </p:nvSpPr>
        <p:spPr>
          <a:xfrm rot="2700000" flipV="1">
            <a:off x="2396709" y="4427063"/>
            <a:ext cx="360000" cy="504000"/>
          </a:xfrm>
          <a:prstGeom prst="rightArrow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右矢印 41"/>
          <p:cNvSpPr/>
          <p:nvPr/>
        </p:nvSpPr>
        <p:spPr>
          <a:xfrm rot="18900000" flipH="1" flipV="1">
            <a:off x="6497671" y="4490583"/>
            <a:ext cx="360000" cy="504000"/>
          </a:xfrm>
          <a:prstGeom prst="rightArrow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2065181" y="2191160"/>
            <a:ext cx="16561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4745525" y="2191160"/>
            <a:ext cx="3294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1763107" y="2373762"/>
            <a:ext cx="3348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2160425" y="2733802"/>
            <a:ext cx="108012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1914652" y="2548899"/>
            <a:ext cx="6120000" cy="33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2160425" y="2922530"/>
            <a:ext cx="108012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V="1">
            <a:off x="3327301" y="3104304"/>
            <a:ext cx="1073460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グループ化 34"/>
          <p:cNvGrpSpPr/>
          <p:nvPr/>
        </p:nvGrpSpPr>
        <p:grpSpPr>
          <a:xfrm>
            <a:off x="2739677" y="3509047"/>
            <a:ext cx="3664646" cy="892552"/>
            <a:chOff x="2739677" y="3352726"/>
            <a:chExt cx="3664646" cy="892552"/>
          </a:xfrm>
        </p:grpSpPr>
        <p:sp>
          <p:nvSpPr>
            <p:cNvPr id="32" name="テキスト ボックス 31"/>
            <p:cNvSpPr txBox="1"/>
            <p:nvPr/>
          </p:nvSpPr>
          <p:spPr>
            <a:xfrm>
              <a:off x="2777461" y="3352726"/>
              <a:ext cx="3589079" cy="8925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継続業務</a:t>
              </a:r>
              <a:endPara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4" name="大かっこ 33"/>
            <p:cNvSpPr/>
            <p:nvPr/>
          </p:nvSpPr>
          <p:spPr>
            <a:xfrm>
              <a:off x="2739677" y="3598168"/>
              <a:ext cx="3664646" cy="273972"/>
            </a:xfrm>
            <a:prstGeom prst="bracketPai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・児童虐待対応　・災害対応　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・インフラ維持管理　など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2777461" y="4149080"/>
            <a:ext cx="3589079" cy="707886"/>
            <a:chOff x="4051163" y="3509028"/>
            <a:chExt cx="3589079" cy="707886"/>
          </a:xfrm>
        </p:grpSpPr>
        <p:sp>
          <p:nvSpPr>
            <p:cNvPr id="46" name="テキスト ボックス 45"/>
            <p:cNvSpPr txBox="1"/>
            <p:nvPr/>
          </p:nvSpPr>
          <p:spPr>
            <a:xfrm>
              <a:off x="4051163" y="3509028"/>
              <a:ext cx="3589079" cy="7078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見直しが可能な業務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大かっこ 46"/>
            <p:cNvSpPr/>
            <p:nvPr/>
          </p:nvSpPr>
          <p:spPr>
            <a:xfrm>
              <a:off x="4886475" y="3782308"/>
              <a:ext cx="1918455" cy="219292"/>
            </a:xfrm>
            <a:prstGeom prst="bracketPai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・内部管理　・イベント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など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0" y="103264"/>
            <a:ext cx="9144000" cy="444196"/>
            <a:chOff x="-8376" y="116143"/>
            <a:chExt cx="9180000" cy="444196"/>
          </a:xfrm>
        </p:grpSpPr>
        <p:cxnSp>
          <p:nvCxnSpPr>
            <p:cNvPr id="39" name="直線コネクタ 38"/>
            <p:cNvCxnSpPr/>
            <p:nvPr/>
          </p:nvCxnSpPr>
          <p:spPr>
            <a:xfrm>
              <a:off x="-8376" y="560339"/>
              <a:ext cx="918000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テキスト ボックス 42"/>
            <p:cNvSpPr txBox="1"/>
            <p:nvPr/>
          </p:nvSpPr>
          <p:spPr>
            <a:xfrm>
              <a:off x="16664" y="116143"/>
              <a:ext cx="914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７</a:t>
              </a:r>
              <a:r>
                <a:rPr lang="ja-JP" altLang="en-US" sz="2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参考（新型コロナ対策の取組状況）</a:t>
              </a:r>
              <a:endPara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cxnSp>
        <p:nvCxnSpPr>
          <p:cNvPr id="48" name="直線矢印コネクタ 47"/>
          <p:cNvCxnSpPr/>
          <p:nvPr/>
        </p:nvCxnSpPr>
        <p:spPr>
          <a:xfrm>
            <a:off x="5050225" y="3282570"/>
            <a:ext cx="2988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62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 txBox="1">
            <a:spLocks/>
          </p:cNvSpPr>
          <p:nvPr/>
        </p:nvSpPr>
        <p:spPr>
          <a:xfrm>
            <a:off x="783271" y="641518"/>
            <a:ext cx="7596554" cy="1055077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844083">
              <a:spcBef>
                <a:spcPct val="0"/>
              </a:spcBef>
              <a:defRPr/>
            </a:pPr>
            <a:r>
              <a:rPr lang="ja-JP" altLang="en-US" sz="3323" dirty="0">
                <a:latin typeface="+mj-lt"/>
                <a:ea typeface="+mj-ea"/>
                <a:cs typeface="+mj-cs"/>
              </a:rPr>
              <a:t>目　　次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493709" y="1708717"/>
            <a:ext cx="8175678" cy="4036661"/>
            <a:chOff x="517395" y="1632199"/>
            <a:chExt cx="8175678" cy="5518655"/>
          </a:xfrm>
        </p:grpSpPr>
        <p:sp>
          <p:nvSpPr>
            <p:cNvPr id="8" name="正方形/長方形 7"/>
            <p:cNvSpPr/>
            <p:nvPr/>
          </p:nvSpPr>
          <p:spPr>
            <a:xfrm>
              <a:off x="517395" y="1632199"/>
              <a:ext cx="8175678" cy="551865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200000"/>
                </a:lnSpc>
              </a:pPr>
              <a:endParaRPr lang="en-US" altLang="ja-JP" sz="1846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066902" y="2802552"/>
              <a:ext cx="4985168" cy="5982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・・・・・・・・・・・・・・・・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　２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211344" y="3453369"/>
              <a:ext cx="4822714" cy="5982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・・・・・・・・・・・・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・・・・・・・　３　</a:t>
              </a:r>
              <a:endParaRPr lang="ja-JP" altLang="en-US" sz="1846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363438" y="4067033"/>
              <a:ext cx="5670620" cy="5982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・・・・・・・・・・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　４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525375" y="3464850"/>
              <a:ext cx="4822715" cy="5982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３　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事務事業シフトによる効果</a:t>
              </a:r>
              <a:endParaRPr lang="ja-JP" altLang="en-US" sz="1846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520287" y="2796741"/>
              <a:ext cx="6790188" cy="5982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２　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事務事業シフトにあたっての基本的考え方</a:t>
              </a:r>
              <a:endParaRPr lang="ja-JP" altLang="en-US" sz="1569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525377" y="4085429"/>
              <a:ext cx="6637352" cy="5982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４　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見直しを行った主な事業</a:t>
              </a:r>
              <a:endParaRPr lang="ja-JP" altLang="en-US" sz="1846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356387" y="5354233"/>
              <a:ext cx="4685882" cy="5982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・・・・・・・・・・・・　９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523229" y="4701952"/>
              <a:ext cx="6637352" cy="5982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５　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「新しい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生活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様式」へ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の対応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lang="ja-JP" altLang="en-US" sz="1569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3356387" y="4703417"/>
              <a:ext cx="4685882" cy="5982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・・・・・・・・・・・・・・・・・・　８　</a:t>
              </a:r>
              <a:endParaRPr lang="ja-JP" altLang="en-US" sz="1846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3229356" y="2156280"/>
              <a:ext cx="4822714" cy="5982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・・・・・・・・　１　　　</a:t>
              </a:r>
              <a:endParaRPr lang="ja-JP" altLang="en-US" sz="1846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522735" y="2167760"/>
              <a:ext cx="4822715" cy="5982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１　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はじめ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に</a:t>
              </a: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539552" y="6010335"/>
              <a:ext cx="6637352" cy="5982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７　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参考</a:t>
              </a:r>
              <a:r>
                <a:rPr lang="ja-JP" altLang="en-US" sz="160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（新型コロナ対策の取組状況）</a:t>
              </a:r>
              <a:endParaRPr lang="en-US" altLang="ja-JP" sz="1846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527873" y="5321732"/>
              <a:ext cx="6637352" cy="5982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６　今後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の対応</a:t>
              </a:r>
              <a:endParaRPr lang="ja-JP" altLang="en-US" sz="1569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2659433" y="6001497"/>
              <a:ext cx="5387480" cy="5982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　</a:t>
              </a:r>
              <a:r>
                <a:rPr lang="en-US" altLang="ja-JP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10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686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46912" y="647442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ja-JP" altLang="en-US" b="1" dirty="0" smtClean="0"/>
              <a:t>１</a:t>
            </a:r>
            <a:endParaRPr lang="ja-JP" altLang="en-US" b="1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0" y="116634"/>
            <a:ext cx="9144000" cy="443707"/>
            <a:chOff x="-8376" y="116632"/>
            <a:chExt cx="9180000" cy="443707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-8376" y="560339"/>
              <a:ext cx="918000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テキスト ボックス 5"/>
            <p:cNvSpPr txBox="1"/>
            <p:nvPr/>
          </p:nvSpPr>
          <p:spPr>
            <a:xfrm>
              <a:off x="0" y="116632"/>
              <a:ext cx="914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１　はじめ</a:t>
              </a:r>
              <a:r>
                <a:rPr lang="ja-JP" altLang="en-US" sz="2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</a:t>
              </a:r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179511" y="980728"/>
            <a:ext cx="8775389" cy="54936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anchor="t" anchorCtr="0">
            <a:noAutofit/>
          </a:bodyPr>
          <a:lstStyle/>
          <a:p>
            <a:pPr marL="261938" lvl="0" indent="-261938" defTabSz="457200" fontAlgn="ctr">
              <a:lnSpc>
                <a:spcPct val="130000"/>
              </a:lnSpc>
              <a:defRPr/>
            </a:pP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新型コロナウイルス（以下「新型コロナ」と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いう。）が、世界中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の人々の尊い命と健康を脅かし、経済にも大打撃を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与えて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いる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◇府では、この間、府民や事業者などの協力のもとで、国をはじめ、関係機関、市町村とも連携し、かつてない規模の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対策に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迅速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に取り組んだ結果、感染拡大の第１波を抑え込むなど一定の成果をあげることができた。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◇しかしながら、一旦は落ち着いたかに見えた感染者数の状況が日々変化するなど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、新型コロナ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との厳しい戦いが長期戦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なることが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見込まれることから、医療・経済の両面から府民のいのちを守るため、引き続き、感染拡大の抑制と社会経済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動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維持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との両立に最大限の力を注がなければならない。</a:t>
            </a: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◇また、府民生活や社会経済活動全般において、これまでの考え方や価値観が大きく転換してきており、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を活用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した新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型コロナ対策を進めることとあわせて、テレワーク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推進や「３密」を回避する取組みなど、「新しい生活様式」への対応促進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を図る必要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がある。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◇このような考え方のもと、新型コロナ対策に集中的・重点的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に取組みを進めるため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、令和２年度当初で編成した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事務事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や組織・人員体制について、緊急避難的に見直し（事務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事業シフト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）を行い、今般、「令和２年度事務事業の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見直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について（案）」として取りまとめた。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304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7543653" y="4757033"/>
            <a:ext cx="1363157" cy="686577"/>
          </a:xfrm>
          <a:prstGeom prst="rect">
            <a:avLst/>
          </a:prstGeom>
          <a:pattFill prst="pct10">
            <a:fgClr>
              <a:schemeClr val="tx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財政調整基金</a:t>
            </a:r>
            <a:endParaRPr kumimoji="1" lang="en-US" altLang="ja-JP" sz="1200" b="0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国交付金等</a:t>
            </a:r>
            <a:endParaRPr kumimoji="1" lang="ja-JP" altLang="en-US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528026" y="5661288"/>
            <a:ext cx="1363157" cy="360000"/>
          </a:xfrm>
          <a:prstGeom prst="rect">
            <a:avLst/>
          </a:prstGeom>
          <a:pattFill prst="narHorz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組　替　額</a:t>
            </a:r>
            <a:endParaRPr kumimoji="1" lang="ja-JP" altLang="en-US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0" y="116634"/>
            <a:ext cx="9144000" cy="443707"/>
            <a:chOff x="-8376" y="116632"/>
            <a:chExt cx="9180000" cy="443707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-8376" y="560339"/>
              <a:ext cx="918000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>
              <a:off x="0" y="116632"/>
              <a:ext cx="914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　事務事業シフトにあたっての基本的考え方</a:t>
              </a:r>
              <a:endPara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193903" y="764704"/>
            <a:ext cx="8784976" cy="35882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</a:ln>
        </p:spPr>
        <p:txBody>
          <a:bodyPr wrap="square" anchor="t" anchorCtr="0">
            <a:noAutofit/>
          </a:bodyPr>
          <a:lstStyle/>
          <a:p>
            <a:pPr marL="261938" marR="0" lvl="0" indent="-261938" algn="l" defTabSz="457200" rtl="0" eaLnBrk="1" fontAlgn="ctr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「府政運営の基本方針</a:t>
            </a:r>
            <a:r>
              <a:rPr kumimoji="0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2020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」改定（案）を踏まえつつ、新型コロナ対策に集中的・重点的に取組みを進めるため、以下の</a:t>
            </a:r>
            <a:r>
              <a:rPr kumimoji="0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5</a:t>
            </a:r>
            <a:r>
              <a:rPr kumimoji="0" lang="ja-JP" alt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つの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項目に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61938" marR="0" lvl="0" indent="-261938" algn="l" defTabSz="457200" rtl="0" eaLnBrk="1" fontAlgn="ctr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該当する事務事業は、原則として見直し（＊）を行う。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61938" marR="0" lvl="0" indent="-261938" algn="l" defTabSz="457200" rtl="0" eaLnBrk="1" fontAlgn="ctr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ただし、府民の安全・安心に関わるものやセーフティネット対策等は継続して実施する。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61938" marR="0" lvl="0" indent="-261938" algn="l" defTabSz="457200" rtl="0" eaLnBrk="1" fontAlgn="ctr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併せて</a:t>
            </a: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、実施する既存事業についても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、できる限り「新しい</a:t>
            </a: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生活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様式」を</a:t>
            </a: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踏まえた事業スキームへ変更（組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替）する。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61938" marR="0" lvl="0" indent="-261938" algn="l" defTabSz="457200" rtl="0" eaLnBrk="1" fontAlgn="ctr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　　①３密対策に課題があり、感染リスクが高いと考えられる事務事業</a:t>
            </a:r>
            <a:endParaRPr kumimoji="0" lang="en-US" altLang="ja-JP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 ②新型コロナ感染拡大以前の社会経済情勢を前提としており、事業実施の前提が大きく変化したことで、</a:t>
            </a:r>
            <a:endParaRPr kumimoji="0" lang="en-US" altLang="ja-JP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 事業効果が見込めない事務事業</a:t>
            </a:r>
            <a:endParaRPr kumimoji="0" lang="en-US" altLang="ja-JP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 ③関係機関の動向等により、事業実施が困難な事務事業</a:t>
            </a:r>
            <a:endParaRPr kumimoji="1" lang="en-US" altLang="ja-JP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 　④府庁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の業務</a:t>
            </a: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改善などのうち、緊急を要しない事務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事業（テレワーク</a:t>
            </a: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など「新しい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生活</a:t>
            </a: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様式」へ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の転換を除く</a:t>
            </a: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 　⑤その他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、スケジュール変更などが可能な事務</a:t>
            </a: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lvl="0" fontAlgn="base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defRPr/>
            </a:pP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また、このような取組み等を</a:t>
            </a:r>
            <a:r>
              <a:rPr kumimoji="0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踏まえ、人員についても</a:t>
            </a:r>
            <a:r>
              <a:rPr kumimoji="0"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、見直しを行うこととする。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fontAlgn="base">
              <a:lnSpc>
                <a:spcPct val="130000"/>
              </a:lnSpc>
              <a:spcAft>
                <a:spcPct val="0"/>
              </a:spcAft>
              <a:defRPr/>
            </a:pPr>
            <a:r>
              <a:rPr kumimoji="0"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これら</a:t>
            </a:r>
            <a:r>
              <a:rPr kumimoji="0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の見直しにより確保した</a:t>
            </a:r>
            <a:r>
              <a:rPr kumimoji="0"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財源に</a:t>
            </a:r>
            <a:r>
              <a:rPr kumimoji="0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ついては</a:t>
            </a:r>
            <a:r>
              <a:rPr kumimoji="0"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、新型コロナ対策にかかる事業に活用するとともに、生み出された人員についても、必要な</a:t>
            </a:r>
            <a:endParaRPr kumimoji="0"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base">
              <a:lnSpc>
                <a:spcPct val="130000"/>
              </a:lnSpc>
              <a:spcAft>
                <a:spcPct val="0"/>
              </a:spcAft>
              <a:defRPr/>
            </a:pPr>
            <a:r>
              <a:rPr kumimoji="0"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組織・人員体制の強化や応援体制の充実に活用する。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802021"/>
              </p:ext>
            </p:extLst>
          </p:nvPr>
        </p:nvGraphicFramePr>
        <p:xfrm>
          <a:off x="193904" y="4798216"/>
          <a:ext cx="4025455" cy="194315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5411">
                  <a:extLst>
                    <a:ext uri="{9D8B030D-6E8A-4147-A177-3AD203B41FA5}">
                      <a16:colId xmlns:a16="http://schemas.microsoft.com/office/drawing/2014/main" val="1437728660"/>
                    </a:ext>
                  </a:extLst>
                </a:gridCol>
                <a:gridCol w="3260044">
                  <a:extLst>
                    <a:ext uri="{9D8B030D-6E8A-4147-A177-3AD203B41FA5}">
                      <a16:colId xmlns:a16="http://schemas.microsoft.com/office/drawing/2014/main" val="3204695399"/>
                    </a:ext>
                  </a:extLst>
                </a:gridCol>
              </a:tblGrid>
              <a:tr h="4857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シフト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（休止）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0773" marB="4077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新型コロナ対策に重点的に取り組むため、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今年度の事業実施を見送り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0773" marB="40773" anchor="ctr"/>
                </a:tc>
                <a:extLst>
                  <a:ext uri="{0D108BD9-81ED-4DB2-BD59-A6C34878D82A}">
                    <a16:rowId xmlns:a16="http://schemas.microsoft.com/office/drawing/2014/main" val="2534417296"/>
                  </a:ext>
                </a:extLst>
              </a:tr>
              <a:tr h="4857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一部シフト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（縮小）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0773" marB="4077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新型コロナ対策に重点的に取り組むため、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事業規模を縮小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0773" marB="40773" anchor="ctr"/>
                </a:tc>
                <a:extLst>
                  <a:ext uri="{0D108BD9-81ED-4DB2-BD59-A6C34878D82A}">
                    <a16:rowId xmlns:a16="http://schemas.microsoft.com/office/drawing/2014/main" val="2120394461"/>
                  </a:ext>
                </a:extLst>
              </a:tr>
              <a:tr h="4857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一時シフト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（延期）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0773" marB="4077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人員を一定期間、新型コロナ対策にシフトするため、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事業規模は変更せず、時期を後倒し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0773" marB="40773" anchor="ctr"/>
                </a:tc>
                <a:extLst>
                  <a:ext uri="{0D108BD9-81ED-4DB2-BD59-A6C34878D82A}">
                    <a16:rowId xmlns:a16="http://schemas.microsoft.com/office/drawing/2014/main" val="2991040177"/>
                  </a:ext>
                </a:extLst>
              </a:tr>
              <a:tr h="4857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組替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0773" marB="4077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新型コロナに対応するため、実施手法を変更するなど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見直しを行い、当初の目的どおりの事業を実施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0773" marB="40773" anchor="ctr"/>
                </a:tc>
                <a:extLst>
                  <a:ext uri="{0D108BD9-81ED-4DB2-BD59-A6C34878D82A}">
                    <a16:rowId xmlns:a16="http://schemas.microsoft.com/office/drawing/2014/main" val="3130358590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96424" y="4459663"/>
            <a:ext cx="172819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＊ 見直し内容</a:t>
            </a:r>
          </a:p>
        </p:txBody>
      </p:sp>
      <p:sp>
        <p:nvSpPr>
          <p:cNvPr id="10" name="スライド番号プレースホルダー 3"/>
          <p:cNvSpPr txBox="1">
            <a:spLocks/>
          </p:cNvSpPr>
          <p:nvPr/>
        </p:nvSpPr>
        <p:spPr>
          <a:xfrm>
            <a:off x="7046912" y="20877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２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427984" y="5478351"/>
            <a:ext cx="1245278" cy="12527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当初予算額</a:t>
            </a:r>
            <a:endParaRPr kumimoji="1" lang="ja-JP" altLang="en-US" sz="1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930273" y="6012216"/>
            <a:ext cx="1363156" cy="7260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当初どおり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実施等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930272" y="5649556"/>
            <a:ext cx="1363157" cy="360000"/>
          </a:xfrm>
          <a:prstGeom prst="rect">
            <a:avLst/>
          </a:prstGeom>
          <a:pattFill prst="narHorz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組　替　額</a:t>
            </a:r>
            <a:endParaRPr kumimoji="1" lang="ja-JP" altLang="en-US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254193" y="4472434"/>
            <a:ext cx="376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＜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事業費のシフトイメージ＞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二等辺三角形 20"/>
          <p:cNvSpPr/>
          <p:nvPr/>
        </p:nvSpPr>
        <p:spPr>
          <a:xfrm rot="5400000">
            <a:off x="5390264" y="6039991"/>
            <a:ext cx="792000" cy="1440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529324" y="5465315"/>
            <a:ext cx="1363156" cy="180000"/>
          </a:xfrm>
          <a:prstGeom prst="rect">
            <a:avLst/>
          </a:prstGeom>
          <a:pattFill prst="narVert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補正予算にシフト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529324" y="5999582"/>
            <a:ext cx="1363156" cy="7260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当初どおり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実施等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4311264" y="6738278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7536489" y="4749113"/>
            <a:ext cx="1363156" cy="1272175"/>
          </a:xfrm>
          <a:prstGeom prst="rect">
            <a:avLst/>
          </a:prstGeom>
          <a:noFill/>
          <a:ln w="349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930273" y="5467600"/>
            <a:ext cx="1363156" cy="180000"/>
          </a:xfrm>
          <a:prstGeom prst="rect">
            <a:avLst/>
          </a:prstGeom>
          <a:pattFill prst="narVert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シフト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（休止・縮小）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額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5006166" y="4975674"/>
            <a:ext cx="786527" cy="276148"/>
          </a:xfrm>
          <a:prstGeom prst="wedgeRoundRectCallout">
            <a:avLst>
              <a:gd name="adj1" fmla="val 52391"/>
              <a:gd name="adj2" fmla="val 228627"/>
              <a:gd name="adj3" fmla="val 16667"/>
            </a:avLst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効果額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0" name="左中かっこ 29"/>
          <p:cNvSpPr/>
          <p:nvPr/>
        </p:nvSpPr>
        <p:spPr>
          <a:xfrm>
            <a:off x="5812545" y="5478351"/>
            <a:ext cx="116430" cy="52123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二等辺三角形 30"/>
          <p:cNvSpPr/>
          <p:nvPr/>
        </p:nvSpPr>
        <p:spPr>
          <a:xfrm rot="5400000">
            <a:off x="6993059" y="6034869"/>
            <a:ext cx="809353" cy="1440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528026" y="4491704"/>
            <a:ext cx="1363157" cy="276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新型コロナ対策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116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0" y="116634"/>
            <a:ext cx="9144000" cy="443707"/>
            <a:chOff x="-8376" y="116632"/>
            <a:chExt cx="9180000" cy="443707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-8376" y="560339"/>
              <a:ext cx="918000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/>
            <p:cNvSpPr txBox="1"/>
            <p:nvPr/>
          </p:nvSpPr>
          <p:spPr>
            <a:xfrm>
              <a:off x="0" y="116632"/>
              <a:ext cx="914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３　事務事業シフトによる効果</a:t>
              </a:r>
              <a:endPara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3" name="正方形/長方形 32"/>
          <p:cNvSpPr/>
          <p:nvPr/>
        </p:nvSpPr>
        <p:spPr>
          <a:xfrm>
            <a:off x="294976" y="1240447"/>
            <a:ext cx="8784976" cy="58305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事業のシフト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94976" y="4079282"/>
            <a:ext cx="8821509" cy="54279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人員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のシフト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692585"/>
              </p:ext>
            </p:extLst>
          </p:nvPr>
        </p:nvGraphicFramePr>
        <p:xfrm>
          <a:off x="1013959" y="1681420"/>
          <a:ext cx="7014424" cy="19956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680">
                  <a:extLst>
                    <a:ext uri="{9D8B030D-6E8A-4147-A177-3AD203B41FA5}">
                      <a16:colId xmlns:a16="http://schemas.microsoft.com/office/drawing/2014/main" val="44198536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60172256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688266254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96334389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4199689186"/>
                    </a:ext>
                  </a:extLst>
                </a:gridCol>
              </a:tblGrid>
              <a:tr h="163404">
                <a:tc rowSpan="2" gridSpan="2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事業数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（件）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効果額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（千円）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08342271"/>
                  </a:ext>
                </a:extLst>
              </a:tr>
              <a:tr h="227028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一般財源</a:t>
                      </a: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6428595"/>
                  </a:ext>
                </a:extLst>
              </a:tr>
              <a:tr h="42309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 業 効 果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mpd="sng">
                      <a:noFill/>
                    </a:lnB>
                    <a:solidFill>
                      <a:srgbClr val="F4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101,900,851</a:t>
                      </a:r>
                      <a:b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7,915,851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3,089,215</a:t>
                      </a: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3,089,215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019945"/>
                  </a:ext>
                </a:extLst>
              </a:tr>
              <a:tr h="491127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 フ ト</a:t>
                      </a:r>
                      <a:endParaRPr kumimoji="1" lang="en-US" altLang="ja-JP" sz="1400" b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394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7,709,364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2,889,499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31958"/>
                  </a:ext>
                </a:extLst>
              </a:tr>
              <a:tr h="37414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　 替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</a:t>
                      </a: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94,191,487</a:t>
                      </a:r>
                    </a:p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 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206,487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199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,716</a:t>
                      </a:r>
                    </a:p>
                    <a:p>
                      <a:pPr algn="ctr"/>
                      <a:r>
                        <a:rPr kumimoji="1" lang="ja-JP" altLang="en-US" sz="14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199,716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0650554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091187" y="3644007"/>
            <a:ext cx="6942452" cy="577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個別事業については、資料１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のとおり　　　　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事業効果については、既実施分を含む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括弧内は、制度融資の預託金（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件 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93,985,000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千円）を除いたもの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同一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事業において、シフトと組替を行っている場合は、事業数はシフトに、事業費は振り分けた上で各々に計上</a:t>
            </a:r>
          </a:p>
        </p:txBody>
      </p:sp>
      <p:sp>
        <p:nvSpPr>
          <p:cNvPr id="24" name="スライド番号プレースホルダー 3"/>
          <p:cNvSpPr txBox="1">
            <a:spLocks/>
          </p:cNvSpPr>
          <p:nvPr/>
        </p:nvSpPr>
        <p:spPr>
          <a:xfrm>
            <a:off x="7046912" y="6520259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３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179512" y="665151"/>
            <a:ext cx="8784976" cy="6657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tIns="36000" bIns="360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◇今年度、緊急避難的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に事務事業や組織・人員体制について見直しを行うことにより、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トータル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で</a:t>
            </a:r>
            <a:endParaRPr kumimoji="0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0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1,050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億円（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事業費：</a:t>
            </a:r>
            <a:r>
              <a:rPr kumimoji="0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1,019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億円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、人件費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0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  <a:r>
              <a:rPr kumimoji="0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億円）相当分を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新型コロナ対策に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シフト</a:t>
            </a:r>
            <a:endParaRPr kumimoji="0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" name="テキスト ボックス 2"/>
          <p:cNvSpPr txBox="1">
            <a:spLocks noChangeArrowheads="1"/>
          </p:cNvSpPr>
          <p:nvPr/>
        </p:nvSpPr>
        <p:spPr bwMode="auto">
          <a:xfrm>
            <a:off x="3131690" y="5715220"/>
            <a:ext cx="3524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 </a:t>
            </a:r>
            <a:endParaRPr kumimoji="1" lang="ja-JP" altLang="en-US" sz="110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63314" y="6402726"/>
            <a:ext cx="7086471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人員効果については、新型コロナ対策に係る増員及び応援人員（部内応援含む）を計上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日あたりの従事人員は、それぞれの期間中の平均人数　　　　</a:t>
            </a:r>
            <a:r>
              <a: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括弧内は、それぞれの期間ののべ人数（人・日）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194277"/>
              </p:ext>
            </p:extLst>
          </p:nvPr>
        </p:nvGraphicFramePr>
        <p:xfrm>
          <a:off x="1013959" y="4532512"/>
          <a:ext cx="7014422" cy="1889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714">
                  <a:extLst>
                    <a:ext uri="{9D8B030D-6E8A-4147-A177-3AD203B41FA5}">
                      <a16:colId xmlns:a16="http://schemas.microsoft.com/office/drawing/2014/main" val="441985360"/>
                    </a:ext>
                  </a:extLst>
                </a:gridCol>
                <a:gridCol w="1224130">
                  <a:extLst>
                    <a:ext uri="{9D8B030D-6E8A-4147-A177-3AD203B41FA5}">
                      <a16:colId xmlns:a16="http://schemas.microsoft.com/office/drawing/2014/main" val="2060172256"/>
                    </a:ext>
                  </a:extLst>
                </a:gridCol>
                <a:gridCol w="1512160">
                  <a:extLst>
                    <a:ext uri="{9D8B030D-6E8A-4147-A177-3AD203B41FA5}">
                      <a16:colId xmlns:a16="http://schemas.microsoft.com/office/drawing/2014/main" val="3688266254"/>
                    </a:ext>
                  </a:extLst>
                </a:gridCol>
                <a:gridCol w="2088221">
                  <a:extLst>
                    <a:ext uri="{9D8B030D-6E8A-4147-A177-3AD203B41FA5}">
                      <a16:colId xmlns:a16="http://schemas.microsoft.com/office/drawing/2014/main" val="332868344"/>
                    </a:ext>
                  </a:extLst>
                </a:gridCol>
                <a:gridCol w="1872197">
                  <a:extLst>
                    <a:ext uri="{9D8B030D-6E8A-4147-A177-3AD203B41FA5}">
                      <a16:colId xmlns:a16="http://schemas.microsoft.com/office/drawing/2014/main" val="4199689186"/>
                    </a:ext>
                  </a:extLst>
                </a:gridCol>
              </a:tblGrid>
              <a:tr h="258407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１日あたりの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従事人員（人）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効果額</a:t>
                      </a:r>
                      <a:r>
                        <a:rPr kumimoji="1" lang="ja-JP" altLang="en-US" sz="1200" b="1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（千円）</a:t>
                      </a:r>
                      <a:endParaRPr kumimoji="1" lang="en-US" altLang="ja-JP" sz="1400" b="1" dirty="0" smtClean="0">
                        <a:solidFill>
                          <a:schemeClr val="l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8342271"/>
                  </a:ext>
                </a:extLst>
              </a:tr>
              <a:tr h="44920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人</a:t>
                      </a:r>
                      <a:r>
                        <a:rPr kumimoji="1" lang="ja-JP" altLang="en-US" sz="14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員 効 果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mpd="sng">
                      <a:noFill/>
                    </a:lnB>
                    <a:solidFill>
                      <a:srgbClr val="F4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208</a:t>
                      </a:r>
                    </a:p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75,869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3,122,161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4E9E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感染症対策、保健所支援、宿泊施設関係、休業要請支援金等の業務に人員をシフト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019945"/>
                  </a:ext>
                </a:extLst>
              </a:tr>
              <a:tr h="432440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既実施分</a:t>
                      </a:r>
                      <a:endParaRPr kumimoji="1" lang="en-US" altLang="ja-JP" sz="1400" b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（８月末まで）</a:t>
                      </a:r>
                      <a:endParaRPr kumimoji="1" lang="en-US" altLang="ja-JP" sz="1100" b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309</a:t>
                      </a: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47,219</a:t>
                      </a:r>
                      <a:r>
                        <a:rPr kumimoji="1" lang="ja-JP" altLang="en-US" sz="12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b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1,943,156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8D0D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31958"/>
                  </a:ext>
                </a:extLst>
              </a:tr>
              <a:tr h="35964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今後実施分</a:t>
                      </a:r>
                      <a:r>
                        <a:rPr kumimoji="1" lang="ja-JP" altLang="en-US" sz="9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（９月以降の想定）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135</a:t>
                      </a: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28,650</a:t>
                      </a:r>
                      <a:r>
                        <a:rPr kumimoji="1" lang="ja-JP" altLang="en-US" sz="12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1,179,005</a:t>
                      </a:r>
                    </a:p>
                  </a:txBody>
                  <a:tcPr anchor="ctr">
                    <a:solidFill>
                      <a:srgbClr val="F4E9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0650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59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8343" y="574129"/>
            <a:ext cx="9144000" cy="0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8343" y="116634"/>
            <a:ext cx="9108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見直しを行った主な事業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79512" y="643278"/>
            <a:ext cx="154766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シフト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（休止）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500077"/>
              </p:ext>
            </p:extLst>
          </p:nvPr>
        </p:nvGraphicFramePr>
        <p:xfrm>
          <a:off x="179512" y="1008418"/>
          <a:ext cx="8829487" cy="5771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6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73327122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317591361"/>
                    </a:ext>
                  </a:extLst>
                </a:gridCol>
                <a:gridCol w="4436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901"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事業費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　考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507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いのち輝く未来社会をめざすビジョン推進費（</a:t>
                      </a:r>
                      <a:r>
                        <a:rPr kumimoji="1" lang="en-US" altLang="ja-JP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歳若返り実践モデル事業）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7,571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同左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３密対策に課題があるため、今年度の実施を見送り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507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日本万国博覧会推進事業費（ドバイ万博での参加招請・ＰＲ）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50,256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同左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ドバイ万博の延期を踏まえ、今年度の実施を見送り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507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パソコン一斉シャットダウンシステム構築事業費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44,308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507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咲州庁舎設備等改修費（ＩＴＶ（監視カメラ）設備改修）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41,600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602392047"/>
                  </a:ext>
                </a:extLst>
              </a:tr>
              <a:tr h="473507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ウェルカム大阪おもてなし事業費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44,595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34,595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新型コロナ対策に重点的に取組みを進めるため、必要経費を除き、今年度の実施を見送り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52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ＩＲ事業化推進事業費（推進）（ギャンブル依存症対策に係る海外先進事例調査）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2,696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59366111"/>
                  </a:ext>
                </a:extLst>
              </a:tr>
              <a:tr h="65952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外国人介護福祉士候補者受入施設学習支援事業費（外国人介護人材受入支援事業）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8,000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619609649"/>
                  </a:ext>
                </a:extLst>
              </a:tr>
              <a:tr h="473507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地域医療介護総合確保基金事業費（地域福祉事業）（介護イメージアップ戦略事業）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7,000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同左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密対策に課題があるため、今年度の実施を見送り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403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母子保健医療推進事業費（経常的経費）（健やか親子２１全国大会開催事業）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3,267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同左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国の判断を踏まえ、今年度の実施を見直し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3305098221"/>
                  </a:ext>
                </a:extLst>
              </a:tr>
              <a:tr h="65952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健康寿命延伸プロジェクト事業費（健活おおさか推進府民会議関連事業・健活セミナー事業）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8,174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同左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7668344" y="660910"/>
            <a:ext cx="154766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（単位：千円）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スライド番号プレースホルダー 3"/>
          <p:cNvSpPr txBox="1">
            <a:spLocks/>
          </p:cNvSpPr>
          <p:nvPr/>
        </p:nvSpPr>
        <p:spPr>
          <a:xfrm>
            <a:off x="7046912" y="-27384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４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799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8343" y="574129"/>
            <a:ext cx="9144000" cy="0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8343" y="116634"/>
            <a:ext cx="9108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見直しを行った主な事業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スライド番号プレースホルダー 3"/>
          <p:cNvSpPr txBox="1">
            <a:spLocks/>
          </p:cNvSpPr>
          <p:nvPr/>
        </p:nvSpPr>
        <p:spPr>
          <a:xfrm>
            <a:off x="7046912" y="6520259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５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9512" y="643278"/>
            <a:ext cx="154766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シフト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（休止）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143926"/>
              </p:ext>
            </p:extLst>
          </p:nvPr>
        </p:nvGraphicFramePr>
        <p:xfrm>
          <a:off x="179512" y="1008419"/>
          <a:ext cx="8829487" cy="5521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6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73327122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317591361"/>
                    </a:ext>
                  </a:extLst>
                </a:gridCol>
                <a:gridCol w="4436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111"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事業費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　考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59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ものづくり企業販路開拓支援事業費（ものづくり中小企業顕彰事業費）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新型コロナの感染状況により実施が困難となったため、今年度の実施を見送り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416373930"/>
                  </a:ext>
                </a:extLst>
              </a:tr>
              <a:tr h="58459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環境保全基金事業費＜政策的経費＞（環境・エネルギー技術シーズ調査・普及啓発事業）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15,776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20793700"/>
                  </a:ext>
                </a:extLst>
              </a:tr>
              <a:tr h="58459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大阪産（もん）グローバルブランド化促進事業費（海外需要創出支援事業）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9,551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同左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541252543"/>
                  </a:ext>
                </a:extLst>
              </a:tr>
              <a:tr h="58459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府道緑化事業費（みんなで育てる花いっぱいプロジェクト）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2,550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2860702207"/>
                  </a:ext>
                </a:extLst>
              </a:tr>
              <a:tr h="58459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道路橋りょう等調査費（全国道路・街路交通情勢調査）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83,284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新型コロナウィルス感染拡大による交通情勢への影響に鑑み、今年度の実施を見送り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8459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彩都（国際文化公園都市）事業費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＜政策的経費＞</a:t>
                      </a:r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（彩都産業立地促進事業費）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1,391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同左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8459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福祉のまちづくり推進事業費＜政策的経費＞（ホテル等におけるバリアフリー情報公表推進事業）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10,305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9525" marB="0" anchor="ctr"/>
                </a:tc>
                <a:extLst>
                  <a:ext uri="{0D108BD9-81ED-4DB2-BD59-A6C34878D82A}">
                    <a16:rowId xmlns:a16="http://schemas.microsoft.com/office/drawing/2014/main" val="4157654375"/>
                  </a:ext>
                </a:extLst>
              </a:tr>
              <a:tr h="567578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学習環境改善事業費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（府立高等学校）</a:t>
                      </a:r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（夏改修工事）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1,991,334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同左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工事の騒音等による授業等への影響を踏まえ、今年度の実施を見送り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8060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少年非行防止対策事業費（少年柔剣道大会開催経費）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1,999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同左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３密対策に課題があるため、今年度の実施を見送り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60499261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668344" y="660910"/>
            <a:ext cx="154766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（単位：千円）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8280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8343" y="574129"/>
            <a:ext cx="9144000" cy="0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8343" y="116634"/>
            <a:ext cx="9108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見直しを行った主な事業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6176" y="4347688"/>
            <a:ext cx="201622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一時シフト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延期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874854"/>
              </p:ext>
            </p:extLst>
          </p:nvPr>
        </p:nvGraphicFramePr>
        <p:xfrm>
          <a:off x="176176" y="4712828"/>
          <a:ext cx="8829487" cy="2016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73327122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80542805"/>
                    </a:ext>
                  </a:extLst>
                </a:gridCol>
                <a:gridCol w="4433663">
                  <a:extLst>
                    <a:ext uri="{9D8B030D-6E8A-4147-A177-3AD203B41FA5}">
                      <a16:colId xmlns:a16="http://schemas.microsoft.com/office/drawing/2014/main" val="2317591361"/>
                    </a:ext>
                  </a:extLst>
                </a:gridCol>
              </a:tblGrid>
              <a:tr h="138916"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事業費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　考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55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大阪ミュージアム推進事業費（恒常的なまちの魅力向上支援補助金）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6,289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新型コロナ対策に重点的に取組みを進めるため、公募時期を４月から７月に延期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55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生活保護法運営費（生活保護指導監査委託費監査旅費等）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6,814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新型コロナ対策に重点的に取組みを進めるため、監査開始時期を５月から７月に延期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24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クリエイティブ産業振興事業費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6,342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新型コロナ対策に重点的に取組みを進めるため、実施時期を５月から１０月に延期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検査指導事業費（農業協同組合検査業務）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4,855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新型コロナ対策に重点的に取組みを進めるため、実施時期を４月から６月に延期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960387302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7665008" y="4365320"/>
            <a:ext cx="154766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（単位：千円）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スライド番号プレースホルダー 3"/>
          <p:cNvSpPr txBox="1">
            <a:spLocks/>
          </p:cNvSpPr>
          <p:nvPr/>
        </p:nvSpPr>
        <p:spPr>
          <a:xfrm>
            <a:off x="7022074" y="13462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６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79512" y="620688"/>
            <a:ext cx="2520280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一部シフト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（縮小）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194528"/>
              </p:ext>
            </p:extLst>
          </p:nvPr>
        </p:nvGraphicFramePr>
        <p:xfrm>
          <a:off x="179512" y="985828"/>
          <a:ext cx="8829487" cy="3360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6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73327122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317591361"/>
                    </a:ext>
                  </a:extLst>
                </a:gridCol>
                <a:gridCol w="4436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0924"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事業費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　考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644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電子調達システム拡張事業費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200,002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148,830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新型コロナ対策に重点的に取組みを進めるため、一部システム構築の実施を見送り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上方演芸資料館管理運営費（上方演芸魅力発信事業）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30,778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5,143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新型コロナ対策に重点的に取組みを進めるため、委託開始時期を４月から６月に見直し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608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感染症対策強化事業費（インバウンドに向けた感染症に関する情報発信）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18,091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10,006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新型コロナ対策に重点的に取組みを進めるため、一部広報啓発事業の実施を見送り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76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ものづくり企業販路開拓支援事業費（ものづくりプロモーションツール制作事業費）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12,121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9,614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新型コロナの感染状況により認定を取りやめたため、一部事業の実施を見送り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2952102605"/>
                  </a:ext>
                </a:extLst>
              </a:tr>
              <a:tr h="32076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都市緑化を活用した猛暑対策事業費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376,860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85,000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民間事業者等との協議を踏まえ、事業費を精査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2639522374"/>
                  </a:ext>
                </a:extLst>
              </a:tr>
              <a:tr h="32076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公共交通戦略推進費（府営駐車場のさらなる有効活用）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8,500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7,000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事業者ヒアリング結果を踏まえ、公募の実施を見送り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3737261271"/>
                  </a:ext>
                </a:extLst>
              </a:tr>
              <a:tr h="32076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密集住宅市街地整備促進事業費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4,410,588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603,264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３密対策に課題があるため、打ち合わせ等を</a:t>
                      </a:r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Web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会議に見直すとともに、市等へのヒアリング結果を踏まえ、事業費を精査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3273702340"/>
                  </a:ext>
                </a:extLst>
              </a:tr>
              <a:tr h="32076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学習環境改善事業費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（府立高等学校）</a:t>
                      </a:r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（冬改修工事）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793,787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746,082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工事の騒音等による授業等への影響を踏まえ、一部工事の実施を見送り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898921061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7668344" y="638320"/>
            <a:ext cx="154766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（単位：千円）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37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8343" y="574129"/>
            <a:ext cx="9144000" cy="0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8343" y="116634"/>
            <a:ext cx="9108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見直しを行った主な事業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79512" y="620688"/>
            <a:ext cx="201622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組替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765541"/>
              </p:ext>
            </p:extLst>
          </p:nvPr>
        </p:nvGraphicFramePr>
        <p:xfrm>
          <a:off x="179512" y="985824"/>
          <a:ext cx="8829487" cy="5579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6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73327122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317591361"/>
                    </a:ext>
                  </a:extLst>
                </a:gridCol>
                <a:gridCol w="4436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3353"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事業費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　考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総合調査費（</a:t>
                      </a:r>
                      <a:r>
                        <a:rPr kumimoji="1" lang="zh-TW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成長戦略推進費</a:t>
                      </a: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（戦略改訂関係））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600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同左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新型コロナ対策に重点的に取組みを進めるため、「成長戦略」の改訂を「新たな戦略」の策定に見直し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91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職員研修費（研修受講料等）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506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同左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３密対策に課題があるため、集合研修をオンライン研修に見直し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スマートシティ戦略推進事業費（アドバイザー）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31,000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新型コロナ対策に重点的に取組みを進めるため、３レスなどの行政</a:t>
                      </a:r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の更なる推進や「新しい生活様式」への対応を踏まえた事業内容に見直し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39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スマートシティ戦略推進事業費（補助金）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20,107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新型コロナ対策に重点的に取組みを進めるため、市町村におけるコロナ対策と「新しい生活様式」に合わせた行政</a:t>
                      </a:r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の取組みを含めたモデルケース補助事業に見直し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endParaRPr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外国人留学生就職支援事業費 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2,041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３密対策に課題があるため、留学生就職支援セミナー（５、６、７月開催分）について、オンライン開催に見直し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児童虐待対策費（児童虐待防止広報啓発事業）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6,030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３密対策に課題があるため、イベントの開催を電子媒体等の広報による啓発に見直し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774592763"/>
                  </a:ext>
                </a:extLst>
              </a:tr>
              <a:tr h="512911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新型インフルエンザ対策費（新型インフルエンザ診療従事者研修事業）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1,076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新型コロナ対策に重点的に取組みを進めるため、新型インフルエンザ研修を新型コロナ</a:t>
                      </a:r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ラーニングに見直し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294151754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中小企業向け融資資金貸付金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278,980,000</a:t>
                      </a:r>
                      <a:endParaRPr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93,985,000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新型コロナ対策に重点的に取組みを進めるため、コロナ対策に伴い、緊急に資金調達を必要とする企業への支援に預託内容を見直し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4102914015"/>
                  </a:ext>
                </a:extLst>
              </a:tr>
              <a:tr h="425028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ハートフル企業農の参入促進事業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10,810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３密対策に課題があるため、「ハートフルアグリまつり」における生産者の取り組み報告について、ビデオメッセージによる動画配信等に見直し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849567521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津波高潮ステーション維持管理費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３密対策に課題があるため休館していた期間において、</a:t>
                      </a:r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SNS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を活用した普及啓発に見直し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3604979993"/>
                  </a:ext>
                </a:extLst>
              </a:tr>
              <a:tr h="421968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審議会費</a:t>
                      </a:r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〔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大阪府住宅まちづくり審議会</a:t>
                      </a:r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〕</a:t>
                      </a:r>
                      <a:endParaRPr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2,150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３密対策に課題があるため、審議会及び部会の実施を</a:t>
                      </a:r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Web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760314961"/>
                  </a:ext>
                </a:extLst>
              </a:tr>
              <a:tr h="399861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全国高等学校総合体育大会開催事業費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4,115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３密対策に課題があるため、代替の大会に見直し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415653959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7668344" y="638320"/>
            <a:ext cx="154766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（単位：千円）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スライド番号プレースホルダー 3"/>
          <p:cNvSpPr txBox="1">
            <a:spLocks/>
          </p:cNvSpPr>
          <p:nvPr/>
        </p:nvSpPr>
        <p:spPr>
          <a:xfrm>
            <a:off x="7046912" y="6520259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７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2027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40000"/>
            <a:lumOff val="60000"/>
          </a:schemeClr>
        </a:solidFill>
        <a:ln>
          <a:noFill/>
        </a:ln>
      </a:spPr>
      <a:bodyPr rot="0" spcFirstLastPara="0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1" sz="1400" b="0" i="0" u="none" strike="noStrike" kern="10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Meiryo UI" panose="020B0604030504040204" pitchFamily="50" charset="-128"/>
            <a:ea typeface="Meiryo UI" panose="020B0604030504040204" pitchFamily="50" charset="-128"/>
            <a:cs typeface="Times New Roman" panose="02020603050405020304" pitchFamily="18" charset="0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txDef>
      <a:spPr>
        <a:solidFill>
          <a:schemeClr val="accent5">
            <a:lumMod val="40000"/>
            <a:lumOff val="60000"/>
          </a:schemeClr>
        </a:solidFill>
        <a:ln/>
      </a:spPr>
      <a:bodyPr wrap="square" rtlCol="0" anchor="ctr">
        <a:spAutoFit/>
      </a:bodyPr>
      <a:lstStyle>
        <a:defPPr algn="ctr">
          <a:defRPr sz="20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4752</Words>
  <Application>Microsoft Office PowerPoint</Application>
  <PresentationFormat>画面に合わせる (4:3)</PresentationFormat>
  <Paragraphs>611</Paragraphs>
  <Slides>15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5" baseType="lpstr">
      <vt:lpstr>HG丸ｺﾞｼｯｸM-PRO</vt:lpstr>
      <vt:lpstr>Meiryo UI</vt:lpstr>
      <vt:lpstr>ＭＳ Ｐゴシック</vt:lpstr>
      <vt:lpstr>ＭＳ ゴシック</vt:lpstr>
      <vt:lpstr>游ゴシック</vt:lpstr>
      <vt:lpstr>Arial</vt:lpstr>
      <vt:lpstr>Calibri</vt:lpstr>
      <vt:lpstr>Times New Roman</vt:lpstr>
      <vt:lpstr>Wingdings</vt:lpstr>
      <vt:lpstr>Office テーマ</vt:lpstr>
      <vt:lpstr>令和２年度 事務事業の見直しについて（案）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2016-05-16T05:07:20Z</dcterms:created>
  <dcterms:modified xsi:type="dcterms:W3CDTF">2020-09-02T09:26:47Z</dcterms:modified>
</cp:coreProperties>
</file>