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0" autoAdjust="0"/>
    <p:restoredTop sz="94660"/>
  </p:normalViewPr>
  <p:slideViewPr>
    <p:cSldViewPr snapToGrid="0">
      <p:cViewPr varScale="1">
        <p:scale>
          <a:sx n="74" d="100"/>
          <a:sy n="74" d="100"/>
        </p:scale>
        <p:origin x="15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F99F9A7-28D8-472D-BD3B-627EA098CFBE}" type="datetimeFigureOut">
              <a:rPr kumimoji="1" lang="ja-JP" altLang="en-US" smtClean="0"/>
              <a:t>2020/7/27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7D05BDFA-8479-4F7E-B613-9EA4D15CF408}" type="slidenum">
              <a:rPr kumimoji="1" lang="ja-JP" altLang="en-US" smtClean="0"/>
              <a:t>‹#›</a:t>
            </a:fld>
            <a:endParaRPr kumimoji="1" lang="ja-JP" altLang="en-US"/>
          </a:p>
        </p:txBody>
      </p:sp>
    </p:spTree>
    <p:extLst>
      <p:ext uri="{BB962C8B-B14F-4D97-AF65-F5344CB8AC3E}">
        <p14:creationId xmlns:p14="http://schemas.microsoft.com/office/powerpoint/2010/main" val="9154270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643685A-1CE0-491F-9DAA-6A96736A2D00}" type="datetime1">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CF05A4C-054E-4FE2-A6BB-C64041AD0145}" type="slidenum">
              <a:rPr kumimoji="1" lang="ja-JP" altLang="en-US" smtClean="0"/>
              <a:t>‹#›</a:t>
            </a:fld>
            <a:endParaRPr kumimoji="1" lang="ja-JP" altLang="en-US"/>
          </a:p>
        </p:txBody>
      </p:sp>
    </p:spTree>
    <p:extLst>
      <p:ext uri="{BB962C8B-B14F-4D97-AF65-F5344CB8AC3E}">
        <p14:creationId xmlns:p14="http://schemas.microsoft.com/office/powerpoint/2010/main" val="673413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544B82-70EB-4417-96D2-9AE7EAC19604}" type="datetime1">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CF05A4C-054E-4FE2-A6BB-C64041AD0145}" type="slidenum">
              <a:rPr kumimoji="1" lang="ja-JP" altLang="en-US" smtClean="0"/>
              <a:t>‹#›</a:t>
            </a:fld>
            <a:endParaRPr kumimoji="1" lang="ja-JP" altLang="en-US"/>
          </a:p>
        </p:txBody>
      </p:sp>
    </p:spTree>
    <p:extLst>
      <p:ext uri="{BB962C8B-B14F-4D97-AF65-F5344CB8AC3E}">
        <p14:creationId xmlns:p14="http://schemas.microsoft.com/office/powerpoint/2010/main" val="4112177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BEF0C77-B742-40A7-A1AD-9F538EE7A865}" type="datetime1">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CF05A4C-054E-4FE2-A6BB-C64041AD0145}" type="slidenum">
              <a:rPr kumimoji="1" lang="ja-JP" altLang="en-US" smtClean="0"/>
              <a:t>‹#›</a:t>
            </a:fld>
            <a:endParaRPr kumimoji="1" lang="ja-JP" altLang="en-US"/>
          </a:p>
        </p:txBody>
      </p:sp>
    </p:spTree>
    <p:extLst>
      <p:ext uri="{BB962C8B-B14F-4D97-AF65-F5344CB8AC3E}">
        <p14:creationId xmlns:p14="http://schemas.microsoft.com/office/powerpoint/2010/main" val="2353317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D0E596A-BA16-4207-B6AC-285045A4A229}" type="datetime1">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CF05A4C-054E-4FE2-A6BB-C64041AD0145}" type="slidenum">
              <a:rPr kumimoji="1" lang="ja-JP" altLang="en-US" smtClean="0"/>
              <a:t>‹#›</a:t>
            </a:fld>
            <a:endParaRPr kumimoji="1" lang="ja-JP" altLang="en-US"/>
          </a:p>
        </p:txBody>
      </p:sp>
    </p:spTree>
    <p:extLst>
      <p:ext uri="{BB962C8B-B14F-4D97-AF65-F5344CB8AC3E}">
        <p14:creationId xmlns:p14="http://schemas.microsoft.com/office/powerpoint/2010/main" val="781798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F82EFE9-15D1-4A00-AEF8-A0BCD2815869}" type="datetime1">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CF05A4C-054E-4FE2-A6BB-C64041AD0145}" type="slidenum">
              <a:rPr kumimoji="1" lang="ja-JP" altLang="en-US" smtClean="0"/>
              <a:t>‹#›</a:t>
            </a:fld>
            <a:endParaRPr kumimoji="1" lang="ja-JP" altLang="en-US"/>
          </a:p>
        </p:txBody>
      </p:sp>
    </p:spTree>
    <p:extLst>
      <p:ext uri="{BB962C8B-B14F-4D97-AF65-F5344CB8AC3E}">
        <p14:creationId xmlns:p14="http://schemas.microsoft.com/office/powerpoint/2010/main" val="898518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23E9946-CE9B-4E26-9968-4E4DFC3B45AF}" type="datetime1">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CF05A4C-054E-4FE2-A6BB-C64041AD0145}" type="slidenum">
              <a:rPr kumimoji="1" lang="ja-JP" altLang="en-US" smtClean="0"/>
              <a:t>‹#›</a:t>
            </a:fld>
            <a:endParaRPr kumimoji="1" lang="ja-JP" altLang="en-US"/>
          </a:p>
        </p:txBody>
      </p:sp>
    </p:spTree>
    <p:extLst>
      <p:ext uri="{BB962C8B-B14F-4D97-AF65-F5344CB8AC3E}">
        <p14:creationId xmlns:p14="http://schemas.microsoft.com/office/powerpoint/2010/main" val="2901068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9558A9E-2FAE-4FEB-96D0-DFC6D9CF3C4C}" type="datetime1">
              <a:rPr kumimoji="1" lang="ja-JP" altLang="en-US" smtClean="0"/>
              <a:t>2020/7/27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CF05A4C-054E-4FE2-A6BB-C64041AD0145}" type="slidenum">
              <a:rPr kumimoji="1" lang="ja-JP" altLang="en-US" smtClean="0"/>
              <a:t>‹#›</a:t>
            </a:fld>
            <a:endParaRPr kumimoji="1" lang="ja-JP" altLang="en-US"/>
          </a:p>
        </p:txBody>
      </p:sp>
    </p:spTree>
    <p:extLst>
      <p:ext uri="{BB962C8B-B14F-4D97-AF65-F5344CB8AC3E}">
        <p14:creationId xmlns:p14="http://schemas.microsoft.com/office/powerpoint/2010/main" val="2316648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BE784FE-B3BC-4D95-BCD9-F5FB81D94F83}" type="datetime1">
              <a:rPr kumimoji="1" lang="ja-JP" altLang="en-US" smtClean="0"/>
              <a:t>2020/7/27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CF05A4C-054E-4FE2-A6BB-C64041AD0145}" type="slidenum">
              <a:rPr kumimoji="1" lang="ja-JP" altLang="en-US" smtClean="0"/>
              <a:t>‹#›</a:t>
            </a:fld>
            <a:endParaRPr kumimoji="1" lang="ja-JP" altLang="en-US"/>
          </a:p>
        </p:txBody>
      </p:sp>
    </p:spTree>
    <p:extLst>
      <p:ext uri="{BB962C8B-B14F-4D97-AF65-F5344CB8AC3E}">
        <p14:creationId xmlns:p14="http://schemas.microsoft.com/office/powerpoint/2010/main" val="1286335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1D988-E874-4961-ADFD-C70B31139CAE}" type="datetime1">
              <a:rPr kumimoji="1" lang="ja-JP" altLang="en-US" smtClean="0"/>
              <a:t>2020/7/27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CF05A4C-054E-4FE2-A6BB-C64041AD0145}" type="slidenum">
              <a:rPr kumimoji="1" lang="ja-JP" altLang="en-US" smtClean="0"/>
              <a:t>‹#›</a:t>
            </a:fld>
            <a:endParaRPr kumimoji="1" lang="ja-JP" altLang="en-US"/>
          </a:p>
        </p:txBody>
      </p:sp>
    </p:spTree>
    <p:extLst>
      <p:ext uri="{BB962C8B-B14F-4D97-AF65-F5344CB8AC3E}">
        <p14:creationId xmlns:p14="http://schemas.microsoft.com/office/powerpoint/2010/main" val="497523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0263A55-584D-40D5-9210-E3C41D4E7C6B}" type="datetime1">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CF05A4C-054E-4FE2-A6BB-C64041AD0145}" type="slidenum">
              <a:rPr kumimoji="1" lang="ja-JP" altLang="en-US" smtClean="0"/>
              <a:t>‹#›</a:t>
            </a:fld>
            <a:endParaRPr kumimoji="1" lang="ja-JP" altLang="en-US"/>
          </a:p>
        </p:txBody>
      </p:sp>
    </p:spTree>
    <p:extLst>
      <p:ext uri="{BB962C8B-B14F-4D97-AF65-F5344CB8AC3E}">
        <p14:creationId xmlns:p14="http://schemas.microsoft.com/office/powerpoint/2010/main" val="3227944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9F88B6F-0AB8-43A8-9E06-946914658C4C}" type="datetime1">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CF05A4C-054E-4FE2-A6BB-C64041AD0145}" type="slidenum">
              <a:rPr kumimoji="1" lang="ja-JP" altLang="en-US" smtClean="0"/>
              <a:t>‹#›</a:t>
            </a:fld>
            <a:endParaRPr kumimoji="1" lang="ja-JP" altLang="en-US"/>
          </a:p>
        </p:txBody>
      </p:sp>
    </p:spTree>
    <p:extLst>
      <p:ext uri="{BB962C8B-B14F-4D97-AF65-F5344CB8AC3E}">
        <p14:creationId xmlns:p14="http://schemas.microsoft.com/office/powerpoint/2010/main" val="39186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908A4-3612-406D-A45C-D420393544C9}" type="datetime1">
              <a:rPr kumimoji="1" lang="ja-JP" altLang="en-US" smtClean="0"/>
              <a:t>2020/7/27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F05A4C-054E-4FE2-A6BB-C64041AD0145}" type="slidenum">
              <a:rPr kumimoji="1" lang="ja-JP" altLang="en-US" smtClean="0"/>
              <a:t>‹#›</a:t>
            </a:fld>
            <a:endParaRPr kumimoji="1" lang="ja-JP" altLang="en-US"/>
          </a:p>
        </p:txBody>
      </p:sp>
    </p:spTree>
    <p:extLst>
      <p:ext uri="{BB962C8B-B14F-4D97-AF65-F5344CB8AC3E}">
        <p14:creationId xmlns:p14="http://schemas.microsoft.com/office/powerpoint/2010/main" val="31251313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32716" y="1447499"/>
            <a:ext cx="8062644" cy="1077218"/>
          </a:xfrm>
          <a:prstGeom prst="rect">
            <a:avLst/>
          </a:prstGeom>
          <a:noFill/>
        </p:spPr>
        <p:txBody>
          <a:bodyPr wrap="square" rtlCol="0">
            <a:spAutoFit/>
          </a:bodyPr>
          <a:lstStyle/>
          <a:p>
            <a:pPr algn="ctr"/>
            <a:r>
              <a:rPr kumimoji="1" lang="ja-JP" altLang="en-US" sz="3200" dirty="0">
                <a:latin typeface="メイリオ" panose="020B0604030504040204" pitchFamily="50" charset="-128"/>
                <a:ea typeface="メイリオ" panose="020B0604030504040204" pitchFamily="50" charset="-128"/>
              </a:rPr>
              <a:t>大阪府障害を理由とする差別の解消の推進に関する</a:t>
            </a:r>
            <a:r>
              <a:rPr kumimoji="1" lang="ja-JP" altLang="en-US" sz="3200" dirty="0" smtClean="0">
                <a:latin typeface="メイリオ" panose="020B0604030504040204" pitchFamily="50" charset="-128"/>
                <a:ea typeface="メイリオ" panose="020B0604030504040204" pitchFamily="50" charset="-128"/>
              </a:rPr>
              <a:t>条例の改正（案）について</a:t>
            </a:r>
            <a:endParaRPr kumimoji="1" lang="en-US" altLang="ja-JP" sz="3200" dirty="0" smtClean="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1393940" y="2548013"/>
            <a:ext cx="6340197" cy="461665"/>
          </a:xfrm>
          <a:prstGeom prst="rect">
            <a:avLst/>
          </a:prstGeom>
          <a:noFill/>
        </p:spPr>
        <p:txBody>
          <a:bodyPr wrap="none" rtlCol="0">
            <a:spAutoFit/>
          </a:bodyPr>
          <a:lstStyle/>
          <a:p>
            <a:r>
              <a:rPr kumimoji="1" lang="ja-JP" altLang="en-US" sz="2400">
                <a:latin typeface="メイリオ" panose="020B0604030504040204" pitchFamily="50" charset="-128"/>
                <a:ea typeface="メイリオ" panose="020B0604030504040204" pitchFamily="50" charset="-128"/>
              </a:rPr>
              <a:t>（事業者による合理的配慮の提供の義務化）</a:t>
            </a:r>
            <a:endParaRPr kumimoji="1" lang="ja-JP" altLang="en-US" sz="24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2317269" y="4232999"/>
            <a:ext cx="4493538" cy="461665"/>
          </a:xfrm>
          <a:prstGeom prst="rect">
            <a:avLst/>
          </a:prstGeom>
          <a:noFill/>
        </p:spPr>
        <p:txBody>
          <a:bodyPr wrap="none" rtlCol="0">
            <a:spAutoFit/>
          </a:bodyPr>
          <a:lstStyle/>
          <a:p>
            <a:r>
              <a:rPr kumimoji="1" lang="ja-JP" altLang="en-US" sz="2400" dirty="0" err="1" smtClean="0">
                <a:latin typeface="メイリオ" panose="020B0604030504040204" pitchFamily="50" charset="-128"/>
                <a:ea typeface="メイリオ" panose="020B0604030504040204" pitchFamily="50" charset="-128"/>
              </a:rPr>
              <a:t>障がい福祉室障がい</a:t>
            </a:r>
            <a:r>
              <a:rPr kumimoji="1" lang="ja-JP" altLang="en-US" sz="2400" dirty="0" smtClean="0">
                <a:latin typeface="メイリオ" panose="020B0604030504040204" pitchFamily="50" charset="-128"/>
                <a:ea typeface="メイリオ" panose="020B0604030504040204" pitchFamily="50" charset="-128"/>
              </a:rPr>
              <a:t>福祉企画課</a:t>
            </a:r>
            <a:endParaRPr kumimoji="1" lang="ja-JP" altLang="en-US" sz="24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6591319" y="460962"/>
            <a:ext cx="2070724" cy="501539"/>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342" dirty="0">
                <a:latin typeface="Meiryo UI" panose="020B0604030504040204" pitchFamily="50" charset="-128"/>
                <a:ea typeface="Meiryo UI" panose="020B0604030504040204" pitchFamily="50" charset="-128"/>
              </a:rPr>
              <a:t>大阪府戦略本部会議資料</a:t>
            </a:r>
            <a:endParaRPr kumimoji="1" lang="en-US" altLang="ja-JP" sz="1342" dirty="0">
              <a:latin typeface="Meiryo UI" panose="020B0604030504040204" pitchFamily="50" charset="-128"/>
              <a:ea typeface="Meiryo UI" panose="020B0604030504040204" pitchFamily="50" charset="-128"/>
            </a:endParaRPr>
          </a:p>
          <a:p>
            <a:pPr algn="ctr"/>
            <a:r>
              <a:rPr lang="ja-JP" altLang="en-US" sz="1342" dirty="0">
                <a:latin typeface="Meiryo UI" panose="020B0604030504040204" pitchFamily="50" charset="-128"/>
                <a:ea typeface="Meiryo UI" panose="020B0604030504040204" pitchFamily="50" charset="-128"/>
              </a:rPr>
              <a:t>（令和</a:t>
            </a:r>
            <a:r>
              <a:rPr lang="en-US" altLang="ja-JP" sz="1342" dirty="0">
                <a:latin typeface="Meiryo UI" panose="020B0604030504040204" pitchFamily="50" charset="-128"/>
                <a:ea typeface="Meiryo UI" panose="020B0604030504040204" pitchFamily="50" charset="-128"/>
              </a:rPr>
              <a:t>2</a:t>
            </a:r>
            <a:r>
              <a:rPr lang="ja-JP" altLang="en-US" sz="1342" dirty="0">
                <a:latin typeface="Meiryo UI" panose="020B0604030504040204" pitchFamily="50" charset="-128"/>
                <a:ea typeface="Meiryo UI" panose="020B0604030504040204" pitchFamily="50" charset="-128"/>
              </a:rPr>
              <a:t>年</a:t>
            </a:r>
            <a:r>
              <a:rPr lang="en-US" altLang="ja-JP" sz="1342" dirty="0">
                <a:latin typeface="Meiryo UI" panose="020B0604030504040204" pitchFamily="50" charset="-128"/>
                <a:ea typeface="Meiryo UI" panose="020B0604030504040204" pitchFamily="50" charset="-128"/>
              </a:rPr>
              <a:t>7</a:t>
            </a:r>
            <a:r>
              <a:rPr lang="ja-JP" altLang="en-US" sz="1342" dirty="0">
                <a:latin typeface="Meiryo UI" panose="020B0604030504040204" pitchFamily="50" charset="-128"/>
                <a:ea typeface="Meiryo UI" panose="020B0604030504040204" pitchFamily="50" charset="-128"/>
              </a:rPr>
              <a:t>月</a:t>
            </a:r>
            <a:r>
              <a:rPr lang="en-US" altLang="ja-JP" sz="1342" dirty="0">
                <a:latin typeface="Meiryo UI" panose="020B0604030504040204" pitchFamily="50" charset="-128"/>
                <a:ea typeface="Meiryo UI" panose="020B0604030504040204" pitchFamily="50" charset="-128"/>
              </a:rPr>
              <a:t>28</a:t>
            </a:r>
            <a:r>
              <a:rPr lang="ja-JP" altLang="en-US" sz="1342" dirty="0">
                <a:latin typeface="Meiryo UI" panose="020B0604030504040204" pitchFamily="50" charset="-128"/>
                <a:ea typeface="Meiryo UI" panose="020B0604030504040204" pitchFamily="50" charset="-128"/>
              </a:rPr>
              <a:t>日）</a:t>
            </a:r>
            <a:endParaRPr kumimoji="1" lang="en-US" altLang="ja-JP" sz="1342"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034183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231819" y="656822"/>
            <a:ext cx="844854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31819" y="270453"/>
            <a:ext cx="5551520" cy="461665"/>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９</a:t>
            </a:r>
            <a:r>
              <a:rPr kumimoji="1" lang="en-US" altLang="ja-JP" sz="2400" dirty="0" smtClean="0">
                <a:latin typeface="メイリオ" panose="020B0604030504040204" pitchFamily="50" charset="-128"/>
                <a:ea typeface="メイリオ" panose="020B0604030504040204" pitchFamily="50" charset="-128"/>
              </a:rPr>
              <a:t>-</a:t>
            </a:r>
            <a:r>
              <a:rPr kumimoji="1" lang="ja-JP" altLang="en-US" sz="2400" dirty="0" smtClean="0">
                <a:latin typeface="メイリオ" panose="020B0604030504040204" pitchFamily="50" charset="-128"/>
                <a:ea typeface="メイリオ" panose="020B0604030504040204" pitchFamily="50" charset="-128"/>
              </a:rPr>
              <a:t>１．条例改正（案）の新旧対照表➀</a:t>
            </a:r>
            <a:endParaRPr kumimoji="1" lang="ja-JP" altLang="en-US" sz="2400" dirty="0">
              <a:latin typeface="メイリオ" panose="020B0604030504040204" pitchFamily="50" charset="-128"/>
              <a:ea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514411536"/>
              </p:ext>
            </p:extLst>
          </p:nvPr>
        </p:nvGraphicFramePr>
        <p:xfrm>
          <a:off x="377781" y="875763"/>
          <a:ext cx="8482884" cy="5815307"/>
        </p:xfrm>
        <a:graphic>
          <a:graphicData uri="http://schemas.openxmlformats.org/drawingml/2006/table">
            <a:tbl>
              <a:tblPr firstRow="1" bandRow="1">
                <a:tableStyleId>{2D5ABB26-0587-4C30-8999-92F81FD0307C}</a:tableStyleId>
              </a:tblPr>
              <a:tblGrid>
                <a:gridCol w="4241442">
                  <a:extLst>
                    <a:ext uri="{9D8B030D-6E8A-4147-A177-3AD203B41FA5}">
                      <a16:colId xmlns:a16="http://schemas.microsoft.com/office/drawing/2014/main" val="2355667403"/>
                    </a:ext>
                  </a:extLst>
                </a:gridCol>
                <a:gridCol w="4241442">
                  <a:extLst>
                    <a:ext uri="{9D8B030D-6E8A-4147-A177-3AD203B41FA5}">
                      <a16:colId xmlns:a16="http://schemas.microsoft.com/office/drawing/2014/main" val="1400826543"/>
                    </a:ext>
                  </a:extLst>
                </a:gridCol>
              </a:tblGrid>
              <a:tr h="297865">
                <a:tc>
                  <a:txBody>
                    <a:bodyPr/>
                    <a:lstStyle/>
                    <a:p>
                      <a:pPr algn="ctr"/>
                      <a:r>
                        <a:rPr kumimoji="1" lang="ja-JP" altLang="en-US" sz="1400" dirty="0" smtClean="0">
                          <a:latin typeface="メイリオ" panose="020B0604030504040204" pitchFamily="50" charset="-128"/>
                          <a:ea typeface="メイリオ" panose="020B0604030504040204" pitchFamily="50" charset="-128"/>
                        </a:rPr>
                        <a:t>改正後</a:t>
                      </a:r>
                      <a:endParaRPr kumimoji="1" lang="ja-JP" altLang="en-US" sz="14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メイリオ" panose="020B0604030504040204" pitchFamily="50" charset="-128"/>
                          <a:ea typeface="メイリオ" panose="020B0604030504040204" pitchFamily="50" charset="-128"/>
                        </a:rPr>
                        <a:t>改正前</a:t>
                      </a:r>
                      <a:endParaRPr kumimoji="1" lang="ja-JP" altLang="en-US" sz="14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1556425"/>
                  </a:ext>
                </a:extLst>
              </a:tr>
              <a:tr h="5510507">
                <a:tc>
                  <a:txBody>
                    <a:bodyPr/>
                    <a:lstStyle/>
                    <a:p>
                      <a:r>
                        <a:rPr kumimoji="1" lang="ja-JP" altLang="en-US" sz="1400" u="none" dirty="0" smtClean="0">
                          <a:latin typeface="メイリオ" panose="020B0604030504040204" pitchFamily="50" charset="-128"/>
                          <a:ea typeface="メイリオ" panose="020B0604030504040204" pitchFamily="50" charset="-128"/>
                        </a:rPr>
                        <a:t>（定義）</a:t>
                      </a:r>
                      <a:endParaRPr kumimoji="1" lang="en-US" altLang="ja-JP" sz="1400" u="none" dirty="0" smtClean="0">
                        <a:latin typeface="メイリオ" panose="020B0604030504040204" pitchFamily="50" charset="-128"/>
                        <a:ea typeface="メイリオ" panose="020B0604030504040204" pitchFamily="50" charset="-128"/>
                      </a:endParaRPr>
                    </a:p>
                    <a:p>
                      <a:r>
                        <a:rPr kumimoji="1" lang="ja-JP" altLang="en-US" sz="1400" u="none" dirty="0" smtClean="0">
                          <a:latin typeface="メイリオ" panose="020B0604030504040204" pitchFamily="50" charset="-128"/>
                          <a:ea typeface="メイリオ" panose="020B0604030504040204" pitchFamily="50" charset="-128"/>
                        </a:rPr>
                        <a:t>第二条　（略）</a:t>
                      </a:r>
                    </a:p>
                    <a:p>
                      <a:r>
                        <a:rPr kumimoji="1" lang="ja-JP" altLang="en-US" sz="1400" u="none" dirty="0" smtClean="0">
                          <a:latin typeface="メイリオ" panose="020B0604030504040204" pitchFamily="50" charset="-128"/>
                          <a:ea typeface="メイリオ" panose="020B0604030504040204" pitchFamily="50" charset="-128"/>
                        </a:rPr>
                        <a:t>２　（略）</a:t>
                      </a:r>
                    </a:p>
                    <a:p>
                      <a:r>
                        <a:rPr kumimoji="1" lang="ja-JP" altLang="en-US" sz="1400" u="none" dirty="0" smtClean="0">
                          <a:latin typeface="メイリオ" panose="020B0604030504040204" pitchFamily="50" charset="-128"/>
                          <a:ea typeface="メイリオ" panose="020B0604030504040204" pitchFamily="50" charset="-128"/>
                        </a:rPr>
                        <a:t>一　相談事案　法</a:t>
                      </a:r>
                      <a:r>
                        <a:rPr kumimoji="1" lang="ja-JP" altLang="en-US" sz="1400" u="sng" dirty="0" smtClean="0">
                          <a:latin typeface="メイリオ" panose="020B0604030504040204" pitchFamily="50" charset="-128"/>
                          <a:ea typeface="メイリオ" panose="020B0604030504040204" pitchFamily="50" charset="-128"/>
                        </a:rPr>
                        <a:t>第八条第一項及びこの条例第七条</a:t>
                      </a:r>
                      <a:r>
                        <a:rPr kumimoji="1" lang="ja-JP" altLang="en-US" sz="1400" u="none" dirty="0" smtClean="0">
                          <a:latin typeface="メイリオ" panose="020B0604030504040204" pitchFamily="50" charset="-128"/>
                          <a:ea typeface="メイリオ" panose="020B0604030504040204" pitchFamily="50" charset="-128"/>
                        </a:rPr>
                        <a:t>に規定する事項に係る障害者及びその家族その他の支援者（以下「障害者等」という。）並びに事業者からの相談の事案をいう。</a:t>
                      </a:r>
                    </a:p>
                    <a:p>
                      <a:r>
                        <a:rPr kumimoji="1" lang="ja-JP" altLang="en-US" sz="1400" u="none" dirty="0" smtClean="0">
                          <a:latin typeface="メイリオ" panose="020B0604030504040204" pitchFamily="50" charset="-128"/>
                          <a:ea typeface="メイリオ" panose="020B0604030504040204" pitchFamily="50" charset="-128"/>
                        </a:rPr>
                        <a:t>二　（略）</a:t>
                      </a:r>
                    </a:p>
                    <a:p>
                      <a:endParaRPr kumimoji="1" lang="ja-JP" altLang="en-US" sz="1400" u="none" dirty="0" smtClean="0">
                        <a:latin typeface="メイリオ" panose="020B0604030504040204" pitchFamily="50" charset="-128"/>
                        <a:ea typeface="メイリオ" panose="020B0604030504040204" pitchFamily="50" charset="-128"/>
                      </a:endParaRPr>
                    </a:p>
                    <a:p>
                      <a:r>
                        <a:rPr kumimoji="1" lang="ja-JP" altLang="en-US" sz="1400" u="none" dirty="0" smtClean="0">
                          <a:latin typeface="メイリオ" panose="020B0604030504040204" pitchFamily="50" charset="-128"/>
                          <a:ea typeface="メイリオ" panose="020B0604030504040204" pitchFamily="50" charset="-128"/>
                        </a:rPr>
                        <a:t>第六条　（略）</a:t>
                      </a:r>
                    </a:p>
                    <a:p>
                      <a:endParaRPr kumimoji="1" lang="ja-JP" altLang="en-US" sz="1400" u="sng" dirty="0" smtClean="0">
                        <a:latin typeface="メイリオ" panose="020B0604030504040204" pitchFamily="50" charset="-128"/>
                        <a:ea typeface="メイリオ" panose="020B0604030504040204" pitchFamily="50" charset="-128"/>
                      </a:endParaRPr>
                    </a:p>
                    <a:p>
                      <a:r>
                        <a:rPr kumimoji="1" lang="ja-JP" altLang="en-US" sz="1400" u="sng" dirty="0" smtClean="0">
                          <a:latin typeface="メイリオ" panose="020B0604030504040204" pitchFamily="50" charset="-128"/>
                          <a:ea typeface="メイリオ" panose="020B0604030504040204" pitchFamily="50" charset="-128"/>
                        </a:rPr>
                        <a:t>（事業者による必要かつ合理的な配慮）</a:t>
                      </a:r>
                    </a:p>
                    <a:p>
                      <a:r>
                        <a:rPr kumimoji="1" lang="ja-JP" altLang="en-US" sz="1400" u="sng" dirty="0" smtClean="0">
                          <a:latin typeface="メイリオ" panose="020B0604030504040204" pitchFamily="50" charset="-128"/>
                          <a:ea typeface="メイリオ" panose="020B0604030504040204" pitchFamily="50" charset="-128"/>
                        </a:rPr>
                        <a:t>第七条　事業者は、その事業を行うに当たり、障害者からの現に社会的障壁の除去を必要としている旨の意思の表明（当該障害者がその意思を表明することが困難な場合にあっては、その家族その他の支援者が当該障害者を補佐して行う意思の表明）があった場合において、その実施に伴う負担が過重でないときは、障害者の権利利益を侵害することとならないよう、当該障害者の性別、年齢及び障害の状態に応じて、社会的障壁の除去の実施について必要かつ合理的な配慮をしなければならない。</a:t>
                      </a:r>
                    </a:p>
                    <a:p>
                      <a:endParaRPr kumimoji="1" lang="ja-JP" altLang="en-US" sz="1400" u="sng" dirty="0" smtClean="0">
                        <a:latin typeface="メイリオ" panose="020B0604030504040204" pitchFamily="50" charset="-128"/>
                        <a:ea typeface="メイリオ" panose="020B0604030504040204" pitchFamily="50" charset="-128"/>
                      </a:endParaRPr>
                    </a:p>
                    <a:p>
                      <a:r>
                        <a:rPr kumimoji="1" lang="ja-JP" altLang="en-US" sz="1400" u="sng" dirty="0" smtClean="0">
                          <a:latin typeface="メイリオ" panose="020B0604030504040204" pitchFamily="50" charset="-128"/>
                          <a:ea typeface="メイリオ" panose="020B0604030504040204" pitchFamily="50" charset="-128"/>
                        </a:rPr>
                        <a:t>第八条</a:t>
                      </a:r>
                      <a:r>
                        <a:rPr kumimoji="1" lang="ja-JP" altLang="en-US" sz="1400" u="none" dirty="0" smtClean="0">
                          <a:latin typeface="メイリオ" panose="020B0604030504040204" pitchFamily="50" charset="-128"/>
                          <a:ea typeface="メイリオ" panose="020B0604030504040204" pitchFamily="50" charset="-128"/>
                        </a:rPr>
                        <a:t>　（略）</a:t>
                      </a:r>
                      <a:endParaRPr kumimoji="1" lang="ja-JP" altLang="en-US" sz="1400" u="none"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メイリオ" panose="020B0604030504040204" pitchFamily="50" charset="-128"/>
                          <a:ea typeface="メイリオ" panose="020B0604030504040204" pitchFamily="50" charset="-128"/>
                        </a:rPr>
                        <a:t>（定義）</a:t>
                      </a:r>
                    </a:p>
                    <a:p>
                      <a:r>
                        <a:rPr kumimoji="1" lang="ja-JP" altLang="en-US" sz="1400" dirty="0" smtClean="0">
                          <a:latin typeface="メイリオ" panose="020B0604030504040204" pitchFamily="50" charset="-128"/>
                          <a:ea typeface="メイリオ" panose="020B0604030504040204" pitchFamily="50" charset="-128"/>
                        </a:rPr>
                        <a:t>第二条　（略）</a:t>
                      </a:r>
                    </a:p>
                    <a:p>
                      <a:r>
                        <a:rPr kumimoji="1" lang="ja-JP" altLang="en-US" sz="1400" dirty="0" smtClean="0">
                          <a:latin typeface="メイリオ" panose="020B0604030504040204" pitchFamily="50" charset="-128"/>
                          <a:ea typeface="メイリオ" panose="020B0604030504040204" pitchFamily="50" charset="-128"/>
                        </a:rPr>
                        <a:t>２　（略）</a:t>
                      </a:r>
                    </a:p>
                    <a:p>
                      <a:r>
                        <a:rPr kumimoji="1" lang="ja-JP" altLang="en-US" sz="1400" dirty="0" smtClean="0">
                          <a:latin typeface="メイリオ" panose="020B0604030504040204" pitchFamily="50" charset="-128"/>
                          <a:ea typeface="メイリオ" panose="020B0604030504040204" pitchFamily="50" charset="-128"/>
                        </a:rPr>
                        <a:t>一　相談事案　法</a:t>
                      </a:r>
                      <a:r>
                        <a:rPr kumimoji="1" lang="ja-JP" altLang="en-US" sz="1400" u="sng" dirty="0" smtClean="0">
                          <a:latin typeface="メイリオ" panose="020B0604030504040204" pitchFamily="50" charset="-128"/>
                          <a:ea typeface="メイリオ" panose="020B0604030504040204" pitchFamily="50" charset="-128"/>
                        </a:rPr>
                        <a:t>第八条</a:t>
                      </a:r>
                      <a:r>
                        <a:rPr kumimoji="1" lang="ja-JP" altLang="en-US" sz="1400" dirty="0" smtClean="0">
                          <a:latin typeface="メイリオ" panose="020B0604030504040204" pitchFamily="50" charset="-128"/>
                          <a:ea typeface="メイリオ" panose="020B0604030504040204" pitchFamily="50" charset="-128"/>
                        </a:rPr>
                        <a:t>に規定する事項に係る障害者及びその家族その他の支援者（以下「障害者等」という。）並びに事業者からの相談の事案をいう。</a:t>
                      </a:r>
                    </a:p>
                    <a:p>
                      <a:r>
                        <a:rPr kumimoji="1" lang="ja-JP" altLang="en-US" sz="1400" dirty="0" smtClean="0">
                          <a:latin typeface="メイリオ" panose="020B0604030504040204" pitchFamily="50" charset="-128"/>
                          <a:ea typeface="メイリオ" panose="020B0604030504040204" pitchFamily="50" charset="-128"/>
                        </a:rPr>
                        <a:t>二　（略）</a:t>
                      </a:r>
                    </a:p>
                    <a:p>
                      <a:endParaRPr kumimoji="1" lang="ja-JP" altLang="en-US"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第六条　（略）</a:t>
                      </a:r>
                    </a:p>
                    <a:p>
                      <a:endParaRPr kumimoji="1" lang="ja-JP" altLang="en-US" sz="1400" dirty="0" smtClean="0">
                        <a:latin typeface="メイリオ" panose="020B0604030504040204" pitchFamily="50" charset="-128"/>
                        <a:ea typeface="メイリオ" panose="020B0604030504040204" pitchFamily="50" charset="-128"/>
                      </a:endParaRPr>
                    </a:p>
                    <a:p>
                      <a:endParaRPr kumimoji="1" lang="ja-JP" altLang="en-US" sz="1400" dirty="0" smtClean="0">
                        <a:latin typeface="メイリオ" panose="020B0604030504040204" pitchFamily="50" charset="-128"/>
                        <a:ea typeface="メイリオ" panose="020B0604030504040204" pitchFamily="50" charset="-128"/>
                      </a:endParaRPr>
                    </a:p>
                    <a:p>
                      <a:endParaRPr kumimoji="1" lang="ja-JP" altLang="en-US" sz="1400" dirty="0" smtClean="0">
                        <a:latin typeface="メイリオ" panose="020B0604030504040204" pitchFamily="50" charset="-128"/>
                        <a:ea typeface="メイリオ" panose="020B0604030504040204" pitchFamily="50" charset="-128"/>
                      </a:endParaRPr>
                    </a:p>
                    <a:p>
                      <a:endParaRPr kumimoji="1" lang="ja-JP" altLang="en-US" sz="1400" dirty="0" smtClean="0">
                        <a:latin typeface="メイリオ" panose="020B0604030504040204" pitchFamily="50" charset="-128"/>
                        <a:ea typeface="メイリオ" panose="020B0604030504040204" pitchFamily="50" charset="-128"/>
                      </a:endParaRPr>
                    </a:p>
                    <a:p>
                      <a:endParaRPr kumimoji="1" lang="ja-JP" altLang="en-US" sz="1400" dirty="0" smtClean="0">
                        <a:latin typeface="メイリオ" panose="020B0604030504040204" pitchFamily="50" charset="-128"/>
                        <a:ea typeface="メイリオ" panose="020B0604030504040204" pitchFamily="50" charset="-128"/>
                      </a:endParaRPr>
                    </a:p>
                    <a:p>
                      <a:endParaRPr kumimoji="1" lang="ja-JP" altLang="en-US" sz="1400" dirty="0" smtClean="0">
                        <a:latin typeface="メイリオ" panose="020B0604030504040204" pitchFamily="50" charset="-128"/>
                        <a:ea typeface="メイリオ" panose="020B0604030504040204" pitchFamily="50" charset="-128"/>
                      </a:endParaRPr>
                    </a:p>
                    <a:p>
                      <a:endParaRPr kumimoji="1" lang="ja-JP" altLang="en-US" sz="1400" dirty="0" smtClean="0">
                        <a:latin typeface="メイリオ" panose="020B0604030504040204" pitchFamily="50" charset="-128"/>
                        <a:ea typeface="メイリオ" panose="020B0604030504040204" pitchFamily="50" charset="-128"/>
                      </a:endParaRPr>
                    </a:p>
                    <a:p>
                      <a:endParaRPr kumimoji="1" lang="ja-JP" altLang="en-US" sz="1400" dirty="0" smtClean="0">
                        <a:latin typeface="メイリオ" panose="020B0604030504040204" pitchFamily="50" charset="-128"/>
                        <a:ea typeface="メイリオ" panose="020B0604030504040204" pitchFamily="50" charset="-128"/>
                      </a:endParaRPr>
                    </a:p>
                    <a:p>
                      <a:endParaRPr kumimoji="1" lang="ja-JP" altLang="en-US" sz="1400" dirty="0" smtClean="0">
                        <a:latin typeface="メイリオ" panose="020B0604030504040204" pitchFamily="50" charset="-128"/>
                        <a:ea typeface="メイリオ" panose="020B0604030504040204" pitchFamily="50" charset="-128"/>
                      </a:endParaRPr>
                    </a:p>
                    <a:p>
                      <a:endParaRPr kumimoji="1" lang="ja-JP" altLang="en-US" sz="1400" dirty="0" smtClean="0">
                        <a:latin typeface="メイリオ" panose="020B0604030504040204" pitchFamily="50" charset="-128"/>
                        <a:ea typeface="メイリオ" panose="020B0604030504040204" pitchFamily="50" charset="-128"/>
                      </a:endParaRPr>
                    </a:p>
                    <a:p>
                      <a:endParaRPr kumimoji="1" lang="ja-JP" altLang="en-US" sz="1400" dirty="0" smtClean="0">
                        <a:latin typeface="メイリオ" panose="020B0604030504040204" pitchFamily="50" charset="-128"/>
                        <a:ea typeface="メイリオ" panose="020B0604030504040204" pitchFamily="50" charset="-128"/>
                      </a:endParaRPr>
                    </a:p>
                    <a:p>
                      <a:endParaRPr kumimoji="1" lang="ja-JP" altLang="en-US" sz="1400" dirty="0" smtClean="0">
                        <a:latin typeface="メイリオ" panose="020B0604030504040204" pitchFamily="50" charset="-128"/>
                        <a:ea typeface="メイリオ" panose="020B0604030504040204" pitchFamily="50" charset="-128"/>
                      </a:endParaRPr>
                    </a:p>
                    <a:p>
                      <a:endParaRPr kumimoji="1" lang="ja-JP" altLang="en-US" sz="1400" dirty="0" smtClean="0">
                        <a:latin typeface="メイリオ" panose="020B0604030504040204" pitchFamily="50" charset="-128"/>
                        <a:ea typeface="メイリオ" panose="020B0604030504040204" pitchFamily="50" charset="-128"/>
                      </a:endParaRPr>
                    </a:p>
                    <a:p>
                      <a:endParaRPr kumimoji="1" lang="ja-JP" altLang="en-US" sz="1400" dirty="0" smtClean="0">
                        <a:latin typeface="メイリオ" panose="020B0604030504040204" pitchFamily="50" charset="-128"/>
                        <a:ea typeface="メイリオ" panose="020B0604030504040204" pitchFamily="50" charset="-128"/>
                      </a:endParaRPr>
                    </a:p>
                    <a:p>
                      <a:r>
                        <a:rPr kumimoji="1" lang="ja-JP" altLang="en-US" sz="1400" u="sng" dirty="0" smtClean="0">
                          <a:latin typeface="メイリオ" panose="020B0604030504040204" pitchFamily="50" charset="-128"/>
                          <a:ea typeface="メイリオ" panose="020B0604030504040204" pitchFamily="50" charset="-128"/>
                        </a:rPr>
                        <a:t>第七条</a:t>
                      </a:r>
                      <a:r>
                        <a:rPr kumimoji="1" lang="ja-JP" altLang="en-US" sz="1400" dirty="0" smtClean="0">
                          <a:latin typeface="メイリオ" panose="020B0604030504040204" pitchFamily="50" charset="-128"/>
                          <a:ea typeface="メイリオ" panose="020B0604030504040204" pitchFamily="50" charset="-128"/>
                        </a:rPr>
                        <a:t>　（略）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8709131"/>
                  </a:ext>
                </a:extLst>
              </a:tr>
            </a:tbl>
          </a:graphicData>
        </a:graphic>
      </p:graphicFrame>
      <p:sp>
        <p:nvSpPr>
          <p:cNvPr id="7" name="スライド番号プレースホルダー 3"/>
          <p:cNvSpPr>
            <a:spLocks noGrp="1"/>
          </p:cNvSpPr>
          <p:nvPr>
            <p:ph type="sldNum" sz="quarter" idx="12"/>
          </p:nvPr>
        </p:nvSpPr>
        <p:spPr>
          <a:xfrm>
            <a:off x="7089014" y="6498020"/>
            <a:ext cx="2057400" cy="365125"/>
          </a:xfrm>
        </p:spPr>
        <p:txBody>
          <a:bodyPr/>
          <a:lstStyle/>
          <a:p>
            <a:fld id="{CCF05A4C-054E-4FE2-A6BB-C64041AD0145}" type="slidenum">
              <a:rPr kumimoji="1" lang="ja-JP" altLang="en-US" smtClean="0">
                <a:solidFill>
                  <a:schemeClr val="tx1"/>
                </a:solidFill>
                <a:latin typeface="メイリオ" panose="020B0604030504040204" pitchFamily="50" charset="-128"/>
                <a:ea typeface="メイリオ" panose="020B0604030504040204" pitchFamily="50" charset="-128"/>
              </a:rPr>
              <a:t>9</a:t>
            </a:fld>
            <a:endParaRPr kumimoji="1" lang="ja-JP" altLang="en-US"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218964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231819" y="656822"/>
            <a:ext cx="844854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31819" y="270453"/>
            <a:ext cx="5551520" cy="461665"/>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９</a:t>
            </a:r>
            <a:r>
              <a:rPr kumimoji="1" lang="en-US" altLang="ja-JP" sz="2400" dirty="0" smtClean="0">
                <a:latin typeface="メイリオ" panose="020B0604030504040204" pitchFamily="50" charset="-128"/>
                <a:ea typeface="メイリオ" panose="020B0604030504040204" pitchFamily="50" charset="-128"/>
              </a:rPr>
              <a:t>-</a:t>
            </a:r>
            <a:r>
              <a:rPr kumimoji="1" lang="ja-JP" altLang="en-US" sz="2400" dirty="0" smtClean="0">
                <a:latin typeface="メイリオ" panose="020B0604030504040204" pitchFamily="50" charset="-128"/>
                <a:ea typeface="メイリオ" panose="020B0604030504040204" pitchFamily="50" charset="-128"/>
              </a:rPr>
              <a:t>２．条例改正（案）の新旧対照表②</a:t>
            </a:r>
            <a:endParaRPr kumimoji="1" lang="ja-JP" altLang="en-US" sz="2400" dirty="0">
              <a:latin typeface="メイリオ" panose="020B0604030504040204" pitchFamily="50" charset="-128"/>
              <a:ea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313769247"/>
              </p:ext>
            </p:extLst>
          </p:nvPr>
        </p:nvGraphicFramePr>
        <p:xfrm>
          <a:off x="377781" y="875764"/>
          <a:ext cx="8482884" cy="5859887"/>
        </p:xfrm>
        <a:graphic>
          <a:graphicData uri="http://schemas.openxmlformats.org/drawingml/2006/table">
            <a:tbl>
              <a:tblPr firstRow="1" bandRow="1">
                <a:tableStyleId>{2D5ABB26-0587-4C30-8999-92F81FD0307C}</a:tableStyleId>
              </a:tblPr>
              <a:tblGrid>
                <a:gridCol w="4241442">
                  <a:extLst>
                    <a:ext uri="{9D8B030D-6E8A-4147-A177-3AD203B41FA5}">
                      <a16:colId xmlns:a16="http://schemas.microsoft.com/office/drawing/2014/main" val="2355667403"/>
                    </a:ext>
                  </a:extLst>
                </a:gridCol>
                <a:gridCol w="4241442">
                  <a:extLst>
                    <a:ext uri="{9D8B030D-6E8A-4147-A177-3AD203B41FA5}">
                      <a16:colId xmlns:a16="http://schemas.microsoft.com/office/drawing/2014/main" val="1400826543"/>
                    </a:ext>
                  </a:extLst>
                </a:gridCol>
              </a:tblGrid>
              <a:tr h="296213">
                <a:tc>
                  <a:txBody>
                    <a:bodyPr/>
                    <a:lstStyle/>
                    <a:p>
                      <a:pPr algn="ctr"/>
                      <a:r>
                        <a:rPr kumimoji="1" lang="ja-JP" altLang="en-US" sz="1400" dirty="0" smtClean="0">
                          <a:latin typeface="メイリオ" panose="020B0604030504040204" pitchFamily="50" charset="-128"/>
                          <a:ea typeface="メイリオ" panose="020B0604030504040204" pitchFamily="50" charset="-128"/>
                        </a:rPr>
                        <a:t>改正後</a:t>
                      </a:r>
                      <a:endParaRPr kumimoji="1" lang="ja-JP" altLang="en-US" sz="14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メイリオ" panose="020B0604030504040204" pitchFamily="50" charset="-128"/>
                          <a:ea typeface="メイリオ" panose="020B0604030504040204" pitchFamily="50" charset="-128"/>
                        </a:rPr>
                        <a:t>改正前</a:t>
                      </a:r>
                      <a:endParaRPr kumimoji="1" lang="ja-JP" altLang="en-US" sz="14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1556425"/>
                  </a:ext>
                </a:extLst>
              </a:tr>
              <a:tr h="5555087">
                <a:tc>
                  <a:txBody>
                    <a:bodyPr/>
                    <a:lstStyle/>
                    <a:p>
                      <a:endParaRPr kumimoji="1" lang="en-US" altLang="ja-JP" sz="1400" u="sng" dirty="0" smtClean="0">
                        <a:latin typeface="メイリオ" panose="020B0604030504040204" pitchFamily="50" charset="-128"/>
                        <a:ea typeface="メイリオ" panose="020B0604030504040204" pitchFamily="50" charset="-128"/>
                      </a:endParaRPr>
                    </a:p>
                    <a:p>
                      <a:r>
                        <a:rPr kumimoji="1" lang="ja-JP" altLang="en-US" sz="1400" u="none" dirty="0" smtClean="0">
                          <a:latin typeface="メイリオ" panose="020B0604030504040204" pitchFamily="50" charset="-128"/>
                          <a:ea typeface="メイリオ" panose="020B0604030504040204" pitchFamily="50" charset="-128"/>
                        </a:rPr>
                        <a:t>（協議会への諮問等）</a:t>
                      </a:r>
                    </a:p>
                    <a:p>
                      <a:r>
                        <a:rPr kumimoji="1" lang="ja-JP" altLang="en-US" sz="1400" u="sng" dirty="0" smtClean="0">
                          <a:latin typeface="メイリオ" panose="020B0604030504040204" pitchFamily="50" charset="-128"/>
                          <a:ea typeface="メイリオ" panose="020B0604030504040204" pitchFamily="50" charset="-128"/>
                        </a:rPr>
                        <a:t>第九条</a:t>
                      </a:r>
                      <a:r>
                        <a:rPr kumimoji="1" lang="ja-JP" altLang="en-US" sz="1400" u="none" dirty="0" smtClean="0">
                          <a:latin typeface="メイリオ" panose="020B0604030504040204" pitchFamily="50" charset="-128"/>
                          <a:ea typeface="メイリオ" panose="020B0604030504040204" pitchFamily="50" charset="-128"/>
                        </a:rPr>
                        <a:t>　（略）</a:t>
                      </a:r>
                    </a:p>
                    <a:p>
                      <a:r>
                        <a:rPr kumimoji="1" lang="ja-JP" altLang="en-US" sz="1400" u="none" dirty="0" smtClean="0">
                          <a:latin typeface="メイリオ" panose="020B0604030504040204" pitchFamily="50" charset="-128"/>
                          <a:ea typeface="メイリオ" panose="020B0604030504040204" pitchFamily="50" charset="-128"/>
                        </a:rPr>
                        <a:t>２</a:t>
                      </a:r>
                      <a:r>
                        <a:rPr kumimoji="1" lang="en-US" altLang="ja-JP" sz="1400" u="none" dirty="0" smtClean="0">
                          <a:latin typeface="メイリオ" panose="020B0604030504040204" pitchFamily="50" charset="-128"/>
                          <a:ea typeface="メイリオ" panose="020B0604030504040204" pitchFamily="50" charset="-128"/>
                        </a:rPr>
                        <a:t>―</a:t>
                      </a:r>
                      <a:r>
                        <a:rPr kumimoji="1" lang="ja-JP" altLang="en-US" sz="1400" u="none" dirty="0" smtClean="0">
                          <a:latin typeface="メイリオ" panose="020B0604030504040204" pitchFamily="50" charset="-128"/>
                          <a:ea typeface="メイリオ" panose="020B0604030504040204" pitchFamily="50" charset="-128"/>
                        </a:rPr>
                        <a:t>４　（略）</a:t>
                      </a:r>
                    </a:p>
                    <a:p>
                      <a:r>
                        <a:rPr kumimoji="1" lang="ja-JP" altLang="en-US" sz="1400" u="none" dirty="0" smtClean="0">
                          <a:latin typeface="メイリオ" panose="020B0604030504040204" pitchFamily="50" charset="-128"/>
                          <a:ea typeface="メイリオ" panose="020B0604030504040204" pitchFamily="50" charset="-128"/>
                        </a:rPr>
                        <a:t>５　（略）</a:t>
                      </a:r>
                    </a:p>
                    <a:p>
                      <a:r>
                        <a:rPr kumimoji="1" lang="ja-JP" altLang="en-US" sz="1400" u="none" dirty="0" smtClean="0">
                          <a:latin typeface="メイリオ" panose="020B0604030504040204" pitchFamily="50" charset="-128"/>
                          <a:ea typeface="メイリオ" panose="020B0604030504040204" pitchFamily="50" charset="-128"/>
                        </a:rPr>
                        <a:t>　一　法第八条第一項</a:t>
                      </a:r>
                      <a:r>
                        <a:rPr kumimoji="1" lang="ja-JP" altLang="en-US" sz="1400" u="sng" dirty="0" smtClean="0">
                          <a:latin typeface="メイリオ" panose="020B0604030504040204" pitchFamily="50" charset="-128"/>
                          <a:ea typeface="メイリオ" panose="020B0604030504040204" pitchFamily="50" charset="-128"/>
                        </a:rPr>
                        <a:t>及びこの条例第七条</a:t>
                      </a:r>
                      <a:r>
                        <a:rPr kumimoji="1" lang="ja-JP" altLang="en-US" sz="1400" u="none" dirty="0" smtClean="0">
                          <a:latin typeface="メイリオ" panose="020B0604030504040204" pitchFamily="50" charset="-128"/>
                          <a:ea typeface="メイリオ" panose="020B0604030504040204" pitchFamily="50" charset="-128"/>
                        </a:rPr>
                        <a:t>に規定する事項に係る紛争の事案（以下「紛争事案」という。）を解決するためのあっせん</a:t>
                      </a:r>
                    </a:p>
                    <a:p>
                      <a:r>
                        <a:rPr kumimoji="1" lang="ja-JP" altLang="en-US" sz="1400" u="none" dirty="0" smtClean="0">
                          <a:latin typeface="メイリオ" panose="020B0604030504040204" pitchFamily="50" charset="-128"/>
                          <a:ea typeface="メイリオ" panose="020B0604030504040204" pitchFamily="50" charset="-128"/>
                        </a:rPr>
                        <a:t>　二　（略）</a:t>
                      </a:r>
                    </a:p>
                    <a:p>
                      <a:r>
                        <a:rPr kumimoji="1" lang="ja-JP" altLang="en-US" sz="1400" u="none" dirty="0" smtClean="0">
                          <a:latin typeface="メイリオ" panose="020B0604030504040204" pitchFamily="50" charset="-128"/>
                          <a:ea typeface="メイリオ" panose="020B0604030504040204" pitchFamily="50" charset="-128"/>
                        </a:rPr>
                        <a:t>６・７　（略）</a:t>
                      </a:r>
                    </a:p>
                    <a:p>
                      <a:endParaRPr kumimoji="1" lang="ja-JP" altLang="en-US" sz="1400" u="sng" dirty="0" smtClean="0">
                        <a:latin typeface="メイリオ" panose="020B0604030504040204" pitchFamily="50" charset="-128"/>
                        <a:ea typeface="メイリオ" panose="020B0604030504040204" pitchFamily="50" charset="-128"/>
                      </a:endParaRPr>
                    </a:p>
                    <a:p>
                      <a:r>
                        <a:rPr kumimoji="1" lang="ja-JP" altLang="en-US" sz="1400" u="none" dirty="0" smtClean="0">
                          <a:latin typeface="メイリオ" panose="020B0604030504040204" pitchFamily="50" charset="-128"/>
                          <a:ea typeface="メイリオ" panose="020B0604030504040204" pitchFamily="50" charset="-128"/>
                        </a:rPr>
                        <a:t>（あっせんの求め）</a:t>
                      </a:r>
                    </a:p>
                    <a:p>
                      <a:r>
                        <a:rPr kumimoji="1" lang="ja-JP" altLang="en-US" sz="1400" u="sng" dirty="0" smtClean="0">
                          <a:latin typeface="メイリオ" panose="020B0604030504040204" pitchFamily="50" charset="-128"/>
                          <a:ea typeface="メイリオ" panose="020B0604030504040204" pitchFamily="50" charset="-128"/>
                        </a:rPr>
                        <a:t>第十条</a:t>
                      </a:r>
                      <a:r>
                        <a:rPr kumimoji="1" lang="ja-JP" altLang="en-US" sz="1400" u="none" dirty="0" smtClean="0">
                          <a:latin typeface="メイリオ" panose="020B0604030504040204" pitchFamily="50" charset="-128"/>
                          <a:ea typeface="メイリオ" panose="020B0604030504040204" pitchFamily="50" charset="-128"/>
                        </a:rPr>
                        <a:t>　相談事案に係る障害者等は、法第八条第一項</a:t>
                      </a:r>
                      <a:r>
                        <a:rPr kumimoji="1" lang="ja-JP" altLang="en-US" sz="1400" u="sng" dirty="0" smtClean="0">
                          <a:latin typeface="メイリオ" panose="020B0604030504040204" pitchFamily="50" charset="-128"/>
                          <a:ea typeface="メイリオ" panose="020B0604030504040204" pitchFamily="50" charset="-128"/>
                        </a:rPr>
                        <a:t>又はこの条例第七条</a:t>
                      </a:r>
                      <a:r>
                        <a:rPr kumimoji="1" lang="ja-JP" altLang="en-US" sz="1400" u="none" dirty="0" smtClean="0">
                          <a:latin typeface="メイリオ" panose="020B0604030504040204" pitchFamily="50" charset="-128"/>
                          <a:ea typeface="メイリオ" panose="020B0604030504040204" pitchFamily="50" charset="-128"/>
                        </a:rPr>
                        <a:t>の規定に違反する取扱いを受けたと認める場合で、</a:t>
                      </a:r>
                      <a:r>
                        <a:rPr kumimoji="1" lang="ja-JP" altLang="en-US" sz="1400" u="sng" dirty="0" smtClean="0">
                          <a:latin typeface="メイリオ" panose="020B0604030504040204" pitchFamily="50" charset="-128"/>
                          <a:ea typeface="メイリオ" panose="020B0604030504040204" pitchFamily="50" charset="-128"/>
                        </a:rPr>
                        <a:t>第八条第三項</a:t>
                      </a:r>
                      <a:r>
                        <a:rPr kumimoji="1" lang="ja-JP" altLang="en-US" sz="1400" u="none" dirty="0" smtClean="0">
                          <a:latin typeface="メイリオ" panose="020B0604030504040204" pitchFamily="50" charset="-128"/>
                          <a:ea typeface="メイリオ" panose="020B0604030504040204" pitchFamily="50" charset="-128"/>
                        </a:rPr>
                        <a:t>の規定により広域支援相談員が対応してもなおその解決が見込めないときは、知事に対し、紛争事案の解決のため、あっせんを求めることができる。ただし、当該あっせんの求めをすることが当該障害者の意に反することが明らかであると認められるときは、この限りでない。</a:t>
                      </a:r>
                    </a:p>
                    <a:p>
                      <a:r>
                        <a:rPr kumimoji="1" lang="ja-JP" altLang="en-US" sz="1400" u="none" dirty="0" smtClean="0">
                          <a:latin typeface="メイリオ" panose="020B0604030504040204" pitchFamily="50" charset="-128"/>
                          <a:ea typeface="メイリオ" panose="020B0604030504040204" pitchFamily="50" charset="-128"/>
                        </a:rPr>
                        <a:t>２　（略）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（協議会への諮問等）</a:t>
                      </a:r>
                    </a:p>
                    <a:p>
                      <a:r>
                        <a:rPr kumimoji="1" lang="ja-JP" altLang="en-US" sz="1400" u="sng" dirty="0" smtClean="0">
                          <a:latin typeface="メイリオ" panose="020B0604030504040204" pitchFamily="50" charset="-128"/>
                          <a:ea typeface="メイリオ" panose="020B0604030504040204" pitchFamily="50" charset="-128"/>
                        </a:rPr>
                        <a:t>第八条</a:t>
                      </a:r>
                      <a:r>
                        <a:rPr kumimoji="1" lang="ja-JP" altLang="en-US" sz="1400" dirty="0" smtClean="0">
                          <a:latin typeface="メイリオ" panose="020B0604030504040204" pitchFamily="50" charset="-128"/>
                          <a:ea typeface="メイリオ" panose="020B0604030504040204" pitchFamily="50" charset="-128"/>
                        </a:rPr>
                        <a:t>　（略）</a:t>
                      </a:r>
                    </a:p>
                    <a:p>
                      <a:r>
                        <a:rPr kumimoji="1" lang="ja-JP" altLang="en-US" sz="1400" dirty="0" smtClean="0">
                          <a:latin typeface="メイリオ" panose="020B0604030504040204" pitchFamily="50" charset="-128"/>
                          <a:ea typeface="メイリオ" panose="020B0604030504040204" pitchFamily="50" charset="-128"/>
                        </a:rPr>
                        <a:t>２</a:t>
                      </a:r>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４　（略）</a:t>
                      </a:r>
                    </a:p>
                    <a:p>
                      <a:r>
                        <a:rPr kumimoji="1" lang="ja-JP" altLang="en-US" sz="1400" dirty="0" smtClean="0">
                          <a:latin typeface="メイリオ" panose="020B0604030504040204" pitchFamily="50" charset="-128"/>
                          <a:ea typeface="メイリオ" panose="020B0604030504040204" pitchFamily="50" charset="-128"/>
                        </a:rPr>
                        <a:t>５　（略）</a:t>
                      </a:r>
                    </a:p>
                    <a:p>
                      <a:r>
                        <a:rPr kumimoji="1" lang="ja-JP" altLang="en-US" sz="1400" dirty="0" smtClean="0">
                          <a:latin typeface="メイリオ" panose="020B0604030504040204" pitchFamily="50" charset="-128"/>
                          <a:ea typeface="メイリオ" panose="020B0604030504040204" pitchFamily="50" charset="-128"/>
                        </a:rPr>
                        <a:t>　一　法第八条第一項に規定する事項に係る紛争の事案（以下「紛争事案」という。）を解決するためのあっせん</a:t>
                      </a:r>
                    </a:p>
                    <a:p>
                      <a:r>
                        <a:rPr kumimoji="1" lang="ja-JP" altLang="en-US" sz="1400" dirty="0" smtClean="0">
                          <a:latin typeface="メイリオ" panose="020B0604030504040204" pitchFamily="50" charset="-128"/>
                          <a:ea typeface="メイリオ" panose="020B0604030504040204" pitchFamily="50" charset="-128"/>
                        </a:rPr>
                        <a:t>　二　（略）</a:t>
                      </a:r>
                    </a:p>
                    <a:p>
                      <a:r>
                        <a:rPr kumimoji="1" lang="ja-JP" altLang="en-US" sz="1400" dirty="0" smtClean="0">
                          <a:latin typeface="メイリオ" panose="020B0604030504040204" pitchFamily="50" charset="-128"/>
                          <a:ea typeface="メイリオ" panose="020B0604030504040204" pitchFamily="50" charset="-128"/>
                        </a:rPr>
                        <a:t>６・７　（略）</a:t>
                      </a:r>
                    </a:p>
                    <a:p>
                      <a:endParaRPr kumimoji="1" lang="ja-JP" altLang="en-US"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（あっせんの求め）</a:t>
                      </a:r>
                    </a:p>
                    <a:p>
                      <a:r>
                        <a:rPr kumimoji="1" lang="ja-JP" altLang="en-US" sz="1400" u="sng" dirty="0" smtClean="0">
                          <a:latin typeface="メイリオ" panose="020B0604030504040204" pitchFamily="50" charset="-128"/>
                          <a:ea typeface="メイリオ" panose="020B0604030504040204" pitchFamily="50" charset="-128"/>
                        </a:rPr>
                        <a:t>第九条</a:t>
                      </a:r>
                      <a:r>
                        <a:rPr kumimoji="1" lang="ja-JP" altLang="en-US" sz="1400" dirty="0" smtClean="0">
                          <a:latin typeface="メイリオ" panose="020B0604030504040204" pitchFamily="50" charset="-128"/>
                          <a:ea typeface="メイリオ" panose="020B0604030504040204" pitchFamily="50" charset="-128"/>
                        </a:rPr>
                        <a:t>　相談事案に係る障害者等は、法第八条第一項の規定に違反する取扱いを受けたと認める場合で、</a:t>
                      </a:r>
                      <a:r>
                        <a:rPr kumimoji="1" lang="ja-JP" altLang="en-US" sz="1400" u="sng" dirty="0" smtClean="0">
                          <a:latin typeface="メイリオ" panose="020B0604030504040204" pitchFamily="50" charset="-128"/>
                          <a:ea typeface="メイリオ" panose="020B0604030504040204" pitchFamily="50" charset="-128"/>
                        </a:rPr>
                        <a:t>第七条第三項</a:t>
                      </a:r>
                      <a:r>
                        <a:rPr kumimoji="1" lang="ja-JP" altLang="en-US" sz="1400" dirty="0" smtClean="0">
                          <a:latin typeface="メイリオ" panose="020B0604030504040204" pitchFamily="50" charset="-128"/>
                          <a:ea typeface="メイリオ" panose="020B0604030504040204" pitchFamily="50" charset="-128"/>
                        </a:rPr>
                        <a:t>の規定により広域支援相談員が対応してもなおその解決が見込めないときは、知事に対し、紛争事案の解決のため、あっせんを求めることができる。ただし、当該あっせんの求めをすることが当該障害者の意に反することが明らかであると認められるときは、この限りでない。</a:t>
                      </a:r>
                    </a:p>
                    <a:p>
                      <a:r>
                        <a:rPr kumimoji="1" lang="ja-JP" altLang="en-US" sz="1400" dirty="0" smtClean="0">
                          <a:latin typeface="メイリオ" panose="020B0604030504040204" pitchFamily="50" charset="-128"/>
                          <a:ea typeface="メイリオ" panose="020B0604030504040204" pitchFamily="50" charset="-128"/>
                        </a:rPr>
                        <a:t>２　（略）</a:t>
                      </a:r>
                    </a:p>
                    <a:p>
                      <a:endParaRPr kumimoji="1" lang="ja-JP" altLang="en-US" sz="1400" dirty="0" smtClean="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8709131"/>
                  </a:ext>
                </a:extLst>
              </a:tr>
            </a:tbl>
          </a:graphicData>
        </a:graphic>
      </p:graphicFrame>
      <p:sp>
        <p:nvSpPr>
          <p:cNvPr id="7" name="スライド番号プレースホルダー 3"/>
          <p:cNvSpPr>
            <a:spLocks noGrp="1"/>
          </p:cNvSpPr>
          <p:nvPr>
            <p:ph type="sldNum" sz="quarter" idx="12"/>
          </p:nvPr>
        </p:nvSpPr>
        <p:spPr>
          <a:xfrm>
            <a:off x="7089014" y="6498020"/>
            <a:ext cx="2057400" cy="365125"/>
          </a:xfrm>
        </p:spPr>
        <p:txBody>
          <a:bodyPr/>
          <a:lstStyle/>
          <a:p>
            <a:fld id="{CCF05A4C-054E-4FE2-A6BB-C64041AD0145}" type="slidenum">
              <a:rPr kumimoji="1" lang="ja-JP" altLang="en-US" smtClean="0">
                <a:solidFill>
                  <a:schemeClr val="tx1"/>
                </a:solidFill>
                <a:latin typeface="メイリオ" panose="020B0604030504040204" pitchFamily="50" charset="-128"/>
                <a:ea typeface="メイリオ" panose="020B0604030504040204" pitchFamily="50" charset="-128"/>
              </a:rPr>
              <a:t>10</a:t>
            </a:fld>
            <a:endParaRPr kumimoji="1" lang="ja-JP" altLang="en-US"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049484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231819" y="656822"/>
            <a:ext cx="844854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31819" y="270453"/>
            <a:ext cx="5551520" cy="461665"/>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９</a:t>
            </a:r>
            <a:r>
              <a:rPr kumimoji="1" lang="en-US" altLang="ja-JP" sz="2400" dirty="0" smtClean="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３</a:t>
            </a:r>
            <a:r>
              <a:rPr kumimoji="1" lang="ja-JP" altLang="en-US" sz="2400" dirty="0" smtClean="0">
                <a:latin typeface="メイリオ" panose="020B0604030504040204" pitchFamily="50" charset="-128"/>
                <a:ea typeface="メイリオ" panose="020B0604030504040204" pitchFamily="50" charset="-128"/>
              </a:rPr>
              <a:t>．条例改正（案）の新旧対照表③</a:t>
            </a:r>
            <a:endParaRPr kumimoji="1" lang="ja-JP" altLang="en-US" sz="2400" dirty="0">
              <a:latin typeface="メイリオ" panose="020B0604030504040204" pitchFamily="50" charset="-128"/>
              <a:ea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060883521"/>
              </p:ext>
            </p:extLst>
          </p:nvPr>
        </p:nvGraphicFramePr>
        <p:xfrm>
          <a:off x="377781" y="875764"/>
          <a:ext cx="8482884" cy="4675030"/>
        </p:xfrm>
        <a:graphic>
          <a:graphicData uri="http://schemas.openxmlformats.org/drawingml/2006/table">
            <a:tbl>
              <a:tblPr firstRow="1" bandRow="1">
                <a:tableStyleId>{2D5ABB26-0587-4C30-8999-92F81FD0307C}</a:tableStyleId>
              </a:tblPr>
              <a:tblGrid>
                <a:gridCol w="4241442">
                  <a:extLst>
                    <a:ext uri="{9D8B030D-6E8A-4147-A177-3AD203B41FA5}">
                      <a16:colId xmlns:a16="http://schemas.microsoft.com/office/drawing/2014/main" val="2355667403"/>
                    </a:ext>
                  </a:extLst>
                </a:gridCol>
                <a:gridCol w="4241442">
                  <a:extLst>
                    <a:ext uri="{9D8B030D-6E8A-4147-A177-3AD203B41FA5}">
                      <a16:colId xmlns:a16="http://schemas.microsoft.com/office/drawing/2014/main" val="1400826543"/>
                    </a:ext>
                  </a:extLst>
                </a:gridCol>
              </a:tblGrid>
              <a:tr h="296213">
                <a:tc>
                  <a:txBody>
                    <a:bodyPr/>
                    <a:lstStyle/>
                    <a:p>
                      <a:pPr algn="ctr"/>
                      <a:r>
                        <a:rPr kumimoji="1" lang="ja-JP" altLang="en-US" sz="1400" dirty="0" smtClean="0">
                          <a:latin typeface="メイリオ" panose="020B0604030504040204" pitchFamily="50" charset="-128"/>
                          <a:ea typeface="メイリオ" panose="020B0604030504040204" pitchFamily="50" charset="-128"/>
                        </a:rPr>
                        <a:t>改正後</a:t>
                      </a:r>
                      <a:endParaRPr kumimoji="1" lang="ja-JP" altLang="en-US" sz="14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メイリオ" panose="020B0604030504040204" pitchFamily="50" charset="-128"/>
                          <a:ea typeface="メイリオ" panose="020B0604030504040204" pitchFamily="50" charset="-128"/>
                        </a:rPr>
                        <a:t>改正前</a:t>
                      </a:r>
                      <a:endParaRPr kumimoji="1" lang="ja-JP" altLang="en-US" sz="14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1556425"/>
                  </a:ext>
                </a:extLst>
              </a:tr>
              <a:tr h="4370230">
                <a:tc>
                  <a:txBody>
                    <a:bodyPr/>
                    <a:lstStyle/>
                    <a:p>
                      <a:endParaRPr kumimoji="1" lang="en-US" altLang="ja-JP" sz="1400" u="sng" dirty="0" smtClean="0">
                        <a:latin typeface="メイリオ" panose="020B0604030504040204" pitchFamily="50" charset="-128"/>
                        <a:ea typeface="メイリオ" panose="020B0604030504040204" pitchFamily="50" charset="-128"/>
                      </a:endParaRPr>
                    </a:p>
                    <a:p>
                      <a:r>
                        <a:rPr kumimoji="1" lang="ja-JP" altLang="en-US" sz="1400" u="none" dirty="0" smtClean="0">
                          <a:latin typeface="メイリオ" panose="020B0604030504040204" pitchFamily="50" charset="-128"/>
                          <a:ea typeface="メイリオ" panose="020B0604030504040204" pitchFamily="50" charset="-128"/>
                        </a:rPr>
                        <a:t>（あっせん）</a:t>
                      </a:r>
                    </a:p>
                    <a:p>
                      <a:r>
                        <a:rPr kumimoji="1" lang="ja-JP" altLang="en-US" sz="1400" u="sng" dirty="0" smtClean="0">
                          <a:latin typeface="メイリオ" panose="020B0604030504040204" pitchFamily="50" charset="-128"/>
                          <a:ea typeface="メイリオ" panose="020B0604030504040204" pitchFamily="50" charset="-128"/>
                        </a:rPr>
                        <a:t>第十一条</a:t>
                      </a:r>
                      <a:r>
                        <a:rPr kumimoji="1" lang="ja-JP" altLang="en-US" sz="1400" u="none" dirty="0" smtClean="0">
                          <a:latin typeface="メイリオ" panose="020B0604030504040204" pitchFamily="50" charset="-128"/>
                          <a:ea typeface="メイリオ" panose="020B0604030504040204" pitchFamily="50" charset="-128"/>
                        </a:rPr>
                        <a:t>　（略）</a:t>
                      </a:r>
                    </a:p>
                    <a:p>
                      <a:r>
                        <a:rPr kumimoji="1" lang="ja-JP" altLang="en-US" sz="1400" u="none" dirty="0" smtClean="0">
                          <a:latin typeface="メイリオ" panose="020B0604030504040204" pitchFamily="50" charset="-128"/>
                          <a:ea typeface="メイリオ" panose="020B0604030504040204" pitchFamily="50" charset="-128"/>
                        </a:rPr>
                        <a:t>２　合議体は、前条第一項の規定によるあっせんの求めがあったときは、当該あっせんの求めに係る紛争事案が法第八条第一項</a:t>
                      </a:r>
                      <a:r>
                        <a:rPr kumimoji="1" lang="ja-JP" altLang="en-US" sz="1400" u="sng" dirty="0" smtClean="0">
                          <a:latin typeface="メイリオ" panose="020B0604030504040204" pitchFamily="50" charset="-128"/>
                          <a:ea typeface="メイリオ" panose="020B0604030504040204" pitchFamily="50" charset="-128"/>
                        </a:rPr>
                        <a:t>又はこの条例第七条</a:t>
                      </a:r>
                      <a:r>
                        <a:rPr kumimoji="1" lang="ja-JP" altLang="en-US" sz="1400" u="none" dirty="0" smtClean="0">
                          <a:latin typeface="メイリオ" panose="020B0604030504040204" pitchFamily="50" charset="-128"/>
                          <a:ea typeface="メイリオ" panose="020B0604030504040204" pitchFamily="50" charset="-128"/>
                        </a:rPr>
                        <a:t>の規定に違反する取扱いに係るものでないと認めるときその他あっせんを行うことが適当でないと認めるときを除き、あっせんを行うものとする。</a:t>
                      </a:r>
                    </a:p>
                    <a:p>
                      <a:r>
                        <a:rPr kumimoji="1" lang="ja-JP" altLang="en-US" sz="1400" u="none" dirty="0" smtClean="0">
                          <a:latin typeface="メイリオ" panose="020B0604030504040204" pitchFamily="50" charset="-128"/>
                          <a:ea typeface="メイリオ" panose="020B0604030504040204" pitchFamily="50" charset="-128"/>
                        </a:rPr>
                        <a:t>３　（略）</a:t>
                      </a:r>
                    </a:p>
                    <a:p>
                      <a:endParaRPr kumimoji="1" lang="ja-JP" altLang="en-US" sz="1400" u="none" dirty="0" smtClean="0">
                        <a:latin typeface="メイリオ" panose="020B0604030504040204" pitchFamily="50" charset="-128"/>
                        <a:ea typeface="メイリオ" panose="020B0604030504040204" pitchFamily="50" charset="-128"/>
                      </a:endParaRPr>
                    </a:p>
                    <a:p>
                      <a:r>
                        <a:rPr kumimoji="1" lang="ja-JP" altLang="en-US" sz="1400" u="sng" dirty="0" smtClean="0">
                          <a:latin typeface="メイリオ" panose="020B0604030504040204" pitchFamily="50" charset="-128"/>
                          <a:ea typeface="メイリオ" panose="020B0604030504040204" pitchFamily="50" charset="-128"/>
                        </a:rPr>
                        <a:t>第十二条</a:t>
                      </a:r>
                      <a:r>
                        <a:rPr kumimoji="1" lang="en-US" altLang="ja-JP" sz="1400" u="sng" dirty="0" smtClean="0">
                          <a:latin typeface="メイリオ" panose="020B0604030504040204" pitchFamily="50" charset="-128"/>
                          <a:ea typeface="メイリオ" panose="020B0604030504040204" pitchFamily="50" charset="-128"/>
                        </a:rPr>
                        <a:t>―</a:t>
                      </a:r>
                      <a:r>
                        <a:rPr kumimoji="1" lang="ja-JP" altLang="en-US" sz="1400" u="sng" dirty="0" smtClean="0">
                          <a:latin typeface="メイリオ" panose="020B0604030504040204" pitchFamily="50" charset="-128"/>
                          <a:ea typeface="メイリオ" panose="020B0604030504040204" pitchFamily="50" charset="-128"/>
                        </a:rPr>
                        <a:t>第十四条</a:t>
                      </a:r>
                      <a:r>
                        <a:rPr kumimoji="1" lang="ja-JP" altLang="en-US" sz="1400" u="none" dirty="0" smtClean="0">
                          <a:latin typeface="メイリオ" panose="020B0604030504040204" pitchFamily="50" charset="-128"/>
                          <a:ea typeface="メイリオ" panose="020B0604030504040204" pitchFamily="50" charset="-128"/>
                        </a:rPr>
                        <a:t>　（略）</a:t>
                      </a:r>
                    </a:p>
                    <a:p>
                      <a:endParaRPr kumimoji="1" lang="ja-JP" altLang="en-US" sz="1400" u="none" dirty="0" smtClean="0">
                        <a:latin typeface="メイリオ" panose="020B0604030504040204" pitchFamily="50" charset="-128"/>
                        <a:ea typeface="メイリオ" panose="020B0604030504040204" pitchFamily="50" charset="-128"/>
                      </a:endParaRPr>
                    </a:p>
                    <a:p>
                      <a:r>
                        <a:rPr kumimoji="1" lang="ja-JP" altLang="en-US" sz="1400" u="none" dirty="0" smtClean="0">
                          <a:latin typeface="メイリオ" panose="020B0604030504040204" pitchFamily="50" charset="-128"/>
                          <a:ea typeface="メイリオ" panose="020B0604030504040204" pitchFamily="50" charset="-128"/>
                        </a:rPr>
                        <a:t>（罰則）</a:t>
                      </a:r>
                    </a:p>
                    <a:p>
                      <a:r>
                        <a:rPr kumimoji="1" lang="ja-JP" altLang="en-US" sz="1400" u="sng" dirty="0" smtClean="0">
                          <a:latin typeface="メイリオ" panose="020B0604030504040204" pitchFamily="50" charset="-128"/>
                          <a:ea typeface="メイリオ" panose="020B0604030504040204" pitchFamily="50" charset="-128"/>
                        </a:rPr>
                        <a:t>第十五条</a:t>
                      </a:r>
                      <a:r>
                        <a:rPr kumimoji="1" lang="ja-JP" altLang="en-US" sz="1400" u="none" dirty="0" smtClean="0">
                          <a:latin typeface="メイリオ" panose="020B0604030504040204" pitchFamily="50" charset="-128"/>
                          <a:ea typeface="メイリオ" panose="020B0604030504040204" pitchFamily="50" charset="-128"/>
                        </a:rPr>
                        <a:t>　</a:t>
                      </a:r>
                      <a:r>
                        <a:rPr kumimoji="1" lang="ja-JP" altLang="en-US" sz="1400" u="sng" dirty="0" smtClean="0">
                          <a:latin typeface="メイリオ" panose="020B0604030504040204" pitchFamily="50" charset="-128"/>
                          <a:ea typeface="メイリオ" panose="020B0604030504040204" pitchFamily="50" charset="-128"/>
                        </a:rPr>
                        <a:t>第九条第七項</a:t>
                      </a:r>
                      <a:r>
                        <a:rPr kumimoji="1" lang="ja-JP" altLang="en-US" sz="1400" u="none" dirty="0" smtClean="0">
                          <a:latin typeface="メイリオ" panose="020B0604030504040204" pitchFamily="50" charset="-128"/>
                          <a:ea typeface="メイリオ" panose="020B0604030504040204" pitchFamily="50" charset="-128"/>
                        </a:rPr>
                        <a:t>の規定に違反して秘密を漏らした者は、一年以下の懲役又は五十万円以下の罰金に処する。</a:t>
                      </a:r>
                    </a:p>
                    <a:p>
                      <a:endParaRPr kumimoji="1" lang="ja-JP" altLang="en-US" sz="1400" u="sng" dirty="0" smtClean="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（あっせん）</a:t>
                      </a:r>
                    </a:p>
                    <a:p>
                      <a:r>
                        <a:rPr kumimoji="1" lang="ja-JP" altLang="en-US" sz="1400" u="sng" dirty="0" smtClean="0">
                          <a:latin typeface="メイリオ" panose="020B0604030504040204" pitchFamily="50" charset="-128"/>
                          <a:ea typeface="メイリオ" panose="020B0604030504040204" pitchFamily="50" charset="-128"/>
                        </a:rPr>
                        <a:t>第十条</a:t>
                      </a:r>
                      <a:r>
                        <a:rPr kumimoji="1" lang="ja-JP" altLang="en-US" sz="1400" dirty="0" smtClean="0">
                          <a:latin typeface="メイリオ" panose="020B0604030504040204" pitchFamily="50" charset="-128"/>
                          <a:ea typeface="メイリオ" panose="020B0604030504040204" pitchFamily="50" charset="-128"/>
                        </a:rPr>
                        <a:t>　（略）</a:t>
                      </a:r>
                    </a:p>
                    <a:p>
                      <a:r>
                        <a:rPr kumimoji="1" lang="ja-JP" altLang="en-US" sz="1400" dirty="0" smtClean="0">
                          <a:latin typeface="メイリオ" panose="020B0604030504040204" pitchFamily="50" charset="-128"/>
                          <a:ea typeface="メイリオ" panose="020B0604030504040204" pitchFamily="50" charset="-128"/>
                        </a:rPr>
                        <a:t>２　合議体は、前条第一項の規定によるあっせんの求めがあったときは、当該あっせんの求めに係る紛争事案が法第八条第一項の規定に違反する取扱いに係るものでないと認めるときその他あっせんを行うことが適当でないと認めるときを除き、あっせんを行うものとする。</a:t>
                      </a:r>
                    </a:p>
                    <a:p>
                      <a:r>
                        <a:rPr kumimoji="1" lang="ja-JP" altLang="en-US" sz="1400" dirty="0" smtClean="0">
                          <a:latin typeface="メイリオ" panose="020B0604030504040204" pitchFamily="50" charset="-128"/>
                          <a:ea typeface="メイリオ" panose="020B0604030504040204" pitchFamily="50" charset="-128"/>
                        </a:rPr>
                        <a:t>３　（略）</a:t>
                      </a:r>
                    </a:p>
                    <a:p>
                      <a:endParaRPr kumimoji="1" lang="ja-JP" altLang="en-US" sz="1400" dirty="0" smtClean="0">
                        <a:latin typeface="メイリオ" panose="020B0604030504040204" pitchFamily="50" charset="-128"/>
                        <a:ea typeface="メイリオ" panose="020B0604030504040204" pitchFamily="50" charset="-128"/>
                      </a:endParaRPr>
                    </a:p>
                    <a:p>
                      <a:r>
                        <a:rPr kumimoji="1" lang="ja-JP" altLang="en-US" sz="1400" u="sng" dirty="0" smtClean="0">
                          <a:latin typeface="メイリオ" panose="020B0604030504040204" pitchFamily="50" charset="-128"/>
                          <a:ea typeface="メイリオ" panose="020B0604030504040204" pitchFamily="50" charset="-128"/>
                        </a:rPr>
                        <a:t>第十一条</a:t>
                      </a:r>
                      <a:r>
                        <a:rPr kumimoji="1" lang="en-US" altLang="ja-JP" sz="1400" u="sng" dirty="0" smtClean="0">
                          <a:latin typeface="メイリオ" panose="020B0604030504040204" pitchFamily="50" charset="-128"/>
                          <a:ea typeface="メイリオ" panose="020B0604030504040204" pitchFamily="50" charset="-128"/>
                        </a:rPr>
                        <a:t>―</a:t>
                      </a:r>
                      <a:r>
                        <a:rPr kumimoji="1" lang="ja-JP" altLang="en-US" sz="1400" u="sng" dirty="0" smtClean="0">
                          <a:latin typeface="メイリオ" panose="020B0604030504040204" pitchFamily="50" charset="-128"/>
                          <a:ea typeface="メイリオ" panose="020B0604030504040204" pitchFamily="50" charset="-128"/>
                        </a:rPr>
                        <a:t>第十三条</a:t>
                      </a:r>
                      <a:r>
                        <a:rPr kumimoji="1" lang="ja-JP" altLang="en-US" sz="1400" dirty="0" smtClean="0">
                          <a:latin typeface="メイリオ" panose="020B0604030504040204" pitchFamily="50" charset="-128"/>
                          <a:ea typeface="メイリオ" panose="020B0604030504040204" pitchFamily="50" charset="-128"/>
                        </a:rPr>
                        <a:t>　（略）</a:t>
                      </a:r>
                    </a:p>
                    <a:p>
                      <a:endParaRPr kumimoji="1" lang="ja-JP" altLang="en-US"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（罰則）</a:t>
                      </a:r>
                    </a:p>
                    <a:p>
                      <a:r>
                        <a:rPr kumimoji="1" lang="ja-JP" altLang="en-US" sz="1400" u="sng" dirty="0" smtClean="0">
                          <a:latin typeface="メイリオ" panose="020B0604030504040204" pitchFamily="50" charset="-128"/>
                          <a:ea typeface="メイリオ" panose="020B0604030504040204" pitchFamily="50" charset="-128"/>
                        </a:rPr>
                        <a:t>第十四条</a:t>
                      </a:r>
                      <a:r>
                        <a:rPr kumimoji="1" lang="ja-JP" altLang="en-US" sz="1400" dirty="0" smtClean="0">
                          <a:latin typeface="メイリオ" panose="020B0604030504040204" pitchFamily="50" charset="-128"/>
                          <a:ea typeface="メイリオ" panose="020B0604030504040204" pitchFamily="50" charset="-128"/>
                        </a:rPr>
                        <a:t>　</a:t>
                      </a:r>
                      <a:r>
                        <a:rPr kumimoji="1" lang="ja-JP" altLang="en-US" sz="1400" u="sng" dirty="0" smtClean="0">
                          <a:latin typeface="メイリオ" panose="020B0604030504040204" pitchFamily="50" charset="-128"/>
                          <a:ea typeface="メイリオ" panose="020B0604030504040204" pitchFamily="50" charset="-128"/>
                        </a:rPr>
                        <a:t>第八条第七項</a:t>
                      </a:r>
                      <a:r>
                        <a:rPr kumimoji="1" lang="ja-JP" altLang="en-US" sz="1400" dirty="0" smtClean="0">
                          <a:latin typeface="メイリオ" panose="020B0604030504040204" pitchFamily="50" charset="-128"/>
                          <a:ea typeface="メイリオ" panose="020B0604030504040204" pitchFamily="50" charset="-128"/>
                        </a:rPr>
                        <a:t>の規定に違反して秘密を漏らした者は、一年以下の懲役又は五十万円以下の罰金に処する。</a:t>
                      </a:r>
                    </a:p>
                    <a:p>
                      <a:endParaRPr kumimoji="1" lang="ja-JP" altLang="en-US" sz="1400" dirty="0" smtClean="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8709131"/>
                  </a:ext>
                </a:extLst>
              </a:tr>
            </a:tbl>
          </a:graphicData>
        </a:graphic>
      </p:graphicFrame>
      <p:sp>
        <p:nvSpPr>
          <p:cNvPr id="7" name="正方形/長方形 6"/>
          <p:cNvSpPr/>
          <p:nvPr/>
        </p:nvSpPr>
        <p:spPr>
          <a:xfrm>
            <a:off x="540914" y="5755305"/>
            <a:ext cx="8171644" cy="400110"/>
          </a:xfrm>
          <a:prstGeom prst="rect">
            <a:avLst/>
          </a:prstGeom>
        </p:spPr>
        <p:txBody>
          <a:bodyPr wrap="square">
            <a:spAutoFit/>
          </a:bodyPr>
          <a:lstStyle/>
          <a:p>
            <a:r>
              <a:rPr lang="ja-JP" altLang="en-US" sz="2000" dirty="0" smtClean="0">
                <a:latin typeface="メイリオ" panose="020B0604030504040204" pitchFamily="50" charset="-128"/>
                <a:ea typeface="メイリオ" panose="020B0604030504040204" pitchFamily="50" charset="-128"/>
              </a:rPr>
              <a:t>施行期日：令和３年４月１日</a:t>
            </a:r>
            <a:endParaRPr lang="ja-JP" altLang="en-US" sz="2000" dirty="0">
              <a:latin typeface="メイリオ" panose="020B0604030504040204" pitchFamily="50" charset="-128"/>
              <a:ea typeface="メイリオ" panose="020B0604030504040204" pitchFamily="50" charset="-128"/>
            </a:endParaRPr>
          </a:p>
        </p:txBody>
      </p:sp>
      <p:sp>
        <p:nvSpPr>
          <p:cNvPr id="8" name="スライド番号プレースホルダー 3"/>
          <p:cNvSpPr>
            <a:spLocks noGrp="1"/>
          </p:cNvSpPr>
          <p:nvPr>
            <p:ph type="sldNum" sz="quarter" idx="12"/>
          </p:nvPr>
        </p:nvSpPr>
        <p:spPr>
          <a:xfrm>
            <a:off x="7089014" y="6498020"/>
            <a:ext cx="2057400" cy="365125"/>
          </a:xfrm>
        </p:spPr>
        <p:txBody>
          <a:bodyPr/>
          <a:lstStyle/>
          <a:p>
            <a:fld id="{CCF05A4C-054E-4FE2-A6BB-C64041AD0145}" type="slidenum">
              <a:rPr kumimoji="1" lang="ja-JP" altLang="en-US" smtClean="0">
                <a:solidFill>
                  <a:schemeClr val="tx1"/>
                </a:solidFill>
                <a:latin typeface="メイリオ" panose="020B0604030504040204" pitchFamily="50" charset="-128"/>
                <a:ea typeface="メイリオ" panose="020B0604030504040204" pitchFamily="50" charset="-128"/>
              </a:rPr>
              <a:t>11</a:t>
            </a:fld>
            <a:endParaRPr kumimoji="1" lang="ja-JP" altLang="en-US"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31294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89014" y="6498020"/>
            <a:ext cx="2057400" cy="365125"/>
          </a:xfrm>
        </p:spPr>
        <p:txBody>
          <a:bodyPr/>
          <a:lstStyle/>
          <a:p>
            <a:fld id="{CCF05A4C-054E-4FE2-A6BB-C64041AD0145}" type="slidenum">
              <a:rPr kumimoji="1" lang="ja-JP" altLang="en-US" smtClean="0">
                <a:solidFill>
                  <a:schemeClr val="tx1"/>
                </a:solidFill>
                <a:latin typeface="メイリオ" panose="020B0604030504040204" pitchFamily="50" charset="-128"/>
                <a:ea typeface="メイリオ" panose="020B0604030504040204" pitchFamily="50" charset="-128"/>
              </a:rPr>
              <a:t>1</a:t>
            </a:fld>
            <a:endParaRPr kumimoji="1" lang="ja-JP" altLang="en-US" dirty="0">
              <a:solidFill>
                <a:schemeClr val="tx1"/>
              </a:solidFill>
              <a:latin typeface="メイリオ" panose="020B0604030504040204" pitchFamily="50" charset="-128"/>
              <a:ea typeface="メイリオ" panose="020B0604030504040204" pitchFamily="50" charset="-128"/>
            </a:endParaRPr>
          </a:p>
        </p:txBody>
      </p:sp>
      <p:cxnSp>
        <p:nvCxnSpPr>
          <p:cNvPr id="5" name="直線コネクタ 4"/>
          <p:cNvCxnSpPr/>
          <p:nvPr/>
        </p:nvCxnSpPr>
        <p:spPr>
          <a:xfrm>
            <a:off x="231819" y="695459"/>
            <a:ext cx="844854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231819" y="270453"/>
            <a:ext cx="4185761" cy="461665"/>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１．条例改正の内容について</a:t>
            </a:r>
            <a:endParaRPr kumimoji="1" lang="ja-JP" altLang="en-US" sz="2400" dirty="0">
              <a:latin typeface="メイリオ" panose="020B0604030504040204" pitchFamily="50" charset="-128"/>
              <a:ea typeface="メイリオ" panose="020B0604030504040204" pitchFamily="50" charset="-128"/>
            </a:endParaRPr>
          </a:p>
        </p:txBody>
      </p:sp>
      <p:sp>
        <p:nvSpPr>
          <p:cNvPr id="7" name="正方形/長方形 6"/>
          <p:cNvSpPr/>
          <p:nvPr/>
        </p:nvSpPr>
        <p:spPr>
          <a:xfrm>
            <a:off x="594190" y="3037649"/>
            <a:ext cx="8047533" cy="3416320"/>
          </a:xfrm>
          <a:prstGeom prst="rect">
            <a:avLst/>
          </a:prstGeom>
        </p:spPr>
        <p:txBody>
          <a:bodyPr wrap="square">
            <a:spAutoFit/>
          </a:bodyPr>
          <a:lstStyle/>
          <a:p>
            <a:r>
              <a:rPr lang="ja-JP" altLang="en-US" sz="2400" dirty="0" smtClean="0">
                <a:latin typeface="メイリオ" panose="020B0604030504040204" pitchFamily="50" charset="-128"/>
                <a:ea typeface="メイリオ" panose="020B0604030504040204" pitchFamily="50" charset="-128"/>
              </a:rPr>
              <a:t>（条例改正理由）</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err="1" smtClean="0">
                <a:latin typeface="メイリオ" panose="020B0604030504040204" pitchFamily="50" charset="-128"/>
                <a:ea typeface="メイリオ" panose="020B0604030504040204" pitchFamily="50" charset="-128"/>
              </a:rPr>
              <a:t>障</a:t>
            </a:r>
            <a:r>
              <a:rPr lang="ja-JP" altLang="en-US" sz="2400" dirty="0" err="1">
                <a:latin typeface="メイリオ" panose="020B0604030504040204" pitchFamily="50" charset="-128"/>
                <a:ea typeface="メイリオ" panose="020B0604030504040204" pitchFamily="50" charset="-128"/>
              </a:rPr>
              <a:t>がい</a:t>
            </a:r>
            <a:r>
              <a:rPr lang="ja-JP" altLang="en-US" sz="2400" dirty="0">
                <a:latin typeface="メイリオ" panose="020B0604030504040204" pitchFamily="50" charset="-128"/>
                <a:ea typeface="メイリオ" panose="020B0604030504040204" pitchFamily="50" charset="-128"/>
              </a:rPr>
              <a:t>者への合理的配慮の提供については、障害者権利条約の規定では義務であるが、障害者差別解消法制定時は、国民にその概念が浸透しておらず、３年後の見直し規定を定めて法も条例も努力義務に留めた</a:t>
            </a:r>
            <a:r>
              <a:rPr lang="ja-JP" altLang="en-US" sz="2400" dirty="0" smtClean="0">
                <a:latin typeface="メイリオ" panose="020B0604030504040204" pitchFamily="50" charset="-128"/>
                <a:ea typeface="メイリオ" panose="020B0604030504040204" pitchFamily="50" charset="-128"/>
              </a:rPr>
              <a:t>。</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現在</a:t>
            </a:r>
            <a:r>
              <a:rPr lang="ja-JP" altLang="en-US" sz="2400" dirty="0" smtClean="0">
                <a:latin typeface="メイリオ" panose="020B0604030504040204" pitchFamily="50" charset="-128"/>
                <a:ea typeface="メイリオ" panose="020B0604030504040204" pitchFamily="50" charset="-128"/>
              </a:rPr>
              <a:t>、この概念が</a:t>
            </a:r>
            <a:r>
              <a:rPr lang="ja-JP" altLang="en-US" sz="2400" dirty="0">
                <a:latin typeface="メイリオ" panose="020B0604030504040204" pitchFamily="50" charset="-128"/>
                <a:ea typeface="メイリオ" panose="020B0604030504040204" pitchFamily="50" charset="-128"/>
              </a:rPr>
              <a:t>相当浸透し、国も義務化に向けて改正を検討中。大阪府においては、障がい者差別解消協議会での検討の結果</a:t>
            </a:r>
            <a:r>
              <a:rPr lang="ja-JP" altLang="en-US" sz="2400" dirty="0" smtClean="0">
                <a:latin typeface="メイリオ" panose="020B0604030504040204" pitchFamily="50" charset="-128"/>
                <a:ea typeface="メイリオ" panose="020B0604030504040204" pitchFamily="50" charset="-128"/>
              </a:rPr>
              <a:t>、「義務化</a:t>
            </a:r>
            <a:r>
              <a:rPr lang="ja-JP" altLang="en-US" sz="2400" dirty="0">
                <a:latin typeface="メイリオ" panose="020B0604030504040204" pitchFamily="50" charset="-128"/>
                <a:ea typeface="メイリオ" panose="020B0604030504040204" pitchFamily="50" charset="-128"/>
              </a:rPr>
              <a:t>の方向で進める</a:t>
            </a:r>
            <a:r>
              <a:rPr lang="ja-JP" altLang="en-US" sz="2400" dirty="0" smtClean="0">
                <a:latin typeface="メイリオ" panose="020B0604030504040204" pitchFamily="50" charset="-128"/>
                <a:ea typeface="メイリオ" panose="020B0604030504040204" pitchFamily="50" charset="-128"/>
              </a:rPr>
              <a:t>べき」と</a:t>
            </a:r>
            <a:r>
              <a:rPr lang="ja-JP" altLang="en-US" sz="2400" dirty="0">
                <a:latin typeface="メイリオ" panose="020B0604030504040204" pitchFamily="50" charset="-128"/>
                <a:ea typeface="メイリオ" panose="020B0604030504040204" pitchFamily="50" charset="-128"/>
              </a:rPr>
              <a:t>の結論が出たことから、そのための条例改正を行うもの。</a:t>
            </a:r>
          </a:p>
        </p:txBody>
      </p:sp>
      <p:sp>
        <p:nvSpPr>
          <p:cNvPr id="8" name="正方形/長方形 7"/>
          <p:cNvSpPr/>
          <p:nvPr/>
        </p:nvSpPr>
        <p:spPr>
          <a:xfrm>
            <a:off x="637766" y="1815932"/>
            <a:ext cx="7571303" cy="584775"/>
          </a:xfrm>
          <a:prstGeom prst="rect">
            <a:avLst/>
          </a:prstGeom>
        </p:spPr>
        <p:txBody>
          <a:bodyPr wrap="none">
            <a:spAutoFit/>
          </a:bodyPr>
          <a:lstStyle/>
          <a:p>
            <a:r>
              <a:rPr lang="ja-JP" altLang="en-US" sz="3200" dirty="0">
                <a:latin typeface="メイリオ" panose="020B0604030504040204" pitchFamily="50" charset="-128"/>
                <a:ea typeface="メイリオ" panose="020B0604030504040204" pitchFamily="50" charset="-128"/>
              </a:rPr>
              <a:t>事業者による合理的配慮の提供を義務化</a:t>
            </a:r>
          </a:p>
        </p:txBody>
      </p:sp>
      <p:sp>
        <p:nvSpPr>
          <p:cNvPr id="9" name="正方形/長方形 8"/>
          <p:cNvSpPr/>
          <p:nvPr/>
        </p:nvSpPr>
        <p:spPr>
          <a:xfrm>
            <a:off x="337113" y="1000195"/>
            <a:ext cx="2954655" cy="461665"/>
          </a:xfrm>
          <a:prstGeom prst="rect">
            <a:avLst/>
          </a:prstGeom>
        </p:spPr>
        <p:txBody>
          <a:bodyPr wrap="none">
            <a:spAutoFit/>
          </a:bodyPr>
          <a:lstStyle/>
          <a:p>
            <a:r>
              <a:rPr kumimoji="1" lang="ja-JP" altLang="en-US" sz="2400" dirty="0">
                <a:latin typeface="メイリオ" panose="020B0604030504040204" pitchFamily="50" charset="-128"/>
                <a:ea typeface="メイリオ" panose="020B0604030504040204" pitchFamily="50" charset="-128"/>
              </a:rPr>
              <a:t>条例改正のポイント</a:t>
            </a:r>
          </a:p>
        </p:txBody>
      </p:sp>
      <p:sp>
        <p:nvSpPr>
          <p:cNvPr id="10" name="角丸四角形 9"/>
          <p:cNvSpPr/>
          <p:nvPr/>
        </p:nvSpPr>
        <p:spPr>
          <a:xfrm>
            <a:off x="463640" y="1540123"/>
            <a:ext cx="7984901" cy="100989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56038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31819" y="759854"/>
            <a:ext cx="844854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231819" y="270453"/>
            <a:ext cx="1415772" cy="461665"/>
          </a:xfrm>
          <a:prstGeom prst="rect">
            <a:avLst/>
          </a:prstGeom>
          <a:noFill/>
        </p:spPr>
        <p:txBody>
          <a:bodyPr wrap="none" rtlCol="0">
            <a:spAutoFit/>
          </a:bodyPr>
          <a:lstStyle/>
          <a:p>
            <a:r>
              <a:rPr kumimoji="1" lang="ja-JP" altLang="en-US" sz="2400" dirty="0">
                <a:latin typeface="メイリオ" panose="020B0604030504040204" pitchFamily="50" charset="-128"/>
                <a:ea typeface="メイリオ" panose="020B0604030504040204" pitchFamily="50" charset="-128"/>
              </a:rPr>
              <a:t>２</a:t>
            </a:r>
            <a:r>
              <a:rPr kumimoji="1" lang="ja-JP" altLang="en-US" sz="2400" dirty="0" smtClean="0">
                <a:latin typeface="メイリオ" panose="020B0604030504040204" pitchFamily="50" charset="-128"/>
                <a:ea typeface="メイリオ" panose="020B0604030504040204" pitchFamily="50" charset="-128"/>
              </a:rPr>
              <a:t>．背景</a:t>
            </a:r>
            <a:endParaRPr kumimoji="1" lang="ja-JP" altLang="en-US" sz="2400" dirty="0">
              <a:latin typeface="メイリオ" panose="020B0604030504040204" pitchFamily="50" charset="-128"/>
              <a:ea typeface="メイリオ" panose="020B0604030504040204" pitchFamily="50" charset="-128"/>
            </a:endParaRPr>
          </a:p>
        </p:txBody>
      </p:sp>
      <p:sp>
        <p:nvSpPr>
          <p:cNvPr id="7" name="正方形/長方形 6"/>
          <p:cNvSpPr/>
          <p:nvPr/>
        </p:nvSpPr>
        <p:spPr>
          <a:xfrm>
            <a:off x="624619" y="864493"/>
            <a:ext cx="5956483" cy="1446550"/>
          </a:xfrm>
          <a:prstGeom prst="rect">
            <a:avLst/>
          </a:prstGeom>
        </p:spPr>
        <p:txBody>
          <a:bodyPr wrap="square">
            <a:spAutoFit/>
          </a:bodyPr>
          <a:lstStyle/>
          <a:p>
            <a:r>
              <a:rPr lang="ja-JP" altLang="en-US" dirty="0">
                <a:latin typeface="メイリオ" panose="020B0604030504040204" pitchFamily="50" charset="-128"/>
                <a:ea typeface="メイリオ" panose="020B0604030504040204" pitchFamily="50" charset="-128"/>
              </a:rPr>
              <a:t>平成</a:t>
            </a:r>
            <a:r>
              <a:rPr lang="en-US" altLang="ja-JP" dirty="0">
                <a:latin typeface="メイリオ" panose="020B0604030504040204" pitchFamily="50" charset="-128"/>
                <a:ea typeface="メイリオ" panose="020B0604030504040204" pitchFamily="50" charset="-128"/>
              </a:rPr>
              <a:t>18</a:t>
            </a:r>
            <a:r>
              <a:rPr lang="ja-JP" altLang="en-US" dirty="0">
                <a:latin typeface="メイリオ" panose="020B0604030504040204" pitchFamily="50" charset="-128"/>
                <a:ea typeface="メイリオ" panose="020B0604030504040204" pitchFamily="50" charset="-128"/>
              </a:rPr>
              <a:t>年　　　　障害者権利条約が国連で採択</a:t>
            </a: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日本は平成</a:t>
            </a:r>
            <a:r>
              <a:rPr lang="en-US" altLang="ja-JP" dirty="0">
                <a:latin typeface="メイリオ" panose="020B0604030504040204" pitchFamily="50" charset="-128"/>
                <a:ea typeface="メイリオ" panose="020B0604030504040204" pitchFamily="50" charset="-128"/>
              </a:rPr>
              <a:t>26</a:t>
            </a:r>
            <a:r>
              <a:rPr lang="ja-JP" altLang="en-US" dirty="0">
                <a:latin typeface="メイリオ" panose="020B0604030504040204" pitchFamily="50" charset="-128"/>
                <a:ea typeface="メイリオ" panose="020B0604030504040204" pitchFamily="50" charset="-128"/>
              </a:rPr>
              <a:t>年に批准）</a:t>
            </a:r>
          </a:p>
          <a:p>
            <a:endParaRPr lang="ja-JP" altLang="en-US" sz="800" dirty="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平成</a:t>
            </a:r>
            <a:r>
              <a:rPr lang="en-US" altLang="ja-JP" dirty="0">
                <a:latin typeface="メイリオ" panose="020B0604030504040204" pitchFamily="50" charset="-128"/>
                <a:ea typeface="メイリオ" panose="020B0604030504040204" pitchFamily="50" charset="-128"/>
              </a:rPr>
              <a:t>25</a:t>
            </a:r>
            <a:r>
              <a:rPr lang="ja-JP" altLang="en-US" dirty="0">
                <a:latin typeface="メイリオ" panose="020B0604030504040204" pitchFamily="50" charset="-128"/>
                <a:ea typeface="メイリオ" panose="020B0604030504040204" pitchFamily="50" charset="-128"/>
              </a:rPr>
              <a:t>年　　　　障害者差別解消法の制定</a:t>
            </a:r>
          </a:p>
          <a:p>
            <a:endParaRPr lang="ja-JP" altLang="en-US" sz="800" dirty="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平成</a:t>
            </a:r>
            <a:r>
              <a:rPr lang="en-US" altLang="ja-JP" dirty="0">
                <a:latin typeface="メイリオ" panose="020B0604030504040204" pitchFamily="50" charset="-128"/>
                <a:ea typeface="メイリオ" panose="020B0604030504040204" pitchFamily="50" charset="-128"/>
              </a:rPr>
              <a:t>28</a:t>
            </a:r>
            <a:r>
              <a:rPr lang="ja-JP" altLang="en-US" dirty="0">
                <a:latin typeface="メイリオ" panose="020B0604030504040204" pitchFamily="50" charset="-128"/>
                <a:ea typeface="メイリオ" panose="020B0604030504040204" pitchFamily="50" charset="-128"/>
              </a:rPr>
              <a:t>年４月　</a:t>
            </a:r>
            <a:r>
              <a:rPr lang="ja-JP" altLang="en-US" dirty="0" smtClean="0">
                <a:latin typeface="メイリオ" panose="020B0604030504040204" pitchFamily="50" charset="-128"/>
                <a:ea typeface="メイリオ" panose="020B0604030504040204" pitchFamily="50" charset="-128"/>
              </a:rPr>
              <a:t>　障害者</a:t>
            </a:r>
            <a:r>
              <a:rPr lang="ja-JP" altLang="en-US" dirty="0">
                <a:latin typeface="メイリオ" panose="020B0604030504040204" pitchFamily="50" charset="-128"/>
                <a:ea typeface="メイリオ" panose="020B0604030504040204" pitchFamily="50" charset="-128"/>
              </a:rPr>
              <a:t>差別解消法の施行</a:t>
            </a:r>
          </a:p>
        </p:txBody>
      </p:sp>
      <p:sp>
        <p:nvSpPr>
          <p:cNvPr id="8" name="角丸四角形吹き出し 7"/>
          <p:cNvSpPr/>
          <p:nvPr/>
        </p:nvSpPr>
        <p:spPr>
          <a:xfrm>
            <a:off x="624619" y="2492955"/>
            <a:ext cx="8178083" cy="2613208"/>
          </a:xfrm>
          <a:prstGeom prst="wedgeRoundRectCallout">
            <a:avLst>
              <a:gd name="adj1" fmla="val 808"/>
              <a:gd name="adj2" fmla="val -59204"/>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169832" y="2562888"/>
            <a:ext cx="3262432"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rPr>
              <a:t>〇</a:t>
            </a:r>
            <a:r>
              <a:rPr kumimoji="1" lang="ja-JP" altLang="en-US" sz="1600" dirty="0" err="1" smtClean="0">
                <a:latin typeface="メイリオ" panose="020B0604030504040204" pitchFamily="50" charset="-128"/>
                <a:ea typeface="メイリオ" panose="020B0604030504040204" pitchFamily="50" charset="-128"/>
              </a:rPr>
              <a:t>障がいを</a:t>
            </a:r>
            <a:r>
              <a:rPr kumimoji="1" lang="ja-JP" altLang="en-US" sz="1600" dirty="0" smtClean="0">
                <a:latin typeface="メイリオ" panose="020B0604030504040204" pitchFamily="50" charset="-128"/>
                <a:ea typeface="メイリオ" panose="020B0604030504040204" pitchFamily="50" charset="-128"/>
              </a:rPr>
              <a:t>理由とする差別の禁止</a:t>
            </a:r>
            <a:endParaRPr kumimoji="1" lang="ja-JP" altLang="en-US" sz="16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169832" y="4028945"/>
            <a:ext cx="5519460" cy="1077218"/>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rPr>
              <a:t>〇差別を解消するための支援措置</a:t>
            </a:r>
            <a:endParaRPr kumimoji="1" lang="en-US" altLang="ja-JP" sz="1600" dirty="0" smtClean="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rPr>
              <a:t>　国・地方公共団体（都道府県・市町村）の責務を規定</a:t>
            </a:r>
            <a:endParaRPr kumimoji="1" lang="en-US" altLang="ja-JP" sz="1600" dirty="0" smtClean="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rPr>
              <a:t>　「相談、紛争の防止・解決の体制整備」（第</a:t>
            </a:r>
            <a:r>
              <a:rPr kumimoji="1" lang="en-US" altLang="ja-JP" sz="1600" dirty="0" smtClean="0">
                <a:latin typeface="メイリオ" panose="020B0604030504040204" pitchFamily="50" charset="-128"/>
                <a:ea typeface="メイリオ" panose="020B0604030504040204" pitchFamily="50" charset="-128"/>
              </a:rPr>
              <a:t>14</a:t>
            </a:r>
            <a:r>
              <a:rPr kumimoji="1" lang="ja-JP" altLang="en-US" sz="1600" dirty="0" smtClean="0">
                <a:latin typeface="メイリオ" panose="020B0604030504040204" pitchFamily="50" charset="-128"/>
                <a:ea typeface="メイリオ" panose="020B0604030504040204" pitchFamily="50" charset="-128"/>
              </a:rPr>
              <a:t>条）</a:t>
            </a:r>
            <a:endParaRPr kumimoji="1" lang="en-US" altLang="ja-JP" sz="1600" dirty="0" smtClean="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rPr>
              <a:t>　「普及・啓発活動の実施」（第</a:t>
            </a:r>
            <a:r>
              <a:rPr kumimoji="1" lang="en-US" altLang="ja-JP" sz="1600" dirty="0" smtClean="0">
                <a:latin typeface="メイリオ" panose="020B0604030504040204" pitchFamily="50" charset="-128"/>
                <a:ea typeface="メイリオ" panose="020B0604030504040204" pitchFamily="50" charset="-128"/>
              </a:rPr>
              <a:t>15</a:t>
            </a:r>
            <a:r>
              <a:rPr kumimoji="1" lang="ja-JP" altLang="en-US" sz="1600" dirty="0" smtClean="0">
                <a:latin typeface="メイリオ" panose="020B0604030504040204" pitchFamily="50" charset="-128"/>
                <a:ea typeface="メイリオ" panose="020B0604030504040204" pitchFamily="50" charset="-128"/>
              </a:rPr>
              <a:t>条）</a:t>
            </a:r>
            <a:endParaRPr kumimoji="1" lang="ja-JP" altLang="en-US" sz="1600" dirty="0">
              <a:latin typeface="メイリオ" panose="020B0604030504040204" pitchFamily="50" charset="-128"/>
              <a:ea typeface="メイリオ"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025631907"/>
              </p:ext>
            </p:extLst>
          </p:nvPr>
        </p:nvGraphicFramePr>
        <p:xfrm>
          <a:off x="1498241" y="2867830"/>
          <a:ext cx="6988935" cy="1112520"/>
        </p:xfrm>
        <a:graphic>
          <a:graphicData uri="http://schemas.openxmlformats.org/drawingml/2006/table">
            <a:tbl>
              <a:tblPr firstRow="1" bandRow="1">
                <a:tableStyleId>{5C22544A-7EE6-4342-B048-85BDC9FD1C3A}</a:tableStyleId>
              </a:tblPr>
              <a:tblGrid>
                <a:gridCol w="1463900">
                  <a:extLst>
                    <a:ext uri="{9D8B030D-6E8A-4147-A177-3AD203B41FA5}">
                      <a16:colId xmlns:a16="http://schemas.microsoft.com/office/drawing/2014/main" val="3643303028"/>
                    </a:ext>
                  </a:extLst>
                </a:gridCol>
                <a:gridCol w="3258355">
                  <a:extLst>
                    <a:ext uri="{9D8B030D-6E8A-4147-A177-3AD203B41FA5}">
                      <a16:colId xmlns:a16="http://schemas.microsoft.com/office/drawing/2014/main" val="3240882054"/>
                    </a:ext>
                  </a:extLst>
                </a:gridCol>
                <a:gridCol w="2266680">
                  <a:extLst>
                    <a:ext uri="{9D8B030D-6E8A-4147-A177-3AD203B41FA5}">
                      <a16:colId xmlns:a16="http://schemas.microsoft.com/office/drawing/2014/main" val="1695006344"/>
                    </a:ext>
                  </a:extLst>
                </a:gridCol>
              </a:tblGrid>
              <a:tr h="370840">
                <a:tc>
                  <a:txBody>
                    <a:bodyPr/>
                    <a:lstStyle/>
                    <a:p>
                      <a:endParaRPr kumimoji="1" lang="ja-JP" altLang="en-US" dirty="0"/>
                    </a:p>
                  </a:txBody>
                  <a:tcPr/>
                </a:tc>
                <a:tc>
                  <a:txBody>
                    <a:bodyPr/>
                    <a:lstStyle/>
                    <a:p>
                      <a:pPr algn="ctr"/>
                      <a:r>
                        <a:rPr kumimoji="1" lang="ja-JP" altLang="en-US" dirty="0" smtClean="0"/>
                        <a:t>不当な差別的取扱いの禁止</a:t>
                      </a:r>
                      <a:endParaRPr kumimoji="1" lang="ja-JP" altLang="en-US" dirty="0"/>
                    </a:p>
                  </a:txBody>
                  <a:tcPr/>
                </a:tc>
                <a:tc>
                  <a:txBody>
                    <a:bodyPr/>
                    <a:lstStyle/>
                    <a:p>
                      <a:pPr algn="ctr"/>
                      <a:r>
                        <a:rPr kumimoji="1" lang="ja-JP" altLang="en-US" dirty="0" smtClean="0"/>
                        <a:t>合理的配慮の提供</a:t>
                      </a:r>
                      <a:endParaRPr kumimoji="1" lang="ja-JP" altLang="en-US" dirty="0"/>
                    </a:p>
                  </a:txBody>
                  <a:tcPr/>
                </a:tc>
                <a:extLst>
                  <a:ext uri="{0D108BD9-81ED-4DB2-BD59-A6C34878D82A}">
                    <a16:rowId xmlns:a16="http://schemas.microsoft.com/office/drawing/2014/main" val="2407018332"/>
                  </a:ext>
                </a:extLst>
              </a:tr>
              <a:tr h="370840">
                <a:tc>
                  <a:txBody>
                    <a:bodyPr/>
                    <a:lstStyle/>
                    <a:p>
                      <a:r>
                        <a:rPr kumimoji="1" lang="ja-JP" altLang="en-US" dirty="0" smtClean="0"/>
                        <a:t>行政機関</a:t>
                      </a:r>
                      <a:endParaRPr kumimoji="1" lang="ja-JP" altLang="en-US" dirty="0"/>
                    </a:p>
                  </a:txBody>
                  <a:tcPr/>
                </a:tc>
                <a:tc>
                  <a:txBody>
                    <a:bodyPr/>
                    <a:lstStyle/>
                    <a:p>
                      <a:pPr algn="ctr"/>
                      <a:r>
                        <a:rPr kumimoji="1" lang="ja-JP" altLang="en-US" dirty="0" smtClean="0"/>
                        <a:t>義　　務</a:t>
                      </a:r>
                      <a:endParaRPr kumimoji="1" lang="ja-JP" altLang="en-US" dirty="0"/>
                    </a:p>
                  </a:txBody>
                  <a:tcPr/>
                </a:tc>
                <a:tc>
                  <a:txBody>
                    <a:bodyPr/>
                    <a:lstStyle/>
                    <a:p>
                      <a:pPr algn="ctr"/>
                      <a:r>
                        <a:rPr kumimoji="1" lang="ja-JP" altLang="en-US" dirty="0" smtClean="0"/>
                        <a:t>義　　務　</a:t>
                      </a:r>
                      <a:endParaRPr kumimoji="1" lang="ja-JP" altLang="en-US" dirty="0"/>
                    </a:p>
                  </a:txBody>
                  <a:tcPr/>
                </a:tc>
                <a:extLst>
                  <a:ext uri="{0D108BD9-81ED-4DB2-BD59-A6C34878D82A}">
                    <a16:rowId xmlns:a16="http://schemas.microsoft.com/office/drawing/2014/main" val="993632036"/>
                  </a:ext>
                </a:extLst>
              </a:tr>
              <a:tr h="370840">
                <a:tc>
                  <a:txBody>
                    <a:bodyPr/>
                    <a:lstStyle/>
                    <a:p>
                      <a:r>
                        <a:rPr kumimoji="1" lang="ja-JP" altLang="en-US" dirty="0" smtClean="0"/>
                        <a:t>事業者</a:t>
                      </a:r>
                      <a:endParaRPr kumimoji="1" lang="ja-JP" altLang="en-US" dirty="0"/>
                    </a:p>
                  </a:txBody>
                  <a:tcPr/>
                </a:tc>
                <a:tc>
                  <a:txBody>
                    <a:bodyPr/>
                    <a:lstStyle/>
                    <a:p>
                      <a:pPr algn="ctr"/>
                      <a:r>
                        <a:rPr kumimoji="1" lang="ja-JP" altLang="en-US" dirty="0" smtClean="0"/>
                        <a:t>義　　務</a:t>
                      </a:r>
                      <a:endParaRPr kumimoji="1" lang="ja-JP" altLang="en-US" dirty="0"/>
                    </a:p>
                  </a:txBody>
                  <a:tcPr/>
                </a:tc>
                <a:tc>
                  <a:txBody>
                    <a:bodyPr/>
                    <a:lstStyle/>
                    <a:p>
                      <a:pPr algn="ctr"/>
                      <a:r>
                        <a:rPr kumimoji="1" lang="ja-JP" altLang="en-US" dirty="0" smtClean="0">
                          <a:solidFill>
                            <a:srgbClr val="FF0000"/>
                          </a:solidFill>
                        </a:rPr>
                        <a:t>努力義務</a:t>
                      </a:r>
                      <a:endParaRPr kumimoji="1" lang="ja-JP" altLang="en-US" dirty="0">
                        <a:solidFill>
                          <a:srgbClr val="FF0000"/>
                        </a:solidFill>
                      </a:endParaRPr>
                    </a:p>
                  </a:txBody>
                  <a:tcPr/>
                </a:tc>
                <a:extLst>
                  <a:ext uri="{0D108BD9-81ED-4DB2-BD59-A6C34878D82A}">
                    <a16:rowId xmlns:a16="http://schemas.microsoft.com/office/drawing/2014/main" val="1477384804"/>
                  </a:ext>
                </a:extLst>
              </a:tr>
            </a:tbl>
          </a:graphicData>
        </a:graphic>
      </p:graphicFrame>
      <p:sp>
        <p:nvSpPr>
          <p:cNvPr id="12" name="正方形/長方形 11"/>
          <p:cNvSpPr/>
          <p:nvPr/>
        </p:nvSpPr>
        <p:spPr>
          <a:xfrm>
            <a:off x="556229" y="5199424"/>
            <a:ext cx="8343072" cy="1600438"/>
          </a:xfrm>
          <a:prstGeom prst="rect">
            <a:avLst/>
          </a:prstGeom>
        </p:spPr>
        <p:txBody>
          <a:bodyPr wrap="square">
            <a:spAutoFit/>
          </a:bodyPr>
          <a:lstStyle/>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不当な差別的</a:t>
            </a:r>
            <a:r>
              <a:rPr lang="ja-JP" altLang="en-US" sz="1400" dirty="0" smtClean="0">
                <a:latin typeface="メイリオ" panose="020B0604030504040204" pitchFamily="50" charset="-128"/>
                <a:ea typeface="メイリオ" panose="020B0604030504040204" pitchFamily="50" charset="-128"/>
              </a:rPr>
              <a:t>取扱い：</a:t>
            </a:r>
            <a:r>
              <a:rPr lang="ja-JP" altLang="en-US" sz="1400" dirty="0" err="1" smtClean="0">
                <a:latin typeface="メイリオ" panose="020B0604030504040204" pitchFamily="50" charset="-128"/>
                <a:ea typeface="メイリオ" panose="020B0604030504040204" pitchFamily="50" charset="-128"/>
              </a:rPr>
              <a:t>障</a:t>
            </a:r>
            <a:r>
              <a:rPr lang="ja-JP" altLang="en-US" sz="1400" dirty="0" err="1">
                <a:latin typeface="メイリオ" panose="020B0604030504040204" pitchFamily="50" charset="-128"/>
                <a:ea typeface="メイリオ" panose="020B0604030504040204" pitchFamily="50" charset="-128"/>
              </a:rPr>
              <a:t>がいを</a:t>
            </a:r>
            <a:r>
              <a:rPr lang="ja-JP" altLang="en-US" sz="1400" dirty="0">
                <a:latin typeface="メイリオ" panose="020B0604030504040204" pitchFamily="50" charset="-128"/>
                <a:ea typeface="メイリオ" panose="020B0604030504040204" pitchFamily="50" charset="-128"/>
              </a:rPr>
              <a:t>理由として、正当な理由もなく、サービスの提供をしないこと。</a:t>
            </a:r>
          </a:p>
          <a:p>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例）店に入ろうとした際に、車いすを利用していることを理由に</a:t>
            </a:r>
            <a:r>
              <a:rPr lang="ja-JP" altLang="en-US" sz="1400" dirty="0" smtClean="0">
                <a:latin typeface="メイリオ" panose="020B0604030504040204" pitchFamily="50" charset="-128"/>
                <a:ea typeface="メイリオ" panose="020B0604030504040204" pitchFamily="50" charset="-128"/>
              </a:rPr>
              <a:t>断られた</a:t>
            </a:r>
            <a:r>
              <a:rPr lang="ja-JP" altLang="en-US" sz="1400" dirty="0">
                <a:latin typeface="メイリオ" panose="020B0604030504040204" pitchFamily="50" charset="-128"/>
                <a:ea typeface="メイリオ" panose="020B0604030504040204" pitchFamily="50" charset="-128"/>
              </a:rPr>
              <a:t>。</a:t>
            </a:r>
          </a:p>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合理的</a:t>
            </a:r>
            <a:r>
              <a:rPr lang="ja-JP" altLang="en-US" sz="1400" dirty="0" smtClean="0">
                <a:latin typeface="メイリオ" panose="020B0604030504040204" pitchFamily="50" charset="-128"/>
                <a:ea typeface="メイリオ" panose="020B0604030504040204" pitchFamily="50" charset="-128"/>
              </a:rPr>
              <a:t>配慮：</a:t>
            </a:r>
            <a:r>
              <a:rPr lang="ja-JP" altLang="en-US" sz="1400" dirty="0" err="1" smtClean="0">
                <a:latin typeface="メイリオ" panose="020B0604030504040204" pitchFamily="50" charset="-128"/>
                <a:ea typeface="メイリオ" panose="020B0604030504040204" pitchFamily="50" charset="-128"/>
              </a:rPr>
              <a:t>障がい</a:t>
            </a:r>
            <a:r>
              <a:rPr lang="ja-JP" altLang="en-US" sz="1400" dirty="0" smtClean="0">
                <a:latin typeface="メイリオ" panose="020B0604030504040204" pitchFamily="50" charset="-128"/>
                <a:ea typeface="メイリオ" panose="020B0604030504040204" pitchFamily="50" charset="-128"/>
              </a:rPr>
              <a:t>者が個々の場面において必要としている社会的障壁を除去するための必要かつ</a:t>
            </a:r>
            <a:endParaRPr lang="en-US" altLang="ja-JP" sz="1400" dirty="0" smtClean="0">
              <a:latin typeface="メイリオ" panose="020B0604030504040204" pitchFamily="50" charset="-128"/>
              <a:ea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rPr>
              <a:t>　　　　　　　合理的な取組であり、その実施に伴う負担が過重でないもの。</a:t>
            </a:r>
            <a:endParaRPr lang="en-US" altLang="ja-JP" sz="1400" dirty="0" smtClean="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　　　　　　なお、不特定多数の</a:t>
            </a:r>
            <a:r>
              <a:rPr lang="ja-JP" altLang="en-US" sz="1400" dirty="0" err="1" smtClean="0">
                <a:latin typeface="メイリオ" panose="020B0604030504040204" pitchFamily="50" charset="-128"/>
                <a:ea typeface="メイリオ" panose="020B0604030504040204" pitchFamily="50" charset="-128"/>
              </a:rPr>
              <a:t>障がい</a:t>
            </a:r>
            <a:r>
              <a:rPr lang="ja-JP" altLang="en-US" sz="1400" dirty="0" smtClean="0">
                <a:latin typeface="メイリオ" panose="020B0604030504040204" pitchFamily="50" charset="-128"/>
                <a:ea typeface="メイリオ" panose="020B0604030504040204" pitchFamily="50" charset="-128"/>
              </a:rPr>
              <a:t>者を主な対象として行われるエレベータやスロープの設置</a:t>
            </a:r>
            <a:endParaRPr lang="en-US" altLang="ja-JP" sz="1400" dirty="0" smtClean="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　　　　　　などの「環境の整備」は法第５条において努力義務とされている。</a:t>
            </a:r>
            <a:endParaRPr lang="en-US" altLang="ja-JP" sz="1400" dirty="0" smtClean="0">
              <a:latin typeface="メイリオ" panose="020B0604030504040204" pitchFamily="50" charset="-128"/>
              <a:ea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rPr>
              <a:t>　（例）窓口等で、筆談や読み上げなど、障がいの特性に応じたコミュニケーションで対応する。</a:t>
            </a:r>
            <a:endParaRPr lang="en-US" altLang="ja-JP" sz="1400" dirty="0" smtClean="0">
              <a:latin typeface="メイリオ" panose="020B0604030504040204" pitchFamily="50" charset="-128"/>
              <a:ea typeface="メイリオ" panose="020B0604030504040204" pitchFamily="50" charset="-128"/>
            </a:endParaRPr>
          </a:p>
        </p:txBody>
      </p:sp>
      <p:sp>
        <p:nvSpPr>
          <p:cNvPr id="13" name="スライド番号プレースホルダー 3"/>
          <p:cNvSpPr txBox="1">
            <a:spLocks/>
          </p:cNvSpPr>
          <p:nvPr/>
        </p:nvSpPr>
        <p:spPr>
          <a:xfrm>
            <a:off x="7089014" y="6498020"/>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CF05A4C-054E-4FE2-A6BB-C64041AD0145}" type="slidenum">
              <a:rPr kumimoji="1" lang="ja-JP" altLang="en-US" smtClean="0">
                <a:solidFill>
                  <a:schemeClr val="tx1"/>
                </a:solidFill>
                <a:latin typeface="メイリオ" panose="020B0604030504040204" pitchFamily="50" charset="-128"/>
                <a:ea typeface="メイリオ" panose="020B0604030504040204" pitchFamily="50" charset="-128"/>
              </a:rPr>
              <a:pPr/>
              <a:t>2</a:t>
            </a:fld>
            <a:endParaRPr kumimoji="1" lang="ja-JP" altLang="en-US"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64511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6612316" y="4550828"/>
            <a:ext cx="0" cy="936000"/>
          </a:xfrm>
          <a:prstGeom prst="line">
            <a:avLst/>
          </a:prstGeom>
          <a:ln w="28575">
            <a:solidFill>
              <a:srgbClr val="EC4444"/>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1118319" y="3757833"/>
            <a:ext cx="1083967" cy="60612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1002407" y="3243633"/>
            <a:ext cx="1367306" cy="13081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相談者</a:t>
            </a:r>
            <a:endParaRPr kumimoji="1" lang="en-US" altLang="ja-JP" sz="1600" dirty="0" smtClean="0">
              <a:solidFill>
                <a:schemeClr val="tx1"/>
              </a:solidFill>
            </a:endParaRPr>
          </a:p>
          <a:p>
            <a:pPr algn="ctr"/>
            <a:endParaRPr kumimoji="1" lang="en-US" altLang="ja-JP" sz="800" dirty="0" smtClean="0">
              <a:solidFill>
                <a:schemeClr val="tx1"/>
              </a:solidFill>
            </a:endParaRPr>
          </a:p>
          <a:p>
            <a:pPr algn="ctr"/>
            <a:r>
              <a:rPr kumimoji="1" lang="ja-JP" altLang="en-US" sz="1600" dirty="0" err="1">
                <a:solidFill>
                  <a:schemeClr val="tx1"/>
                </a:solidFill>
              </a:rPr>
              <a:t>障がい</a:t>
            </a:r>
            <a:r>
              <a:rPr kumimoji="1" lang="ja-JP" altLang="en-US" sz="1600" dirty="0" smtClean="0">
                <a:solidFill>
                  <a:schemeClr val="tx1"/>
                </a:solidFill>
              </a:rPr>
              <a:t>者等</a:t>
            </a:r>
            <a:endParaRPr kumimoji="1" lang="en-US" altLang="ja-JP" sz="1600" dirty="0" smtClean="0">
              <a:solidFill>
                <a:schemeClr val="tx1"/>
              </a:solidFill>
            </a:endParaRPr>
          </a:p>
          <a:p>
            <a:pPr algn="ctr"/>
            <a:r>
              <a:rPr kumimoji="1" lang="ja-JP" altLang="en-US" sz="1600" dirty="0">
                <a:solidFill>
                  <a:schemeClr val="tx1"/>
                </a:solidFill>
              </a:rPr>
              <a:t>事業者</a:t>
            </a:r>
          </a:p>
        </p:txBody>
      </p:sp>
      <p:sp>
        <p:nvSpPr>
          <p:cNvPr id="8" name="角丸四角形 7"/>
          <p:cNvSpPr/>
          <p:nvPr/>
        </p:nvSpPr>
        <p:spPr>
          <a:xfrm>
            <a:off x="1002407" y="4807504"/>
            <a:ext cx="4429803" cy="2817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9" name="角丸四角形 8"/>
          <p:cNvSpPr/>
          <p:nvPr/>
        </p:nvSpPr>
        <p:spPr>
          <a:xfrm>
            <a:off x="950892" y="2846226"/>
            <a:ext cx="1251394" cy="295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10" name="直線コネクタ 9"/>
          <p:cNvCxnSpPr/>
          <p:nvPr/>
        </p:nvCxnSpPr>
        <p:spPr>
          <a:xfrm>
            <a:off x="231819" y="695459"/>
            <a:ext cx="844854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231819" y="270453"/>
            <a:ext cx="8494633" cy="461665"/>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３．大阪府障害を理由とする差別の解消の推進に関する条例</a:t>
            </a:r>
            <a:endParaRPr kumimoji="1" lang="ja-JP" altLang="en-US" sz="2400" dirty="0">
              <a:latin typeface="メイリオ" panose="020B0604030504040204" pitchFamily="50" charset="-128"/>
              <a:ea typeface="メイリオ" panose="020B0604030504040204" pitchFamily="50" charset="-128"/>
            </a:endParaRPr>
          </a:p>
        </p:txBody>
      </p:sp>
      <p:sp>
        <p:nvSpPr>
          <p:cNvPr id="12" name="正方形/長方形 11"/>
          <p:cNvSpPr/>
          <p:nvPr/>
        </p:nvSpPr>
        <p:spPr>
          <a:xfrm>
            <a:off x="283334" y="812570"/>
            <a:ext cx="8397026" cy="1323439"/>
          </a:xfrm>
          <a:prstGeom prst="rect">
            <a:avLst/>
          </a:prstGeom>
        </p:spPr>
        <p:txBody>
          <a:bodyPr wrap="square">
            <a:spAutoFit/>
          </a:bodyPr>
          <a:lstStyle/>
          <a:p>
            <a:r>
              <a:rPr lang="en-US" altLang="ja-JP" sz="2000" dirty="0" smtClean="0">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条例</a:t>
            </a:r>
            <a:r>
              <a:rPr lang="ja-JP" altLang="en-US" sz="2000" dirty="0">
                <a:latin typeface="メイリオ" panose="020B0604030504040204" pitchFamily="50" charset="-128"/>
                <a:ea typeface="メイリオ" panose="020B0604030504040204" pitchFamily="50" charset="-128"/>
              </a:rPr>
              <a:t>の</a:t>
            </a:r>
            <a:r>
              <a:rPr lang="ja-JP" altLang="en-US" sz="2000" dirty="0" smtClean="0">
                <a:latin typeface="メイリオ" panose="020B0604030504040204" pitchFamily="50" charset="-128"/>
                <a:ea typeface="メイリオ" panose="020B0604030504040204" pitchFamily="50" charset="-128"/>
              </a:rPr>
              <a:t>特徴</a:t>
            </a:r>
            <a:r>
              <a:rPr lang="en-US" altLang="ja-JP" sz="2000" dirty="0" smtClean="0">
                <a:latin typeface="メイリオ" panose="020B0604030504040204" pitchFamily="50" charset="-128"/>
                <a:ea typeface="メイリオ" panose="020B0604030504040204" pitchFamily="50" charset="-128"/>
              </a:rPr>
              <a:t>】</a:t>
            </a:r>
            <a:endParaRPr lang="ja-JP" altLang="en-US"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法</a:t>
            </a:r>
            <a:r>
              <a:rPr lang="ja-JP" altLang="en-US" sz="2000" dirty="0">
                <a:latin typeface="メイリオ" panose="020B0604030504040204" pitchFamily="50" charset="-128"/>
                <a:ea typeface="メイリオ" panose="020B0604030504040204" pitchFamily="50" charset="-128"/>
              </a:rPr>
              <a:t>に具体的な定めが</a:t>
            </a:r>
            <a:r>
              <a:rPr lang="ja-JP" altLang="en-US" sz="2000" dirty="0" smtClean="0">
                <a:latin typeface="メイリオ" panose="020B0604030504040204" pitchFamily="50" charset="-128"/>
                <a:ea typeface="メイリオ" panose="020B0604030504040204" pitchFamily="50" charset="-128"/>
              </a:rPr>
              <a:t>ない第</a:t>
            </a:r>
            <a:r>
              <a:rPr lang="en-US" altLang="ja-JP" sz="2000" dirty="0" smtClean="0">
                <a:latin typeface="メイリオ" panose="020B0604030504040204" pitchFamily="50" charset="-128"/>
                <a:ea typeface="メイリオ" panose="020B0604030504040204" pitchFamily="50" charset="-128"/>
              </a:rPr>
              <a:t>14</a:t>
            </a:r>
            <a:r>
              <a:rPr lang="ja-JP" altLang="en-US" sz="2000" dirty="0" smtClean="0">
                <a:latin typeface="メイリオ" panose="020B0604030504040204" pitchFamily="50" charset="-128"/>
                <a:ea typeface="メイリオ" panose="020B0604030504040204" pitchFamily="50" charset="-128"/>
              </a:rPr>
              <a:t>条（相談、紛争の防止・解決の体制</a:t>
            </a:r>
            <a:endParaRPr lang="en-US" altLang="ja-JP" sz="2000" dirty="0" smtClean="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整備）及び</a:t>
            </a:r>
            <a:r>
              <a:rPr lang="ja-JP" altLang="en-US" sz="2000" dirty="0">
                <a:latin typeface="メイリオ" panose="020B0604030504040204" pitchFamily="50" charset="-128"/>
                <a:ea typeface="メイリオ" panose="020B0604030504040204" pitchFamily="50" charset="-128"/>
              </a:rPr>
              <a:t>第</a:t>
            </a:r>
            <a:r>
              <a:rPr lang="en-US" altLang="ja-JP" sz="2000" dirty="0">
                <a:latin typeface="メイリオ" panose="020B0604030504040204" pitchFamily="50" charset="-128"/>
                <a:ea typeface="メイリオ" panose="020B0604030504040204" pitchFamily="50" charset="-128"/>
              </a:rPr>
              <a:t>15</a:t>
            </a:r>
            <a:r>
              <a:rPr lang="ja-JP" altLang="en-US" sz="2000" dirty="0" smtClean="0">
                <a:latin typeface="メイリオ" panose="020B0604030504040204" pitchFamily="50" charset="-128"/>
                <a:ea typeface="メイリオ" panose="020B0604030504040204" pitchFamily="50" charset="-128"/>
              </a:rPr>
              <a:t>条（普及・啓発活動の実施）に</a:t>
            </a:r>
            <a:r>
              <a:rPr lang="ja-JP" altLang="en-US" sz="2000" dirty="0">
                <a:latin typeface="メイリオ" panose="020B0604030504040204" pitchFamily="50" charset="-128"/>
                <a:ea typeface="メイリオ" panose="020B0604030504040204" pitchFamily="50" charset="-128"/>
              </a:rPr>
              <a:t>ついて条例</a:t>
            </a:r>
            <a:r>
              <a:rPr lang="ja-JP" altLang="en-US" sz="2000" dirty="0" smtClean="0">
                <a:latin typeface="メイリオ" panose="020B0604030504040204" pitchFamily="50" charset="-128"/>
                <a:ea typeface="メイリオ" panose="020B0604030504040204" pitchFamily="50" charset="-128"/>
              </a:rPr>
              <a:t>で規定</a:t>
            </a:r>
            <a:endParaRPr lang="en-US" altLang="ja-JP" sz="2000" dirty="0" smtClean="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　法と同じく平成</a:t>
            </a:r>
            <a:r>
              <a:rPr lang="en-US" altLang="ja-JP" sz="2000" dirty="0" smtClean="0">
                <a:latin typeface="メイリオ" panose="020B0604030504040204" pitchFamily="50" charset="-128"/>
                <a:ea typeface="メイリオ" panose="020B0604030504040204" pitchFamily="50" charset="-128"/>
              </a:rPr>
              <a:t>28</a:t>
            </a:r>
            <a:r>
              <a:rPr lang="ja-JP" altLang="en-US" sz="2000" dirty="0" smtClean="0">
                <a:latin typeface="メイリオ" panose="020B0604030504040204" pitchFamily="50" charset="-128"/>
                <a:ea typeface="メイリオ" panose="020B0604030504040204" pitchFamily="50" charset="-128"/>
              </a:rPr>
              <a:t>年</a:t>
            </a:r>
            <a:r>
              <a:rPr lang="ja-JP" altLang="en-US" sz="2000" dirty="0">
                <a:latin typeface="メイリオ" panose="020B0604030504040204" pitchFamily="50" charset="-128"/>
                <a:ea typeface="メイリオ" panose="020B0604030504040204" pitchFamily="50" charset="-128"/>
              </a:rPr>
              <a:t>４</a:t>
            </a:r>
            <a:r>
              <a:rPr lang="ja-JP" altLang="en-US" sz="2000" dirty="0" smtClean="0">
                <a:latin typeface="メイリオ" panose="020B0604030504040204" pitchFamily="50" charset="-128"/>
                <a:ea typeface="メイリオ" panose="020B0604030504040204" pitchFamily="50" charset="-128"/>
              </a:rPr>
              <a:t>月１日より施行</a:t>
            </a:r>
            <a:endParaRPr lang="en-US" altLang="ja-JP" sz="2000" dirty="0" smtClean="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785612" y="6091708"/>
            <a:ext cx="6336405" cy="707886"/>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rPr>
              <a:t>②普及・啓発活動の実施</a:t>
            </a:r>
          </a:p>
          <a:p>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・ガイドライン</a:t>
            </a:r>
            <a:r>
              <a:rPr lang="ja-JP" altLang="en-US" sz="2000" dirty="0">
                <a:latin typeface="メイリオ" panose="020B0604030504040204" pitchFamily="50" charset="-128"/>
                <a:ea typeface="メイリオ" panose="020B0604030504040204" pitchFamily="50" charset="-128"/>
              </a:rPr>
              <a:t>の策定や啓発物の</a:t>
            </a:r>
            <a:r>
              <a:rPr lang="ja-JP" altLang="en-US" sz="2000" dirty="0" smtClean="0">
                <a:latin typeface="メイリオ" panose="020B0604030504040204" pitchFamily="50" charset="-128"/>
                <a:ea typeface="メイリオ" panose="020B0604030504040204" pitchFamily="50" charset="-128"/>
              </a:rPr>
              <a:t>作成</a:t>
            </a:r>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など</a:t>
            </a:r>
            <a:endParaRPr kumimoji="1" lang="ja-JP" altLang="en-US" sz="2000" dirty="0"/>
          </a:p>
        </p:txBody>
      </p:sp>
      <p:sp>
        <p:nvSpPr>
          <p:cNvPr id="14" name="テキスト ボックス 13"/>
          <p:cNvSpPr txBox="1"/>
          <p:nvPr/>
        </p:nvSpPr>
        <p:spPr>
          <a:xfrm>
            <a:off x="1056071" y="2859105"/>
            <a:ext cx="1005403"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rPr>
              <a:t>相談対応</a:t>
            </a:r>
            <a:endParaRPr kumimoji="1" lang="ja-JP" altLang="en-US" sz="1600"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1092561" y="4814553"/>
            <a:ext cx="3877985"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rPr>
              <a:t>広域支援</a:t>
            </a:r>
            <a:r>
              <a:rPr kumimoji="1" lang="ja-JP" altLang="en-US" sz="1600" dirty="0">
                <a:latin typeface="メイリオ" panose="020B0604030504040204" pitchFamily="50" charset="-128"/>
                <a:ea typeface="メイリオ" panose="020B0604030504040204" pitchFamily="50" charset="-128"/>
              </a:rPr>
              <a:t>相談員に</a:t>
            </a:r>
            <a:r>
              <a:rPr kumimoji="1" lang="ja-JP" altLang="en-US" sz="1600" dirty="0" smtClean="0">
                <a:latin typeface="メイリオ" panose="020B0604030504040204" pitchFamily="50" charset="-128"/>
                <a:ea typeface="メイリオ" panose="020B0604030504040204" pitchFamily="50" charset="-128"/>
              </a:rPr>
              <a:t>よる解決が難しい場合</a:t>
            </a:r>
            <a:endParaRPr kumimoji="1" lang="ja-JP" altLang="en-US" sz="1600" dirty="0">
              <a:latin typeface="メイリオ" panose="020B0604030504040204" pitchFamily="50" charset="-128"/>
              <a:ea typeface="メイリオ" panose="020B0604030504040204" pitchFamily="50" charset="-128"/>
            </a:endParaRPr>
          </a:p>
        </p:txBody>
      </p:sp>
      <p:sp>
        <p:nvSpPr>
          <p:cNvPr id="16" name="角丸四角形 15"/>
          <p:cNvSpPr/>
          <p:nvPr/>
        </p:nvSpPr>
        <p:spPr>
          <a:xfrm>
            <a:off x="1092561" y="5293964"/>
            <a:ext cx="1277152" cy="59930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err="1" smtClean="0">
                <a:solidFill>
                  <a:schemeClr val="tx1"/>
                </a:solidFill>
              </a:rPr>
              <a:t>障がい</a:t>
            </a:r>
            <a:r>
              <a:rPr kumimoji="1" lang="ja-JP" altLang="en-US" sz="1600" dirty="0" smtClean="0">
                <a:solidFill>
                  <a:schemeClr val="tx1"/>
                </a:solidFill>
              </a:rPr>
              <a:t>者等</a:t>
            </a:r>
            <a:endParaRPr kumimoji="1" lang="ja-JP" altLang="en-US" sz="1600" dirty="0">
              <a:solidFill>
                <a:schemeClr val="tx1"/>
              </a:solidFill>
            </a:endParaRPr>
          </a:p>
        </p:txBody>
      </p:sp>
      <p:sp>
        <p:nvSpPr>
          <p:cNvPr id="17" name="角丸四角形 16"/>
          <p:cNvSpPr/>
          <p:nvPr/>
        </p:nvSpPr>
        <p:spPr>
          <a:xfrm>
            <a:off x="4159879" y="5264213"/>
            <a:ext cx="1857232" cy="6805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err="1" smtClean="0">
                <a:solidFill>
                  <a:srgbClr val="FF0000"/>
                </a:solidFill>
              </a:rPr>
              <a:t>大阪府障がい</a:t>
            </a:r>
            <a:r>
              <a:rPr kumimoji="1" lang="ja-JP" altLang="en-US" sz="1600" dirty="0" smtClean="0">
                <a:solidFill>
                  <a:srgbClr val="FF0000"/>
                </a:solidFill>
              </a:rPr>
              <a:t>者差別解消協議会</a:t>
            </a:r>
            <a:endParaRPr kumimoji="1" lang="ja-JP" altLang="en-US" sz="1600" dirty="0">
              <a:solidFill>
                <a:srgbClr val="FF0000"/>
              </a:solidFill>
            </a:endParaRPr>
          </a:p>
        </p:txBody>
      </p:sp>
      <p:sp>
        <p:nvSpPr>
          <p:cNvPr id="18" name="ホームベース 17"/>
          <p:cNvSpPr/>
          <p:nvPr/>
        </p:nvSpPr>
        <p:spPr>
          <a:xfrm>
            <a:off x="2406131" y="5307720"/>
            <a:ext cx="1547683" cy="603681"/>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あっせんの求め</a:t>
            </a:r>
            <a:endParaRPr kumimoji="1" lang="ja-JP" altLang="en-US" sz="1600" dirty="0"/>
          </a:p>
        </p:txBody>
      </p:sp>
      <p:sp>
        <p:nvSpPr>
          <p:cNvPr id="19" name="ホームベース 18"/>
          <p:cNvSpPr/>
          <p:nvPr/>
        </p:nvSpPr>
        <p:spPr>
          <a:xfrm>
            <a:off x="6113102" y="5463825"/>
            <a:ext cx="1214979" cy="33460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あっせん</a:t>
            </a:r>
            <a:endParaRPr kumimoji="1" lang="ja-JP" altLang="en-US" sz="1600" dirty="0"/>
          </a:p>
        </p:txBody>
      </p:sp>
      <p:sp>
        <p:nvSpPr>
          <p:cNvPr id="20" name="楕円 19"/>
          <p:cNvSpPr/>
          <p:nvPr/>
        </p:nvSpPr>
        <p:spPr>
          <a:xfrm>
            <a:off x="7424072" y="5125201"/>
            <a:ext cx="1004552" cy="103514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解 決</a:t>
            </a:r>
            <a:endParaRPr kumimoji="1" lang="ja-JP" altLang="en-US" sz="1600" dirty="0">
              <a:solidFill>
                <a:schemeClr val="tx1"/>
              </a:solidFill>
            </a:endParaRPr>
          </a:p>
        </p:txBody>
      </p:sp>
      <p:sp>
        <p:nvSpPr>
          <p:cNvPr id="21" name="ホームベース 20"/>
          <p:cNvSpPr/>
          <p:nvPr/>
        </p:nvSpPr>
        <p:spPr>
          <a:xfrm>
            <a:off x="2424063" y="3258031"/>
            <a:ext cx="1214979" cy="33460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相談</a:t>
            </a:r>
            <a:endParaRPr kumimoji="1" lang="ja-JP" altLang="en-US" sz="1600" dirty="0"/>
          </a:p>
        </p:txBody>
      </p:sp>
      <p:sp>
        <p:nvSpPr>
          <p:cNvPr id="22" name="角丸四角形 21"/>
          <p:cNvSpPr/>
          <p:nvPr/>
        </p:nvSpPr>
        <p:spPr>
          <a:xfrm>
            <a:off x="3953814" y="4059959"/>
            <a:ext cx="1857232" cy="6321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err="1" smtClean="0">
                <a:solidFill>
                  <a:srgbClr val="FF0000"/>
                </a:solidFill>
              </a:rPr>
              <a:t>大阪府障がい</a:t>
            </a:r>
            <a:r>
              <a:rPr kumimoji="1" lang="ja-JP" altLang="en-US" sz="1600" dirty="0" smtClean="0">
                <a:solidFill>
                  <a:srgbClr val="FF0000"/>
                </a:solidFill>
              </a:rPr>
              <a:t>者差別解消協議会</a:t>
            </a:r>
            <a:endParaRPr kumimoji="1" lang="ja-JP" altLang="en-US" sz="1600" dirty="0">
              <a:solidFill>
                <a:srgbClr val="FF0000"/>
              </a:solidFill>
            </a:endParaRPr>
          </a:p>
        </p:txBody>
      </p:sp>
      <p:sp>
        <p:nvSpPr>
          <p:cNvPr id="23" name="角丸四角形 22"/>
          <p:cNvSpPr/>
          <p:nvPr/>
        </p:nvSpPr>
        <p:spPr>
          <a:xfrm>
            <a:off x="3758482" y="2797980"/>
            <a:ext cx="2168475" cy="84882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市町村の相談窓口</a:t>
            </a:r>
            <a:endParaRPr kumimoji="1" lang="en-US" altLang="ja-JP" sz="1600" dirty="0" smtClean="0">
              <a:solidFill>
                <a:schemeClr val="tx1"/>
              </a:solidFill>
            </a:endParaRPr>
          </a:p>
          <a:p>
            <a:pPr algn="ctr"/>
            <a:r>
              <a:rPr kumimoji="1" lang="ja-JP" altLang="en-US" sz="1600" dirty="0">
                <a:solidFill>
                  <a:schemeClr val="tx1"/>
                </a:solidFill>
              </a:rPr>
              <a:t>＋</a:t>
            </a:r>
            <a:endParaRPr kumimoji="1" lang="en-US" altLang="ja-JP" sz="1600" dirty="0" smtClean="0">
              <a:solidFill>
                <a:schemeClr val="tx1"/>
              </a:solidFill>
            </a:endParaRPr>
          </a:p>
          <a:p>
            <a:pPr algn="ctr"/>
            <a:r>
              <a:rPr kumimoji="1" lang="ja-JP" altLang="en-US" sz="1600" dirty="0" smtClean="0">
                <a:solidFill>
                  <a:srgbClr val="FF0000"/>
                </a:solidFill>
              </a:rPr>
              <a:t>広域支援相談員</a:t>
            </a:r>
            <a:endParaRPr kumimoji="1" lang="ja-JP" altLang="en-US" sz="1600" dirty="0">
              <a:solidFill>
                <a:srgbClr val="FF0000"/>
              </a:solidFill>
            </a:endParaRPr>
          </a:p>
        </p:txBody>
      </p:sp>
      <p:sp>
        <p:nvSpPr>
          <p:cNvPr id="24" name="ホームベース 23"/>
          <p:cNvSpPr/>
          <p:nvPr/>
        </p:nvSpPr>
        <p:spPr>
          <a:xfrm>
            <a:off x="6004231" y="2797979"/>
            <a:ext cx="1543317" cy="87798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t>助言、調査</a:t>
            </a:r>
            <a:endParaRPr kumimoji="1" lang="en-US" altLang="ja-JP" sz="1400" dirty="0" smtClean="0"/>
          </a:p>
          <a:p>
            <a:r>
              <a:rPr kumimoji="1" lang="ja-JP" altLang="en-US" sz="1400" dirty="0"/>
              <a:t>相談員</a:t>
            </a:r>
            <a:r>
              <a:rPr kumimoji="1" lang="ja-JP" altLang="en-US" sz="1400" dirty="0" smtClean="0"/>
              <a:t>を交えた</a:t>
            </a:r>
            <a:r>
              <a:rPr kumimoji="1" lang="ja-JP" altLang="en-US" sz="1400" dirty="0"/>
              <a:t>話し合</a:t>
            </a:r>
            <a:r>
              <a:rPr kumimoji="1" lang="ja-JP" altLang="en-US" sz="1400" dirty="0" smtClean="0"/>
              <a:t>い</a:t>
            </a:r>
            <a:endParaRPr kumimoji="1" lang="ja-JP" altLang="en-US" sz="1400" dirty="0"/>
          </a:p>
        </p:txBody>
      </p:sp>
      <p:sp>
        <p:nvSpPr>
          <p:cNvPr id="25" name="楕円 24"/>
          <p:cNvSpPr/>
          <p:nvPr/>
        </p:nvSpPr>
        <p:spPr>
          <a:xfrm>
            <a:off x="7588334" y="2696927"/>
            <a:ext cx="1004552" cy="103514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解 決</a:t>
            </a:r>
            <a:endParaRPr kumimoji="1" lang="ja-JP" altLang="en-US" sz="1600" dirty="0">
              <a:solidFill>
                <a:schemeClr val="tx1"/>
              </a:solidFill>
            </a:endParaRPr>
          </a:p>
        </p:txBody>
      </p:sp>
      <p:sp>
        <p:nvSpPr>
          <p:cNvPr id="26" name="楕円 25"/>
          <p:cNvSpPr/>
          <p:nvPr/>
        </p:nvSpPr>
        <p:spPr>
          <a:xfrm>
            <a:off x="3636496" y="3217740"/>
            <a:ext cx="448787" cy="448787"/>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rPr>
              <a:t>府</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27" name="楕円 26"/>
          <p:cNvSpPr/>
          <p:nvPr/>
        </p:nvSpPr>
        <p:spPr>
          <a:xfrm>
            <a:off x="3703437" y="3889416"/>
            <a:ext cx="448787" cy="448787"/>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rPr>
              <a:t>府</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28" name="楕円 27"/>
          <p:cNvSpPr/>
          <p:nvPr/>
        </p:nvSpPr>
        <p:spPr>
          <a:xfrm>
            <a:off x="3892716" y="5161065"/>
            <a:ext cx="448787" cy="448787"/>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rPr>
              <a:t>府</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321971" y="2112138"/>
            <a:ext cx="5057795" cy="707886"/>
          </a:xfrm>
          <a:prstGeom prst="rect">
            <a:avLst/>
          </a:prstGeom>
          <a:noFill/>
        </p:spPr>
        <p:txBody>
          <a:bodyPr wrap="none" rtlCol="0">
            <a:spAutoFit/>
          </a:bodyPr>
          <a:lstStyle/>
          <a:p>
            <a:r>
              <a:rPr lang="en-US" altLang="ja-JP" sz="2000" dirty="0" smtClean="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条例に基づく取組み</a:t>
            </a:r>
            <a:r>
              <a:rPr lang="en-US" altLang="ja-JP" sz="2000" dirty="0">
                <a:latin typeface="メイリオ" panose="020B0604030504040204" pitchFamily="50" charset="-128"/>
                <a:ea typeface="メイリオ" panose="020B0604030504040204" pitchFamily="50" charset="-128"/>
              </a:rPr>
              <a:t>】</a:t>
            </a:r>
            <a:endParaRPr lang="ja-JP" altLang="en-US"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①相談、紛争の防止・解決の体制</a:t>
            </a:r>
            <a:r>
              <a:rPr lang="ja-JP" altLang="en-US" sz="2000" dirty="0" smtClean="0">
                <a:latin typeface="メイリオ" panose="020B0604030504040204" pitchFamily="50" charset="-128"/>
                <a:ea typeface="メイリオ" panose="020B0604030504040204" pitchFamily="50" charset="-128"/>
              </a:rPr>
              <a:t>整備</a:t>
            </a:r>
            <a:endParaRPr lang="ja-JP" altLang="en-US" sz="2000" dirty="0">
              <a:latin typeface="メイリオ" panose="020B0604030504040204" pitchFamily="50" charset="-128"/>
              <a:ea typeface="メイリオ" panose="020B0604030504040204" pitchFamily="50" charset="-128"/>
            </a:endParaRPr>
          </a:p>
        </p:txBody>
      </p:sp>
      <p:sp>
        <p:nvSpPr>
          <p:cNvPr id="30" name="ホームベース 29"/>
          <p:cNvSpPr/>
          <p:nvPr/>
        </p:nvSpPr>
        <p:spPr>
          <a:xfrm rot="16200000">
            <a:off x="4622179" y="3317028"/>
            <a:ext cx="441079" cy="103682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テキスト ボックス 30"/>
          <p:cNvSpPr txBox="1"/>
          <p:nvPr/>
        </p:nvSpPr>
        <p:spPr>
          <a:xfrm>
            <a:off x="4506673" y="3732075"/>
            <a:ext cx="699230" cy="369332"/>
          </a:xfrm>
          <a:prstGeom prst="rect">
            <a:avLst/>
          </a:prstGeom>
          <a:noFill/>
        </p:spPr>
        <p:txBody>
          <a:bodyPr wrap="none" rtlCol="0">
            <a:spAutoFit/>
          </a:bodyPr>
          <a:lstStyle/>
          <a:p>
            <a:r>
              <a:rPr kumimoji="1" lang="ja-JP" altLang="en-US" dirty="0" smtClean="0"/>
              <a:t>助 言</a:t>
            </a:r>
            <a:endParaRPr kumimoji="1" lang="ja-JP" altLang="en-US" dirty="0"/>
          </a:p>
        </p:txBody>
      </p:sp>
      <p:cxnSp>
        <p:nvCxnSpPr>
          <p:cNvPr id="32" name="直線矢印コネクタ 31"/>
          <p:cNvCxnSpPr/>
          <p:nvPr/>
        </p:nvCxnSpPr>
        <p:spPr>
          <a:xfrm>
            <a:off x="6599616" y="4555981"/>
            <a:ext cx="728465" cy="7368"/>
          </a:xfrm>
          <a:prstGeom prst="straightConnector1">
            <a:avLst/>
          </a:prstGeom>
          <a:ln w="28575">
            <a:solidFill>
              <a:srgbClr val="EC4444"/>
            </a:solidFill>
            <a:tailEnd type="triangle"/>
          </a:ln>
        </p:spPr>
        <p:style>
          <a:lnRef idx="1">
            <a:schemeClr val="accent1"/>
          </a:lnRef>
          <a:fillRef idx="0">
            <a:schemeClr val="accent1"/>
          </a:fillRef>
          <a:effectRef idx="0">
            <a:schemeClr val="accent1"/>
          </a:effectRef>
          <a:fontRef idx="minor">
            <a:schemeClr val="tx1"/>
          </a:fontRef>
        </p:style>
      </p:cxnSp>
      <p:sp>
        <p:nvSpPr>
          <p:cNvPr id="33" name="ホームベース 32"/>
          <p:cNvSpPr/>
          <p:nvPr/>
        </p:nvSpPr>
        <p:spPr>
          <a:xfrm>
            <a:off x="7349473" y="4192520"/>
            <a:ext cx="1508257" cy="785947"/>
          </a:xfrm>
          <a:prstGeom prst="homePlate">
            <a:avLst/>
          </a:prstGeom>
          <a:solidFill>
            <a:srgbClr val="EC444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知事による勧告・公表</a:t>
            </a:r>
            <a:endParaRPr kumimoji="1" lang="ja-JP" altLang="en-US" sz="1600" dirty="0"/>
          </a:p>
        </p:txBody>
      </p:sp>
      <p:sp>
        <p:nvSpPr>
          <p:cNvPr id="34" name="スライド番号プレースホルダー 3"/>
          <p:cNvSpPr>
            <a:spLocks noGrp="1"/>
          </p:cNvSpPr>
          <p:nvPr>
            <p:ph type="sldNum" sz="quarter" idx="12"/>
          </p:nvPr>
        </p:nvSpPr>
        <p:spPr>
          <a:xfrm>
            <a:off x="7089014" y="6498020"/>
            <a:ext cx="2057400" cy="365125"/>
          </a:xfrm>
        </p:spPr>
        <p:txBody>
          <a:bodyPr/>
          <a:lstStyle/>
          <a:p>
            <a:fld id="{CCF05A4C-054E-4FE2-A6BB-C64041AD0145}" type="slidenum">
              <a:rPr kumimoji="1" lang="ja-JP" altLang="en-US" smtClean="0">
                <a:solidFill>
                  <a:schemeClr val="tx1"/>
                </a:solidFill>
                <a:latin typeface="メイリオ" panose="020B0604030504040204" pitchFamily="50" charset="-128"/>
                <a:ea typeface="メイリオ" panose="020B0604030504040204" pitchFamily="50" charset="-128"/>
              </a:rPr>
              <a:t>3</a:t>
            </a:fld>
            <a:endParaRPr kumimoji="1" lang="ja-JP" altLang="en-US"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88278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231819" y="682580"/>
            <a:ext cx="844854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31819" y="270453"/>
            <a:ext cx="7879080" cy="461665"/>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４．条例施行状況の検討に至る背景とこれまでの取組み</a:t>
            </a:r>
            <a:endParaRPr kumimoji="1" lang="ja-JP" altLang="en-US" sz="24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413555" y="1056065"/>
            <a:ext cx="2262158" cy="369332"/>
          </a:xfrm>
          <a:prstGeom prst="rect">
            <a:avLst/>
          </a:prstGeom>
          <a:noFill/>
        </p:spPr>
        <p:txBody>
          <a:bodyPr wrap="none" rtlCol="0">
            <a:spAutoFit/>
          </a:bodyPr>
          <a:lstStyle/>
          <a:p>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検討に至る背景</a:t>
            </a:r>
            <a:r>
              <a:rPr kumimoji="1"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393234" y="3452746"/>
            <a:ext cx="2573486" cy="369332"/>
          </a:xfrm>
          <a:prstGeom prst="rect">
            <a:avLst/>
          </a:prstGeom>
          <a:noFill/>
        </p:spPr>
        <p:txBody>
          <a:bodyPr wrap="square" rtlCol="0">
            <a:spAutoFit/>
          </a:bodyPr>
          <a:lstStyle/>
          <a:p>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これまでの取組み</a:t>
            </a:r>
            <a:r>
              <a:rPr kumimoji="1" lang="en-US" altLang="ja-JP"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643943" y="1433122"/>
            <a:ext cx="8139449" cy="1754326"/>
          </a:xfrm>
          <a:prstGeom prst="rect">
            <a:avLst/>
          </a:prstGeom>
          <a:noFill/>
        </p:spPr>
        <p:txBody>
          <a:bodyPr wrap="square" rtlCol="0">
            <a:spAutoFit/>
          </a:bodyPr>
          <a:lstStyle/>
          <a:p>
            <a:r>
              <a:rPr kumimoji="1" lang="ja-JP" altLang="en-US" dirty="0"/>
              <a:t>〇条例制定時から府議会および当事者団体より事業者に対する合理的配慮</a:t>
            </a:r>
            <a:r>
              <a:rPr kumimoji="1" lang="ja-JP" altLang="en-US" dirty="0" smtClean="0"/>
              <a:t>の</a:t>
            </a:r>
            <a:endParaRPr kumimoji="1" lang="en-US" altLang="ja-JP" dirty="0" smtClean="0"/>
          </a:p>
          <a:p>
            <a:r>
              <a:rPr kumimoji="1" lang="ja-JP" altLang="en-US" dirty="0"/>
              <a:t>　</a:t>
            </a:r>
            <a:r>
              <a:rPr kumimoji="1" lang="ja-JP" altLang="en-US" dirty="0" smtClean="0"/>
              <a:t>義務付け</a:t>
            </a:r>
            <a:r>
              <a:rPr kumimoji="1" lang="ja-JP" altLang="en-US" dirty="0"/>
              <a:t>を求める声が</a:t>
            </a:r>
            <a:r>
              <a:rPr kumimoji="1" lang="ja-JP" altLang="en-US" dirty="0" smtClean="0"/>
              <a:t>あった</a:t>
            </a:r>
            <a:r>
              <a:rPr kumimoji="1" lang="ja-JP" altLang="en-US" dirty="0"/>
              <a:t>が、事業者への十分な周知期間を確保</a:t>
            </a:r>
            <a:r>
              <a:rPr kumimoji="1" lang="ja-JP" altLang="en-US" dirty="0" smtClean="0"/>
              <a:t>する</a:t>
            </a:r>
            <a:endParaRPr kumimoji="1" lang="en-US" altLang="ja-JP" dirty="0" smtClean="0"/>
          </a:p>
          <a:p>
            <a:r>
              <a:rPr kumimoji="1" lang="ja-JP" altLang="en-US" dirty="0"/>
              <a:t>　</a:t>
            </a:r>
            <a:r>
              <a:rPr kumimoji="1" lang="ja-JP" altLang="en-US" dirty="0" smtClean="0"/>
              <a:t>ため、法</a:t>
            </a:r>
            <a:r>
              <a:rPr kumimoji="1" lang="ja-JP" altLang="en-US" dirty="0"/>
              <a:t>と同じく努力義務としたもの。</a:t>
            </a:r>
          </a:p>
          <a:p>
            <a:r>
              <a:rPr kumimoji="1" lang="ja-JP" altLang="en-US" dirty="0" smtClean="0"/>
              <a:t>○</a:t>
            </a:r>
            <a:r>
              <a:rPr kumimoji="1" lang="ja-JP" altLang="en-US" dirty="0"/>
              <a:t>そのため、</a:t>
            </a:r>
            <a:r>
              <a:rPr kumimoji="1" lang="ja-JP" altLang="en-US" u="sng" dirty="0">
                <a:solidFill>
                  <a:srgbClr val="FF0000"/>
                </a:solidFill>
              </a:rPr>
              <a:t>条例附則には施行後３年を目途とした見直し検討規定に加え</a:t>
            </a:r>
            <a:r>
              <a:rPr kumimoji="1" lang="ja-JP" altLang="en-US" u="sng" dirty="0" smtClean="0">
                <a:solidFill>
                  <a:srgbClr val="FF0000"/>
                </a:solidFill>
              </a:rPr>
              <a:t>、</a:t>
            </a:r>
            <a:endParaRPr kumimoji="1" lang="en-US" altLang="ja-JP" u="sng" dirty="0" smtClean="0">
              <a:solidFill>
                <a:srgbClr val="FF0000"/>
              </a:solidFill>
            </a:endParaRPr>
          </a:p>
          <a:p>
            <a:r>
              <a:rPr kumimoji="1" lang="ja-JP" altLang="en-US" dirty="0">
                <a:solidFill>
                  <a:srgbClr val="FF0000"/>
                </a:solidFill>
              </a:rPr>
              <a:t>　</a:t>
            </a:r>
            <a:r>
              <a:rPr kumimoji="1" lang="ja-JP" altLang="en-US" u="sng" dirty="0" smtClean="0">
                <a:solidFill>
                  <a:srgbClr val="FF0000"/>
                </a:solidFill>
              </a:rPr>
              <a:t>事</a:t>
            </a:r>
            <a:r>
              <a:rPr kumimoji="1" lang="ja-JP" altLang="en-US" u="sng" dirty="0">
                <a:solidFill>
                  <a:srgbClr val="FF0000"/>
                </a:solidFill>
              </a:rPr>
              <a:t>業者による合理的配慮</a:t>
            </a:r>
            <a:r>
              <a:rPr kumimoji="1" lang="ja-JP" altLang="en-US" u="sng" dirty="0" smtClean="0">
                <a:solidFill>
                  <a:srgbClr val="FF0000"/>
                </a:solidFill>
              </a:rPr>
              <a:t>の義務付け</a:t>
            </a:r>
            <a:r>
              <a:rPr kumimoji="1" lang="ja-JP" altLang="en-US" u="sng" dirty="0">
                <a:solidFill>
                  <a:srgbClr val="FF0000"/>
                </a:solidFill>
              </a:rPr>
              <a:t>の在り方については</a:t>
            </a:r>
            <a:r>
              <a:rPr kumimoji="1" lang="en-US" altLang="ja-JP" u="sng" dirty="0">
                <a:solidFill>
                  <a:srgbClr val="FF0000"/>
                </a:solidFill>
              </a:rPr>
              <a:t>3</a:t>
            </a:r>
            <a:r>
              <a:rPr kumimoji="1" lang="ja-JP" altLang="en-US" u="sng" dirty="0">
                <a:solidFill>
                  <a:srgbClr val="FF0000"/>
                </a:solidFill>
              </a:rPr>
              <a:t>年を</a:t>
            </a:r>
            <a:r>
              <a:rPr kumimoji="1" lang="ja-JP" altLang="en-US" u="sng" dirty="0" smtClean="0">
                <a:solidFill>
                  <a:srgbClr val="FF0000"/>
                </a:solidFill>
              </a:rPr>
              <a:t>待たずして</a:t>
            </a:r>
            <a:endParaRPr kumimoji="1" lang="en-US" altLang="ja-JP" u="sng" dirty="0" smtClean="0">
              <a:solidFill>
                <a:srgbClr val="FF0000"/>
              </a:solidFill>
            </a:endParaRPr>
          </a:p>
          <a:p>
            <a:r>
              <a:rPr kumimoji="1" lang="ja-JP" altLang="en-US" dirty="0">
                <a:solidFill>
                  <a:srgbClr val="FF0000"/>
                </a:solidFill>
              </a:rPr>
              <a:t>　</a:t>
            </a:r>
            <a:r>
              <a:rPr kumimoji="1" lang="ja-JP" altLang="en-US" u="sng" dirty="0" smtClean="0">
                <a:solidFill>
                  <a:srgbClr val="FF0000"/>
                </a:solidFill>
              </a:rPr>
              <a:t>検討する</a:t>
            </a:r>
            <a:r>
              <a:rPr kumimoji="1" lang="ja-JP" altLang="en-US" u="sng" dirty="0">
                <a:solidFill>
                  <a:srgbClr val="FF0000"/>
                </a:solidFill>
              </a:rPr>
              <a:t>ことと規定したもの。</a:t>
            </a:r>
          </a:p>
        </p:txBody>
      </p:sp>
      <p:sp>
        <p:nvSpPr>
          <p:cNvPr id="9" name="正方形/長方形 8"/>
          <p:cNvSpPr/>
          <p:nvPr/>
        </p:nvSpPr>
        <p:spPr>
          <a:xfrm>
            <a:off x="643944" y="3822078"/>
            <a:ext cx="8139448" cy="1200329"/>
          </a:xfrm>
          <a:prstGeom prst="rect">
            <a:avLst/>
          </a:prstGeom>
        </p:spPr>
        <p:txBody>
          <a:bodyPr wrap="square">
            <a:spAutoFit/>
          </a:bodyPr>
          <a:lstStyle/>
          <a:p>
            <a:r>
              <a:rPr lang="ja-JP" altLang="en-US" dirty="0"/>
              <a:t>○平成</a:t>
            </a:r>
            <a:r>
              <a:rPr lang="en-US" altLang="ja-JP" dirty="0"/>
              <a:t>30</a:t>
            </a:r>
            <a:r>
              <a:rPr lang="ja-JP" altLang="en-US" dirty="0"/>
              <a:t>年度条例運用状況に関するワーキング（計</a:t>
            </a:r>
            <a:r>
              <a:rPr lang="en-US" altLang="ja-JP" dirty="0"/>
              <a:t>10</a:t>
            </a:r>
            <a:r>
              <a:rPr lang="ja-JP" altLang="en-US" dirty="0"/>
              <a:t>回）の</a:t>
            </a:r>
            <a:r>
              <a:rPr lang="ja-JP" altLang="en-US" dirty="0" smtClean="0"/>
              <a:t>開催</a:t>
            </a:r>
            <a:endParaRPr lang="en-US" altLang="ja-JP" dirty="0" smtClean="0"/>
          </a:p>
          <a:p>
            <a:r>
              <a:rPr lang="ja-JP" altLang="en-US" dirty="0"/>
              <a:t>　</a:t>
            </a:r>
            <a:r>
              <a:rPr lang="ja-JP" altLang="en-US" dirty="0" smtClean="0"/>
              <a:t>（</a:t>
            </a:r>
            <a:r>
              <a:rPr lang="ja-JP" altLang="en-US" dirty="0"/>
              <a:t>運用上の論点整理）</a:t>
            </a:r>
          </a:p>
          <a:p>
            <a:r>
              <a:rPr lang="ja-JP" altLang="en-US" dirty="0" smtClean="0"/>
              <a:t>○</a:t>
            </a:r>
            <a:r>
              <a:rPr lang="ja-JP" altLang="en-US" dirty="0"/>
              <a:t>令和元年度、解消協（計６回）で条例の施行状況を検討し</a:t>
            </a:r>
            <a:r>
              <a:rPr lang="ja-JP" altLang="en-US" dirty="0" smtClean="0"/>
              <a:t>、</a:t>
            </a:r>
            <a:endParaRPr lang="en-US" altLang="ja-JP" dirty="0" smtClean="0"/>
          </a:p>
          <a:p>
            <a:r>
              <a:rPr lang="ja-JP" altLang="en-US" dirty="0"/>
              <a:t>　</a:t>
            </a:r>
            <a:r>
              <a:rPr lang="ja-JP" altLang="en-US" dirty="0" smtClean="0"/>
              <a:t>提言</a:t>
            </a:r>
            <a:r>
              <a:rPr lang="ja-JP" altLang="en-US" dirty="0"/>
              <a:t>を府に</a:t>
            </a:r>
            <a:r>
              <a:rPr lang="ja-JP" altLang="en-US" dirty="0" smtClean="0"/>
              <a:t>提示（</a:t>
            </a:r>
            <a:r>
              <a:rPr lang="ja-JP" altLang="en-US" dirty="0"/>
              <a:t>３月末）</a:t>
            </a:r>
          </a:p>
        </p:txBody>
      </p:sp>
      <p:sp>
        <p:nvSpPr>
          <p:cNvPr id="10" name="正方形/長方形 9"/>
          <p:cNvSpPr/>
          <p:nvPr/>
        </p:nvSpPr>
        <p:spPr>
          <a:xfrm>
            <a:off x="631069" y="5211433"/>
            <a:ext cx="7804594" cy="1354217"/>
          </a:xfrm>
          <a:prstGeom prst="rect">
            <a:avLst/>
          </a:prstGeom>
          <a:ln>
            <a:solidFill>
              <a:schemeClr val="tx1"/>
            </a:solidFill>
          </a:ln>
        </p:spPr>
        <p:txBody>
          <a:bodyPr wrap="square">
            <a:spAutoFit/>
          </a:bodyPr>
          <a:lstStyle/>
          <a:p>
            <a:r>
              <a:rPr lang="ja-JP" altLang="en-US" sz="1400" dirty="0" smtClean="0"/>
              <a:t>提言</a:t>
            </a:r>
            <a:r>
              <a:rPr lang="ja-JP" altLang="en-US" sz="1400" dirty="0"/>
              <a:t>「大阪府障害を理由とする差別の解消の推進に関する条例施行状況の検討について</a:t>
            </a:r>
            <a:r>
              <a:rPr lang="ja-JP" altLang="en-US" sz="1400" dirty="0" smtClean="0"/>
              <a:t>」</a:t>
            </a:r>
            <a:endParaRPr lang="en-US" altLang="ja-JP" sz="1400" dirty="0" smtClean="0"/>
          </a:p>
          <a:p>
            <a:endParaRPr lang="ja-JP" altLang="en-US" sz="1400" dirty="0" smtClean="0"/>
          </a:p>
          <a:p>
            <a:r>
              <a:rPr lang="ja-JP" altLang="en-US" dirty="0" smtClean="0"/>
              <a:t>〇 </a:t>
            </a:r>
            <a:r>
              <a:rPr lang="ja-JP" altLang="en-US" dirty="0">
                <a:solidFill>
                  <a:srgbClr val="FF0000"/>
                </a:solidFill>
              </a:rPr>
              <a:t>事業者による合理的配慮の提供は</a:t>
            </a:r>
            <a:r>
              <a:rPr lang="ja-JP" altLang="en-US" dirty="0"/>
              <a:t>、</a:t>
            </a:r>
            <a:r>
              <a:rPr lang="en-US" altLang="ja-JP" dirty="0"/>
              <a:t>SDGs</a:t>
            </a:r>
            <a:r>
              <a:rPr lang="ja-JP" altLang="en-US" dirty="0"/>
              <a:t>や大阪・関西万博に</a:t>
            </a:r>
            <a:r>
              <a:rPr lang="ja-JP" altLang="en-US" dirty="0" smtClean="0"/>
              <a:t>向けた共生</a:t>
            </a:r>
            <a:endParaRPr lang="en-US" altLang="ja-JP" dirty="0" smtClean="0"/>
          </a:p>
          <a:p>
            <a:r>
              <a:rPr lang="ja-JP" altLang="en-US" dirty="0"/>
              <a:t>　</a:t>
            </a:r>
            <a:r>
              <a:rPr lang="ja-JP" altLang="en-US" dirty="0" smtClean="0"/>
              <a:t>社会づくりの</a:t>
            </a:r>
            <a:r>
              <a:rPr lang="ja-JP" altLang="en-US" dirty="0"/>
              <a:t>必要性、義務化による啓発効果や義務化に賛成</a:t>
            </a:r>
            <a:r>
              <a:rPr lang="ja-JP" altLang="en-US" dirty="0" smtClean="0"/>
              <a:t>する</a:t>
            </a:r>
            <a:r>
              <a:rPr lang="ja-JP" altLang="en-US" dirty="0"/>
              <a:t>意見</a:t>
            </a:r>
            <a:r>
              <a:rPr lang="ja-JP" altLang="en-US" dirty="0" smtClean="0"/>
              <a:t>が</a:t>
            </a:r>
            <a:endParaRPr lang="en-US" altLang="ja-JP" dirty="0" smtClean="0"/>
          </a:p>
          <a:p>
            <a:r>
              <a:rPr lang="ja-JP" altLang="en-US" dirty="0"/>
              <a:t>　</a:t>
            </a:r>
            <a:r>
              <a:rPr lang="ja-JP" altLang="en-US" dirty="0" smtClean="0"/>
              <a:t>多い</a:t>
            </a:r>
            <a:r>
              <a:rPr lang="ja-JP" altLang="en-US" dirty="0"/>
              <a:t>状況も踏まえ、</a:t>
            </a:r>
            <a:r>
              <a:rPr lang="ja-JP" altLang="en-US" dirty="0" smtClean="0">
                <a:solidFill>
                  <a:srgbClr val="FF0000"/>
                </a:solidFill>
              </a:rPr>
              <a:t>法的</a:t>
            </a:r>
            <a:r>
              <a:rPr lang="ja-JP" altLang="en-US" dirty="0">
                <a:solidFill>
                  <a:srgbClr val="FF0000"/>
                </a:solidFill>
              </a:rPr>
              <a:t>義務化の検討を進めるべき</a:t>
            </a:r>
            <a:r>
              <a:rPr lang="ja-JP" altLang="en-US" dirty="0" smtClean="0">
                <a:solidFill>
                  <a:srgbClr val="FF0000"/>
                </a:solidFill>
              </a:rPr>
              <a:t>。</a:t>
            </a:r>
            <a:endParaRPr lang="ja-JP" altLang="en-US" sz="1100" dirty="0"/>
          </a:p>
        </p:txBody>
      </p:sp>
      <p:sp>
        <p:nvSpPr>
          <p:cNvPr id="11" name="スライド番号プレースホルダー 3"/>
          <p:cNvSpPr>
            <a:spLocks noGrp="1"/>
          </p:cNvSpPr>
          <p:nvPr>
            <p:ph type="sldNum" sz="quarter" idx="12"/>
          </p:nvPr>
        </p:nvSpPr>
        <p:spPr>
          <a:xfrm>
            <a:off x="7089014" y="6498020"/>
            <a:ext cx="2057400" cy="365125"/>
          </a:xfrm>
        </p:spPr>
        <p:txBody>
          <a:bodyPr/>
          <a:lstStyle/>
          <a:p>
            <a:fld id="{CCF05A4C-054E-4FE2-A6BB-C64041AD0145}" type="slidenum">
              <a:rPr kumimoji="1" lang="ja-JP" altLang="en-US" smtClean="0">
                <a:solidFill>
                  <a:schemeClr val="tx1"/>
                </a:solidFill>
                <a:latin typeface="メイリオ" panose="020B0604030504040204" pitchFamily="50" charset="-128"/>
                <a:ea typeface="メイリオ" panose="020B0604030504040204" pitchFamily="50" charset="-128"/>
              </a:rPr>
              <a:t>4</a:t>
            </a:fld>
            <a:endParaRPr kumimoji="1" lang="ja-JP" altLang="en-US"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55073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231819" y="682580"/>
            <a:ext cx="844854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31819" y="270453"/>
            <a:ext cx="6340197" cy="461665"/>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５．事業者</a:t>
            </a:r>
            <a:r>
              <a:rPr kumimoji="1" lang="ja-JP" altLang="en-US" sz="2400" dirty="0">
                <a:latin typeface="メイリオ" panose="020B0604030504040204" pitchFamily="50" charset="-128"/>
                <a:ea typeface="メイリオ" panose="020B0604030504040204" pitchFamily="50" charset="-128"/>
              </a:rPr>
              <a:t>・</a:t>
            </a:r>
            <a:r>
              <a:rPr kumimoji="1" lang="ja-JP" altLang="en-US" sz="2400" dirty="0" err="1" smtClean="0">
                <a:latin typeface="メイリオ" panose="020B0604030504040204" pitchFamily="50" charset="-128"/>
                <a:ea typeface="メイリオ" panose="020B0604030504040204" pitchFamily="50" charset="-128"/>
              </a:rPr>
              <a:t>障がい</a:t>
            </a:r>
            <a:r>
              <a:rPr kumimoji="1" lang="ja-JP" altLang="en-US" sz="2400" dirty="0" smtClean="0">
                <a:latin typeface="メイリオ" panose="020B0604030504040204" pitchFamily="50" charset="-128"/>
                <a:ea typeface="メイリオ" panose="020B0604030504040204" pitchFamily="50" charset="-128"/>
              </a:rPr>
              <a:t>者等への意見聴取の概要</a:t>
            </a:r>
            <a:endParaRPr kumimoji="1" lang="ja-JP" altLang="en-US" sz="2400" dirty="0">
              <a:latin typeface="メイリオ" panose="020B0604030504040204" pitchFamily="50" charset="-128"/>
              <a:ea typeface="メイリオ" panose="020B0604030504040204" pitchFamily="50" charset="-128"/>
            </a:endParaRPr>
          </a:p>
        </p:txBody>
      </p:sp>
      <p:sp>
        <p:nvSpPr>
          <p:cNvPr id="6" name="正方形/長方形 5"/>
          <p:cNvSpPr/>
          <p:nvPr/>
        </p:nvSpPr>
        <p:spPr>
          <a:xfrm>
            <a:off x="318751" y="759854"/>
            <a:ext cx="8274676" cy="369332"/>
          </a:xfrm>
          <a:prstGeom prst="rect">
            <a:avLst/>
          </a:prstGeom>
        </p:spPr>
        <p:txBody>
          <a:bodyPr wrap="square">
            <a:spAutoFit/>
          </a:bodyPr>
          <a:lstStyle/>
          <a:p>
            <a:r>
              <a:rPr lang="ja-JP" altLang="en-US" dirty="0">
                <a:latin typeface="メイリオ" panose="020B0604030504040204" pitchFamily="50" charset="-128"/>
                <a:ea typeface="メイリオ" panose="020B0604030504040204" pitchFamily="50" charset="-128"/>
              </a:rPr>
              <a:t>○府内</a:t>
            </a:r>
            <a:r>
              <a:rPr lang="en-US" altLang="ja-JP" dirty="0">
                <a:latin typeface="メイリオ" panose="020B0604030504040204" pitchFamily="50" charset="-128"/>
                <a:ea typeface="メイリオ" panose="020B0604030504040204" pitchFamily="50" charset="-128"/>
              </a:rPr>
              <a:t>1,000</a:t>
            </a:r>
            <a:r>
              <a:rPr lang="ja-JP" altLang="en-US" dirty="0">
                <a:latin typeface="メイリオ" panose="020B0604030504040204" pitchFamily="50" charset="-128"/>
                <a:ea typeface="メイリオ" panose="020B0604030504040204" pitchFamily="50" charset="-128"/>
              </a:rPr>
              <a:t>事業者を対象にアンケートを実施（</a:t>
            </a:r>
            <a:r>
              <a:rPr lang="en-US" altLang="ja-JP" dirty="0">
                <a:latin typeface="メイリオ" panose="020B0604030504040204" pitchFamily="50" charset="-128"/>
                <a:ea typeface="メイリオ" panose="020B0604030504040204" pitchFamily="50" charset="-128"/>
              </a:rPr>
              <a:t>363</a:t>
            </a:r>
            <a:r>
              <a:rPr lang="ja-JP" altLang="en-US" dirty="0">
                <a:latin typeface="メイリオ" panose="020B0604030504040204" pitchFamily="50" charset="-128"/>
                <a:ea typeface="メイリオ" panose="020B0604030504040204" pitchFamily="50" charset="-128"/>
              </a:rPr>
              <a:t>事業者より回答）　</a:t>
            </a:r>
          </a:p>
        </p:txBody>
      </p:sp>
      <p:pic>
        <p:nvPicPr>
          <p:cNvPr id="7" name="図 6"/>
          <p:cNvPicPr>
            <a:picLocks noChangeAspect="1"/>
          </p:cNvPicPr>
          <p:nvPr/>
        </p:nvPicPr>
        <p:blipFill>
          <a:blip r:embed="rId2"/>
          <a:stretch>
            <a:fillRect/>
          </a:stretch>
        </p:blipFill>
        <p:spPr>
          <a:xfrm>
            <a:off x="-310090" y="1677104"/>
            <a:ext cx="3923439" cy="2329008"/>
          </a:xfrm>
          <a:prstGeom prst="rect">
            <a:avLst/>
          </a:prstGeom>
        </p:spPr>
      </p:pic>
      <p:sp>
        <p:nvSpPr>
          <p:cNvPr id="8" name="テキスト ボックス 7"/>
          <p:cNvSpPr txBox="1"/>
          <p:nvPr/>
        </p:nvSpPr>
        <p:spPr>
          <a:xfrm>
            <a:off x="1107871" y="1267065"/>
            <a:ext cx="1082348" cy="307777"/>
          </a:xfrm>
          <a:prstGeom prst="rect">
            <a:avLst/>
          </a:prstGeom>
          <a:noFill/>
        </p:spPr>
        <p:txBody>
          <a:bodyPr wrap="none" rtlCol="0">
            <a:spAutoFit/>
          </a:bodyPr>
          <a:lstStyle/>
          <a:p>
            <a:r>
              <a:rPr kumimoji="1" lang="ja-JP" altLang="en-US" sz="1400" dirty="0" smtClean="0">
                <a:latin typeface="メイリオ" panose="020B0604030504040204" pitchFamily="50" charset="-128"/>
                <a:ea typeface="メイリオ" panose="020B0604030504040204" pitchFamily="50" charset="-128"/>
              </a:rPr>
              <a:t>法の認知度</a:t>
            </a:r>
            <a:endParaRPr kumimoji="1" lang="ja-JP" altLang="en-US" sz="140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3309726" y="1123070"/>
            <a:ext cx="2266967" cy="523220"/>
          </a:xfrm>
          <a:prstGeom prst="rect">
            <a:avLst/>
          </a:prstGeom>
          <a:noFill/>
        </p:spPr>
        <p:txBody>
          <a:bodyPr wrap="square" rtlCol="0">
            <a:spAutoFit/>
          </a:bodyPr>
          <a:lstStyle/>
          <a:p>
            <a:pPr algn="ctr"/>
            <a:r>
              <a:rPr kumimoji="1" lang="ja-JP" altLang="en-US" sz="1400" dirty="0" smtClean="0">
                <a:latin typeface="メイリオ" panose="020B0604030504040204" pitchFamily="50" charset="-128"/>
                <a:ea typeface="メイリオ" panose="020B0604030504040204" pitchFamily="50" charset="-128"/>
              </a:rPr>
              <a:t>「合理的配慮の不提供＝差別」の認識度</a:t>
            </a:r>
            <a:endParaRPr kumimoji="1" lang="ja-JP" altLang="en-US" sz="14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6795075" y="1259206"/>
            <a:ext cx="1261884" cy="307777"/>
          </a:xfrm>
          <a:prstGeom prst="rect">
            <a:avLst/>
          </a:prstGeom>
          <a:noFill/>
        </p:spPr>
        <p:txBody>
          <a:bodyPr wrap="none" rtlCol="0">
            <a:spAutoFit/>
          </a:bodyPr>
          <a:lstStyle/>
          <a:p>
            <a:r>
              <a:rPr kumimoji="1" lang="ja-JP" altLang="en-US" sz="1400" dirty="0" smtClean="0">
                <a:latin typeface="メイリオ" panose="020B0604030504040204" pitchFamily="50" charset="-128"/>
                <a:ea typeface="メイリオ" panose="020B0604030504040204" pitchFamily="50" charset="-128"/>
              </a:rPr>
              <a:t>義務化の賛否</a:t>
            </a:r>
            <a:endParaRPr kumimoji="1" lang="ja-JP" altLang="en-US" sz="1400"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316603" y="3977430"/>
            <a:ext cx="6612231" cy="369332"/>
          </a:xfrm>
          <a:prstGeom prst="rect">
            <a:avLst/>
          </a:prstGeom>
        </p:spPr>
        <p:txBody>
          <a:bodyPr wrap="square">
            <a:spAutoFit/>
          </a:bodyPr>
          <a:lstStyle/>
          <a:p>
            <a:r>
              <a:rPr lang="ja-JP" altLang="en-US" dirty="0">
                <a:latin typeface="メイリオ" panose="020B0604030504040204" pitchFamily="50" charset="-128"/>
                <a:ea typeface="メイリオ" panose="020B0604030504040204" pitchFamily="50" charset="-128"/>
              </a:rPr>
              <a:t>○府</a:t>
            </a:r>
            <a:r>
              <a:rPr lang="ja-JP" altLang="en-US" dirty="0" smtClean="0">
                <a:latin typeface="メイリオ" panose="020B0604030504040204" pitchFamily="50" charset="-128"/>
                <a:ea typeface="メイリオ" panose="020B0604030504040204" pitchFamily="50" charset="-128"/>
              </a:rPr>
              <a:t>内事業者団体、</a:t>
            </a:r>
            <a:r>
              <a:rPr lang="ja-JP" altLang="en-US" dirty="0" err="1" smtClean="0">
                <a:latin typeface="メイリオ" panose="020B0604030504040204" pitchFamily="50" charset="-128"/>
                <a:ea typeface="メイリオ" panose="020B0604030504040204" pitchFamily="50" charset="-128"/>
              </a:rPr>
              <a:t>障がい</a:t>
            </a:r>
            <a:r>
              <a:rPr lang="ja-JP" altLang="en-US" dirty="0" smtClean="0">
                <a:latin typeface="メイリオ" panose="020B0604030504040204" pitchFamily="50" charset="-128"/>
                <a:ea typeface="メイリオ" panose="020B0604030504040204" pitchFamily="50" charset="-128"/>
              </a:rPr>
              <a:t>者団体を対象にアンケートを実施</a:t>
            </a:r>
            <a:endParaRPr lang="ja-JP" altLang="en-US" dirty="0">
              <a:latin typeface="メイリオ" panose="020B0604030504040204" pitchFamily="50" charset="-128"/>
              <a:ea typeface="メイリオ" panose="020B0604030504040204" pitchFamily="50" charset="-128"/>
            </a:endParaRPr>
          </a:p>
        </p:txBody>
      </p:sp>
      <p:sp>
        <p:nvSpPr>
          <p:cNvPr id="12" name="正方形/長方形 11"/>
          <p:cNvSpPr/>
          <p:nvPr/>
        </p:nvSpPr>
        <p:spPr>
          <a:xfrm>
            <a:off x="782394" y="4349553"/>
            <a:ext cx="5914622" cy="646331"/>
          </a:xfrm>
          <a:prstGeom prst="rect">
            <a:avLst/>
          </a:prstGeom>
        </p:spPr>
        <p:txBody>
          <a:bodyPr wrap="square">
            <a:spAutoFit/>
          </a:bodyPr>
          <a:lstStyle/>
          <a:p>
            <a:r>
              <a:rPr lang="ja-JP" altLang="en-US" dirty="0" smtClean="0">
                <a:latin typeface="メイリオ" panose="020B0604030504040204" pitchFamily="50" charset="-128"/>
                <a:ea typeface="メイリオ" panose="020B0604030504040204" pitchFamily="50" charset="-128"/>
              </a:rPr>
              <a:t>義務化賛成　　事業者団体　　</a:t>
            </a:r>
            <a:r>
              <a:rPr lang="en-US" altLang="ja-JP" dirty="0" smtClean="0">
                <a:latin typeface="メイリオ" panose="020B0604030504040204" pitchFamily="50" charset="-128"/>
                <a:ea typeface="メイリオ" panose="020B0604030504040204" pitchFamily="50" charset="-128"/>
              </a:rPr>
              <a:t>22</a:t>
            </a:r>
            <a:r>
              <a:rPr lang="ja-JP" altLang="en-US" dirty="0" smtClean="0">
                <a:latin typeface="メイリオ" panose="020B0604030504040204" pitchFamily="50" charset="-128"/>
                <a:ea typeface="メイリオ" panose="020B0604030504040204" pitchFamily="50" charset="-128"/>
              </a:rPr>
              <a:t>団体／</a:t>
            </a:r>
            <a:r>
              <a:rPr lang="en-US" altLang="ja-JP" dirty="0" smtClean="0">
                <a:latin typeface="メイリオ" panose="020B0604030504040204" pitchFamily="50" charset="-128"/>
                <a:ea typeface="メイリオ" panose="020B0604030504040204" pitchFamily="50" charset="-128"/>
              </a:rPr>
              <a:t>26</a:t>
            </a:r>
            <a:r>
              <a:rPr lang="ja-JP" altLang="en-US" dirty="0" smtClean="0">
                <a:latin typeface="メイリオ" panose="020B0604030504040204" pitchFamily="50" charset="-128"/>
                <a:ea typeface="メイリオ" panose="020B0604030504040204" pitchFamily="50" charset="-128"/>
              </a:rPr>
              <a:t>団体　</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　　　　　　</a:t>
            </a:r>
            <a:r>
              <a:rPr lang="ja-JP" altLang="en-US" dirty="0" err="1" smtClean="0">
                <a:latin typeface="メイリオ" panose="020B0604030504040204" pitchFamily="50" charset="-128"/>
                <a:ea typeface="メイリオ" panose="020B0604030504040204" pitchFamily="50" charset="-128"/>
              </a:rPr>
              <a:t>障がい</a:t>
            </a:r>
            <a:r>
              <a:rPr lang="ja-JP" altLang="en-US" dirty="0" smtClean="0">
                <a:latin typeface="メイリオ" panose="020B0604030504040204" pitchFamily="50" charset="-128"/>
                <a:ea typeface="メイリオ" panose="020B0604030504040204" pitchFamily="50" charset="-128"/>
              </a:rPr>
              <a:t>者団体　</a:t>
            </a:r>
            <a:r>
              <a:rPr lang="en-US" altLang="ja-JP" dirty="0" smtClean="0">
                <a:latin typeface="メイリオ" panose="020B0604030504040204" pitchFamily="50" charset="-128"/>
                <a:ea typeface="メイリオ" panose="020B0604030504040204" pitchFamily="50" charset="-128"/>
              </a:rPr>
              <a:t>24</a:t>
            </a:r>
            <a:r>
              <a:rPr lang="ja-JP" altLang="en-US" dirty="0" smtClean="0">
                <a:latin typeface="メイリオ" panose="020B0604030504040204" pitchFamily="50" charset="-128"/>
                <a:ea typeface="メイリオ" panose="020B0604030504040204" pitchFamily="50" charset="-128"/>
              </a:rPr>
              <a:t>団体／</a:t>
            </a:r>
            <a:r>
              <a:rPr lang="en-US" altLang="ja-JP" dirty="0" smtClean="0">
                <a:latin typeface="メイリオ" panose="020B0604030504040204" pitchFamily="50" charset="-128"/>
                <a:ea typeface="メイリオ" panose="020B0604030504040204" pitchFamily="50" charset="-128"/>
              </a:rPr>
              <a:t>26</a:t>
            </a:r>
            <a:r>
              <a:rPr lang="ja-JP" altLang="en-US" dirty="0" smtClean="0">
                <a:latin typeface="メイリオ" panose="020B0604030504040204" pitchFamily="50" charset="-128"/>
                <a:ea typeface="メイリオ" panose="020B0604030504040204" pitchFamily="50" charset="-128"/>
              </a:rPr>
              <a:t>団体</a:t>
            </a:r>
            <a:endParaRPr lang="ja-JP" altLang="en-US"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316604" y="5050958"/>
            <a:ext cx="8556940" cy="646331"/>
          </a:xfrm>
          <a:prstGeom prst="rect">
            <a:avLst/>
          </a:prstGeom>
        </p:spPr>
        <p:txBody>
          <a:bodyPr wrap="square">
            <a:spAutoFit/>
          </a:bodyPr>
          <a:lstStyle/>
          <a:p>
            <a:r>
              <a:rPr lang="ja-JP" altLang="en-US" dirty="0" smtClean="0">
                <a:latin typeface="メイリオ" panose="020B0604030504040204" pitchFamily="50" charset="-128"/>
                <a:ea typeface="メイリオ" panose="020B0604030504040204" pitchFamily="50" charset="-128"/>
              </a:rPr>
              <a:t>○おおさか</a:t>
            </a:r>
            <a:r>
              <a:rPr lang="en-US" altLang="ja-JP" dirty="0" smtClean="0">
                <a:latin typeface="メイリオ" panose="020B0604030504040204" pitchFamily="50" charset="-128"/>
                <a:ea typeface="メイリオ" panose="020B0604030504040204" pitchFamily="50" charset="-128"/>
              </a:rPr>
              <a:t>Q</a:t>
            </a:r>
            <a:r>
              <a:rPr lang="ja-JP" altLang="en-US" dirty="0" smtClean="0">
                <a:latin typeface="メイリオ" panose="020B0604030504040204" pitchFamily="50" charset="-128"/>
                <a:ea typeface="メイリオ" panose="020B0604030504040204" pitchFamily="50" charset="-128"/>
              </a:rPr>
              <a:t>ネットにより府民</a:t>
            </a:r>
            <a:r>
              <a:rPr kumimoji="1" lang="ja-JP" altLang="en-US" dirty="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民間のインターネット調査</a:t>
            </a:r>
            <a:r>
              <a:rPr kumimoji="1" lang="ja-JP" altLang="en-US" dirty="0">
                <a:latin typeface="メイリオ" panose="020B0604030504040204" pitchFamily="50" charset="-128"/>
                <a:ea typeface="メイリオ" panose="020B0604030504040204" pitchFamily="50" charset="-128"/>
              </a:rPr>
              <a:t>会社の</a:t>
            </a:r>
            <a:r>
              <a:rPr kumimoji="1" lang="ja-JP" altLang="en-US" dirty="0" smtClean="0">
                <a:latin typeface="メイリオ" panose="020B0604030504040204" pitchFamily="50" charset="-128"/>
                <a:ea typeface="メイリオ" panose="020B0604030504040204" pitchFamily="50" charset="-128"/>
              </a:rPr>
              <a:t>モニター）</a:t>
            </a:r>
            <a:r>
              <a:rPr lang="ja-JP" altLang="en-US" dirty="0" smtClean="0">
                <a:latin typeface="メイリオ" panose="020B0604030504040204" pitchFamily="50" charset="-128"/>
                <a:ea typeface="メイリオ" panose="020B0604030504040204" pitchFamily="50" charset="-128"/>
              </a:rPr>
              <a:t>を</a:t>
            </a:r>
            <a:endParaRPr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対象にアンケートを実施</a:t>
            </a:r>
            <a:endParaRPr lang="ja-JP" altLang="en-US" dirty="0">
              <a:latin typeface="メイリオ" panose="020B0604030504040204" pitchFamily="50" charset="-128"/>
              <a:ea typeface="メイリオ" panose="020B0604030504040204" pitchFamily="50" charset="-128"/>
            </a:endParaRPr>
          </a:p>
        </p:txBody>
      </p:sp>
      <p:pic>
        <p:nvPicPr>
          <p:cNvPr id="14" name="図 13"/>
          <p:cNvPicPr>
            <a:picLocks noChangeAspect="1"/>
          </p:cNvPicPr>
          <p:nvPr/>
        </p:nvPicPr>
        <p:blipFill>
          <a:blip r:embed="rId3"/>
          <a:stretch>
            <a:fillRect/>
          </a:stretch>
        </p:blipFill>
        <p:spPr>
          <a:xfrm>
            <a:off x="2600535" y="1716096"/>
            <a:ext cx="3923439" cy="2334703"/>
          </a:xfrm>
          <a:prstGeom prst="rect">
            <a:avLst/>
          </a:prstGeom>
        </p:spPr>
      </p:pic>
      <p:cxnSp>
        <p:nvCxnSpPr>
          <p:cNvPr id="15" name="直線コネクタ 14"/>
          <p:cNvCxnSpPr/>
          <p:nvPr/>
        </p:nvCxnSpPr>
        <p:spPr>
          <a:xfrm flipV="1">
            <a:off x="7547019" y="1880316"/>
            <a:ext cx="592428" cy="128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flipV="1">
            <a:off x="4647127" y="1916806"/>
            <a:ext cx="612000" cy="128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744019" y="5632894"/>
            <a:ext cx="8129524" cy="1200329"/>
          </a:xfrm>
          <a:prstGeom prst="rect">
            <a:avLst/>
          </a:prstGeom>
        </p:spPr>
        <p:txBody>
          <a:bodyPr wrap="square">
            <a:spAutoFit/>
          </a:bodyPr>
          <a:lstStyle/>
          <a:p>
            <a:r>
              <a:rPr lang="ja-JP" altLang="en-US" dirty="0" smtClean="0">
                <a:latin typeface="メイリオ" panose="020B0604030504040204" pitchFamily="50" charset="-128"/>
                <a:ea typeface="メイリオ" panose="020B0604030504040204" pitchFamily="50" charset="-128"/>
              </a:rPr>
              <a:t>・法の認知度</a:t>
            </a:r>
            <a:r>
              <a:rPr lang="ja-JP" altLang="en-US" sz="1200" dirty="0" smtClean="0">
                <a:latin typeface="メイリオ" panose="020B0604030504040204" pitchFamily="50" charset="-128"/>
                <a:ea typeface="メイリオ" panose="020B0604030504040204" pitchFamily="50" charset="-128"/>
              </a:rPr>
              <a:t>（「法の内容を含め知っている」＋「法の内容は知らないが、法があることは知っている」）</a:t>
            </a:r>
            <a:endParaRPr lang="en-US" altLang="ja-JP" sz="1200"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　　　平成</a:t>
            </a:r>
            <a:r>
              <a:rPr lang="en-US" altLang="ja-JP" dirty="0" smtClean="0">
                <a:latin typeface="メイリオ" panose="020B0604030504040204" pitchFamily="50" charset="-128"/>
                <a:ea typeface="メイリオ" panose="020B0604030504040204" pitchFamily="50" charset="-128"/>
              </a:rPr>
              <a:t>28</a:t>
            </a:r>
            <a:r>
              <a:rPr lang="ja-JP" altLang="en-US" dirty="0" smtClean="0">
                <a:latin typeface="メイリオ" panose="020B0604030504040204" pitchFamily="50" charset="-128"/>
                <a:ea typeface="メイリオ" panose="020B0604030504040204" pitchFamily="50" charset="-128"/>
              </a:rPr>
              <a:t>年度　</a:t>
            </a:r>
            <a:r>
              <a:rPr lang="en-US" altLang="ja-JP" dirty="0" smtClean="0">
                <a:latin typeface="メイリオ" panose="020B0604030504040204" pitchFamily="50" charset="-128"/>
                <a:ea typeface="メイリオ" panose="020B0604030504040204" pitchFamily="50" charset="-128"/>
              </a:rPr>
              <a:t>31.9%</a:t>
            </a:r>
            <a:r>
              <a:rPr lang="ja-JP" altLang="en-US" dirty="0" smtClean="0">
                <a:latin typeface="メイリオ" panose="020B0604030504040204" pitchFamily="50" charset="-128"/>
                <a:ea typeface="メイリオ" panose="020B0604030504040204" pitchFamily="50" charset="-128"/>
              </a:rPr>
              <a:t>　⇒　令和元年度　</a:t>
            </a:r>
            <a:r>
              <a:rPr lang="en-US" altLang="ja-JP" dirty="0" smtClean="0">
                <a:latin typeface="メイリオ" panose="020B0604030504040204" pitchFamily="50" charset="-128"/>
                <a:ea typeface="メイリオ" panose="020B0604030504040204" pitchFamily="50" charset="-128"/>
              </a:rPr>
              <a:t>54.5%</a:t>
            </a:r>
            <a:r>
              <a:rPr lang="ja-JP" altLang="en-US" dirty="0" smtClean="0">
                <a:latin typeface="メイリオ" panose="020B0604030504040204" pitchFamily="50" charset="-128"/>
                <a:ea typeface="メイリオ" panose="020B0604030504040204" pitchFamily="50" charset="-128"/>
              </a:rPr>
              <a:t>　</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「合理的配慮の不提供＝差別」の</a:t>
            </a:r>
            <a:r>
              <a:rPr kumimoji="1" lang="ja-JP" altLang="en-US" dirty="0" smtClean="0">
                <a:latin typeface="メイリオ" panose="020B0604030504040204" pitchFamily="50" charset="-128"/>
                <a:ea typeface="メイリオ" panose="020B0604030504040204" pitchFamily="50" charset="-128"/>
              </a:rPr>
              <a:t>認識度</a:t>
            </a:r>
            <a:r>
              <a:rPr lang="ja-JP" altLang="en-US" sz="1200" dirty="0" smtClean="0">
                <a:latin typeface="メイリオ" panose="020B0604030504040204" pitchFamily="50" charset="-128"/>
                <a:ea typeface="メイリオ" panose="020B0604030504040204" pitchFamily="50" charset="-128"/>
              </a:rPr>
              <a:t>（「そう思う」＋「どちらかと言えばそう思う」）</a:t>
            </a:r>
            <a:endParaRPr lang="en-US" altLang="ja-JP" sz="1200"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　　平成</a:t>
            </a:r>
            <a:r>
              <a:rPr lang="en-US" altLang="ja-JP" dirty="0" smtClean="0">
                <a:latin typeface="メイリオ" panose="020B0604030504040204" pitchFamily="50" charset="-128"/>
                <a:ea typeface="メイリオ" panose="020B0604030504040204" pitchFamily="50" charset="-128"/>
              </a:rPr>
              <a:t>28</a:t>
            </a:r>
            <a:r>
              <a:rPr lang="ja-JP" altLang="en-US" dirty="0" smtClean="0">
                <a:latin typeface="メイリオ" panose="020B0604030504040204" pitchFamily="50" charset="-128"/>
                <a:ea typeface="メイリオ" panose="020B0604030504040204" pitchFamily="50" charset="-128"/>
              </a:rPr>
              <a:t>年度　</a:t>
            </a:r>
            <a:r>
              <a:rPr lang="en-US" altLang="ja-JP" dirty="0" smtClean="0">
                <a:latin typeface="メイリオ" panose="020B0604030504040204" pitchFamily="50" charset="-128"/>
                <a:ea typeface="メイリオ" panose="020B0604030504040204" pitchFamily="50" charset="-128"/>
              </a:rPr>
              <a:t>42.7%</a:t>
            </a:r>
            <a:r>
              <a:rPr lang="ja-JP" altLang="en-US" dirty="0" smtClean="0">
                <a:latin typeface="メイリオ" panose="020B0604030504040204" pitchFamily="50" charset="-128"/>
                <a:ea typeface="メイリオ" panose="020B0604030504040204" pitchFamily="50" charset="-128"/>
              </a:rPr>
              <a:t>　⇒　令和元年度　</a:t>
            </a:r>
            <a:r>
              <a:rPr lang="en-US" altLang="ja-JP" dirty="0" smtClean="0">
                <a:latin typeface="メイリオ" panose="020B0604030504040204" pitchFamily="50" charset="-128"/>
                <a:ea typeface="メイリオ" panose="020B0604030504040204" pitchFamily="50" charset="-128"/>
              </a:rPr>
              <a:t>58.2%</a:t>
            </a:r>
            <a:endParaRPr lang="ja-JP" altLang="en-US" dirty="0">
              <a:latin typeface="メイリオ" panose="020B0604030504040204" pitchFamily="50" charset="-128"/>
              <a:ea typeface="メイリオ" panose="020B0604030504040204" pitchFamily="50" charset="-128"/>
            </a:endParaRPr>
          </a:p>
        </p:txBody>
      </p:sp>
      <p:pic>
        <p:nvPicPr>
          <p:cNvPr id="18" name="図 17"/>
          <p:cNvPicPr>
            <a:picLocks noChangeAspect="1"/>
          </p:cNvPicPr>
          <p:nvPr/>
        </p:nvPicPr>
        <p:blipFill>
          <a:blip r:embed="rId4"/>
          <a:stretch>
            <a:fillRect/>
          </a:stretch>
        </p:blipFill>
        <p:spPr>
          <a:xfrm>
            <a:off x="5511160" y="1702862"/>
            <a:ext cx="3923439" cy="2329008"/>
          </a:xfrm>
          <a:prstGeom prst="rect">
            <a:avLst/>
          </a:prstGeom>
        </p:spPr>
      </p:pic>
      <p:sp>
        <p:nvSpPr>
          <p:cNvPr id="19" name="スライド番号プレースホルダー 3"/>
          <p:cNvSpPr>
            <a:spLocks noGrp="1"/>
          </p:cNvSpPr>
          <p:nvPr>
            <p:ph type="sldNum" sz="quarter" idx="12"/>
          </p:nvPr>
        </p:nvSpPr>
        <p:spPr>
          <a:xfrm>
            <a:off x="7089014" y="6498020"/>
            <a:ext cx="2057400" cy="365125"/>
          </a:xfrm>
        </p:spPr>
        <p:txBody>
          <a:bodyPr/>
          <a:lstStyle/>
          <a:p>
            <a:fld id="{CCF05A4C-054E-4FE2-A6BB-C64041AD0145}" type="slidenum">
              <a:rPr kumimoji="1" lang="ja-JP" altLang="en-US" smtClean="0">
                <a:solidFill>
                  <a:schemeClr val="tx1"/>
                </a:solidFill>
                <a:latin typeface="メイリオ" panose="020B0604030504040204" pitchFamily="50" charset="-128"/>
                <a:ea typeface="メイリオ" panose="020B0604030504040204" pitchFamily="50" charset="-128"/>
              </a:rPr>
              <a:t>5</a:t>
            </a:fld>
            <a:endParaRPr kumimoji="1" lang="ja-JP" altLang="en-US"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16024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231819" y="682580"/>
            <a:ext cx="844854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31819" y="270453"/>
            <a:ext cx="4185761" cy="461665"/>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６．国及び地方自治体の動向</a:t>
            </a:r>
            <a:endParaRPr kumimoji="1" lang="ja-JP" altLang="en-US" sz="2400" dirty="0">
              <a:latin typeface="メイリオ" panose="020B0604030504040204" pitchFamily="50" charset="-128"/>
              <a:ea typeface="メイリオ" panose="020B0604030504040204" pitchFamily="50" charset="-128"/>
            </a:endParaRPr>
          </a:p>
        </p:txBody>
      </p:sp>
      <p:sp>
        <p:nvSpPr>
          <p:cNvPr id="6" name="正方形/長方形 5"/>
          <p:cNvSpPr/>
          <p:nvPr/>
        </p:nvSpPr>
        <p:spPr>
          <a:xfrm>
            <a:off x="370267" y="964363"/>
            <a:ext cx="8171644" cy="5724644"/>
          </a:xfrm>
          <a:prstGeom prst="rect">
            <a:avLst/>
          </a:prstGeom>
        </p:spPr>
        <p:txBody>
          <a:bodyPr wrap="square">
            <a:spAutoFit/>
          </a:bodyPr>
          <a:lstStyle/>
          <a:p>
            <a:r>
              <a:rPr lang="ja-JP" altLang="en-US" sz="2400" dirty="0">
                <a:latin typeface="メイリオ" panose="020B0604030504040204" pitchFamily="50" charset="-128"/>
                <a:ea typeface="メイリオ" panose="020B0604030504040204" pitchFamily="50" charset="-128"/>
              </a:rPr>
              <a:t>〇障害者政策委員会で障害者差別解消法の見直しを</a:t>
            </a:r>
            <a:r>
              <a:rPr lang="ja-JP" altLang="en-US" sz="2400" dirty="0" smtClean="0">
                <a:latin typeface="メイリオ" panose="020B0604030504040204" pitchFamily="50" charset="-128"/>
                <a:ea typeface="メイリオ" panose="020B0604030504040204" pitchFamily="50" charset="-128"/>
              </a:rPr>
              <a:t>検討中</a:t>
            </a:r>
            <a:endParaRPr lang="ja-JP" altLang="en-US" sz="2400" dirty="0">
              <a:latin typeface="メイリオ" panose="020B0604030504040204" pitchFamily="50" charset="-128"/>
              <a:ea typeface="メイリオ" panose="020B0604030504040204" pitchFamily="50" charset="-128"/>
            </a:endParaRPr>
          </a:p>
          <a:p>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〇</a:t>
            </a:r>
            <a:r>
              <a:rPr lang="ja-JP" altLang="en-US" sz="2400" dirty="0">
                <a:latin typeface="メイリオ" panose="020B0604030504040204" pitchFamily="50" charset="-128"/>
                <a:ea typeface="メイリオ" panose="020B0604030504040204" pitchFamily="50" charset="-128"/>
              </a:rPr>
              <a:t>国連による障害者権利条約の実施状況に関わる日本の</a:t>
            </a:r>
            <a:r>
              <a:rPr lang="ja-JP" altLang="en-US" sz="2400" dirty="0" smtClean="0">
                <a:latin typeface="メイリオ" panose="020B0604030504040204" pitchFamily="50" charset="-128"/>
                <a:ea typeface="メイリオ" panose="020B0604030504040204" pitchFamily="50" charset="-128"/>
              </a:rPr>
              <a:t>初</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審査</a:t>
            </a:r>
            <a:r>
              <a:rPr lang="ja-JP" altLang="en-US" sz="2400" dirty="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勧告（時期は未定）</a:t>
            </a:r>
            <a:endParaRPr lang="ja-JP" altLang="en-US" sz="2400" dirty="0">
              <a:latin typeface="メイリオ" panose="020B0604030504040204" pitchFamily="50" charset="-128"/>
              <a:ea typeface="メイリオ" panose="020B0604030504040204" pitchFamily="50" charset="-128"/>
            </a:endParaRPr>
          </a:p>
          <a:p>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〇</a:t>
            </a:r>
            <a:r>
              <a:rPr lang="ja-JP" altLang="en-US" sz="2400" dirty="0">
                <a:latin typeface="メイリオ" panose="020B0604030504040204" pitchFamily="50" charset="-128"/>
                <a:ea typeface="メイリオ" panose="020B0604030504040204" pitchFamily="50" charset="-128"/>
              </a:rPr>
              <a:t>すでに</a:t>
            </a:r>
            <a:r>
              <a:rPr lang="en-US" altLang="ja-JP" sz="2400" dirty="0">
                <a:latin typeface="メイリオ" panose="020B0604030504040204" pitchFamily="50" charset="-128"/>
                <a:ea typeface="メイリオ" panose="020B0604030504040204" pitchFamily="50" charset="-128"/>
              </a:rPr>
              <a:t>13</a:t>
            </a:r>
            <a:r>
              <a:rPr lang="ja-JP" altLang="en-US" sz="2400" dirty="0">
                <a:latin typeface="メイリオ" panose="020B0604030504040204" pitchFamily="50" charset="-128"/>
                <a:ea typeface="メイリオ" panose="020B0604030504040204" pitchFamily="50" charset="-128"/>
              </a:rPr>
              <a:t>の</a:t>
            </a:r>
            <a:r>
              <a:rPr lang="ja-JP" altLang="en-US" sz="2400" dirty="0" smtClean="0">
                <a:latin typeface="メイリオ" panose="020B0604030504040204" pitchFamily="50" charset="-128"/>
                <a:ea typeface="メイリオ" panose="020B0604030504040204" pitchFamily="50" charset="-128"/>
              </a:rPr>
              <a:t>都県に</a:t>
            </a:r>
            <a:r>
              <a:rPr lang="ja-JP" altLang="en-US" sz="2400" dirty="0">
                <a:latin typeface="メイリオ" panose="020B0604030504040204" pitchFamily="50" charset="-128"/>
                <a:ea typeface="メイリオ" panose="020B0604030504040204" pitchFamily="50" charset="-128"/>
              </a:rPr>
              <a:t>おいて事業者に対する合理的配慮</a:t>
            </a:r>
            <a:r>
              <a:rPr lang="ja-JP" altLang="en-US" sz="2400" dirty="0" smtClean="0">
                <a:latin typeface="メイリオ" panose="020B0604030504040204" pitchFamily="50" charset="-128"/>
                <a:ea typeface="メイリオ" panose="020B0604030504040204" pitchFamily="50" charset="-128"/>
              </a:rPr>
              <a:t>の　</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提供</a:t>
            </a:r>
            <a:r>
              <a:rPr lang="ja-JP" altLang="en-US" sz="2400" dirty="0">
                <a:latin typeface="メイリオ" panose="020B0604030504040204" pitchFamily="50" charset="-128"/>
                <a:ea typeface="メイリオ" panose="020B0604030504040204" pitchFamily="50" charset="-128"/>
              </a:rPr>
              <a:t>を</a:t>
            </a:r>
            <a:r>
              <a:rPr lang="ja-JP" altLang="en-US" sz="2400" dirty="0" smtClean="0">
                <a:latin typeface="メイリオ" panose="020B0604030504040204" pitchFamily="50" charset="-128"/>
                <a:ea typeface="メイリオ" panose="020B0604030504040204" pitchFamily="50" charset="-128"/>
              </a:rPr>
              <a:t>義務化</a:t>
            </a:r>
            <a:endParaRPr lang="en-US" altLang="ja-JP" sz="2400" dirty="0" smtClean="0">
              <a:latin typeface="メイリオ" panose="020B0604030504040204" pitchFamily="50" charset="-128"/>
              <a:ea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endParaRPr>
          </a:p>
          <a:p>
            <a:endParaRPr lang="en-US" altLang="ja-JP" sz="2400" dirty="0" smtClean="0">
              <a:latin typeface="メイリオ" panose="020B0604030504040204" pitchFamily="50" charset="-128"/>
              <a:ea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endParaRPr>
          </a:p>
          <a:p>
            <a:endParaRPr lang="en-US" altLang="ja-JP" dirty="0" smtClean="0">
              <a:latin typeface="Arial" panose="020B0604020202020204" pitchFamily="34" charset="0"/>
            </a:endParaRPr>
          </a:p>
          <a:p>
            <a:endParaRPr lang="en-US" altLang="ja-JP" dirty="0">
              <a:latin typeface="Arial" panose="020B0604020202020204" pitchFamily="34" charset="0"/>
            </a:endParaRPr>
          </a:p>
          <a:p>
            <a:endParaRPr lang="ja-JP" altLang="ja-JP" dirty="0">
              <a:latin typeface="Arial" panose="020B0604020202020204" pitchFamily="34" charset="0"/>
            </a:endParaRPr>
          </a:p>
          <a:p>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〇</a:t>
            </a:r>
            <a:r>
              <a:rPr lang="ja-JP" altLang="en-US" sz="2400" dirty="0">
                <a:latin typeface="メイリオ" panose="020B0604030504040204" pitchFamily="50" charset="-128"/>
                <a:ea typeface="メイリオ" panose="020B0604030504040204" pitchFamily="50" charset="-128"/>
              </a:rPr>
              <a:t>府内市町村では茨木市のみ条例を制定、事業者に</a:t>
            </a:r>
            <a:r>
              <a:rPr lang="ja-JP" altLang="en-US" sz="2400" dirty="0" smtClean="0">
                <a:latin typeface="メイリオ" panose="020B0604030504040204" pitchFamily="50" charset="-128"/>
                <a:ea typeface="メイリオ" panose="020B0604030504040204" pitchFamily="50" charset="-128"/>
              </a:rPr>
              <a:t>対して　</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合理的</a:t>
            </a:r>
            <a:r>
              <a:rPr lang="ja-JP" altLang="en-US" sz="2400" dirty="0">
                <a:latin typeface="メイリオ" panose="020B0604030504040204" pitchFamily="50" charset="-128"/>
                <a:ea typeface="メイリオ" panose="020B0604030504040204" pitchFamily="50" charset="-128"/>
              </a:rPr>
              <a:t>配慮の提供を義務付け</a:t>
            </a:r>
          </a:p>
        </p:txBody>
      </p:sp>
      <p:graphicFrame>
        <p:nvGraphicFramePr>
          <p:cNvPr id="7" name="表 6"/>
          <p:cNvGraphicFramePr>
            <a:graphicFrameLocks noGrp="1"/>
          </p:cNvGraphicFramePr>
          <p:nvPr>
            <p:extLst>
              <p:ext uri="{D42A27DB-BD31-4B8C-83A1-F6EECF244321}">
                <p14:modId xmlns:p14="http://schemas.microsoft.com/office/powerpoint/2010/main" val="2448124381"/>
              </p:ext>
            </p:extLst>
          </p:nvPr>
        </p:nvGraphicFramePr>
        <p:xfrm>
          <a:off x="764141" y="3701460"/>
          <a:ext cx="7504093" cy="1747520"/>
        </p:xfrm>
        <a:graphic>
          <a:graphicData uri="http://schemas.openxmlformats.org/drawingml/2006/table">
            <a:tbl>
              <a:tblPr firstRow="1" bandRow="1">
                <a:tableStyleId>{2D5ABB26-0587-4C30-8999-92F81FD0307C}</a:tableStyleId>
              </a:tblPr>
              <a:tblGrid>
                <a:gridCol w="1348395">
                  <a:extLst>
                    <a:ext uri="{9D8B030D-6E8A-4147-A177-3AD203B41FA5}">
                      <a16:colId xmlns:a16="http://schemas.microsoft.com/office/drawing/2014/main" val="2199476885"/>
                    </a:ext>
                  </a:extLst>
                </a:gridCol>
                <a:gridCol w="2403651">
                  <a:extLst>
                    <a:ext uri="{9D8B030D-6E8A-4147-A177-3AD203B41FA5}">
                      <a16:colId xmlns:a16="http://schemas.microsoft.com/office/drawing/2014/main" val="2153995456"/>
                    </a:ext>
                  </a:extLst>
                </a:gridCol>
                <a:gridCol w="1452116">
                  <a:extLst>
                    <a:ext uri="{9D8B030D-6E8A-4147-A177-3AD203B41FA5}">
                      <a16:colId xmlns:a16="http://schemas.microsoft.com/office/drawing/2014/main" val="4286399074"/>
                    </a:ext>
                  </a:extLst>
                </a:gridCol>
                <a:gridCol w="2299931">
                  <a:extLst>
                    <a:ext uri="{9D8B030D-6E8A-4147-A177-3AD203B41FA5}">
                      <a16:colId xmlns:a16="http://schemas.microsoft.com/office/drawing/2014/main" val="972136112"/>
                    </a:ext>
                  </a:extLst>
                </a:gridCol>
              </a:tblGrid>
              <a:tr h="3125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北海道</a:t>
                      </a:r>
                      <a:endPar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mn-cs"/>
                        </a:rPr>
                        <a:t>ー</a:t>
                      </a:r>
                      <a:endPar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latin typeface="メイリオ" panose="020B0604030504040204" pitchFamily="50" charset="-128"/>
                          <a:ea typeface="メイリオ" panose="020B0604030504040204" pitchFamily="50" charset="-128"/>
                        </a:rPr>
                        <a:t>近　畿</a:t>
                      </a:r>
                      <a:endParaRPr kumimoji="1" lang="ja-JP" altLang="en-US"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latin typeface="メイリオ" panose="020B0604030504040204" pitchFamily="50" charset="-128"/>
                          <a:ea typeface="メイリオ" panose="020B0604030504040204" pitchFamily="50" charset="-128"/>
                        </a:rPr>
                        <a:t>滋賀、奈良</a:t>
                      </a:r>
                      <a:endParaRPr kumimoji="1" lang="ja-JP" altLang="en-US"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96317892"/>
                  </a:ext>
                </a:extLst>
              </a:tr>
              <a:tr h="370840">
                <a:tc>
                  <a:txBody>
                    <a:bodyPr/>
                    <a:lstStyle/>
                    <a:p>
                      <a:r>
                        <a:rPr kumimoji="1" lang="ja-JP" altLang="en-US" dirty="0" smtClean="0">
                          <a:latin typeface="メイリオ" panose="020B0604030504040204" pitchFamily="50" charset="-128"/>
                          <a:ea typeface="メイリオ" panose="020B0604030504040204" pitchFamily="50" charset="-128"/>
                        </a:rPr>
                        <a:t>東　北</a:t>
                      </a:r>
                      <a:endParaRPr kumimoji="1" lang="ja-JP" altLang="en-US"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latin typeface="メイリオ" panose="020B0604030504040204" pitchFamily="50" charset="-128"/>
                          <a:ea typeface="メイリオ" panose="020B0604030504040204" pitchFamily="50" charset="-128"/>
                        </a:rPr>
                        <a:t>岩手、秋田</a:t>
                      </a:r>
                      <a:endParaRPr kumimoji="1" lang="ja-JP" altLang="en-US"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latin typeface="メイリオ" panose="020B0604030504040204" pitchFamily="50" charset="-128"/>
                          <a:ea typeface="メイリオ" panose="020B0604030504040204" pitchFamily="50" charset="-128"/>
                        </a:rPr>
                        <a:t>中　国</a:t>
                      </a:r>
                      <a:endParaRPr kumimoji="1" lang="ja-JP" altLang="en-US"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err="1" smtClean="0">
                          <a:latin typeface="メイリオ" panose="020B0604030504040204" pitchFamily="50" charset="-128"/>
                          <a:ea typeface="メイリオ" panose="020B0604030504040204" pitchFamily="50" charset="-128"/>
                        </a:rPr>
                        <a:t>ー</a:t>
                      </a:r>
                      <a:endParaRPr kumimoji="1" lang="ja-JP" altLang="en-US"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11768355"/>
                  </a:ext>
                </a:extLst>
              </a:tr>
              <a:tr h="370840">
                <a:tc>
                  <a:txBody>
                    <a:bodyPr/>
                    <a:lstStyle/>
                    <a:p>
                      <a:r>
                        <a:rPr kumimoji="1" lang="ja-JP" altLang="en-US" dirty="0" smtClean="0">
                          <a:latin typeface="メイリオ" panose="020B0604030504040204" pitchFamily="50" charset="-128"/>
                          <a:ea typeface="メイリオ" panose="020B0604030504040204" pitchFamily="50" charset="-128"/>
                        </a:rPr>
                        <a:t>関　東</a:t>
                      </a:r>
                      <a:endParaRPr kumimoji="1" lang="ja-JP" altLang="en-US"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latin typeface="メイリオ" panose="020B0604030504040204" pitchFamily="50" charset="-128"/>
                          <a:ea typeface="メイリオ" panose="020B0604030504040204" pitchFamily="50" charset="-128"/>
                        </a:rPr>
                        <a:t>茨城、千葉、東京</a:t>
                      </a:r>
                      <a:endParaRPr kumimoji="1" lang="ja-JP" altLang="en-US"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latin typeface="メイリオ" panose="020B0604030504040204" pitchFamily="50" charset="-128"/>
                          <a:ea typeface="メイリオ" panose="020B0604030504040204" pitchFamily="50" charset="-128"/>
                        </a:rPr>
                        <a:t>四　国</a:t>
                      </a:r>
                      <a:endParaRPr kumimoji="1" lang="ja-JP" altLang="en-US"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latin typeface="メイリオ" panose="020B0604030504040204" pitchFamily="50" charset="-128"/>
                          <a:ea typeface="メイリオ" panose="020B0604030504040204" pitchFamily="50" charset="-128"/>
                        </a:rPr>
                        <a:t>香川</a:t>
                      </a:r>
                      <a:endParaRPr kumimoji="1" lang="ja-JP" altLang="en-US"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7174654"/>
                  </a:ext>
                </a:extLst>
              </a:tr>
              <a:tr h="370840">
                <a:tc>
                  <a:txBody>
                    <a:bodyPr/>
                    <a:lstStyle/>
                    <a:p>
                      <a:r>
                        <a:rPr kumimoji="1" lang="ja-JP" altLang="en-US" dirty="0" smtClean="0">
                          <a:latin typeface="メイリオ" panose="020B0604030504040204" pitchFamily="50" charset="-128"/>
                          <a:ea typeface="メイリオ" panose="020B0604030504040204" pitchFamily="50" charset="-128"/>
                        </a:rPr>
                        <a:t>中　部</a:t>
                      </a:r>
                      <a:endParaRPr kumimoji="1" lang="ja-JP" altLang="en-US"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latin typeface="メイリオ" panose="020B0604030504040204" pitchFamily="50" charset="-128"/>
                          <a:ea typeface="メイリオ" panose="020B0604030504040204" pitchFamily="50" charset="-128"/>
                        </a:rPr>
                        <a:t>富山</a:t>
                      </a:r>
                      <a:endParaRPr kumimoji="1" lang="ja-JP" altLang="en-US"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latin typeface="メイリオ" panose="020B0604030504040204" pitchFamily="50" charset="-128"/>
                          <a:ea typeface="メイリオ" panose="020B0604030504040204" pitchFamily="50" charset="-128"/>
                        </a:rPr>
                        <a:t>九州・沖縄</a:t>
                      </a:r>
                      <a:endParaRPr kumimoji="1" lang="ja-JP" altLang="en-US"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latin typeface="メイリオ" panose="020B0604030504040204" pitchFamily="50" charset="-128"/>
                          <a:ea typeface="メイリオ" panose="020B0604030504040204" pitchFamily="50" charset="-128"/>
                        </a:rPr>
                        <a:t>長崎、熊本、鹿児島、沖縄</a:t>
                      </a:r>
                      <a:endParaRPr kumimoji="1" lang="ja-JP" altLang="en-US"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82588838"/>
                  </a:ext>
                </a:extLst>
              </a:tr>
            </a:tbl>
          </a:graphicData>
        </a:graphic>
      </p:graphicFrame>
      <p:sp>
        <p:nvSpPr>
          <p:cNvPr id="8" name="スライド番号プレースホルダー 3"/>
          <p:cNvSpPr>
            <a:spLocks noGrp="1"/>
          </p:cNvSpPr>
          <p:nvPr>
            <p:ph type="sldNum" sz="quarter" idx="12"/>
          </p:nvPr>
        </p:nvSpPr>
        <p:spPr>
          <a:xfrm>
            <a:off x="7089014" y="6498020"/>
            <a:ext cx="2057400" cy="365125"/>
          </a:xfrm>
        </p:spPr>
        <p:txBody>
          <a:bodyPr/>
          <a:lstStyle/>
          <a:p>
            <a:fld id="{CCF05A4C-054E-4FE2-A6BB-C64041AD0145}" type="slidenum">
              <a:rPr kumimoji="1" lang="ja-JP" altLang="en-US" smtClean="0">
                <a:solidFill>
                  <a:schemeClr val="tx1"/>
                </a:solidFill>
                <a:latin typeface="メイリオ" panose="020B0604030504040204" pitchFamily="50" charset="-128"/>
                <a:ea typeface="メイリオ" panose="020B0604030504040204" pitchFamily="50" charset="-128"/>
              </a:rPr>
              <a:t>6</a:t>
            </a:fld>
            <a:endParaRPr kumimoji="1" lang="ja-JP" altLang="en-US"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27251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231819" y="682580"/>
            <a:ext cx="844854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31819" y="270453"/>
            <a:ext cx="5109091" cy="461665"/>
          </a:xfrm>
          <a:prstGeom prst="rect">
            <a:avLst/>
          </a:prstGeom>
          <a:noFill/>
        </p:spPr>
        <p:txBody>
          <a:bodyPr wrap="none" rtlCol="0">
            <a:spAutoFit/>
          </a:bodyPr>
          <a:lstStyle/>
          <a:p>
            <a:r>
              <a:rPr kumimoji="1" lang="ja-JP" altLang="en-US" sz="2400" dirty="0">
                <a:latin typeface="メイリオ" panose="020B0604030504040204" pitchFamily="50" charset="-128"/>
                <a:ea typeface="メイリオ" panose="020B0604030504040204" pitchFamily="50" charset="-128"/>
              </a:rPr>
              <a:t>７</a:t>
            </a:r>
            <a:r>
              <a:rPr kumimoji="1" lang="ja-JP" altLang="en-US" sz="2400" dirty="0" smtClean="0">
                <a:latin typeface="メイリオ" panose="020B0604030504040204" pitchFamily="50" charset="-128"/>
                <a:ea typeface="メイリオ" panose="020B0604030504040204" pitchFamily="50" charset="-128"/>
              </a:rPr>
              <a:t>．条例改正により期待される効果</a:t>
            </a:r>
            <a:endParaRPr kumimoji="1" lang="ja-JP" altLang="en-US" sz="24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598400" y="1732499"/>
            <a:ext cx="7747110" cy="1200329"/>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rPr>
              <a:t>〇義務化</a:t>
            </a:r>
            <a:r>
              <a:rPr kumimoji="1" lang="ja-JP" altLang="en-US" sz="2400" dirty="0">
                <a:latin typeface="メイリオ" panose="020B0604030504040204" pitchFamily="50" charset="-128"/>
                <a:ea typeface="メイリオ" panose="020B0604030504040204" pitchFamily="50" charset="-128"/>
              </a:rPr>
              <a:t>されることで事業者に法の理念がより浸透し</a:t>
            </a:r>
            <a:r>
              <a:rPr kumimoji="1" lang="ja-JP" altLang="en-US" sz="2400" dirty="0" smtClean="0">
                <a:latin typeface="メイリオ" panose="020B0604030504040204" pitchFamily="50" charset="-128"/>
                <a:ea typeface="メイリオ" panose="020B0604030504040204" pitchFamily="50" charset="-128"/>
              </a:rPr>
              <a:t>、　</a:t>
            </a:r>
            <a:endParaRPr kumimoji="1" lang="en-US" altLang="ja-JP" sz="2400" dirty="0" smtClean="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rPr>
              <a:t>事</a:t>
            </a:r>
            <a:r>
              <a:rPr kumimoji="1" lang="ja-JP" altLang="en-US" sz="2400" dirty="0">
                <a:latin typeface="メイリオ" panose="020B0604030504040204" pitchFamily="50" charset="-128"/>
                <a:ea typeface="メイリオ" panose="020B0604030504040204" pitchFamily="50" charset="-128"/>
              </a:rPr>
              <a:t>業者と当事者との間での建設的対話が促進</a:t>
            </a:r>
            <a:r>
              <a:rPr kumimoji="1" lang="ja-JP" altLang="en-US" sz="2400" dirty="0" smtClean="0">
                <a:latin typeface="メイリオ" panose="020B0604030504040204" pitchFamily="50" charset="-128"/>
                <a:ea typeface="メイリオ" panose="020B0604030504040204" pitchFamily="50" charset="-128"/>
              </a:rPr>
              <a:t>される</a:t>
            </a:r>
            <a:endParaRPr kumimoji="1" lang="en-US" altLang="ja-JP" sz="2400" dirty="0" smtClean="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rPr>
              <a:t>こと</a:t>
            </a:r>
            <a:r>
              <a:rPr kumimoji="1" lang="ja-JP" altLang="en-US" sz="2400" dirty="0">
                <a:latin typeface="メイリオ" panose="020B0604030504040204" pitchFamily="50" charset="-128"/>
                <a:ea typeface="メイリオ" panose="020B0604030504040204" pitchFamily="50" charset="-128"/>
              </a:rPr>
              <a:t>で、差別解消の実効性が担保される。</a:t>
            </a:r>
          </a:p>
        </p:txBody>
      </p:sp>
      <p:sp>
        <p:nvSpPr>
          <p:cNvPr id="7" name="テキスト ボックス 6"/>
          <p:cNvSpPr txBox="1"/>
          <p:nvPr/>
        </p:nvSpPr>
        <p:spPr>
          <a:xfrm>
            <a:off x="199151" y="1159098"/>
            <a:ext cx="2954655" cy="461665"/>
          </a:xfrm>
          <a:prstGeom prst="rect">
            <a:avLst/>
          </a:prstGeom>
          <a:noFill/>
        </p:spPr>
        <p:txBody>
          <a:bodyPr wrap="none" rtlCol="0">
            <a:spAutoFit/>
          </a:bodyPr>
          <a:lstStyle/>
          <a:p>
            <a:r>
              <a:rPr kumimoji="1" lang="en-US" altLang="ja-JP" sz="2400" dirty="0" smtClean="0">
                <a:latin typeface="メイリオ" panose="020B0604030504040204" pitchFamily="50" charset="-128"/>
                <a:ea typeface="メイリオ" panose="020B0604030504040204" pitchFamily="50" charset="-128"/>
              </a:rPr>
              <a:t>【</a:t>
            </a:r>
            <a:r>
              <a:rPr kumimoji="1" lang="ja-JP" altLang="en-US" sz="2400" dirty="0" smtClean="0">
                <a:latin typeface="メイリオ" panose="020B0604030504040204" pitchFamily="50" charset="-128"/>
                <a:ea typeface="メイリオ" panose="020B0604030504040204" pitchFamily="50" charset="-128"/>
              </a:rPr>
              <a:t>期待される効果</a:t>
            </a:r>
            <a:r>
              <a:rPr kumimoji="1" lang="en-US" altLang="ja-JP" sz="2400" dirty="0" smtClean="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682579" y="3245476"/>
            <a:ext cx="7757143" cy="32068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2006605" y="3044564"/>
            <a:ext cx="5109091" cy="461665"/>
          </a:xfrm>
          <a:prstGeom prst="rect">
            <a:avLst/>
          </a:prstGeom>
          <a:solidFill>
            <a:schemeClr val="bg1"/>
          </a:solid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改正により改善が想定されるケース</a:t>
            </a:r>
            <a:endParaRPr kumimoji="1" lang="ja-JP" altLang="en-US" sz="24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802898" y="3611234"/>
            <a:ext cx="7516505" cy="2554545"/>
          </a:xfrm>
          <a:prstGeom prst="rect">
            <a:avLst/>
          </a:prstGeom>
          <a:noFill/>
        </p:spPr>
        <p:txBody>
          <a:bodyPr wrap="square" rtlCol="0">
            <a:spAutoFit/>
          </a:bodyPr>
          <a:lstStyle/>
          <a:p>
            <a:r>
              <a:rPr kumimoji="1" lang="ja-JP" altLang="en-US" sz="2000" dirty="0" smtClean="0">
                <a:latin typeface="メイリオ" panose="020B0604030504040204" pitchFamily="50" charset="-128"/>
                <a:ea typeface="メイリオ" panose="020B0604030504040204" pitchFamily="50" charset="-128"/>
              </a:rPr>
              <a:t>　肢体不自由、自走式の車椅子利用の方が、劇場に行った際、座席までに長いスロープがあり、自分で車いすを操作するのは難しため、劇場スタッフにサポートを頼んだが、「それは自分の仕事ではない。車椅子のサポートはしない。努力義務だからそこまでする必要があるのか・・・」と言われた。</a:t>
            </a:r>
            <a:endParaRPr kumimoji="1" lang="en-US" altLang="ja-JP" sz="2000" dirty="0" smtClean="0">
              <a:latin typeface="メイリオ" panose="020B0604030504040204" pitchFamily="50" charset="-128"/>
              <a:ea typeface="メイリオ" panose="020B0604030504040204" pitchFamily="50" charset="-128"/>
            </a:endParaRPr>
          </a:p>
          <a:p>
            <a:endParaRPr kumimoji="1" lang="en-US" altLang="ja-JP" sz="2000" dirty="0" smtClean="0">
              <a:latin typeface="メイリオ" panose="020B0604030504040204" pitchFamily="50" charset="-128"/>
              <a:ea typeface="メイリオ" panose="020B0604030504040204" pitchFamily="50" charset="-128"/>
            </a:endParaRPr>
          </a:p>
          <a:p>
            <a:r>
              <a:rPr kumimoji="1" lang="ja-JP" altLang="en-US" sz="2000" dirty="0" smtClean="0">
                <a:latin typeface="メイリオ" panose="020B0604030504040204" pitchFamily="50" charset="-128"/>
                <a:ea typeface="メイリオ" panose="020B0604030504040204" pitchFamily="50" charset="-128"/>
              </a:rPr>
              <a:t>⇒　このようなケースは過度な負担でない限りは対応すること</a:t>
            </a:r>
            <a:endParaRPr kumimoji="1" lang="en-US" altLang="ja-JP" sz="2000" dirty="0" smtClean="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a:t>
            </a:r>
            <a:r>
              <a:rPr kumimoji="1" lang="ja-JP" altLang="en-US" sz="2000" dirty="0" smtClean="0">
                <a:latin typeface="メイリオ" panose="020B0604030504040204" pitchFamily="50" charset="-128"/>
                <a:ea typeface="メイリオ" panose="020B0604030504040204" pitchFamily="50" charset="-128"/>
              </a:rPr>
              <a:t>が求められることとなる。</a:t>
            </a:r>
            <a:endParaRPr kumimoji="1" lang="ja-JP" altLang="en-US" sz="2000" dirty="0">
              <a:latin typeface="メイリオ" panose="020B0604030504040204" pitchFamily="50" charset="-128"/>
              <a:ea typeface="メイリオ" panose="020B0604030504040204" pitchFamily="50" charset="-128"/>
            </a:endParaRPr>
          </a:p>
        </p:txBody>
      </p:sp>
      <p:sp>
        <p:nvSpPr>
          <p:cNvPr id="11" name="スライド番号プレースホルダー 3"/>
          <p:cNvSpPr>
            <a:spLocks noGrp="1"/>
          </p:cNvSpPr>
          <p:nvPr>
            <p:ph type="sldNum" sz="quarter" idx="12"/>
          </p:nvPr>
        </p:nvSpPr>
        <p:spPr>
          <a:xfrm>
            <a:off x="7089014" y="6498020"/>
            <a:ext cx="2057400" cy="365125"/>
          </a:xfrm>
        </p:spPr>
        <p:txBody>
          <a:bodyPr/>
          <a:lstStyle/>
          <a:p>
            <a:fld id="{CCF05A4C-054E-4FE2-A6BB-C64041AD0145}" type="slidenum">
              <a:rPr kumimoji="1" lang="ja-JP" altLang="en-US" smtClean="0">
                <a:solidFill>
                  <a:schemeClr val="tx1"/>
                </a:solidFill>
                <a:latin typeface="メイリオ" panose="020B0604030504040204" pitchFamily="50" charset="-128"/>
                <a:ea typeface="メイリオ" panose="020B0604030504040204" pitchFamily="50" charset="-128"/>
              </a:rPr>
              <a:t>7</a:t>
            </a:fld>
            <a:endParaRPr kumimoji="1" lang="ja-JP" altLang="en-US"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69465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231819" y="682580"/>
            <a:ext cx="844854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31819" y="270453"/>
            <a:ext cx="2646878" cy="461665"/>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８．今後の取組み</a:t>
            </a:r>
            <a:endParaRPr kumimoji="1" lang="ja-JP" altLang="en-US" sz="24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572641" y="1501785"/>
            <a:ext cx="8197871" cy="4247317"/>
          </a:xfrm>
          <a:prstGeom prst="rect">
            <a:avLst/>
          </a:prstGeom>
          <a:noFill/>
        </p:spPr>
        <p:txBody>
          <a:bodyPr wrap="square" rtlCol="0">
            <a:spAutoFit/>
          </a:bodyPr>
          <a:lstStyle/>
          <a:p>
            <a:pPr fontAlgn="base">
              <a:lnSpc>
                <a:spcPct val="125000"/>
              </a:lnSpc>
            </a:pPr>
            <a:r>
              <a:rPr lang="ja-JP" altLang="en-US" sz="2400" dirty="0" smtClean="0">
                <a:latin typeface="Meiryo UI" panose="020B0604030504040204" pitchFamily="50" charset="-128"/>
                <a:ea typeface="Meiryo UI" panose="020B0604030504040204" pitchFamily="50" charset="-128"/>
              </a:rPr>
              <a:t>〇合理的配慮の概念は一定周知が進んだが、更なる理解を促</a:t>
            </a:r>
            <a:endParaRPr lang="en-US" altLang="ja-JP" sz="2400" dirty="0" smtClean="0">
              <a:latin typeface="Meiryo UI" panose="020B0604030504040204" pitchFamily="50" charset="-128"/>
              <a:ea typeface="Meiryo UI" panose="020B0604030504040204" pitchFamily="50" charset="-128"/>
            </a:endParaRPr>
          </a:p>
          <a:p>
            <a:pPr fontAlgn="base">
              <a:lnSpc>
                <a:spcPct val="125000"/>
              </a:lnSpc>
            </a:pPr>
            <a:r>
              <a:rPr lang="ja-JP" altLang="en-US" sz="2400" dirty="0">
                <a:latin typeface="Meiryo UI" panose="020B0604030504040204" pitchFamily="50" charset="-128"/>
                <a:ea typeface="Meiryo UI" panose="020B0604030504040204" pitchFamily="50" charset="-128"/>
              </a:rPr>
              <a:t>　</a:t>
            </a:r>
            <a:r>
              <a:rPr lang="ja-JP" altLang="en-US" sz="2400" dirty="0" err="1" smtClean="0">
                <a:latin typeface="Meiryo UI" panose="020B0604030504040204" pitchFamily="50" charset="-128"/>
                <a:ea typeface="Meiryo UI" panose="020B0604030504040204" pitchFamily="50" charset="-128"/>
              </a:rPr>
              <a:t>す</a:t>
            </a:r>
            <a:r>
              <a:rPr lang="ja-JP" altLang="en-US" sz="2400" dirty="0" smtClean="0">
                <a:latin typeface="Meiryo UI" panose="020B0604030504040204" pitchFamily="50" charset="-128"/>
                <a:ea typeface="Meiryo UI" panose="020B0604030504040204" pitchFamily="50" charset="-128"/>
              </a:rPr>
              <a:t>ための啓発を続ける</a:t>
            </a:r>
            <a:endParaRPr lang="en-US" altLang="ja-JP" sz="2400" dirty="0" smtClean="0">
              <a:latin typeface="Meiryo UI" panose="020B0604030504040204" pitchFamily="50" charset="-128"/>
              <a:ea typeface="Meiryo UI" panose="020B0604030504040204" pitchFamily="50" charset="-128"/>
            </a:endParaRPr>
          </a:p>
          <a:p>
            <a:pPr fontAlgn="base">
              <a:lnSpc>
                <a:spcPct val="125000"/>
              </a:lnSpc>
            </a:pPr>
            <a:endParaRPr lang="en-US" altLang="ja-JP" sz="2400" dirty="0">
              <a:latin typeface="Meiryo UI" panose="020B0604030504040204" pitchFamily="50" charset="-128"/>
              <a:ea typeface="Meiryo UI" panose="020B0604030504040204" pitchFamily="50" charset="-128"/>
            </a:endParaRPr>
          </a:p>
          <a:p>
            <a:pPr fontAlgn="base">
              <a:lnSpc>
                <a:spcPct val="125000"/>
              </a:lnSpc>
            </a:pPr>
            <a:r>
              <a:rPr lang="ja-JP" altLang="en-US" sz="2400" dirty="0" smtClean="0">
                <a:latin typeface="Meiryo UI" panose="020B0604030504040204" pitchFamily="50" charset="-128"/>
                <a:ea typeface="Meiryo UI" panose="020B0604030504040204" pitchFamily="50" charset="-128"/>
              </a:rPr>
              <a:t>〇事</a:t>
            </a:r>
            <a:r>
              <a:rPr lang="ja-JP" altLang="en-US" sz="2400" dirty="0">
                <a:latin typeface="Meiryo UI" panose="020B0604030504040204" pitchFamily="50" charset="-128"/>
                <a:ea typeface="Meiryo UI" panose="020B0604030504040204" pitchFamily="50" charset="-128"/>
              </a:rPr>
              <a:t>業者に</a:t>
            </a:r>
            <a:r>
              <a:rPr lang="ja-JP" altLang="en-US" sz="2400" dirty="0" smtClean="0">
                <a:latin typeface="Meiryo UI" panose="020B0604030504040204" pitchFamily="50" charset="-128"/>
                <a:ea typeface="Meiryo UI" panose="020B0604030504040204" pitchFamily="50" charset="-128"/>
              </a:rPr>
              <a:t>対し「</a:t>
            </a:r>
            <a:r>
              <a:rPr lang="ja-JP" altLang="en-US" sz="2400" dirty="0">
                <a:latin typeface="Meiryo UI" panose="020B0604030504040204" pitchFamily="50" charset="-128"/>
                <a:ea typeface="Meiryo UI" panose="020B0604030504040204" pitchFamily="50" charset="-128"/>
              </a:rPr>
              <a:t>過重な負担を</a:t>
            </a:r>
            <a:r>
              <a:rPr lang="ja-JP" altLang="en-US" sz="2400" dirty="0" smtClean="0">
                <a:latin typeface="Meiryo UI" panose="020B0604030504040204" pitchFamily="50" charset="-128"/>
                <a:ea typeface="Meiryo UI" panose="020B0604030504040204" pitchFamily="50" charset="-128"/>
              </a:rPr>
              <a:t>もとめるもの</a:t>
            </a:r>
            <a:r>
              <a:rPr lang="ja-JP" altLang="en-US" sz="2400" dirty="0">
                <a:latin typeface="Meiryo UI" panose="020B0604030504040204" pitchFamily="50" charset="-128"/>
                <a:ea typeface="Meiryo UI" panose="020B0604030504040204" pitchFamily="50" charset="-128"/>
              </a:rPr>
              <a:t>ではない」</a:t>
            </a:r>
            <a:r>
              <a:rPr lang="ja-JP" altLang="en-US" sz="2400" dirty="0" smtClean="0">
                <a:latin typeface="Meiryo UI" panose="020B0604030504040204" pitchFamily="50" charset="-128"/>
                <a:ea typeface="Meiryo UI" panose="020B0604030504040204" pitchFamily="50" charset="-128"/>
              </a:rPr>
              <a:t>こと、「合理　</a:t>
            </a:r>
            <a:endParaRPr lang="en-US" altLang="ja-JP" sz="2400" dirty="0" smtClean="0">
              <a:latin typeface="Meiryo UI" panose="020B0604030504040204" pitchFamily="50" charset="-128"/>
              <a:ea typeface="Meiryo UI" panose="020B0604030504040204" pitchFamily="50" charset="-128"/>
            </a:endParaRPr>
          </a:p>
          <a:p>
            <a:pPr fontAlgn="base">
              <a:lnSpc>
                <a:spcPct val="125000"/>
              </a:lnSpc>
            </a:pPr>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的配慮と環境の整備は異なり、環境の整備は努力義務である」</a:t>
            </a:r>
            <a:endParaRPr lang="en-US" altLang="ja-JP" sz="2400" dirty="0" smtClean="0">
              <a:latin typeface="Meiryo UI" panose="020B0604030504040204" pitchFamily="50" charset="-128"/>
              <a:ea typeface="Meiryo UI" panose="020B0604030504040204" pitchFamily="50" charset="-128"/>
            </a:endParaRPr>
          </a:p>
          <a:p>
            <a:pPr fontAlgn="base">
              <a:lnSpc>
                <a:spcPct val="125000"/>
              </a:lnSpc>
            </a:pPr>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ことについて周知を実施</a:t>
            </a:r>
            <a:endParaRPr lang="en-US" altLang="ja-JP" sz="2400" dirty="0" smtClean="0">
              <a:latin typeface="Meiryo UI" panose="020B0604030504040204" pitchFamily="50" charset="-128"/>
              <a:ea typeface="Meiryo UI" panose="020B0604030504040204" pitchFamily="50" charset="-128"/>
            </a:endParaRPr>
          </a:p>
          <a:p>
            <a:pPr fontAlgn="base">
              <a:lnSpc>
                <a:spcPct val="125000"/>
              </a:lnSpc>
            </a:pPr>
            <a:endParaRPr lang="ja-JP" altLang="en-US" sz="2400" dirty="0">
              <a:latin typeface="Meiryo UI" panose="020B0604030504040204" pitchFamily="50" charset="-128"/>
              <a:ea typeface="Meiryo UI" panose="020B0604030504040204" pitchFamily="50" charset="-128"/>
            </a:endParaRPr>
          </a:p>
          <a:p>
            <a:pPr fontAlgn="base">
              <a:lnSpc>
                <a:spcPct val="125000"/>
              </a:lnSpc>
            </a:pPr>
            <a:r>
              <a:rPr lang="ja-JP" altLang="en-US" sz="2400" dirty="0" smtClean="0">
                <a:latin typeface="Meiryo UI" panose="020B0604030504040204" pitchFamily="50" charset="-128"/>
                <a:ea typeface="Meiryo UI" panose="020B0604030504040204" pitchFamily="50" charset="-128"/>
              </a:rPr>
              <a:t>〇合理的配慮に関する事例を積み重ね、事例ごとの考え方を事</a:t>
            </a:r>
            <a:endParaRPr lang="en-US" altLang="ja-JP" sz="2400" dirty="0" smtClean="0">
              <a:latin typeface="Meiryo UI" panose="020B0604030504040204" pitchFamily="50" charset="-128"/>
              <a:ea typeface="Meiryo UI" panose="020B0604030504040204" pitchFamily="50" charset="-128"/>
            </a:endParaRPr>
          </a:p>
          <a:p>
            <a:pPr fontAlgn="base">
              <a:lnSpc>
                <a:spcPct val="125000"/>
              </a:lnSpc>
            </a:pPr>
            <a:r>
              <a:rPr lang="ja-JP" altLang="en-US" sz="2400" dirty="0" smtClean="0">
                <a:latin typeface="Meiryo UI" panose="020B0604030504040204" pitchFamily="50" charset="-128"/>
                <a:ea typeface="Meiryo UI" panose="020B0604030504040204" pitchFamily="50" charset="-128"/>
              </a:rPr>
              <a:t>　業者</a:t>
            </a:r>
            <a:r>
              <a:rPr lang="ja-JP" altLang="en-US" sz="2400" dirty="0">
                <a:latin typeface="Meiryo UI" panose="020B0604030504040204" pitchFamily="50" charset="-128"/>
                <a:ea typeface="Meiryo UI" panose="020B0604030504040204" pitchFamily="50" charset="-128"/>
              </a:rPr>
              <a:t>に対して</a:t>
            </a:r>
            <a:r>
              <a:rPr lang="ja-JP" altLang="en-US" sz="2400" dirty="0" smtClean="0">
                <a:latin typeface="Meiryo UI" panose="020B0604030504040204" pitchFamily="50" charset="-128"/>
                <a:ea typeface="Meiryo UI" panose="020B0604030504040204" pitchFamily="50" charset="-128"/>
              </a:rPr>
              <a:t>提供</a:t>
            </a:r>
            <a:endParaRPr lang="en-US" altLang="ja-JP" sz="2400" dirty="0" smtClean="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206061" y="1040120"/>
            <a:ext cx="2646878" cy="461665"/>
          </a:xfrm>
          <a:prstGeom prst="rect">
            <a:avLst/>
          </a:prstGeom>
          <a:noFill/>
        </p:spPr>
        <p:txBody>
          <a:bodyPr wrap="none" rtlCol="0">
            <a:spAutoFit/>
          </a:bodyPr>
          <a:lstStyle/>
          <a:p>
            <a:r>
              <a:rPr kumimoji="1" lang="en-US" altLang="ja-JP" sz="2400" dirty="0" smtClean="0">
                <a:latin typeface="メイリオ" panose="020B0604030504040204" pitchFamily="50" charset="-128"/>
                <a:ea typeface="メイリオ" panose="020B0604030504040204" pitchFamily="50" charset="-128"/>
              </a:rPr>
              <a:t>【</a:t>
            </a:r>
            <a:r>
              <a:rPr kumimoji="1" lang="ja-JP" altLang="en-US" sz="2400" dirty="0" smtClean="0">
                <a:latin typeface="メイリオ" panose="020B0604030504040204" pitchFamily="50" charset="-128"/>
                <a:ea typeface="メイリオ" panose="020B0604030504040204" pitchFamily="50" charset="-128"/>
              </a:rPr>
              <a:t>今後の取組み</a:t>
            </a:r>
            <a:r>
              <a:rPr kumimoji="1" lang="en-US" altLang="ja-JP" sz="2400" dirty="0" smtClean="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8" name="スライド番号プレースホルダー 3"/>
          <p:cNvSpPr>
            <a:spLocks noGrp="1"/>
          </p:cNvSpPr>
          <p:nvPr>
            <p:ph type="sldNum" sz="quarter" idx="12"/>
          </p:nvPr>
        </p:nvSpPr>
        <p:spPr>
          <a:xfrm>
            <a:off x="7089014" y="6498020"/>
            <a:ext cx="2057400" cy="365125"/>
          </a:xfrm>
        </p:spPr>
        <p:txBody>
          <a:bodyPr/>
          <a:lstStyle/>
          <a:p>
            <a:fld id="{CCF05A4C-054E-4FE2-A6BB-C64041AD0145}" type="slidenum">
              <a:rPr kumimoji="1" lang="ja-JP" altLang="en-US" smtClean="0">
                <a:solidFill>
                  <a:schemeClr val="tx1"/>
                </a:solidFill>
                <a:latin typeface="メイリオ" panose="020B0604030504040204" pitchFamily="50" charset="-128"/>
                <a:ea typeface="メイリオ" panose="020B0604030504040204" pitchFamily="50" charset="-128"/>
              </a:rPr>
              <a:t>8</a:t>
            </a:fld>
            <a:endParaRPr kumimoji="1" lang="ja-JP" altLang="en-US"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417285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D9C514C6C8E89479418BB4B66B89AC4" ma:contentTypeVersion="0" ma:contentTypeDescription="新しいドキュメントを作成します。" ma:contentTypeScope="" ma:versionID="20c4b9ab8bbb3a1851051e9df4f1ef6a">
  <xsd:schema xmlns:xsd="http://www.w3.org/2001/XMLSchema" xmlns:xs="http://www.w3.org/2001/XMLSchema" xmlns:p="http://schemas.microsoft.com/office/2006/metadata/properties" targetNamespace="http://schemas.microsoft.com/office/2006/metadata/properties" ma:root="true" ma:fieldsID="e995137c1aa95da4612d14c3a42e910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A31E9FE-1C2F-4A61-A23E-0078753F69DB}"/>
</file>

<file path=customXml/itemProps2.xml><?xml version="1.0" encoding="utf-8"?>
<ds:datastoreItem xmlns:ds="http://schemas.openxmlformats.org/officeDocument/2006/customXml" ds:itemID="{925168C0-9F78-4164-8673-834BF9D29F76}"/>
</file>

<file path=customXml/itemProps3.xml><?xml version="1.0" encoding="utf-8"?>
<ds:datastoreItem xmlns:ds="http://schemas.openxmlformats.org/officeDocument/2006/customXml" ds:itemID="{E7160011-E9F5-461B-B952-41FB200F2C34}"/>
</file>

<file path=docProps/app.xml><?xml version="1.0" encoding="utf-8"?>
<Properties xmlns="http://schemas.openxmlformats.org/officeDocument/2006/extended-properties" xmlns:vt="http://schemas.openxmlformats.org/officeDocument/2006/docPropsVTypes">
  <Template>Office Theme</Template>
  <TotalTime>41</TotalTime>
  <Words>2506</Words>
  <PresentationFormat>画面に合わせる (4:3)</PresentationFormat>
  <Paragraphs>256</Paragraphs>
  <Slides>12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Meiryo UI</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2020-07-27T00:37:29Z</cp:lastPrinted>
  <dcterms:created xsi:type="dcterms:W3CDTF">2020-07-27T00:01:04Z</dcterms:created>
  <dcterms:modified xsi:type="dcterms:W3CDTF">2020-07-27T12:33:21Z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0x010100CD9C514C6C8E89479418BB4B66B89AC4</vt:lpwstr>
  </property>
</Properties>
</file>