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5" r:id="rId3"/>
    <p:sldId id="259" r:id="rId4"/>
    <p:sldId id="257" r:id="rId5"/>
    <p:sldId id="260" r:id="rId6"/>
    <p:sldId id="263" r:id="rId7"/>
    <p:sldId id="262" r:id="rId8"/>
  </p:sldIdLst>
  <p:sldSz cx="9144000" cy="6858000" type="screen4x3"/>
  <p:notesSz cx="6646863" cy="97774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C4E6"/>
    <a:srgbClr val="8BB8E1"/>
    <a:srgbClr val="A2C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12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729260A-2EAB-4D7A-88CE-2F511C22B711}"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3532966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729260A-2EAB-4D7A-88CE-2F511C22B711}"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3005679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729260A-2EAB-4D7A-88CE-2F511C22B711}"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3734611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729260A-2EAB-4D7A-88CE-2F511C22B711}"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1431853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729260A-2EAB-4D7A-88CE-2F511C22B711}" type="datetimeFigureOut">
              <a:rPr kumimoji="1" lang="ja-JP" altLang="en-US" smtClean="0"/>
              <a:t>2020/7/27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2278050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729260A-2EAB-4D7A-88CE-2F511C22B711}"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3415237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729260A-2EAB-4D7A-88CE-2F511C22B711}" type="datetimeFigureOut">
              <a:rPr kumimoji="1" lang="ja-JP" altLang="en-US" smtClean="0"/>
              <a:t>2020/7/27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3920644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729260A-2EAB-4D7A-88CE-2F511C22B711}" type="datetimeFigureOut">
              <a:rPr kumimoji="1" lang="ja-JP" altLang="en-US" smtClean="0"/>
              <a:t>2020/7/27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4243102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29260A-2EAB-4D7A-88CE-2F511C22B711}" type="datetimeFigureOut">
              <a:rPr kumimoji="1" lang="ja-JP" altLang="en-US" smtClean="0"/>
              <a:t>2020/7/27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1885587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729260A-2EAB-4D7A-88CE-2F511C22B711}"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557650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729260A-2EAB-4D7A-88CE-2F511C22B711}" type="datetimeFigureOut">
              <a:rPr kumimoji="1" lang="ja-JP" altLang="en-US" smtClean="0"/>
              <a:t>2020/7/27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96317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9260A-2EAB-4D7A-88CE-2F511C22B711}" type="datetimeFigureOut">
              <a:rPr kumimoji="1" lang="ja-JP" altLang="en-US" smtClean="0"/>
              <a:t>2020/7/27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ECD8BA-6F44-4202-B4FF-B8A0DF0E20D4}" type="slidenum">
              <a:rPr kumimoji="1" lang="ja-JP" altLang="en-US" smtClean="0"/>
              <a:t>‹#›</a:t>
            </a:fld>
            <a:endParaRPr kumimoji="1" lang="ja-JP" altLang="en-US"/>
          </a:p>
        </p:txBody>
      </p:sp>
    </p:spTree>
    <p:extLst>
      <p:ext uri="{BB962C8B-B14F-4D97-AF65-F5344CB8AC3E}">
        <p14:creationId xmlns:p14="http://schemas.microsoft.com/office/powerpoint/2010/main" val="39271708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83572" y="1830400"/>
            <a:ext cx="8636195" cy="1331518"/>
          </a:xfrm>
          <a:prstGeom prst="rect">
            <a:avLst/>
          </a:prstGeom>
          <a:noFill/>
        </p:spPr>
        <p:txBody>
          <a:bodyPr wrap="square" rtlCol="0">
            <a:spAutoFit/>
          </a:bodyPr>
          <a:lstStyle/>
          <a:p>
            <a:pPr algn="ctr"/>
            <a:r>
              <a:rPr lang="ja-JP" altLang="en-US" sz="3451" dirty="0" smtClean="0">
                <a:latin typeface="HGP創英角ｺﾞｼｯｸUB" panose="020B0900000000000000" pitchFamily="50" charset="-128"/>
                <a:ea typeface="HGP創英角ｺﾞｼｯｸUB" panose="020B0900000000000000" pitchFamily="50" charset="-128"/>
              </a:rPr>
              <a:t>「新大学基本構想」の変更案について</a:t>
            </a:r>
            <a:endParaRPr lang="en-US" altLang="ja-JP" sz="3451" dirty="0">
              <a:latin typeface="HGP創英角ｺﾞｼｯｸUB" panose="020B0900000000000000" pitchFamily="50" charset="-128"/>
              <a:ea typeface="HGP創英角ｺﾞｼｯｸUB" panose="020B0900000000000000" pitchFamily="50" charset="-128"/>
            </a:endParaRPr>
          </a:p>
          <a:p>
            <a:pPr algn="ctr"/>
            <a:endParaRPr lang="en-US" altLang="ja-JP" sz="2301" dirty="0">
              <a:latin typeface="HGP創英角ｺﾞｼｯｸUB" panose="020B0900000000000000" pitchFamily="50" charset="-128"/>
              <a:ea typeface="HGP創英角ｺﾞｼｯｸUB" panose="020B0900000000000000" pitchFamily="50" charset="-128"/>
            </a:endParaRPr>
          </a:p>
          <a:p>
            <a:pPr algn="ctr"/>
            <a:r>
              <a:rPr lang="ja-JP" altLang="en-US" sz="2301" dirty="0">
                <a:latin typeface="HGP創英角ｺﾞｼｯｸUB" panose="020B0900000000000000" pitchFamily="50" charset="-128"/>
                <a:ea typeface="HGP創英角ｺﾞｼｯｸUB" panose="020B0900000000000000" pitchFamily="50" charset="-128"/>
              </a:rPr>
              <a:t>＜新</a:t>
            </a:r>
            <a:r>
              <a:rPr lang="ja-JP" altLang="en-US" sz="2301" dirty="0" smtClean="0">
                <a:latin typeface="HGP創英角ｺﾞｼｯｸUB" panose="020B0900000000000000" pitchFamily="50" charset="-128"/>
                <a:ea typeface="HGP創英角ｺﾞｼｯｸUB" panose="020B0900000000000000" pitchFamily="50" charset="-128"/>
              </a:rPr>
              <a:t>大学のキャンパス整備について＞</a:t>
            </a:r>
            <a:endParaRPr lang="ja-JP" altLang="en-US" sz="2301" dirty="0">
              <a:latin typeface="HGP創英角ｺﾞｼｯｸUB" panose="020B0900000000000000" pitchFamily="50" charset="-128"/>
              <a:ea typeface="HGP創英角ｺﾞｼｯｸUB" panose="020B0900000000000000" pitchFamily="50" charset="-128"/>
            </a:endParaRPr>
          </a:p>
        </p:txBody>
      </p:sp>
      <p:sp>
        <p:nvSpPr>
          <p:cNvPr id="6" name="テキスト ボックス 5"/>
          <p:cNvSpPr txBox="1"/>
          <p:nvPr/>
        </p:nvSpPr>
        <p:spPr>
          <a:xfrm>
            <a:off x="2307276" y="5001742"/>
            <a:ext cx="4588784" cy="796562"/>
          </a:xfrm>
          <a:prstGeom prst="rect">
            <a:avLst/>
          </a:prstGeom>
          <a:noFill/>
        </p:spPr>
        <p:txBody>
          <a:bodyPr wrap="square" rtlCol="0">
            <a:spAutoFit/>
          </a:bodyPr>
          <a:lstStyle/>
          <a:p>
            <a:pPr algn="ctr"/>
            <a:r>
              <a:rPr kumimoji="1" lang="ja-JP" altLang="en-US" sz="2301" dirty="0" smtClean="0">
                <a:latin typeface="HGP創英角ｺﾞｼｯｸUB" panose="020B0900000000000000" pitchFamily="50" charset="-128"/>
                <a:ea typeface="HGP創英角ｺﾞｼｯｸUB" panose="020B0900000000000000" pitchFamily="50" charset="-128"/>
              </a:rPr>
              <a:t>令 和 ２ 年 ７ 月</a:t>
            </a:r>
            <a:endParaRPr kumimoji="1" lang="en-US" altLang="ja-JP" sz="2301" dirty="0">
              <a:latin typeface="HGP創英角ｺﾞｼｯｸUB" panose="020B0900000000000000" pitchFamily="50" charset="-128"/>
              <a:ea typeface="HGP創英角ｺﾞｼｯｸUB" panose="020B0900000000000000" pitchFamily="50" charset="-128"/>
            </a:endParaRPr>
          </a:p>
          <a:p>
            <a:pPr algn="ctr"/>
            <a:r>
              <a:rPr kumimoji="1" lang="ja-JP" altLang="en-US" sz="2301" dirty="0" smtClean="0">
                <a:latin typeface="HGP創英角ｺﾞｼｯｸUB" panose="020B0900000000000000" pitchFamily="50" charset="-128"/>
                <a:ea typeface="HGP創英角ｺﾞｼｯｸUB" panose="020B0900000000000000" pitchFamily="50" charset="-128"/>
              </a:rPr>
              <a:t>府　民　文　化　部</a:t>
            </a:r>
            <a:endParaRPr kumimoji="1" lang="ja-JP" altLang="en-US" sz="2301" dirty="0">
              <a:latin typeface="HGP創英角ｺﾞｼｯｸUB" panose="020B0900000000000000" pitchFamily="50" charset="-128"/>
              <a:ea typeface="HGP創英角ｺﾞｼｯｸUB" panose="020B0900000000000000" pitchFamily="50" charset="-128"/>
            </a:endParaRPr>
          </a:p>
        </p:txBody>
      </p:sp>
      <p:sp>
        <p:nvSpPr>
          <p:cNvPr id="7" name="テキスト ボックス 6"/>
          <p:cNvSpPr txBox="1"/>
          <p:nvPr/>
        </p:nvSpPr>
        <p:spPr>
          <a:xfrm>
            <a:off x="6591319" y="460962"/>
            <a:ext cx="2070724" cy="501539"/>
          </a:xfrm>
          <a:prstGeom prst="rect">
            <a:avLst/>
          </a:prstGeom>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342" dirty="0">
                <a:latin typeface="Meiryo UI" panose="020B0604030504040204" pitchFamily="50" charset="-128"/>
                <a:ea typeface="Meiryo UI" panose="020B0604030504040204" pitchFamily="50" charset="-128"/>
              </a:rPr>
              <a:t>大阪府戦略本部会議資料</a:t>
            </a:r>
            <a:endParaRPr kumimoji="1" lang="en-US" altLang="ja-JP" sz="1342" dirty="0">
              <a:latin typeface="Meiryo UI" panose="020B0604030504040204" pitchFamily="50" charset="-128"/>
              <a:ea typeface="Meiryo UI" panose="020B0604030504040204" pitchFamily="50" charset="-128"/>
            </a:endParaRPr>
          </a:p>
          <a:p>
            <a:pPr algn="ctr"/>
            <a:r>
              <a:rPr lang="ja-JP" altLang="en-US" sz="1342" dirty="0">
                <a:latin typeface="Meiryo UI" panose="020B0604030504040204" pitchFamily="50" charset="-128"/>
                <a:ea typeface="Meiryo UI" panose="020B0604030504040204" pitchFamily="50" charset="-128"/>
              </a:rPr>
              <a:t>（令和</a:t>
            </a:r>
            <a:r>
              <a:rPr lang="en-US" altLang="ja-JP" sz="1342" dirty="0">
                <a:latin typeface="Meiryo UI" panose="020B0604030504040204" pitchFamily="50" charset="-128"/>
                <a:ea typeface="Meiryo UI" panose="020B0604030504040204" pitchFamily="50" charset="-128"/>
              </a:rPr>
              <a:t>2</a:t>
            </a:r>
            <a:r>
              <a:rPr lang="ja-JP" altLang="en-US" sz="1342" dirty="0">
                <a:latin typeface="Meiryo UI" panose="020B0604030504040204" pitchFamily="50" charset="-128"/>
                <a:ea typeface="Meiryo UI" panose="020B0604030504040204" pitchFamily="50" charset="-128"/>
              </a:rPr>
              <a:t>年</a:t>
            </a:r>
            <a:r>
              <a:rPr lang="en-US" altLang="ja-JP" sz="1342" dirty="0">
                <a:latin typeface="Meiryo UI" panose="020B0604030504040204" pitchFamily="50" charset="-128"/>
                <a:ea typeface="Meiryo UI" panose="020B0604030504040204" pitchFamily="50" charset="-128"/>
              </a:rPr>
              <a:t>7</a:t>
            </a:r>
            <a:r>
              <a:rPr lang="ja-JP" altLang="en-US" sz="1342" dirty="0">
                <a:latin typeface="Meiryo UI" panose="020B0604030504040204" pitchFamily="50" charset="-128"/>
                <a:ea typeface="Meiryo UI" panose="020B0604030504040204" pitchFamily="50" charset="-128"/>
              </a:rPr>
              <a:t>月</a:t>
            </a:r>
            <a:r>
              <a:rPr lang="en-US" altLang="ja-JP" sz="1342" dirty="0">
                <a:latin typeface="Meiryo UI" panose="020B0604030504040204" pitchFamily="50" charset="-128"/>
                <a:ea typeface="Meiryo UI" panose="020B0604030504040204" pitchFamily="50" charset="-128"/>
              </a:rPr>
              <a:t>28</a:t>
            </a:r>
            <a:r>
              <a:rPr lang="ja-JP" altLang="en-US" sz="1342" dirty="0">
                <a:latin typeface="Meiryo UI" panose="020B0604030504040204" pitchFamily="50" charset="-128"/>
                <a:ea typeface="Meiryo UI" panose="020B0604030504040204" pitchFamily="50" charset="-128"/>
              </a:rPr>
              <a:t>日）</a:t>
            </a:r>
            <a:endParaRPr kumimoji="1" lang="en-US" altLang="ja-JP" sz="1342"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619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46312" y="1468457"/>
            <a:ext cx="8251375" cy="3570208"/>
          </a:xfrm>
          <a:prstGeom prst="rect">
            <a:avLst/>
          </a:prstGeom>
          <a:noFill/>
        </p:spPr>
        <p:txBody>
          <a:bodyPr wrap="square" rtlCol="0">
            <a:spAutoFit/>
          </a:bodyPr>
          <a:lstStyle/>
          <a:p>
            <a:pPr>
              <a:spcAft>
                <a:spcPts val="600"/>
              </a:spcAft>
            </a:pPr>
            <a:r>
              <a:rPr kumimoji="1" lang="ja-JP" altLang="en-US" sz="1400" dirty="0" smtClean="0">
                <a:latin typeface="Meiryo UI" panose="020B0604030504040204" pitchFamily="50" charset="-128"/>
                <a:ea typeface="Meiryo UI" panose="020B0604030504040204" pitchFamily="50" charset="-128"/>
              </a:rPr>
              <a:t>　令和</a:t>
            </a:r>
            <a:r>
              <a:rPr kumimoji="1" lang="en-US" altLang="ja-JP" sz="14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年１月、府戦略本部会議を</a:t>
            </a:r>
            <a:r>
              <a:rPr kumimoji="1" lang="ja-JP" altLang="en-US" sz="1400" dirty="0">
                <a:latin typeface="Meiryo UI" panose="020B0604030504040204" pitchFamily="50" charset="-128"/>
                <a:ea typeface="Meiryo UI" panose="020B0604030504040204" pitchFamily="50" charset="-128"/>
              </a:rPr>
              <a:t>経て、新大学</a:t>
            </a:r>
            <a:r>
              <a:rPr kumimoji="1" lang="ja-JP" altLang="en-US" sz="1400" dirty="0" smtClean="0">
                <a:latin typeface="Meiryo UI" panose="020B0604030504040204" pitchFamily="50" charset="-128"/>
                <a:ea typeface="Meiryo UI" panose="020B0604030504040204" pitchFamily="50" charset="-128"/>
              </a:rPr>
              <a:t>の方向性や教育研究組織、キャンパス</a:t>
            </a:r>
            <a:r>
              <a:rPr kumimoji="1" lang="ja-JP" altLang="en-US" sz="1400" dirty="0">
                <a:latin typeface="Meiryo UI" panose="020B0604030504040204" pitchFamily="50" charset="-128"/>
                <a:ea typeface="Meiryo UI" panose="020B0604030504040204" pitchFamily="50" charset="-128"/>
              </a:rPr>
              <a:t>整備の方針等</a:t>
            </a:r>
            <a:r>
              <a:rPr kumimoji="1" lang="ja-JP" altLang="en-US" sz="1400" dirty="0" smtClean="0">
                <a:latin typeface="Meiryo UI" panose="020B0604030504040204" pitchFamily="50" charset="-128"/>
                <a:ea typeface="Meiryo UI" panose="020B0604030504040204" pitchFamily="50" charset="-128"/>
              </a:rPr>
              <a:t>を示した「新大学基本構想」を府・市・法人で取りまとめた。</a:t>
            </a:r>
            <a:endParaRPr kumimoji="1" lang="en-US" altLang="ja-JP" sz="1400" dirty="0" smtClean="0">
              <a:latin typeface="Meiryo UI" panose="020B0604030504040204" pitchFamily="50" charset="-128"/>
              <a:ea typeface="Meiryo UI" panose="020B0604030504040204" pitchFamily="50" charset="-128"/>
            </a:endParaRPr>
          </a:p>
          <a:p>
            <a:pPr>
              <a:spcAft>
                <a:spcPts val="600"/>
              </a:spcAft>
            </a:pPr>
            <a:endParaRPr kumimoji="1" lang="en-US" altLang="ja-JP" sz="1400" dirty="0" smtClean="0">
              <a:latin typeface="Meiryo UI" panose="020B0604030504040204" pitchFamily="50" charset="-128"/>
              <a:ea typeface="Meiryo UI" panose="020B0604030504040204" pitchFamily="50" charset="-128"/>
            </a:endParaRPr>
          </a:p>
          <a:p>
            <a:pPr>
              <a:spcAft>
                <a:spcPts val="600"/>
              </a:spcAft>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その後、３月の府議会教育常任委員会において、「森之宮</a:t>
            </a:r>
            <a:r>
              <a:rPr kumimoji="1" lang="ja-JP" altLang="en-US" sz="1400" dirty="0">
                <a:latin typeface="Meiryo UI" panose="020B0604030504040204" pitchFamily="50" charset="-128"/>
                <a:ea typeface="Meiryo UI" panose="020B0604030504040204" pitchFamily="50" charset="-128"/>
              </a:rPr>
              <a:t>新キャンパスについては</a:t>
            </a:r>
            <a:r>
              <a:rPr kumimoji="1" lang="ja-JP" altLang="en-US" sz="1400" dirty="0" smtClean="0">
                <a:latin typeface="Meiryo UI" panose="020B0604030504040204" pitchFamily="50" charset="-128"/>
                <a:ea typeface="Meiryo UI" panose="020B0604030504040204" pitchFamily="50" charset="-128"/>
              </a:rPr>
              <a:t>、新</a:t>
            </a:r>
            <a:r>
              <a:rPr kumimoji="1" lang="ja-JP" altLang="en-US" sz="1400" dirty="0">
                <a:latin typeface="Meiryo UI" panose="020B0604030504040204" pitchFamily="50" charset="-128"/>
                <a:ea typeface="Meiryo UI" panose="020B0604030504040204" pitchFamily="50" charset="-128"/>
              </a:rPr>
              <a:t>大学が都市シンクタンク機能や技術インキュベーション機能を掲げていることから、今後、大阪城東部地区のポテンシャルを高度に活用して、先端的研究の推進につなげることができる研究分野や産学官連携の拠点に重点を置いた配置について、再検討すること</a:t>
            </a:r>
            <a:r>
              <a:rPr kumimoji="1" lang="ja-JP" altLang="en-US" sz="1400" dirty="0" smtClean="0">
                <a:latin typeface="Meiryo UI" panose="020B0604030504040204" pitchFamily="50" charset="-128"/>
                <a:ea typeface="Meiryo UI" panose="020B0604030504040204" pitchFamily="50" charset="-128"/>
              </a:rPr>
              <a:t>。」との附帯決議が付された。</a:t>
            </a:r>
            <a:endParaRPr kumimoji="1" lang="en-US" altLang="ja-JP" sz="1400" dirty="0" smtClean="0">
              <a:latin typeface="Meiryo UI" panose="020B0604030504040204" pitchFamily="50" charset="-128"/>
              <a:ea typeface="Meiryo UI" panose="020B0604030504040204" pitchFamily="50" charset="-128"/>
            </a:endParaRPr>
          </a:p>
          <a:p>
            <a:pPr>
              <a:spcAft>
                <a:spcPts val="600"/>
              </a:spcAft>
            </a:pPr>
            <a:endParaRPr kumimoji="1" lang="en-US" altLang="ja-JP" sz="1400" dirty="0">
              <a:latin typeface="Meiryo UI" panose="020B0604030504040204" pitchFamily="50" charset="-128"/>
              <a:ea typeface="Meiryo UI" panose="020B0604030504040204" pitchFamily="50" charset="-128"/>
            </a:endParaRPr>
          </a:p>
          <a:p>
            <a:pPr>
              <a:spcAft>
                <a:spcPts val="600"/>
              </a:spcAft>
            </a:pPr>
            <a:r>
              <a:rPr lang="ja-JP" altLang="en-US" sz="1400" dirty="0" smtClean="0">
                <a:latin typeface="Meiryo UI" panose="020B0604030504040204" pitchFamily="50" charset="-128"/>
                <a:ea typeface="Meiryo UI" panose="020B0604030504040204" pitchFamily="50" charset="-128"/>
              </a:rPr>
              <a:t>　また、５月</a:t>
            </a:r>
            <a:r>
              <a:rPr lang="ja-JP" altLang="en-US" sz="1400" dirty="0">
                <a:latin typeface="Meiryo UI" panose="020B0604030504040204" pitchFamily="50" charset="-128"/>
                <a:ea typeface="Meiryo UI" panose="020B0604030504040204" pitchFamily="50" charset="-128"/>
              </a:rPr>
              <a:t>にとりまとめられた「大阪城東部地区のまちづくりの方向性（案）」では、大阪城東部地区を「次世代型キャンパスシティ」と位置づけ、新大学を先導役にまちづくりを進めていくとしており、スマートシティや都市シンクタンク機能、技術インキュベーション機能など、今後、大学が先導役となって展開していくこととしてい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a:spcAft>
                <a:spcPts val="600"/>
              </a:spcAft>
            </a:pPr>
            <a:endParaRPr lang="en-US" altLang="ja-JP" sz="1400" dirty="0">
              <a:latin typeface="Meiryo UI" panose="020B0604030504040204" pitchFamily="50" charset="-128"/>
              <a:ea typeface="Meiryo UI" panose="020B0604030504040204" pitchFamily="50" charset="-128"/>
            </a:endParaRPr>
          </a:p>
          <a:p>
            <a:pPr>
              <a:spcAft>
                <a:spcPts val="600"/>
              </a:spcAft>
            </a:pPr>
            <a:r>
              <a:rPr lang="ja-JP" altLang="en-US" sz="1400" dirty="0">
                <a:latin typeface="Meiryo UI" panose="020B0604030504040204" pitchFamily="50" charset="-128"/>
                <a:ea typeface="Meiryo UI" panose="020B0604030504040204" pitchFamily="50" charset="-128"/>
              </a:rPr>
              <a:t>　これらの状況を踏まえ、より森之宮キャンパスに相応しい教育研究組織や機能</a:t>
            </a:r>
            <a:r>
              <a:rPr lang="ja-JP" altLang="en-US" sz="1400" dirty="0" smtClean="0">
                <a:latin typeface="Meiryo UI" panose="020B0604030504040204" pitchFamily="50" charset="-128"/>
                <a:ea typeface="Meiryo UI" panose="020B0604030504040204" pitchFamily="50" charset="-128"/>
              </a:rPr>
              <a:t>など、新</a:t>
            </a:r>
            <a:r>
              <a:rPr lang="ja-JP" altLang="en-US" sz="1400" dirty="0">
                <a:latin typeface="Meiryo UI" panose="020B0604030504040204" pitchFamily="50" charset="-128"/>
                <a:ea typeface="Meiryo UI" panose="020B0604030504040204" pitchFamily="50" charset="-128"/>
              </a:rPr>
              <a:t>大学の配置学部等</a:t>
            </a:r>
            <a:r>
              <a:rPr lang="ja-JP" altLang="en-US" sz="1400">
                <a:latin typeface="Meiryo UI" panose="020B0604030504040204" pitchFamily="50" charset="-128"/>
                <a:ea typeface="Meiryo UI" panose="020B0604030504040204" pitchFamily="50" charset="-128"/>
              </a:rPr>
              <a:t>に</a:t>
            </a:r>
            <a:r>
              <a:rPr lang="ja-JP" altLang="en-US" sz="1400" smtClean="0">
                <a:latin typeface="Meiryo UI" panose="020B0604030504040204" pitchFamily="50" charset="-128"/>
                <a:ea typeface="Meiryo UI" panose="020B0604030504040204" pitchFamily="50" charset="-128"/>
              </a:rPr>
              <a:t>ついて改めて検討</a:t>
            </a:r>
            <a:r>
              <a:rPr lang="ja-JP" altLang="en-US" sz="1400" dirty="0">
                <a:latin typeface="Meiryo UI" panose="020B0604030504040204" pitchFamily="50" charset="-128"/>
                <a:ea typeface="Meiryo UI" panose="020B0604030504040204" pitchFamily="50" charset="-128"/>
              </a:rPr>
              <a:t>を行った</a:t>
            </a:r>
            <a:r>
              <a:rPr lang="ja-JP" altLang="en-US" sz="1400" dirty="0" smtClean="0">
                <a:latin typeface="Meiryo UI" panose="020B0604030504040204" pitchFamily="50" charset="-128"/>
                <a:ea typeface="Meiryo UI" panose="020B0604030504040204" pitchFamily="50" charset="-128"/>
              </a:rPr>
              <a:t>。</a:t>
            </a:r>
            <a:endParaRPr lang="ja-JP" altLang="en-US" sz="14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42047" y="800640"/>
            <a:ext cx="2245659" cy="338554"/>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kumimoji="1" lang="ja-JP" altLang="en-US" sz="1600" dirty="0" smtClean="0">
                <a:latin typeface="HGP創英角ｺﾞｼｯｸUB" panose="020B0900000000000000" pitchFamily="50" charset="-128"/>
                <a:ea typeface="HGP創英角ｺﾞｼｯｸUB" panose="020B0900000000000000" pitchFamily="50" charset="-128"/>
              </a:rPr>
              <a:t>基本構想変更の背景</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11" name="二等辺三角形 10"/>
          <p:cNvSpPr/>
          <p:nvPr/>
        </p:nvSpPr>
        <p:spPr>
          <a:xfrm flipV="1">
            <a:off x="2864223" y="5537205"/>
            <a:ext cx="3415552" cy="37897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8189259" y="6414722"/>
            <a:ext cx="954741" cy="307777"/>
          </a:xfrm>
          <a:prstGeom prst="rect">
            <a:avLst/>
          </a:prstGeom>
          <a:noFill/>
        </p:spPr>
        <p:txBody>
          <a:bodyPr wrap="square" rtlCol="0">
            <a:spAutoFit/>
          </a:bodyPr>
          <a:lstStyle/>
          <a:p>
            <a:pPr algn="r"/>
            <a:r>
              <a:rPr kumimoji="1" lang="ja-JP" altLang="en-US" sz="1400" dirty="0" smtClean="0"/>
              <a:t>１</a:t>
            </a:r>
            <a:endParaRPr kumimoji="1" lang="ja-JP" altLang="en-US" sz="1400" dirty="0"/>
          </a:p>
        </p:txBody>
      </p:sp>
    </p:spTree>
    <p:extLst>
      <p:ext uri="{BB962C8B-B14F-4D97-AF65-F5344CB8AC3E}">
        <p14:creationId xmlns:p14="http://schemas.microsoft.com/office/powerpoint/2010/main" val="27716826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151435" y="898498"/>
            <a:ext cx="8777411" cy="2893100"/>
          </a:xfrm>
          <a:prstGeom prst="rect">
            <a:avLst/>
          </a:prstGeom>
          <a:noFill/>
        </p:spPr>
        <p:txBody>
          <a:bodyPr wrap="square" rtlCol="0">
            <a:spAutoFit/>
          </a:bodyPr>
          <a:lstStyle/>
          <a:p>
            <a:pPr>
              <a:spcBef>
                <a:spcPts val="1200"/>
              </a:spcBef>
            </a:pPr>
            <a:r>
              <a:rPr kumimoji="1" lang="ja-JP" altLang="en-US" sz="1400" dirty="0" smtClean="0">
                <a:latin typeface="Meiryo UI" panose="020B0604030504040204" pitchFamily="50" charset="-128"/>
                <a:ea typeface="Meiryo UI" panose="020B0604030504040204" pitchFamily="50" charset="-128"/>
              </a:rPr>
              <a:t>　</a:t>
            </a:r>
            <a:endParaRPr kumimoji="1" lang="en-US" altLang="ja-JP" sz="1400" b="1" dirty="0" smtClean="0">
              <a:latin typeface="Meiryo UI" panose="020B0604030504040204" pitchFamily="50" charset="-128"/>
              <a:ea typeface="Meiryo UI" panose="020B0604030504040204" pitchFamily="50" charset="-128"/>
            </a:endParaRPr>
          </a:p>
          <a:p>
            <a:pPr marL="444500" indent="-252413"/>
            <a:r>
              <a:rPr kumimoji="1" lang="ja-JP" altLang="en-US" sz="1400" b="1" dirty="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 先端的研究の推進につなげ、スマートシティの推進や都市シンクタンク・技術インキュベーション機能として産学官連携に寄与することができる研究分野として、当初、中百舌鳥キャンパスに配置するとしていた「情報学研究科」（大学院）を森之宮キャンパスに配置変更。</a:t>
            </a:r>
            <a:endParaRPr kumimoji="1" lang="en-US" altLang="ja-JP" sz="1400" b="1" dirty="0" smtClean="0">
              <a:latin typeface="Meiryo UI" panose="020B0604030504040204" pitchFamily="50" charset="-128"/>
              <a:ea typeface="Meiryo UI" panose="020B0604030504040204" pitchFamily="50" charset="-128"/>
            </a:endParaRPr>
          </a:p>
          <a:p>
            <a:pPr marL="444500" indent="-252413"/>
            <a:endParaRPr kumimoji="1" lang="en-US" altLang="ja-JP" sz="1400" b="1" dirty="0" smtClean="0">
              <a:latin typeface="Meiryo UI" panose="020B0604030504040204" pitchFamily="50" charset="-128"/>
              <a:ea typeface="Meiryo UI" panose="020B0604030504040204" pitchFamily="50" charset="-128"/>
            </a:endParaRPr>
          </a:p>
          <a:p>
            <a:endParaRPr kumimoji="1" lang="en-US" altLang="ja-JP" sz="1400" b="1" dirty="0">
              <a:latin typeface="Meiryo UI" panose="020B0604030504040204" pitchFamily="50" charset="-128"/>
              <a:ea typeface="Meiryo UI" panose="020B0604030504040204" pitchFamily="50" charset="-128"/>
            </a:endParaRPr>
          </a:p>
          <a:p>
            <a:endParaRPr kumimoji="1" lang="en-US" altLang="ja-JP" sz="1400" b="1" dirty="0" smtClean="0">
              <a:latin typeface="Meiryo UI" panose="020B0604030504040204" pitchFamily="50" charset="-128"/>
              <a:ea typeface="Meiryo UI" panose="020B0604030504040204" pitchFamily="50" charset="-128"/>
            </a:endParaRPr>
          </a:p>
          <a:p>
            <a:endParaRPr kumimoji="1" lang="en-US" altLang="ja-JP" sz="1400" b="1" dirty="0" smtClean="0">
              <a:latin typeface="Meiryo UI" panose="020B0604030504040204" pitchFamily="50" charset="-128"/>
              <a:ea typeface="Meiryo UI" panose="020B0604030504040204" pitchFamily="50" charset="-128"/>
            </a:endParaRPr>
          </a:p>
          <a:p>
            <a:endParaRPr kumimoji="1" lang="en-US" altLang="ja-JP" sz="1400" b="1" dirty="0" smtClean="0">
              <a:latin typeface="Meiryo UI" panose="020B0604030504040204" pitchFamily="50" charset="-128"/>
              <a:ea typeface="Meiryo UI" panose="020B0604030504040204" pitchFamily="50" charset="-128"/>
            </a:endParaRPr>
          </a:p>
          <a:p>
            <a:pPr marL="444500" indent="-252413"/>
            <a:endParaRPr kumimoji="1" lang="en-US" altLang="ja-JP" sz="1400" b="1" dirty="0" smtClean="0">
              <a:latin typeface="Meiryo UI" panose="020B0604030504040204" pitchFamily="50" charset="-128"/>
              <a:ea typeface="Meiryo UI" panose="020B0604030504040204" pitchFamily="50" charset="-128"/>
            </a:endParaRPr>
          </a:p>
          <a:p>
            <a:pPr marL="444500" indent="-252413"/>
            <a:endParaRPr kumimoji="1" lang="en-US" altLang="ja-JP" sz="1400" b="1" dirty="0">
              <a:latin typeface="Meiryo UI" panose="020B0604030504040204" pitchFamily="50" charset="-128"/>
              <a:ea typeface="Meiryo UI" panose="020B0604030504040204" pitchFamily="50" charset="-128"/>
            </a:endParaRPr>
          </a:p>
          <a:p>
            <a:pPr marL="444500" indent="-252413"/>
            <a:r>
              <a:rPr kumimoji="1" lang="ja-JP" altLang="en-US" sz="1400" b="1" dirty="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 これに伴い、森之宮キャンパスの配置学部等について再検討を行った結果、生活科学部の居住及び福祉学科については、引き続き杉本キャンパスに配置する。</a:t>
            </a:r>
            <a:r>
              <a:rPr kumimoji="1" lang="ja-JP" altLang="en-US" sz="1200" b="1" dirty="0" smtClean="0">
                <a:latin typeface="Meiryo UI" panose="020B0604030504040204" pitchFamily="50" charset="-128"/>
                <a:ea typeface="Meiryo UI" panose="020B0604030504040204" pitchFamily="50" charset="-128"/>
              </a:rPr>
              <a:t>（森之宮には栄養学科のみ配置）</a:t>
            </a:r>
            <a:endParaRPr kumimoji="1" lang="en-US" altLang="ja-JP" sz="1200" b="1" dirty="0" smtClean="0">
              <a:latin typeface="Meiryo UI" panose="020B0604030504040204" pitchFamily="50" charset="-128"/>
              <a:ea typeface="Meiryo UI" panose="020B0604030504040204" pitchFamily="50" charset="-128"/>
            </a:endParaRPr>
          </a:p>
        </p:txBody>
      </p:sp>
      <p:grpSp>
        <p:nvGrpSpPr>
          <p:cNvPr id="30" name="グループ化 29"/>
          <p:cNvGrpSpPr/>
          <p:nvPr/>
        </p:nvGrpSpPr>
        <p:grpSpPr>
          <a:xfrm>
            <a:off x="805715" y="4313730"/>
            <a:ext cx="7729828" cy="1983942"/>
            <a:chOff x="563098" y="2020448"/>
            <a:chExt cx="7729828" cy="1983942"/>
          </a:xfrm>
        </p:grpSpPr>
        <p:grpSp>
          <p:nvGrpSpPr>
            <p:cNvPr id="28" name="グループ化 27"/>
            <p:cNvGrpSpPr/>
            <p:nvPr/>
          </p:nvGrpSpPr>
          <p:grpSpPr>
            <a:xfrm>
              <a:off x="563098" y="2020448"/>
              <a:ext cx="7729828" cy="1573081"/>
              <a:chOff x="443753" y="3111948"/>
              <a:chExt cx="7729828" cy="1573081"/>
            </a:xfrm>
          </p:grpSpPr>
          <p:sp>
            <p:nvSpPr>
              <p:cNvPr id="13" name="正方形/長方形 12"/>
              <p:cNvSpPr/>
              <p:nvPr/>
            </p:nvSpPr>
            <p:spPr>
              <a:xfrm>
                <a:off x="443753" y="3114234"/>
                <a:ext cx="887506" cy="237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キャンパス</a:t>
                </a:r>
                <a:endParaRPr kumimoji="1" lang="ja-JP" altLang="en-US" sz="1200" dirty="0">
                  <a:latin typeface="Meiryo UI" panose="020B0604030504040204" pitchFamily="50" charset="-128"/>
                  <a:ea typeface="Meiryo UI" panose="020B0604030504040204" pitchFamily="50" charset="-128"/>
                </a:endParaRPr>
              </a:p>
            </p:txBody>
          </p:sp>
          <p:sp>
            <p:nvSpPr>
              <p:cNvPr id="14" name="正方形/長方形 13"/>
              <p:cNvSpPr/>
              <p:nvPr/>
            </p:nvSpPr>
            <p:spPr>
              <a:xfrm>
                <a:off x="443753" y="3389351"/>
                <a:ext cx="887506" cy="60503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森之宮</a:t>
                </a:r>
                <a:endParaRPr kumimoji="1" lang="ja-JP" altLang="en-US" sz="1200" b="1" dirty="0">
                  <a:latin typeface="Meiryo UI" panose="020B0604030504040204" pitchFamily="50" charset="-128"/>
                  <a:ea typeface="Meiryo UI" panose="020B0604030504040204" pitchFamily="50" charset="-128"/>
                </a:endParaRPr>
              </a:p>
            </p:txBody>
          </p:sp>
          <p:sp>
            <p:nvSpPr>
              <p:cNvPr id="15" name="正方形/長方形 14"/>
              <p:cNvSpPr/>
              <p:nvPr/>
            </p:nvSpPr>
            <p:spPr>
              <a:xfrm>
                <a:off x="1435474" y="3389351"/>
                <a:ext cx="3132000" cy="605033"/>
              </a:xfrm>
              <a:prstGeom prst="rect">
                <a:avLst/>
              </a:prstGeom>
            </p:spPr>
            <p:style>
              <a:lnRef idx="2">
                <a:schemeClr val="dk1"/>
              </a:lnRef>
              <a:fillRef idx="1">
                <a:schemeClr val="lt1"/>
              </a:fillRef>
              <a:effectRef idx="0">
                <a:schemeClr val="dk1"/>
              </a:effectRef>
              <a:fontRef idx="minor">
                <a:schemeClr val="dk1"/>
              </a:fontRef>
            </p:style>
            <p:txBody>
              <a:bodyPr rIns="36000" rtlCol="0" anchor="ctr"/>
              <a:lstStyle/>
              <a:p>
                <a:r>
                  <a:rPr kumimoji="1" lang="ja-JP" altLang="en-US" sz="1100" dirty="0" smtClean="0">
                    <a:latin typeface="Meiryo UI" panose="020B0604030504040204" pitchFamily="50" charset="-128"/>
                    <a:ea typeface="Meiryo UI" panose="020B0604030504040204" pitchFamily="50" charset="-128"/>
                  </a:rPr>
                  <a:t>基幹教育　　文学　　リハビリ学　</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b="1" dirty="0" smtClean="0">
                    <a:latin typeface="Meiryo UI" panose="020B0604030504040204" pitchFamily="50" charset="-128"/>
                    <a:ea typeface="Meiryo UI" panose="020B0604030504040204" pitchFamily="50" charset="-128"/>
                  </a:rPr>
                  <a:t>生活科学</a:t>
                </a:r>
                <a:r>
                  <a:rPr kumimoji="1" lang="ja-JP" altLang="en-US" sz="1100" b="1" u="sng" dirty="0" smtClean="0">
                    <a:latin typeface="ＭＳ Ｐゴシック" panose="020B0600070205080204" pitchFamily="50" charset="-128"/>
                    <a:ea typeface="ＭＳ Ｐゴシック" panose="020B0600070205080204" pitchFamily="50" charset="-128"/>
                  </a:rPr>
                  <a:t>（</a:t>
                </a:r>
                <a:r>
                  <a:rPr kumimoji="1" lang="ja-JP" altLang="en-US" sz="1100" b="1" u="sng" dirty="0" smtClean="0">
                    <a:latin typeface="Meiryo UI" panose="020B0604030504040204" pitchFamily="50" charset="-128"/>
                    <a:ea typeface="Meiryo UI" panose="020B0604030504040204" pitchFamily="50" charset="-128"/>
                  </a:rPr>
                  <a:t>栄養、居住、福祉）</a:t>
                </a:r>
                <a:endParaRPr kumimoji="1" lang="en-US" altLang="ja-JP" sz="1100" b="1" u="sng"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都市シンクタンク機能・技術インキュベーション機能</a:t>
                </a:r>
                <a:endParaRPr kumimoji="1" lang="ja-JP" altLang="en-US" sz="1100" dirty="0">
                  <a:latin typeface="Meiryo UI" panose="020B0604030504040204" pitchFamily="50" charset="-128"/>
                  <a:ea typeface="Meiryo UI" panose="020B0604030504040204" pitchFamily="50" charset="-128"/>
                </a:endParaRPr>
              </a:p>
            </p:txBody>
          </p:sp>
          <p:sp>
            <p:nvSpPr>
              <p:cNvPr id="16" name="正方形/長方形 15"/>
              <p:cNvSpPr/>
              <p:nvPr/>
            </p:nvSpPr>
            <p:spPr>
              <a:xfrm>
                <a:off x="1435474" y="3121146"/>
                <a:ext cx="3132000" cy="237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rPr>
                  <a:t>基本構想における教育研究組織</a:t>
                </a:r>
                <a:endParaRPr kumimoji="1" lang="ja-JP" altLang="en-US" sz="1200" dirty="0">
                  <a:latin typeface="Meiryo UI" panose="020B0604030504040204" pitchFamily="50" charset="-128"/>
                  <a:ea typeface="Meiryo UI" panose="020B0604030504040204" pitchFamily="50" charset="-128"/>
                </a:endParaRPr>
              </a:p>
            </p:txBody>
          </p:sp>
          <p:sp>
            <p:nvSpPr>
              <p:cNvPr id="17" name="正方形/長方形 16"/>
              <p:cNvSpPr/>
              <p:nvPr/>
            </p:nvSpPr>
            <p:spPr>
              <a:xfrm>
                <a:off x="5041581" y="3389351"/>
                <a:ext cx="3132000" cy="605033"/>
              </a:xfrm>
              <a:prstGeom prst="rect">
                <a:avLst/>
              </a:prstGeom>
            </p:spPr>
            <p:style>
              <a:lnRef idx="2">
                <a:schemeClr val="dk1"/>
              </a:lnRef>
              <a:fillRef idx="1">
                <a:schemeClr val="lt1"/>
              </a:fillRef>
              <a:effectRef idx="0">
                <a:schemeClr val="dk1"/>
              </a:effectRef>
              <a:fontRef idx="minor">
                <a:schemeClr val="dk1"/>
              </a:fontRef>
            </p:style>
            <p:txBody>
              <a:bodyPr rIns="36000" rtlCol="0" anchor="ctr"/>
              <a:lstStyle/>
              <a:p>
                <a:r>
                  <a:rPr kumimoji="1" lang="ja-JP" altLang="en-US" sz="1100" dirty="0" smtClean="0">
                    <a:latin typeface="Meiryo UI" panose="020B0604030504040204" pitchFamily="50" charset="-128"/>
                    <a:ea typeface="Meiryo UI" panose="020B0604030504040204" pitchFamily="50" charset="-128"/>
                  </a:rPr>
                  <a:t>基幹教育　　文学　　リハビリ学　</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b="1" u="sng" dirty="0" smtClean="0">
                    <a:latin typeface="Meiryo UI" panose="020B0604030504040204" pitchFamily="50" charset="-128"/>
                    <a:ea typeface="Meiryo UI" panose="020B0604030504040204" pitchFamily="50" charset="-128"/>
                  </a:rPr>
                  <a:t>生活科学 </a:t>
                </a:r>
                <a:r>
                  <a:rPr kumimoji="1" lang="en-US" altLang="ja-JP" sz="1100" b="1" u="sng" dirty="0" smtClean="0">
                    <a:latin typeface="Meiryo UI" panose="020B0604030504040204" pitchFamily="50" charset="-128"/>
                    <a:ea typeface="Meiryo UI" panose="020B0604030504040204" pitchFamily="50" charset="-128"/>
                  </a:rPr>
                  <a:t>(</a:t>
                </a:r>
                <a:r>
                  <a:rPr kumimoji="1" lang="ja-JP" altLang="en-US" sz="1100" b="1" u="sng" dirty="0" smtClean="0">
                    <a:latin typeface="Meiryo UI" panose="020B0604030504040204" pitchFamily="50" charset="-128"/>
                    <a:ea typeface="Meiryo UI" panose="020B0604030504040204" pitchFamily="50" charset="-128"/>
                  </a:rPr>
                  <a:t>栄養）</a:t>
                </a:r>
                <a:r>
                  <a:rPr kumimoji="1" lang="ja-JP" altLang="en-US" sz="1100" b="1" dirty="0" smtClean="0">
                    <a:latin typeface="Meiryo UI" panose="020B0604030504040204" pitchFamily="50" charset="-128"/>
                    <a:ea typeface="Meiryo UI" panose="020B0604030504040204" pitchFamily="50" charset="-128"/>
                  </a:rPr>
                  <a:t>　　</a:t>
                </a:r>
                <a:r>
                  <a:rPr kumimoji="1" lang="ja-JP" altLang="en-US" sz="1100" b="1" u="sng" dirty="0" smtClean="0">
                    <a:latin typeface="Meiryo UI" panose="020B0604030504040204" pitchFamily="50" charset="-128"/>
                    <a:ea typeface="Meiryo UI" panose="020B0604030504040204" pitchFamily="50" charset="-128"/>
                  </a:rPr>
                  <a:t>情報学</a:t>
                </a:r>
                <a:endParaRPr kumimoji="1" lang="en-US" altLang="ja-JP" sz="1100" b="1" u="sng"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都市シンクタンク機能・技術インキュベーション機能</a:t>
                </a:r>
                <a:endParaRPr kumimoji="1" lang="ja-JP" altLang="en-US" sz="1100" dirty="0">
                  <a:latin typeface="Meiryo UI" panose="020B0604030504040204" pitchFamily="50" charset="-128"/>
                  <a:ea typeface="Meiryo UI" panose="020B0604030504040204" pitchFamily="50" charset="-128"/>
                </a:endParaRPr>
              </a:p>
            </p:txBody>
          </p:sp>
          <p:sp>
            <p:nvSpPr>
              <p:cNvPr id="18" name="正方形/長方形 17"/>
              <p:cNvSpPr/>
              <p:nvPr/>
            </p:nvSpPr>
            <p:spPr>
              <a:xfrm>
                <a:off x="5041581" y="3111948"/>
                <a:ext cx="3132000" cy="23988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latin typeface="Meiryo UI" panose="020B0604030504040204" pitchFamily="50" charset="-128"/>
                    <a:ea typeface="Meiryo UI" panose="020B0604030504040204" pitchFamily="50" charset="-128"/>
                  </a:rPr>
                  <a:t>変　　更　　案</a:t>
                </a:r>
                <a:endParaRPr kumimoji="1" lang="ja-JP" altLang="en-US" sz="1200" b="1" dirty="0">
                  <a:latin typeface="Meiryo UI" panose="020B0604030504040204" pitchFamily="50" charset="-128"/>
                  <a:ea typeface="Meiryo UI" panose="020B0604030504040204" pitchFamily="50" charset="-128"/>
                </a:endParaRPr>
              </a:p>
            </p:txBody>
          </p:sp>
          <p:sp>
            <p:nvSpPr>
              <p:cNvPr id="19" name="正方形/長方形 18"/>
              <p:cNvSpPr/>
              <p:nvPr/>
            </p:nvSpPr>
            <p:spPr>
              <a:xfrm>
                <a:off x="443753" y="4055595"/>
                <a:ext cx="887506" cy="27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中百舌鳥</a:t>
                </a:r>
              </a:p>
            </p:txBody>
          </p:sp>
          <p:sp>
            <p:nvSpPr>
              <p:cNvPr id="20" name="正方形/長方形 19"/>
              <p:cNvSpPr/>
              <p:nvPr/>
            </p:nvSpPr>
            <p:spPr>
              <a:xfrm>
                <a:off x="1435474" y="4055595"/>
                <a:ext cx="3132000" cy="277200"/>
              </a:xfrm>
              <a:prstGeom prst="rect">
                <a:avLst/>
              </a:prstGeom>
            </p:spPr>
            <p:style>
              <a:lnRef idx="2">
                <a:schemeClr val="dk1"/>
              </a:lnRef>
              <a:fillRef idx="1">
                <a:schemeClr val="lt1"/>
              </a:fillRef>
              <a:effectRef idx="0">
                <a:schemeClr val="dk1"/>
              </a:effectRef>
              <a:fontRef idx="minor">
                <a:schemeClr val="dk1"/>
              </a:fontRef>
            </p:style>
            <p:txBody>
              <a:bodyPr rIns="36000" rtlCol="0" anchor="ctr"/>
              <a:lstStyle/>
              <a:p>
                <a:r>
                  <a:rPr kumimoji="1" lang="ja-JP" altLang="en-US" sz="1100" dirty="0" smtClean="0">
                    <a:latin typeface="Meiryo UI" panose="020B0604030504040204" pitchFamily="50" charset="-128"/>
                    <a:ea typeface="Meiryo UI" panose="020B0604030504040204" pitchFamily="50" charset="-128"/>
                  </a:rPr>
                  <a:t>現代システム　　</a:t>
                </a:r>
                <a:r>
                  <a:rPr kumimoji="1" lang="ja-JP" altLang="en-US" sz="1100" b="1" u="sng" dirty="0" smtClean="0">
                    <a:latin typeface="Meiryo UI" panose="020B0604030504040204" pitchFamily="50" charset="-128"/>
                    <a:ea typeface="Meiryo UI" panose="020B0604030504040204" pitchFamily="50" charset="-128"/>
                  </a:rPr>
                  <a:t>情報学</a:t>
                </a:r>
                <a:r>
                  <a:rPr kumimoji="1" lang="ja-JP" altLang="en-US" sz="1100" dirty="0" smtClean="0">
                    <a:latin typeface="Meiryo UI" panose="020B0604030504040204" pitchFamily="50" charset="-128"/>
                    <a:ea typeface="Meiryo UI" panose="020B0604030504040204" pitchFamily="50" charset="-128"/>
                  </a:rPr>
                  <a:t>　　工学　　農学</a:t>
                </a:r>
                <a:endParaRPr kumimoji="1" lang="ja-JP" altLang="en-US" sz="1100" dirty="0">
                  <a:latin typeface="Meiryo UI" panose="020B0604030504040204" pitchFamily="50" charset="-128"/>
                  <a:ea typeface="Meiryo UI" panose="020B0604030504040204" pitchFamily="50" charset="-128"/>
                </a:endParaRPr>
              </a:p>
            </p:txBody>
          </p:sp>
          <p:sp>
            <p:nvSpPr>
              <p:cNvPr id="21" name="正方形/長方形 20"/>
              <p:cNvSpPr/>
              <p:nvPr/>
            </p:nvSpPr>
            <p:spPr>
              <a:xfrm>
                <a:off x="5041581" y="4055595"/>
                <a:ext cx="3132000" cy="277200"/>
              </a:xfrm>
              <a:prstGeom prst="rect">
                <a:avLst/>
              </a:prstGeom>
            </p:spPr>
            <p:style>
              <a:lnRef idx="2">
                <a:schemeClr val="dk1"/>
              </a:lnRef>
              <a:fillRef idx="1">
                <a:schemeClr val="lt1"/>
              </a:fillRef>
              <a:effectRef idx="0">
                <a:schemeClr val="dk1"/>
              </a:effectRef>
              <a:fontRef idx="minor">
                <a:schemeClr val="dk1"/>
              </a:fontRef>
            </p:style>
            <p:txBody>
              <a:bodyPr rIns="36000" rtlCol="0" anchor="ctr"/>
              <a:lstStyle/>
              <a:p>
                <a:r>
                  <a:rPr kumimoji="1" lang="ja-JP" altLang="en-US" sz="1100" dirty="0" smtClean="0">
                    <a:latin typeface="Meiryo UI" panose="020B0604030504040204" pitchFamily="50" charset="-128"/>
                    <a:ea typeface="Meiryo UI" panose="020B0604030504040204" pitchFamily="50" charset="-128"/>
                  </a:rPr>
                  <a:t>現代システム　　工学　　農学</a:t>
                </a:r>
                <a:endParaRPr kumimoji="1" lang="ja-JP" altLang="en-US" sz="1100" dirty="0">
                  <a:latin typeface="Meiryo UI" panose="020B0604030504040204" pitchFamily="50" charset="-128"/>
                  <a:ea typeface="Meiryo UI" panose="020B0604030504040204" pitchFamily="50" charset="-128"/>
                </a:endParaRPr>
              </a:p>
            </p:txBody>
          </p:sp>
          <p:sp>
            <p:nvSpPr>
              <p:cNvPr id="22" name="正方形/長方形 21"/>
              <p:cNvSpPr/>
              <p:nvPr/>
            </p:nvSpPr>
            <p:spPr>
              <a:xfrm>
                <a:off x="443753" y="4407829"/>
                <a:ext cx="887506" cy="2772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b="1" dirty="0">
                    <a:latin typeface="Meiryo UI" panose="020B0604030504040204" pitchFamily="50" charset="-128"/>
                    <a:ea typeface="Meiryo UI" panose="020B0604030504040204" pitchFamily="50" charset="-128"/>
                  </a:rPr>
                  <a:t>杉本</a:t>
                </a:r>
              </a:p>
            </p:txBody>
          </p:sp>
          <p:sp>
            <p:nvSpPr>
              <p:cNvPr id="23" name="正方形/長方形 22"/>
              <p:cNvSpPr/>
              <p:nvPr/>
            </p:nvSpPr>
            <p:spPr>
              <a:xfrm>
                <a:off x="1435474" y="4407829"/>
                <a:ext cx="3132000" cy="277200"/>
              </a:xfrm>
              <a:prstGeom prst="rect">
                <a:avLst/>
              </a:prstGeom>
            </p:spPr>
            <p:style>
              <a:lnRef idx="2">
                <a:schemeClr val="dk1"/>
              </a:lnRef>
              <a:fillRef idx="1">
                <a:schemeClr val="lt1"/>
              </a:fillRef>
              <a:effectRef idx="0">
                <a:schemeClr val="dk1"/>
              </a:effectRef>
              <a:fontRef idx="minor">
                <a:schemeClr val="dk1"/>
              </a:fontRef>
            </p:style>
            <p:txBody>
              <a:bodyPr rIns="36000" rtlCol="0" anchor="ctr"/>
              <a:lstStyle/>
              <a:p>
                <a:r>
                  <a:rPr kumimoji="1" lang="ja-JP" altLang="en-US" sz="1100" dirty="0" smtClean="0">
                    <a:latin typeface="Meiryo UI" panose="020B0604030504040204" pitchFamily="50" charset="-128"/>
                    <a:ea typeface="Meiryo UI" panose="020B0604030504040204" pitchFamily="50" charset="-128"/>
                  </a:rPr>
                  <a:t>社会科学　　理学</a:t>
                </a:r>
                <a:endParaRPr kumimoji="1" lang="ja-JP" altLang="en-US" sz="1100" dirty="0">
                  <a:latin typeface="Meiryo UI" panose="020B0604030504040204" pitchFamily="50" charset="-128"/>
                  <a:ea typeface="Meiryo UI" panose="020B0604030504040204" pitchFamily="50" charset="-128"/>
                </a:endParaRPr>
              </a:p>
            </p:txBody>
          </p:sp>
          <p:sp>
            <p:nvSpPr>
              <p:cNvPr id="25" name="正方形/長方形 24"/>
              <p:cNvSpPr/>
              <p:nvPr/>
            </p:nvSpPr>
            <p:spPr>
              <a:xfrm>
                <a:off x="5041581" y="4407829"/>
                <a:ext cx="3132000" cy="277200"/>
              </a:xfrm>
              <a:prstGeom prst="rect">
                <a:avLst/>
              </a:prstGeom>
            </p:spPr>
            <p:style>
              <a:lnRef idx="2">
                <a:schemeClr val="dk1"/>
              </a:lnRef>
              <a:fillRef idx="1">
                <a:schemeClr val="lt1"/>
              </a:fillRef>
              <a:effectRef idx="0">
                <a:schemeClr val="dk1"/>
              </a:effectRef>
              <a:fontRef idx="minor">
                <a:schemeClr val="dk1"/>
              </a:fontRef>
            </p:style>
            <p:txBody>
              <a:bodyPr rIns="36000" rtlCol="0" anchor="ctr"/>
              <a:lstStyle/>
              <a:p>
                <a:r>
                  <a:rPr kumimoji="1" lang="ja-JP" altLang="en-US" sz="1100" dirty="0" smtClean="0">
                    <a:latin typeface="Meiryo UI" panose="020B0604030504040204" pitchFamily="50" charset="-128"/>
                    <a:ea typeface="Meiryo UI" panose="020B0604030504040204" pitchFamily="50" charset="-128"/>
                  </a:rPr>
                  <a:t>社会科学　　理学　　</a:t>
                </a:r>
                <a:r>
                  <a:rPr kumimoji="1" lang="ja-JP" altLang="en-US" sz="1100" b="1" u="sng" dirty="0" smtClean="0">
                    <a:latin typeface="Meiryo UI" panose="020B0604030504040204" pitchFamily="50" charset="-128"/>
                    <a:ea typeface="Meiryo UI" panose="020B0604030504040204" pitchFamily="50" charset="-128"/>
                  </a:rPr>
                  <a:t>生活科学（居住、福祉）</a:t>
                </a:r>
                <a:endParaRPr kumimoji="1" lang="ja-JP" altLang="en-US" sz="1100" b="1" u="sng" dirty="0">
                  <a:latin typeface="Meiryo UI" panose="020B0604030504040204" pitchFamily="50" charset="-128"/>
                  <a:ea typeface="Meiryo UI" panose="020B0604030504040204" pitchFamily="50" charset="-128"/>
                </a:endParaRPr>
              </a:p>
            </p:txBody>
          </p:sp>
          <p:sp>
            <p:nvSpPr>
              <p:cNvPr id="26" name="二等辺三角形 25"/>
              <p:cNvSpPr/>
              <p:nvPr/>
            </p:nvSpPr>
            <p:spPr>
              <a:xfrm rot="5400000">
                <a:off x="4103838" y="3829111"/>
                <a:ext cx="1401376" cy="274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テキスト ボックス 28"/>
            <p:cNvSpPr txBox="1"/>
            <p:nvPr/>
          </p:nvSpPr>
          <p:spPr>
            <a:xfrm>
              <a:off x="5173912" y="3620696"/>
              <a:ext cx="3106027" cy="383694"/>
            </a:xfrm>
            <a:prstGeom prst="rect">
              <a:avLst/>
            </a:prstGeom>
            <a:noFill/>
          </p:spPr>
          <p:txBody>
            <a:bodyPr wrap="square" rtlCol="0">
              <a:spAutoFit/>
            </a:bodyPr>
            <a:lstStyle/>
            <a:p>
              <a:pPr>
                <a:lnSpc>
                  <a:spcPts val="1000"/>
                </a:lnSpc>
              </a:pP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その他のキャンパス（阿倍野、りんくう、梅田サテライト）</a:t>
              </a:r>
              <a:endParaRPr kumimoji="1" lang="en-US" altLang="ja-JP" sz="1000" dirty="0" smtClean="0">
                <a:latin typeface="Meiryo UI" panose="020B0604030504040204" pitchFamily="50" charset="-128"/>
                <a:ea typeface="Meiryo UI" panose="020B0604030504040204" pitchFamily="50" charset="-128"/>
              </a:endParaRPr>
            </a:p>
            <a:p>
              <a:pPr>
                <a:lnSpc>
                  <a:spcPts val="1000"/>
                </a:lnSpc>
              </a:pPr>
              <a:r>
                <a:rPr kumimoji="1" lang="ja-JP" altLang="en-US" sz="1000" dirty="0">
                  <a:latin typeface="Meiryo UI" panose="020B0604030504040204" pitchFamily="50" charset="-128"/>
                  <a:ea typeface="Meiryo UI" panose="020B0604030504040204" pitchFamily="50" charset="-128"/>
                </a:rPr>
                <a:t>　</a:t>
              </a:r>
              <a:r>
                <a:rPr kumimoji="1" lang="ja-JP" altLang="en-US" sz="1000" dirty="0" smtClean="0">
                  <a:latin typeface="Meiryo UI" panose="020B0604030504040204" pitchFamily="50" charset="-128"/>
                  <a:ea typeface="Meiryo UI" panose="020B0604030504040204" pitchFamily="50" charset="-128"/>
                </a:rPr>
                <a:t> については変更なし</a:t>
              </a:r>
              <a:endParaRPr kumimoji="1" lang="en-US" altLang="ja-JP" sz="1000" dirty="0" smtClean="0">
                <a:latin typeface="Meiryo UI" panose="020B0604030504040204" pitchFamily="50" charset="-128"/>
                <a:ea typeface="Meiryo UI" panose="020B0604030504040204" pitchFamily="50" charset="-128"/>
              </a:endParaRPr>
            </a:p>
          </p:txBody>
        </p:sp>
      </p:grpSp>
      <p:sp>
        <p:nvSpPr>
          <p:cNvPr id="31" name="テキスト ボックス 30"/>
          <p:cNvSpPr txBox="1"/>
          <p:nvPr/>
        </p:nvSpPr>
        <p:spPr>
          <a:xfrm>
            <a:off x="674629" y="2037270"/>
            <a:ext cx="7992000" cy="830997"/>
          </a:xfrm>
          <a:prstGeom prst="rect">
            <a:avLst/>
          </a:prstGeom>
          <a:noFill/>
          <a:ln>
            <a:solidFill>
              <a:schemeClr val="tx1"/>
            </a:solidFill>
            <a:prstDash val="dash"/>
          </a:ln>
        </p:spPr>
        <p:txBody>
          <a:bodyPr wrap="square" rtlCol="0">
            <a:spAutoFit/>
          </a:bodyPr>
          <a:lstStyle/>
          <a:p>
            <a:pPr marL="171450" indent="-171450">
              <a:spcBef>
                <a:spcPts val="600"/>
              </a:spcBef>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rPr>
              <a:t>情報学研究科は、新大学として新たに設置する大学院研究科。人工知能やデータ分析を軸として、様々な学問領域との融合を図るとともに、情報を自在に操る情報学に関する専門家</a:t>
            </a:r>
            <a:r>
              <a:rPr kumimoji="1" lang="ja-JP" altLang="en-US" sz="1200" dirty="0">
                <a:latin typeface="Meiryo UI" panose="020B0604030504040204" pitchFamily="50" charset="-128"/>
                <a:ea typeface="Meiryo UI" panose="020B0604030504040204" pitchFamily="50" charset="-128"/>
              </a:rPr>
              <a:t>の</a:t>
            </a:r>
            <a:r>
              <a:rPr kumimoji="1" lang="ja-JP" altLang="en-US" sz="1200" dirty="0" smtClean="0">
                <a:latin typeface="Meiryo UI" panose="020B0604030504040204" pitchFamily="50" charset="-128"/>
                <a:ea typeface="Meiryo UI" panose="020B0604030504040204" pitchFamily="50" charset="-128"/>
              </a:rPr>
              <a:t>育成をめざしている。同研究科は、今後、大阪城東部地区のまちづくりを進めていく上においても、重要な機能の１つであるスマートシティの推進や、都市シンクタンク機能・技術インキュベーション機能として産学官連携にも寄与していく。</a:t>
            </a:r>
            <a:endParaRPr kumimoji="1" lang="en-US" altLang="ja-JP" sz="1200" dirty="0" smtClean="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8189259" y="6414722"/>
            <a:ext cx="954741" cy="307777"/>
          </a:xfrm>
          <a:prstGeom prst="rect">
            <a:avLst/>
          </a:prstGeom>
          <a:noFill/>
        </p:spPr>
        <p:txBody>
          <a:bodyPr wrap="square" rtlCol="0">
            <a:spAutoFit/>
          </a:bodyPr>
          <a:lstStyle/>
          <a:p>
            <a:pPr algn="r"/>
            <a:r>
              <a:rPr kumimoji="1" lang="ja-JP" altLang="en-US" sz="1400" dirty="0"/>
              <a:t>２</a:t>
            </a:r>
          </a:p>
        </p:txBody>
      </p:sp>
      <p:sp>
        <p:nvSpPr>
          <p:cNvPr id="27" name="テキスト ボックス 26"/>
          <p:cNvSpPr txBox="1"/>
          <p:nvPr/>
        </p:nvSpPr>
        <p:spPr>
          <a:xfrm>
            <a:off x="253402" y="551568"/>
            <a:ext cx="1784941" cy="338554"/>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pPr algn="ctr"/>
            <a:r>
              <a:rPr kumimoji="1" lang="ja-JP" altLang="en-US" sz="1600" dirty="0" smtClean="0">
                <a:latin typeface="HGP創英角ｺﾞｼｯｸUB" panose="020B0900000000000000" pitchFamily="50" charset="-128"/>
                <a:ea typeface="HGP創英角ｺﾞｼｯｸUB" panose="020B0900000000000000" pitchFamily="50" charset="-128"/>
              </a:rPr>
              <a:t>変更の考え方</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2175234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25"/>
          <p:cNvSpPr txBox="1"/>
          <p:nvPr/>
        </p:nvSpPr>
        <p:spPr>
          <a:xfrm>
            <a:off x="8189259" y="6414722"/>
            <a:ext cx="954741" cy="307777"/>
          </a:xfrm>
          <a:prstGeom prst="rect">
            <a:avLst/>
          </a:prstGeom>
          <a:noFill/>
        </p:spPr>
        <p:txBody>
          <a:bodyPr wrap="square" rtlCol="0">
            <a:spAutoFit/>
          </a:bodyPr>
          <a:lstStyle>
            <a:defPPr>
              <a:defRPr lang="en-US"/>
            </a:defPPr>
            <a:lvl1pPr algn="r">
              <a:defRPr kumimoji="1" sz="1400"/>
            </a:lvl1pPr>
          </a:lstStyle>
          <a:p>
            <a:r>
              <a:rPr lang="ja-JP" altLang="en-US" dirty="0" smtClean="0"/>
              <a:t>３</a:t>
            </a:r>
            <a:endParaRPr lang="ja-JP" altLang="en-US" dirty="0"/>
          </a:p>
        </p:txBody>
      </p:sp>
      <p:sp>
        <p:nvSpPr>
          <p:cNvPr id="30" name="テキスト ボックス 29"/>
          <p:cNvSpPr txBox="1"/>
          <p:nvPr/>
        </p:nvSpPr>
        <p:spPr>
          <a:xfrm>
            <a:off x="134470" y="612032"/>
            <a:ext cx="8781668" cy="2046714"/>
          </a:xfrm>
          <a:prstGeom prst="rect">
            <a:avLst/>
          </a:prstGeom>
          <a:noFill/>
        </p:spPr>
        <p:txBody>
          <a:bodyPr wrap="square" rtlCol="0">
            <a:spAutoFit/>
          </a:bodyPr>
          <a:lstStyle/>
          <a:p>
            <a:pPr marL="268288">
              <a:spcBef>
                <a:spcPts val="600"/>
              </a:spcBef>
            </a:pPr>
            <a:r>
              <a:rPr kumimoji="1" lang="ja-JP" altLang="en-US" sz="1400" dirty="0" smtClean="0">
                <a:latin typeface="Meiryo UI" panose="020B0604030504040204" pitchFamily="50" charset="-128"/>
                <a:ea typeface="Meiryo UI" panose="020B0604030504040204" pitchFamily="50" charset="-128"/>
              </a:rPr>
              <a:t>　新大学のキャンパス整備については、「新大学基本構想」において、「キャンパス整備に伴う投資については、合理的な範囲で可能な限り圧縮する努力をする。」と記載している。</a:t>
            </a:r>
            <a:endParaRPr kumimoji="1" lang="en-US" altLang="ja-JP" sz="1400" dirty="0" smtClean="0">
              <a:latin typeface="Meiryo UI" panose="020B0604030504040204" pitchFamily="50" charset="-128"/>
              <a:ea typeface="Meiryo UI" panose="020B0604030504040204" pitchFamily="50" charset="-128"/>
            </a:endParaRPr>
          </a:p>
          <a:p>
            <a:pPr marL="268288">
              <a:spcBef>
                <a:spcPts val="600"/>
              </a:spcBef>
            </a:pPr>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また、令和</a:t>
            </a:r>
            <a:r>
              <a:rPr kumimoji="1" lang="en-US" altLang="ja-JP" sz="14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年</a:t>
            </a:r>
            <a:r>
              <a:rPr kumimoji="1" lang="en-US" altLang="ja-JP" sz="1400" dirty="0" smtClean="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月</a:t>
            </a:r>
            <a:r>
              <a:rPr kumimoji="1" lang="ja-JP" altLang="en-US" sz="1400" dirty="0" smtClean="0">
                <a:latin typeface="Meiryo UI" panose="020B0604030504040204" pitchFamily="50" charset="-128"/>
                <a:ea typeface="Meiryo UI" panose="020B0604030504040204" pitchFamily="50" charset="-128"/>
              </a:rPr>
              <a:t>の府議会教育</a:t>
            </a:r>
            <a:r>
              <a:rPr kumimoji="1" lang="ja-JP" altLang="en-US" sz="1400" dirty="0">
                <a:latin typeface="Meiryo UI" panose="020B0604030504040204" pitchFamily="50" charset="-128"/>
                <a:ea typeface="Meiryo UI" panose="020B0604030504040204" pitchFamily="50" charset="-128"/>
              </a:rPr>
              <a:t>常任</a:t>
            </a:r>
            <a:r>
              <a:rPr kumimoji="1" lang="ja-JP" altLang="en-US" sz="1400" dirty="0" smtClean="0">
                <a:latin typeface="Meiryo UI" panose="020B0604030504040204" pitchFamily="50" charset="-128"/>
                <a:ea typeface="Meiryo UI" panose="020B0604030504040204" pitchFamily="50" charset="-128"/>
              </a:rPr>
              <a:t>委員会において「全体</a:t>
            </a:r>
            <a:r>
              <a:rPr kumimoji="1" lang="ja-JP" altLang="en-US" sz="1400" dirty="0">
                <a:latin typeface="Meiryo UI" panose="020B0604030504040204" pitchFamily="50" charset="-128"/>
                <a:ea typeface="Meiryo UI" panose="020B0604030504040204" pitchFamily="50" charset="-128"/>
              </a:rPr>
              <a:t>のキャンパス整備にあたっては、過大な公費負担を伴うことがないよう</a:t>
            </a:r>
            <a:r>
              <a:rPr kumimoji="1" lang="ja-JP" altLang="en-US" sz="1400" dirty="0" smtClean="0">
                <a:latin typeface="Meiryo UI" panose="020B0604030504040204" pitchFamily="50" charset="-128"/>
                <a:ea typeface="Meiryo UI" panose="020B0604030504040204" pitchFamily="50" charset="-128"/>
              </a:rPr>
              <a:t>、事業費</a:t>
            </a:r>
            <a:r>
              <a:rPr kumimoji="1" lang="ja-JP" altLang="en-US" sz="1400" dirty="0">
                <a:latin typeface="Meiryo UI" panose="020B0604030504040204" pitchFamily="50" charset="-128"/>
                <a:ea typeface="Meiryo UI" panose="020B0604030504040204" pitchFamily="50" charset="-128"/>
              </a:rPr>
              <a:t>全体の徹底的な精査を行うとともに、民間資金の積極的な活用を図り、可能な限り事業費の縮減に努めること</a:t>
            </a:r>
            <a:r>
              <a:rPr kumimoji="1" lang="ja-JP" altLang="en-US" sz="1400" dirty="0" smtClean="0">
                <a:latin typeface="Meiryo UI" panose="020B0604030504040204" pitchFamily="50" charset="-128"/>
                <a:ea typeface="Meiryo UI" panose="020B0604030504040204" pitchFamily="50" charset="-128"/>
              </a:rPr>
              <a:t>。」との附帯決議が付された。</a:t>
            </a:r>
            <a:endParaRPr kumimoji="1" lang="ja-JP" altLang="en-US" sz="1400" dirty="0">
              <a:latin typeface="Meiryo UI" panose="020B0604030504040204" pitchFamily="50" charset="-128"/>
              <a:ea typeface="Meiryo UI" panose="020B0604030504040204" pitchFamily="50" charset="-128"/>
            </a:endParaRPr>
          </a:p>
          <a:p>
            <a:pPr marL="268288">
              <a:spcBef>
                <a:spcPts val="600"/>
              </a:spcBef>
            </a:pPr>
            <a:r>
              <a:rPr kumimoji="1" lang="ja-JP" altLang="en-US" sz="1400" dirty="0" smtClean="0">
                <a:latin typeface="Meiryo UI" panose="020B0604030504040204" pitchFamily="50" charset="-128"/>
                <a:ea typeface="Meiryo UI" panose="020B0604030504040204" pitchFamily="50" charset="-128"/>
              </a:rPr>
              <a:t>　これを受けて、森之宮キャンパスにおける面積の精査や、既存学舎（杉本・中百舌鳥）における新築面積の縮減等の精査を行った結果、</a:t>
            </a:r>
            <a:r>
              <a:rPr kumimoji="1" lang="ja-JP" altLang="en-US" sz="1400" b="1" u="sng" dirty="0" smtClean="0">
                <a:latin typeface="Meiryo UI" panose="020B0604030504040204" pitchFamily="50" charset="-128"/>
                <a:ea typeface="Meiryo UI" panose="020B0604030504040204" pitchFamily="50" charset="-128"/>
              </a:rPr>
              <a:t>現時点では、全体事業費として、約</a:t>
            </a:r>
            <a:r>
              <a:rPr kumimoji="1" lang="en-US" altLang="ja-JP" sz="1400" b="1" u="sng" dirty="0" smtClean="0">
                <a:latin typeface="Meiryo UI" panose="020B0604030504040204" pitchFamily="50" charset="-128"/>
                <a:ea typeface="Meiryo UI" panose="020B0604030504040204" pitchFamily="50" charset="-128"/>
              </a:rPr>
              <a:t>918</a:t>
            </a:r>
            <a:r>
              <a:rPr kumimoji="1" lang="ja-JP" altLang="en-US" sz="1400" b="1" u="sng" dirty="0" smtClean="0">
                <a:latin typeface="Meiryo UI" panose="020B0604030504040204" pitchFamily="50" charset="-128"/>
                <a:ea typeface="Meiryo UI" panose="020B0604030504040204" pitchFamily="50" charset="-128"/>
              </a:rPr>
              <a:t>億円（見込み）。</a:t>
            </a:r>
            <a:endParaRPr kumimoji="1" lang="en-US" altLang="ja-JP" sz="1400" b="1" u="sng" dirty="0" smtClean="0">
              <a:latin typeface="Meiryo UI" panose="020B0604030504040204" pitchFamily="50" charset="-128"/>
              <a:ea typeface="Meiryo UI" panose="020B0604030504040204" pitchFamily="50" charset="-128"/>
            </a:endParaRPr>
          </a:p>
          <a:p>
            <a:pPr marL="268288">
              <a:spcBef>
                <a:spcPts val="600"/>
              </a:spcBef>
            </a:pPr>
            <a:r>
              <a:rPr kumimoji="1" lang="ja-JP" altLang="en-US" sz="1400" dirty="0" smtClean="0">
                <a:latin typeface="Meiryo UI" panose="020B0604030504040204" pitchFamily="50" charset="-128"/>
                <a:ea typeface="Meiryo UI" panose="020B0604030504040204" pitchFamily="50" charset="-128"/>
              </a:rPr>
              <a:t>　</a:t>
            </a:r>
            <a:r>
              <a:rPr kumimoji="1" lang="en-US" altLang="ja-JP" sz="1200" u="sng"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なお、事業費については、現時点の市場動向を踏まえた額となっており、今後の建設コストの状況等により、変動する。</a:t>
            </a:r>
            <a:endParaRPr kumimoji="1" lang="en-US" altLang="ja-JP" sz="1200" u="sng" dirty="0" smtClean="0">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269610" y="2850776"/>
            <a:ext cx="8770697" cy="3564000"/>
            <a:chOff x="267702" y="2057400"/>
            <a:chExt cx="8770697" cy="3564000"/>
          </a:xfrm>
        </p:grpSpPr>
        <p:grpSp>
          <p:nvGrpSpPr>
            <p:cNvPr id="4" name="グループ化 3"/>
            <p:cNvGrpSpPr/>
            <p:nvPr/>
          </p:nvGrpSpPr>
          <p:grpSpPr>
            <a:xfrm>
              <a:off x="277980" y="2403217"/>
              <a:ext cx="8760419" cy="3181170"/>
              <a:chOff x="277980" y="2618370"/>
              <a:chExt cx="8760419" cy="3181170"/>
            </a:xfrm>
          </p:grpSpPr>
          <p:grpSp>
            <p:nvGrpSpPr>
              <p:cNvPr id="33" name="グループ化 32"/>
              <p:cNvGrpSpPr/>
              <p:nvPr/>
            </p:nvGrpSpPr>
            <p:grpSpPr>
              <a:xfrm>
                <a:off x="277980" y="2618370"/>
                <a:ext cx="8593910" cy="753735"/>
                <a:chOff x="246704" y="1794127"/>
                <a:chExt cx="8593910" cy="753735"/>
              </a:xfrm>
            </p:grpSpPr>
            <p:sp>
              <p:nvSpPr>
                <p:cNvPr id="18" name="テキスト ボックス 17"/>
                <p:cNvSpPr txBox="1"/>
                <p:nvPr/>
              </p:nvSpPr>
              <p:spPr>
                <a:xfrm>
                  <a:off x="246704" y="1794127"/>
                  <a:ext cx="2647141" cy="276999"/>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①　森之宮キャンパスについて</a:t>
                  </a:r>
                  <a:endParaRPr kumimoji="1" lang="ja-JP" altLang="en-US" sz="1200" b="1" dirty="0">
                    <a:latin typeface="Meiryo UI" panose="020B0604030504040204" pitchFamily="50" charset="-128"/>
                    <a:ea typeface="Meiryo UI" panose="020B0604030504040204" pitchFamily="50" charset="-128"/>
                  </a:endParaRPr>
                </a:p>
              </p:txBody>
            </p:sp>
            <p:sp>
              <p:nvSpPr>
                <p:cNvPr id="25" name="正方形/長方形 24"/>
                <p:cNvSpPr/>
                <p:nvPr/>
              </p:nvSpPr>
              <p:spPr>
                <a:xfrm>
                  <a:off x="315915" y="2086197"/>
                  <a:ext cx="8524699" cy="461665"/>
                </a:xfrm>
                <a:prstGeom prst="rect">
                  <a:avLst/>
                </a:prstGeom>
              </p:spPr>
              <p:txBody>
                <a:bodyPr wrap="square">
                  <a:spAutoFit/>
                </a:bodyPr>
                <a:lstStyle/>
                <a:p>
                  <a:pPr marL="363538" indent="-171450">
                    <a:spcBef>
                      <a:spcPts val="600"/>
                    </a:spcBef>
                    <a:buFont typeface="Arial" panose="020B0604020202020204" pitchFamily="34" charset="0"/>
                    <a:buChar char="•"/>
                  </a:pPr>
                  <a:r>
                    <a:rPr kumimoji="1" lang="ja-JP" altLang="en-US" sz="1200" dirty="0">
                      <a:latin typeface="Meiryo UI" panose="020B0604030504040204" pitchFamily="50" charset="-128"/>
                      <a:ea typeface="Meiryo UI" panose="020B0604030504040204" pitchFamily="50" charset="-128"/>
                    </a:rPr>
                    <a:t>森之宮キャンパスについては</a:t>
                  </a:r>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研究室の面積抑制や、ライブラリー、部室、食堂の</a:t>
                  </a:r>
                  <a:r>
                    <a:rPr kumimoji="1" lang="ja-JP" altLang="en-US" sz="1200" dirty="0" smtClean="0">
                      <a:latin typeface="Meiryo UI" panose="020B0604030504040204" pitchFamily="50" charset="-128"/>
                      <a:ea typeface="Meiryo UI" panose="020B0604030504040204" pitchFamily="50" charset="-128"/>
                    </a:rPr>
                    <a:t>面積を縮減するなど面積</a:t>
                  </a:r>
                  <a:r>
                    <a:rPr kumimoji="1" lang="ja-JP" altLang="en-US" sz="1200" dirty="0">
                      <a:latin typeface="Meiryo UI" panose="020B0604030504040204" pitchFamily="50" charset="-128"/>
                      <a:ea typeface="Meiryo UI" panose="020B0604030504040204" pitchFamily="50" charset="-128"/>
                    </a:rPr>
                    <a:t>精査等</a:t>
                  </a:r>
                  <a:r>
                    <a:rPr kumimoji="1" lang="ja-JP" altLang="en-US" sz="1200" dirty="0" smtClean="0">
                      <a:latin typeface="Meiryo UI" panose="020B0604030504040204" pitchFamily="50" charset="-128"/>
                      <a:ea typeface="Meiryo UI" panose="020B0604030504040204" pitchFamily="50" charset="-128"/>
                    </a:rPr>
                    <a:t>を行い、</a:t>
                  </a:r>
                  <a:r>
                    <a:rPr kumimoji="1" lang="ja-JP" altLang="en-US" sz="1200" b="1" u="sng" dirty="0" smtClean="0">
                      <a:latin typeface="Meiryo UI" panose="020B0604030504040204" pitchFamily="50" charset="-128"/>
                      <a:ea typeface="Meiryo UI" panose="020B0604030504040204" pitchFamily="50" charset="-128"/>
                    </a:rPr>
                    <a:t>約１万㎡を縮減。（当初　</a:t>
                  </a:r>
                  <a:r>
                    <a:rPr kumimoji="1" lang="en-US" altLang="ja-JP" sz="1200" b="1" u="sng" dirty="0" smtClean="0">
                      <a:latin typeface="Meiryo UI" panose="020B0604030504040204" pitchFamily="50" charset="-128"/>
                      <a:ea typeface="Meiryo UI" panose="020B0604030504040204" pitchFamily="50" charset="-128"/>
                    </a:rPr>
                    <a:t>95,800</a:t>
                  </a:r>
                  <a:r>
                    <a:rPr kumimoji="1" lang="ja-JP" altLang="en-US" sz="1200" b="1" u="sng" dirty="0" smtClean="0">
                      <a:latin typeface="Meiryo UI" panose="020B0604030504040204" pitchFamily="50" charset="-128"/>
                      <a:ea typeface="Meiryo UI" panose="020B0604030504040204" pitchFamily="50" charset="-128"/>
                    </a:rPr>
                    <a:t>㎡　⇒　精査後　</a:t>
                  </a:r>
                  <a:r>
                    <a:rPr kumimoji="1" lang="en-US" altLang="ja-JP" sz="1200" b="1" u="sng" dirty="0" smtClean="0">
                      <a:latin typeface="Meiryo UI" panose="020B0604030504040204" pitchFamily="50" charset="-128"/>
                      <a:ea typeface="Meiryo UI" panose="020B0604030504040204" pitchFamily="50" charset="-128"/>
                    </a:rPr>
                    <a:t>85,200</a:t>
                  </a:r>
                  <a:r>
                    <a:rPr kumimoji="1" lang="ja-JP" altLang="en-US" sz="1200" b="1" u="sng" dirty="0" smtClean="0">
                      <a:latin typeface="Meiryo UI" panose="020B0604030504040204" pitchFamily="50" charset="-128"/>
                      <a:ea typeface="Meiryo UI" panose="020B0604030504040204" pitchFamily="50" charset="-128"/>
                    </a:rPr>
                    <a:t>㎡）</a:t>
                  </a:r>
                  <a:endParaRPr kumimoji="1" lang="en-US" altLang="ja-JP" sz="1200" b="1" u="sng" dirty="0" smtClean="0">
                    <a:latin typeface="Meiryo UI" panose="020B0604030504040204" pitchFamily="50" charset="-128"/>
                    <a:ea typeface="Meiryo UI" panose="020B0604030504040204" pitchFamily="50" charset="-128"/>
                  </a:endParaRPr>
                </a:p>
              </p:txBody>
            </p:sp>
          </p:grpSp>
          <p:grpSp>
            <p:nvGrpSpPr>
              <p:cNvPr id="22" name="グループ化 21"/>
              <p:cNvGrpSpPr/>
              <p:nvPr/>
            </p:nvGrpSpPr>
            <p:grpSpPr>
              <a:xfrm>
                <a:off x="347191" y="4273136"/>
                <a:ext cx="8691208" cy="1526404"/>
                <a:chOff x="324795" y="3654515"/>
                <a:chExt cx="8691208" cy="1526404"/>
              </a:xfrm>
            </p:grpSpPr>
            <p:sp>
              <p:nvSpPr>
                <p:cNvPr id="24" name="テキスト ボックス 23"/>
                <p:cNvSpPr txBox="1"/>
                <p:nvPr/>
              </p:nvSpPr>
              <p:spPr>
                <a:xfrm>
                  <a:off x="375280" y="4719254"/>
                  <a:ext cx="8640723" cy="461665"/>
                </a:xfrm>
                <a:prstGeom prst="rect">
                  <a:avLst/>
                </a:prstGeom>
                <a:noFill/>
              </p:spPr>
              <p:txBody>
                <a:bodyPr wrap="square" rtlCol="0">
                  <a:spAutoFit/>
                </a:bodyPr>
                <a:lstStyle/>
                <a:p>
                  <a:pPr marL="363538" indent="-171450">
                    <a:spcBef>
                      <a:spcPts val="600"/>
                    </a:spcBef>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rPr>
                    <a:t>阿倍野キャンパスに集約する看護学部については、羽曳野キャンパスからの移転にあたり、実習室</a:t>
                  </a:r>
                  <a:r>
                    <a:rPr kumimoji="1" lang="ja-JP" altLang="en-US" sz="1200" dirty="0">
                      <a:latin typeface="Meiryo UI" panose="020B0604030504040204" pitchFamily="50" charset="-128"/>
                      <a:ea typeface="Meiryo UI" panose="020B0604030504040204" pitchFamily="50" charset="-128"/>
                    </a:rPr>
                    <a:t>等の複数科目での兼用や、講義室の構造の</a:t>
                  </a:r>
                  <a:r>
                    <a:rPr kumimoji="1" lang="ja-JP" altLang="en-US" sz="1200" dirty="0" smtClean="0">
                      <a:latin typeface="Meiryo UI" panose="020B0604030504040204" pitchFamily="50" charset="-128"/>
                      <a:ea typeface="Meiryo UI" panose="020B0604030504040204" pitchFamily="50" charset="-128"/>
                    </a:rPr>
                    <a:t>工夫など、阿倍野学舎の規模に合わせ面積を縮減。</a:t>
                  </a:r>
                  <a:r>
                    <a:rPr kumimoji="1" lang="ja-JP" altLang="en-US" sz="1200" b="1" dirty="0" smtClean="0">
                      <a:latin typeface="Meiryo UI" panose="020B0604030504040204" pitchFamily="50" charset="-128"/>
                      <a:ea typeface="Meiryo UI" panose="020B0604030504040204" pitchFamily="50" charset="-128"/>
                    </a:rPr>
                    <a:t>（精査後の面積　</a:t>
                  </a:r>
                  <a:r>
                    <a:rPr kumimoji="1" lang="en-US" altLang="ja-JP" sz="1200" b="1" dirty="0" smtClean="0">
                      <a:latin typeface="Meiryo UI" panose="020B0604030504040204" pitchFamily="50" charset="-128"/>
                      <a:ea typeface="Meiryo UI" panose="020B0604030504040204" pitchFamily="50" charset="-128"/>
                    </a:rPr>
                    <a:t>17,600</a:t>
                  </a:r>
                  <a:r>
                    <a:rPr kumimoji="1" lang="ja-JP" altLang="en-US" sz="1200" b="1" dirty="0" smtClean="0">
                      <a:latin typeface="Meiryo UI" panose="020B0604030504040204" pitchFamily="50" charset="-128"/>
                      <a:ea typeface="Meiryo UI" panose="020B0604030504040204" pitchFamily="50" charset="-128"/>
                    </a:rPr>
                    <a:t>㎡）</a:t>
                  </a:r>
                  <a:endParaRPr kumimoji="1" lang="en-US" altLang="ja-JP" sz="1200" b="1" dirty="0" smtClean="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324795" y="3654515"/>
                  <a:ext cx="5077254"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②</a:t>
                  </a:r>
                  <a:r>
                    <a:rPr kumimoji="1" lang="ja-JP" altLang="en-US" sz="1200" b="1" dirty="0" smtClean="0">
                      <a:latin typeface="Meiryo UI" panose="020B0604030504040204" pitchFamily="50" charset="-128"/>
                      <a:ea typeface="Meiryo UI" panose="020B0604030504040204" pitchFamily="50" charset="-128"/>
                    </a:rPr>
                    <a:t>　その他のキャンパス（阿倍野、中百舌鳥、杉本）について</a:t>
                  </a:r>
                  <a:endParaRPr kumimoji="1" lang="ja-JP" altLang="en-US" sz="1200" b="1" dirty="0">
                    <a:latin typeface="Meiryo UI" panose="020B0604030504040204" pitchFamily="50" charset="-128"/>
                    <a:ea typeface="Meiryo UI" panose="020B0604030504040204" pitchFamily="50" charset="-128"/>
                  </a:endParaRPr>
                </a:p>
              </p:txBody>
            </p:sp>
          </p:grpSp>
          <p:sp>
            <p:nvSpPr>
              <p:cNvPr id="34" name="テキスト ボックス 33"/>
              <p:cNvSpPr txBox="1"/>
              <p:nvPr/>
            </p:nvSpPr>
            <p:spPr>
              <a:xfrm>
                <a:off x="397676" y="4570183"/>
                <a:ext cx="6978287" cy="276999"/>
              </a:xfrm>
              <a:prstGeom prst="rect">
                <a:avLst/>
              </a:prstGeom>
              <a:noFill/>
            </p:spPr>
            <p:txBody>
              <a:bodyPr wrap="square" rtlCol="0">
                <a:spAutoFit/>
              </a:bodyPr>
              <a:lstStyle/>
              <a:p>
                <a:pPr marL="363538" indent="-171450">
                  <a:spcBef>
                    <a:spcPts val="600"/>
                  </a:spcBef>
                  <a:buFont typeface="Arial" panose="020B0604020202020204" pitchFamily="34" charset="0"/>
                  <a:buChar char="•"/>
                </a:pPr>
                <a:r>
                  <a:rPr kumimoji="1" lang="ja-JP" altLang="en-US" sz="1200" dirty="0" smtClean="0">
                    <a:latin typeface="Meiryo UI" panose="020B0604030504040204" pitchFamily="50" charset="-128"/>
                    <a:ea typeface="Meiryo UI" panose="020B0604030504040204" pitchFamily="50" charset="-128"/>
                  </a:rPr>
                  <a:t>中百舌鳥及び杉本キャンパスについては</a:t>
                </a:r>
                <a:r>
                  <a:rPr kumimoji="1" lang="ja-JP" altLang="en-US" sz="1200" dirty="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既存学舎の改修</a:t>
                </a:r>
                <a:r>
                  <a:rPr kumimoji="1" lang="ja-JP" altLang="en-US" sz="1200" dirty="0">
                    <a:latin typeface="Meiryo UI" panose="020B0604030504040204" pitchFamily="50" charset="-128"/>
                    <a:ea typeface="Meiryo UI" panose="020B0604030504040204" pitchFamily="50" charset="-128"/>
                  </a:rPr>
                  <a:t>により対応することで、新築</a:t>
                </a:r>
                <a:r>
                  <a:rPr kumimoji="1" lang="ja-JP" altLang="en-US" sz="1200" dirty="0" smtClean="0">
                    <a:latin typeface="Meiryo UI" panose="020B0604030504040204" pitchFamily="50" charset="-128"/>
                    <a:ea typeface="Meiryo UI" panose="020B0604030504040204" pitchFamily="50" charset="-128"/>
                  </a:rPr>
                  <a:t>面積を縮減。</a:t>
                </a:r>
                <a:endParaRPr kumimoji="1" lang="en-US" altLang="ja-JP" sz="1200" dirty="0" smtClean="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1472094" y="4841403"/>
                <a:ext cx="6491884" cy="442035"/>
              </a:xfrm>
              <a:prstGeom prst="rect">
                <a:avLst/>
              </a:prstGeom>
              <a:noFill/>
              <a:ln>
                <a:noFill/>
                <a:prstDash val="dash"/>
              </a:ln>
            </p:spPr>
            <p:txBody>
              <a:bodyPr wrap="square" tIns="36000" rIns="36000" bIns="36000" rtlCol="0">
                <a:spAutoFit/>
              </a:bodyPr>
              <a:lstStyle/>
              <a:p>
                <a:r>
                  <a:rPr kumimoji="1" lang="ja-JP" altLang="en-US" sz="1200" b="1" dirty="0" smtClean="0">
                    <a:latin typeface="Meiryo UI" panose="020B0604030504040204" pitchFamily="50" charset="-128"/>
                    <a:ea typeface="Meiryo UI" panose="020B0604030504040204" pitchFamily="50" charset="-128"/>
                  </a:rPr>
                  <a:t>（中百舌鳥）新築　</a:t>
                </a:r>
                <a:r>
                  <a:rPr kumimoji="1" lang="en-US" altLang="ja-JP" sz="1200" b="1" dirty="0" smtClean="0">
                    <a:latin typeface="Meiryo UI" panose="020B0604030504040204" pitchFamily="50" charset="-128"/>
                    <a:ea typeface="Meiryo UI" panose="020B0604030504040204" pitchFamily="50" charset="-128"/>
                  </a:rPr>
                  <a:t>25,600</a:t>
                </a:r>
                <a:r>
                  <a:rPr kumimoji="1" lang="ja-JP" altLang="en-US" sz="1200" b="1" dirty="0" smtClean="0">
                    <a:latin typeface="Meiryo UI" panose="020B0604030504040204" pitchFamily="50" charset="-128"/>
                    <a:ea typeface="Meiryo UI" panose="020B0604030504040204" pitchFamily="50" charset="-128"/>
                  </a:rPr>
                  <a:t>㎡（当初</a:t>
                </a:r>
                <a:r>
                  <a:rPr kumimoji="1" lang="ja-JP" altLang="en-US" sz="1200" b="1" dirty="0">
                    <a:latin typeface="Meiryo UI" panose="020B0604030504040204" pitchFamily="50" charset="-128"/>
                    <a:ea typeface="Meiryo UI" panose="020B0604030504040204" pitchFamily="50" charset="-128"/>
                  </a:rPr>
                  <a:t> </a:t>
                </a:r>
                <a:r>
                  <a:rPr kumimoji="1" lang="en-US" altLang="ja-JP" sz="1200" b="1" dirty="0" smtClean="0">
                    <a:latin typeface="Meiryo UI" panose="020B0604030504040204" pitchFamily="50" charset="-128"/>
                    <a:ea typeface="Meiryo UI" panose="020B0604030504040204" pitchFamily="50" charset="-128"/>
                  </a:rPr>
                  <a:t>35,300㎡</a:t>
                </a:r>
                <a:r>
                  <a:rPr kumimoji="1" lang="ja-JP" altLang="en-US" sz="1200" b="1" dirty="0" smtClean="0">
                    <a:latin typeface="Meiryo UI" panose="020B0604030504040204" pitchFamily="50" charset="-128"/>
                    <a:ea typeface="Meiryo UI" panose="020B0604030504040204" pitchFamily="50" charset="-128"/>
                  </a:rPr>
                  <a:t>から▲</a:t>
                </a:r>
                <a:r>
                  <a:rPr kumimoji="1" lang="en-US" altLang="ja-JP" sz="1200" b="1" dirty="0" smtClean="0">
                    <a:latin typeface="Meiryo UI" panose="020B0604030504040204" pitchFamily="50" charset="-128"/>
                    <a:ea typeface="Meiryo UI" panose="020B0604030504040204" pitchFamily="50" charset="-128"/>
                  </a:rPr>
                  <a:t>9,700</a:t>
                </a:r>
                <a:r>
                  <a:rPr kumimoji="1" lang="ja-JP" altLang="en-US" sz="1200" b="1" dirty="0" smtClean="0">
                    <a:latin typeface="Meiryo UI" panose="020B0604030504040204" pitchFamily="50" charset="-128"/>
                    <a:ea typeface="Meiryo UI" panose="020B0604030504040204" pitchFamily="50" charset="-128"/>
                  </a:rPr>
                  <a:t>㎡）　　改修</a:t>
                </a:r>
                <a:r>
                  <a:rPr kumimoji="1" lang="ja-JP" altLang="en-US" sz="1200" b="1" dirty="0">
                    <a:latin typeface="Meiryo UI" panose="020B0604030504040204" pitchFamily="50" charset="-128"/>
                    <a:ea typeface="Meiryo UI" panose="020B0604030504040204" pitchFamily="50" charset="-128"/>
                  </a:rPr>
                  <a:t>　</a:t>
                </a:r>
                <a:r>
                  <a:rPr kumimoji="1" lang="en-US" altLang="ja-JP" sz="1200" b="1" dirty="0" smtClean="0">
                    <a:latin typeface="Meiryo UI" panose="020B0604030504040204" pitchFamily="50" charset="-128"/>
                    <a:ea typeface="Meiryo UI" panose="020B0604030504040204" pitchFamily="50" charset="-128"/>
                  </a:rPr>
                  <a:t>12,900㎡</a:t>
                </a:r>
              </a:p>
              <a:p>
                <a:r>
                  <a:rPr kumimoji="1" lang="ja-JP" altLang="en-US" sz="1200" b="1" dirty="0" smtClean="0">
                    <a:latin typeface="Meiryo UI" panose="020B0604030504040204" pitchFamily="50" charset="-128"/>
                    <a:ea typeface="Meiryo UI" panose="020B0604030504040204" pitchFamily="50" charset="-128"/>
                  </a:rPr>
                  <a:t>（杉　　　本）新築　  </a:t>
                </a:r>
                <a:r>
                  <a:rPr kumimoji="1" lang="en-US" altLang="ja-JP" sz="1200" b="1" dirty="0" smtClean="0">
                    <a:latin typeface="Meiryo UI" panose="020B0604030504040204" pitchFamily="50" charset="-128"/>
                    <a:ea typeface="Meiryo UI" panose="020B0604030504040204" pitchFamily="50" charset="-128"/>
                  </a:rPr>
                  <a:t>8,500</a:t>
                </a:r>
                <a:r>
                  <a:rPr kumimoji="1" lang="ja-JP" altLang="en-US" sz="1200" b="1" dirty="0" smtClean="0">
                    <a:latin typeface="Meiryo UI" panose="020B0604030504040204" pitchFamily="50" charset="-128"/>
                    <a:ea typeface="Meiryo UI" panose="020B0604030504040204" pitchFamily="50" charset="-128"/>
                  </a:rPr>
                  <a:t>㎡（当初</a:t>
                </a:r>
                <a:r>
                  <a:rPr kumimoji="1" lang="ja-JP" altLang="en-US" sz="1200" b="1" dirty="0">
                    <a:latin typeface="Meiryo UI" panose="020B0604030504040204" pitchFamily="50" charset="-128"/>
                    <a:ea typeface="Meiryo UI" panose="020B0604030504040204" pitchFamily="50" charset="-128"/>
                  </a:rPr>
                  <a:t> </a:t>
                </a:r>
                <a:r>
                  <a:rPr kumimoji="1" lang="en-US" altLang="ja-JP" sz="1200" b="1" dirty="0" smtClean="0">
                    <a:latin typeface="Meiryo UI" panose="020B0604030504040204" pitchFamily="50" charset="-128"/>
                    <a:ea typeface="Meiryo UI" panose="020B0604030504040204" pitchFamily="50" charset="-128"/>
                  </a:rPr>
                  <a:t>10,000㎡</a:t>
                </a:r>
                <a:r>
                  <a:rPr kumimoji="1" lang="ja-JP" altLang="en-US" sz="1200" b="1" dirty="0" smtClean="0">
                    <a:latin typeface="Meiryo UI" panose="020B0604030504040204" pitchFamily="50" charset="-128"/>
                    <a:ea typeface="Meiryo UI" panose="020B0604030504040204" pitchFamily="50" charset="-128"/>
                  </a:rPr>
                  <a:t>から▲</a:t>
                </a:r>
                <a:r>
                  <a:rPr kumimoji="1" lang="en-US" altLang="ja-JP" sz="1200" b="1" dirty="0" smtClean="0">
                    <a:latin typeface="Meiryo UI" panose="020B0604030504040204" pitchFamily="50" charset="-128"/>
                    <a:ea typeface="Meiryo UI" panose="020B0604030504040204" pitchFamily="50" charset="-128"/>
                  </a:rPr>
                  <a:t>1,500</a:t>
                </a:r>
                <a:r>
                  <a:rPr kumimoji="1" lang="ja-JP" altLang="en-US" sz="1200" b="1" dirty="0" smtClean="0">
                    <a:latin typeface="Meiryo UI" panose="020B0604030504040204" pitchFamily="50" charset="-128"/>
                    <a:ea typeface="Meiryo UI" panose="020B0604030504040204" pitchFamily="50" charset="-128"/>
                  </a:rPr>
                  <a:t>㎡）　　改修</a:t>
                </a:r>
                <a:r>
                  <a:rPr kumimoji="1" lang="ja-JP" altLang="en-US" sz="1200" b="1" dirty="0">
                    <a:latin typeface="Meiryo UI" panose="020B0604030504040204" pitchFamily="50" charset="-128"/>
                    <a:ea typeface="Meiryo UI" panose="020B0604030504040204" pitchFamily="50" charset="-128"/>
                  </a:rPr>
                  <a:t>　</a:t>
                </a:r>
                <a:r>
                  <a:rPr kumimoji="1" lang="ja-JP" altLang="en-US" sz="1200" b="1" dirty="0" smtClean="0">
                    <a:latin typeface="Meiryo UI" panose="020B0604030504040204" pitchFamily="50" charset="-128"/>
                    <a:ea typeface="Meiryo UI" panose="020B0604030504040204" pitchFamily="50" charset="-128"/>
                  </a:rPr>
                  <a:t>  </a:t>
                </a:r>
                <a:r>
                  <a:rPr kumimoji="1" lang="en-US" altLang="ja-JP" sz="1200" b="1" dirty="0" smtClean="0">
                    <a:latin typeface="Meiryo UI" panose="020B0604030504040204" pitchFamily="50" charset="-128"/>
                    <a:ea typeface="Meiryo UI" panose="020B0604030504040204" pitchFamily="50" charset="-128"/>
                  </a:rPr>
                  <a:t>9,100㎡</a:t>
                </a:r>
                <a:endParaRPr kumimoji="1" lang="ja-JP" altLang="en-US" sz="1200" b="1" dirty="0">
                  <a:latin typeface="Meiryo UI" panose="020B0604030504040204" pitchFamily="50" charset="-128"/>
                  <a:ea typeface="Meiryo UI" panose="020B0604030504040204" pitchFamily="50" charset="-128"/>
                </a:endParaRPr>
              </a:p>
            </p:txBody>
          </p:sp>
          <p:sp>
            <p:nvSpPr>
              <p:cNvPr id="23" name="正方形/長方形 22"/>
              <p:cNvSpPr/>
              <p:nvPr/>
            </p:nvSpPr>
            <p:spPr>
              <a:xfrm>
                <a:off x="347191" y="3460112"/>
                <a:ext cx="8524699" cy="646331"/>
              </a:xfrm>
              <a:prstGeom prst="rect">
                <a:avLst/>
              </a:prstGeom>
            </p:spPr>
            <p:txBody>
              <a:bodyPr wrap="square">
                <a:spAutoFit/>
              </a:bodyPr>
              <a:lstStyle/>
              <a:p>
                <a:pPr marL="363538" indent="-171450">
                  <a:spcBef>
                    <a:spcPts val="400"/>
                  </a:spcBef>
                  <a:buFont typeface="Arial" panose="020B0604020202020204" pitchFamily="34" charset="0"/>
                  <a:buChar char="•"/>
                </a:pPr>
                <a:r>
                  <a:rPr kumimoji="1" lang="ja-JP" altLang="en-US" sz="1200" b="1" dirty="0" smtClean="0">
                    <a:latin typeface="Meiryo UI" panose="020B0604030504040204" pitchFamily="50" charset="-128"/>
                    <a:ea typeface="Meiryo UI" panose="020B0604030504040204" pitchFamily="50" charset="-128"/>
                  </a:rPr>
                  <a:t>民間資金の積極的な活用について</a:t>
                </a:r>
                <a:r>
                  <a:rPr kumimoji="1" lang="ja-JP" altLang="en-US" sz="1200" dirty="0" smtClean="0">
                    <a:latin typeface="Meiryo UI" panose="020B0604030504040204" pitchFamily="50" charset="-128"/>
                    <a:ea typeface="Meiryo UI" panose="020B0604030504040204" pitchFamily="50" charset="-128"/>
                  </a:rPr>
                  <a:t>は、</a:t>
                </a:r>
                <a:r>
                  <a:rPr kumimoji="1" lang="ja-JP" altLang="en-US" sz="1200" u="sng" dirty="0" smtClean="0">
                    <a:latin typeface="Meiryo UI" panose="020B0604030504040204" pitchFamily="50" charset="-128"/>
                    <a:ea typeface="Meiryo UI" panose="020B0604030504040204" pitchFamily="50" charset="-128"/>
                  </a:rPr>
                  <a:t>森之宮</a:t>
                </a:r>
                <a:r>
                  <a:rPr kumimoji="1" lang="ja-JP" altLang="en-US" sz="1200" u="sng" dirty="0">
                    <a:latin typeface="Meiryo UI" panose="020B0604030504040204" pitchFamily="50" charset="-128"/>
                    <a:ea typeface="Meiryo UI" panose="020B0604030504040204" pitchFamily="50" charset="-128"/>
                  </a:rPr>
                  <a:t>キャンパスに配置を予定している情報学研究科及び都市シンクタンク機能の拡充（</a:t>
                </a:r>
                <a:r>
                  <a:rPr kumimoji="1" lang="en-US" altLang="ja-JP" sz="1200" u="sng" dirty="0">
                    <a:latin typeface="Meiryo UI" panose="020B0604030504040204" pitchFamily="50" charset="-128"/>
                    <a:ea typeface="Meiryo UI" panose="020B0604030504040204" pitchFamily="50" charset="-128"/>
                  </a:rPr>
                  <a:t>8,000㎡</a:t>
                </a:r>
                <a:r>
                  <a:rPr kumimoji="1" lang="ja-JP" altLang="en-US" sz="1200" u="sng" dirty="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にあたり、</a:t>
                </a:r>
                <a:r>
                  <a:rPr kumimoji="1" lang="ja-JP" altLang="en-US" sz="1200" u="sng" dirty="0">
                    <a:latin typeface="Meiryo UI" panose="020B0604030504040204" pitchFamily="50" charset="-128"/>
                    <a:ea typeface="Meiryo UI" panose="020B0604030504040204" pitchFamily="50" charset="-128"/>
                  </a:rPr>
                  <a:t>民間活用に</a:t>
                </a:r>
                <a:r>
                  <a:rPr kumimoji="1" lang="ja-JP" altLang="en-US" sz="1200" u="sng" dirty="0" smtClean="0">
                    <a:latin typeface="Meiryo UI" panose="020B0604030504040204" pitchFamily="50" charset="-128"/>
                    <a:ea typeface="Meiryo UI" panose="020B0604030504040204" pitchFamily="50" charset="-128"/>
                  </a:rPr>
                  <a:t>よる整備の検討（民間が施設を建設し、大学が入居するなどの整備手法について検討）を</a:t>
                </a:r>
                <a:r>
                  <a:rPr kumimoji="1" lang="ja-JP" altLang="en-US" sz="1200" u="sng" dirty="0">
                    <a:latin typeface="Meiryo UI" panose="020B0604030504040204" pitchFamily="50" charset="-128"/>
                    <a:ea typeface="Meiryo UI" panose="020B0604030504040204" pitchFamily="50" charset="-128"/>
                  </a:rPr>
                  <a:t>行う。（</a:t>
                </a:r>
                <a:r>
                  <a:rPr kumimoji="1" lang="en-US" altLang="ja-JP" sz="1200" u="sng" dirty="0">
                    <a:latin typeface="Meiryo UI" panose="020B0604030504040204" pitchFamily="50" charset="-128"/>
                    <a:ea typeface="Meiryo UI" panose="020B0604030504040204" pitchFamily="50" charset="-128"/>
                  </a:rPr>
                  <a:t>2025</a:t>
                </a:r>
                <a:r>
                  <a:rPr kumimoji="1" lang="ja-JP" altLang="en-US" sz="1200" u="sng" dirty="0">
                    <a:latin typeface="Meiryo UI" panose="020B0604030504040204" pitchFamily="50" charset="-128"/>
                    <a:ea typeface="Meiryo UI" panose="020B0604030504040204" pitchFamily="50" charset="-128"/>
                  </a:rPr>
                  <a:t>年度以降の早期の整備をめざす）</a:t>
                </a:r>
                <a:endParaRPr kumimoji="1" lang="en-US" altLang="ja-JP" sz="1200" u="sng" dirty="0">
                  <a:latin typeface="Meiryo UI" panose="020B0604030504040204" pitchFamily="50" charset="-128"/>
                  <a:ea typeface="Meiryo UI" panose="020B0604030504040204" pitchFamily="50" charset="-128"/>
                </a:endParaRPr>
              </a:p>
            </p:txBody>
          </p:sp>
        </p:grpSp>
        <p:sp>
          <p:nvSpPr>
            <p:cNvPr id="5" name="正方形/長方形 4"/>
            <p:cNvSpPr/>
            <p:nvPr/>
          </p:nvSpPr>
          <p:spPr>
            <a:xfrm>
              <a:off x="267702" y="2057400"/>
              <a:ext cx="8701486" cy="3564000"/>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267702" y="2092428"/>
              <a:ext cx="3389898" cy="276999"/>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rPr>
                <a:t>＜参考：面積精査等の状況について＞</a:t>
              </a:r>
              <a:endParaRPr kumimoji="1" lang="ja-JP" altLang="en-US" sz="1200" b="1" dirty="0">
                <a:latin typeface="Meiryo UI" panose="020B0604030504040204" pitchFamily="50" charset="-128"/>
                <a:ea typeface="Meiryo UI" panose="020B0604030504040204" pitchFamily="50" charset="-128"/>
              </a:endParaRPr>
            </a:p>
          </p:txBody>
        </p:sp>
      </p:grpSp>
      <p:sp>
        <p:nvSpPr>
          <p:cNvPr id="17" name="テキスト ボックス 16"/>
          <p:cNvSpPr txBox="1"/>
          <p:nvPr/>
        </p:nvSpPr>
        <p:spPr>
          <a:xfrm>
            <a:off x="134470" y="249556"/>
            <a:ext cx="8606118" cy="338554"/>
          </a:xfrm>
          <a:prstGeom prst="rect">
            <a:avLst/>
          </a:prstGeom>
          <a:noFill/>
        </p:spPr>
        <p:txBody>
          <a:bodyPr wrap="square" rtlCol="0">
            <a:spAutoFit/>
          </a:bodyPr>
          <a:lstStyle/>
          <a:p>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新大学のキャンパス整備事業の精査の状況</a:t>
            </a:r>
            <a:r>
              <a:rPr kumimoji="1" lang="en-US" altLang="ja-JP" sz="1600" b="1" dirty="0" smtClean="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43491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413681" y="1246219"/>
            <a:ext cx="8453547" cy="2243394"/>
            <a:chOff x="70554" y="4738992"/>
            <a:chExt cx="8535953" cy="2070485"/>
          </a:xfrm>
        </p:grpSpPr>
        <p:sp>
          <p:nvSpPr>
            <p:cNvPr id="5" name="角丸四角形 47">
              <a:extLst>
                <a:ext uri="{FF2B5EF4-FFF2-40B4-BE49-F238E27FC236}">
                  <a16:creationId xmlns:a16="http://schemas.microsoft.com/office/drawing/2014/main" id="{24491D63-64FE-47D3-9FC4-14DE4DE95B46}"/>
                </a:ext>
              </a:extLst>
            </p:cNvPr>
            <p:cNvSpPr/>
            <p:nvPr/>
          </p:nvSpPr>
          <p:spPr>
            <a:xfrm>
              <a:off x="70554" y="4941206"/>
              <a:ext cx="246145" cy="984691"/>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defTabSz="876544">
                <a:defRPr/>
              </a:pPr>
              <a:r>
                <a:rPr kumimoji="1" lang="ja-JP" altLang="en-US" sz="749"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府立大学</a:t>
              </a:r>
            </a:p>
          </p:txBody>
        </p:sp>
        <p:sp>
          <p:nvSpPr>
            <p:cNvPr id="6" name="角丸四角形 48">
              <a:extLst>
                <a:ext uri="{FF2B5EF4-FFF2-40B4-BE49-F238E27FC236}">
                  <a16:creationId xmlns:a16="http://schemas.microsoft.com/office/drawing/2014/main" id="{61EA428E-975C-4855-AAF6-7D03C5B584FD}"/>
                </a:ext>
              </a:extLst>
            </p:cNvPr>
            <p:cNvSpPr/>
            <p:nvPr/>
          </p:nvSpPr>
          <p:spPr>
            <a:xfrm>
              <a:off x="70554" y="5990521"/>
              <a:ext cx="246145" cy="811451"/>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defTabSz="876544">
                <a:defRPr/>
              </a:pPr>
              <a:r>
                <a:rPr kumimoji="1" lang="ja-JP" altLang="en-US" sz="749"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市立大学</a:t>
              </a:r>
            </a:p>
          </p:txBody>
        </p:sp>
        <p:sp>
          <p:nvSpPr>
            <p:cNvPr id="7" name="二等辺三角形 6">
              <a:extLst>
                <a:ext uri="{FF2B5EF4-FFF2-40B4-BE49-F238E27FC236}">
                  <a16:creationId xmlns:a16="http://schemas.microsoft.com/office/drawing/2014/main" id="{4C54A73C-EBBC-4523-8433-C61B6E2D2F04}"/>
                </a:ext>
              </a:extLst>
            </p:cNvPr>
            <p:cNvSpPr>
              <a:spLocks noChangeAspect="1"/>
            </p:cNvSpPr>
            <p:nvPr/>
          </p:nvSpPr>
          <p:spPr>
            <a:xfrm rot="5400000">
              <a:off x="1478770" y="5819662"/>
              <a:ext cx="1689158" cy="223173"/>
            </a:xfrm>
            <a:prstGeom prst="triangle">
              <a:avLst/>
            </a:prstGeom>
            <a:gradFill flip="none" rotWithShape="1">
              <a:lin ang="5400000" scaled="1"/>
              <a:tileRect/>
            </a:gradFill>
          </p:spPr>
          <p:style>
            <a:lnRef idx="1">
              <a:schemeClr val="dk1"/>
            </a:lnRef>
            <a:fillRef idx="2">
              <a:schemeClr val="dk1"/>
            </a:fillRef>
            <a:effectRef idx="1">
              <a:schemeClr val="dk1"/>
            </a:effectRef>
            <a:fontRef idx="minor">
              <a:schemeClr val="dk1"/>
            </a:fontRef>
          </p:style>
          <p:txBody>
            <a:bodyPr rtlCol="0" anchor="ctr"/>
            <a:lstStyle/>
            <a:p>
              <a:pPr algn="ctr" defTabSz="876544">
                <a:defRPr/>
              </a:pPr>
              <a:endParaRPr kumimoji="1" lang="ja-JP" altLang="en-US" sz="937">
                <a:solidFill>
                  <a:prstClr val="black"/>
                </a:solidFill>
                <a:latin typeface="Calibri" panose="020F0502020204030204"/>
                <a:ea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6FE9215D-2585-4C60-B0CD-2EFF8C62635C}"/>
                </a:ext>
              </a:extLst>
            </p:cNvPr>
            <p:cNvSpPr txBox="1"/>
            <p:nvPr/>
          </p:nvSpPr>
          <p:spPr>
            <a:xfrm>
              <a:off x="391674" y="4738992"/>
              <a:ext cx="1784523" cy="194164"/>
            </a:xfrm>
            <a:prstGeom prst="rect">
              <a:avLst/>
            </a:prstGeom>
            <a:noFill/>
          </p:spPr>
          <p:txBody>
            <a:bodyPr wrap="square" rtlCol="0">
              <a:spAutoFit/>
            </a:bodyPr>
            <a:lstStyle/>
            <a:p>
              <a:pPr algn="ctr" defTabSz="876544">
                <a:defRPr/>
              </a:pPr>
              <a:r>
                <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a:t>
              </a:r>
            </a:p>
          </p:txBody>
        </p:sp>
        <p:sp>
          <p:nvSpPr>
            <p:cNvPr id="9" name="テキスト ボックス 8">
              <a:extLst>
                <a:ext uri="{FF2B5EF4-FFF2-40B4-BE49-F238E27FC236}">
                  <a16:creationId xmlns:a16="http://schemas.microsoft.com/office/drawing/2014/main" id="{F3985CA8-55C9-4401-83F9-AA897D600228}"/>
                </a:ext>
              </a:extLst>
            </p:cNvPr>
            <p:cNvSpPr txBox="1"/>
            <p:nvPr/>
          </p:nvSpPr>
          <p:spPr>
            <a:xfrm>
              <a:off x="2808271" y="4760219"/>
              <a:ext cx="1848779" cy="192917"/>
            </a:xfrm>
            <a:prstGeom prst="rect">
              <a:avLst/>
            </a:prstGeom>
            <a:noFill/>
          </p:spPr>
          <p:txBody>
            <a:bodyPr wrap="square" rtlCol="0">
              <a:spAutoFit/>
            </a:bodyPr>
            <a:lstStyle/>
            <a:p>
              <a:pPr algn="ctr" defTabSz="876544">
                <a:defRPr/>
              </a:pPr>
              <a:r>
                <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開学（</a:t>
              </a:r>
              <a:r>
                <a:rPr kumimoji="1" lang="en-US" altLang="ja-JP"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767" strike="dbl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a:extLst>
                <a:ext uri="{FF2B5EF4-FFF2-40B4-BE49-F238E27FC236}">
                  <a16:creationId xmlns:a16="http://schemas.microsoft.com/office/drawing/2014/main" id="{EDC50799-F433-4839-8EAA-059CD2C6BE17}"/>
                </a:ext>
              </a:extLst>
            </p:cNvPr>
            <p:cNvSpPr/>
            <p:nvPr/>
          </p:nvSpPr>
          <p:spPr>
            <a:xfrm>
              <a:off x="382851" y="4963892"/>
              <a:ext cx="1793346" cy="290324"/>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中百舌鳥キャンパス</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lnSpc>
                  <a:spcPts val="575"/>
                </a:lnSpc>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工学　現代システム　生命環境</a:t>
              </a:r>
              <a:r>
                <a:rPr kumimoji="1" lang="ja-JP" altLang="en-US" sz="46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（獣医除く）</a:t>
              </a:r>
              <a:endParaRPr kumimoji="1" lang="en-US" altLang="ja-JP" sz="46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lnSpc>
                  <a:spcPts val="575"/>
                </a:lnSpc>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地域保健</a:t>
              </a:r>
              <a:r>
                <a:rPr kumimoji="1" lang="ja-JP" altLang="en-US" sz="46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（教育福祉）</a:t>
              </a:r>
            </a:p>
          </p:txBody>
        </p:sp>
        <p:sp>
          <p:nvSpPr>
            <p:cNvPr id="11" name="正方形/長方形 10">
              <a:extLst>
                <a:ext uri="{FF2B5EF4-FFF2-40B4-BE49-F238E27FC236}">
                  <a16:creationId xmlns:a16="http://schemas.microsoft.com/office/drawing/2014/main" id="{A7C3BB17-7E89-459C-A81B-DD640ACFD1A4}"/>
                </a:ext>
              </a:extLst>
            </p:cNvPr>
            <p:cNvSpPr/>
            <p:nvPr/>
          </p:nvSpPr>
          <p:spPr>
            <a:xfrm>
              <a:off x="382851" y="5627120"/>
              <a:ext cx="1793346" cy="291843"/>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羽曳野キャンパス</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地域保健</a:t>
              </a:r>
              <a:r>
                <a:rPr kumimoji="1" lang="ja-JP" altLang="en-US" sz="46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（看護・総リハ）</a:t>
              </a:r>
            </a:p>
          </p:txBody>
        </p:sp>
        <p:sp>
          <p:nvSpPr>
            <p:cNvPr id="12" name="正方形/長方形 11">
              <a:extLst>
                <a:ext uri="{FF2B5EF4-FFF2-40B4-BE49-F238E27FC236}">
                  <a16:creationId xmlns:a16="http://schemas.microsoft.com/office/drawing/2014/main" id="{29E8C2B4-32F0-4A33-979A-7AA99156E48D}"/>
                </a:ext>
              </a:extLst>
            </p:cNvPr>
            <p:cNvSpPr/>
            <p:nvPr/>
          </p:nvSpPr>
          <p:spPr>
            <a:xfrm>
              <a:off x="382851" y="5294912"/>
              <a:ext cx="1793346" cy="296807"/>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りんくうキャンパス</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生命環境（獣医学）</a:t>
              </a:r>
            </a:p>
          </p:txBody>
        </p:sp>
        <p:sp>
          <p:nvSpPr>
            <p:cNvPr id="13" name="正方形/長方形 12">
              <a:extLst>
                <a:ext uri="{FF2B5EF4-FFF2-40B4-BE49-F238E27FC236}">
                  <a16:creationId xmlns:a16="http://schemas.microsoft.com/office/drawing/2014/main" id="{6C2506DC-6E4D-441C-A1F2-817FD70B8A57}"/>
                </a:ext>
              </a:extLst>
            </p:cNvPr>
            <p:cNvSpPr/>
            <p:nvPr/>
          </p:nvSpPr>
          <p:spPr>
            <a:xfrm>
              <a:off x="382851" y="5990521"/>
              <a:ext cx="1793346" cy="239222"/>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杉本キャンパス</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562"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文学</a:t>
              </a: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社会科学　工学</a:t>
              </a:r>
              <a:r>
                <a:rPr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理学</a:t>
              </a:r>
              <a:r>
                <a:rPr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生活科学</a:t>
              </a:r>
            </a:p>
          </p:txBody>
        </p:sp>
        <p:sp>
          <p:nvSpPr>
            <p:cNvPr id="14" name="正方形/長方形 13">
              <a:extLst>
                <a:ext uri="{FF2B5EF4-FFF2-40B4-BE49-F238E27FC236}">
                  <a16:creationId xmlns:a16="http://schemas.microsoft.com/office/drawing/2014/main" id="{2F08CCD8-0CE2-45CB-804A-B4DB53EC9A3C}"/>
                </a:ext>
              </a:extLst>
            </p:cNvPr>
            <p:cNvSpPr/>
            <p:nvPr/>
          </p:nvSpPr>
          <p:spPr>
            <a:xfrm>
              <a:off x="379775" y="6276316"/>
              <a:ext cx="1796210" cy="239222"/>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阿倍野キャンパス</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医学（医学・看護）</a:t>
              </a:r>
            </a:p>
          </p:txBody>
        </p:sp>
        <p:sp>
          <p:nvSpPr>
            <p:cNvPr id="15" name="正方形/長方形 14">
              <a:extLst>
                <a:ext uri="{FF2B5EF4-FFF2-40B4-BE49-F238E27FC236}">
                  <a16:creationId xmlns:a16="http://schemas.microsoft.com/office/drawing/2014/main" id="{717EC822-9845-46E2-8C90-D7975DC82C29}"/>
                </a:ext>
              </a:extLst>
            </p:cNvPr>
            <p:cNvSpPr/>
            <p:nvPr/>
          </p:nvSpPr>
          <p:spPr>
            <a:xfrm>
              <a:off x="379775" y="6570255"/>
              <a:ext cx="1795653" cy="239222"/>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梅田サテライト</a:t>
              </a: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都市経営</a:t>
              </a:r>
              <a:endParaRPr kumimoji="1" lang="en-US" altLang="ja-JP"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a:extLst>
                <a:ext uri="{FF2B5EF4-FFF2-40B4-BE49-F238E27FC236}">
                  <a16:creationId xmlns:a16="http://schemas.microsoft.com/office/drawing/2014/main" id="{5B01F46B-5138-454B-8FD2-AA5B400C69AB}"/>
                </a:ext>
              </a:extLst>
            </p:cNvPr>
            <p:cNvSpPr/>
            <p:nvPr/>
          </p:nvSpPr>
          <p:spPr>
            <a:xfrm>
              <a:off x="2822233" y="6241436"/>
              <a:ext cx="1849591" cy="246145"/>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りんくう</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獣医学</a:t>
              </a:r>
            </a:p>
          </p:txBody>
        </p:sp>
        <p:sp>
          <p:nvSpPr>
            <p:cNvPr id="17" name="テキスト ボックス 16">
              <a:extLst>
                <a:ext uri="{FF2B5EF4-FFF2-40B4-BE49-F238E27FC236}">
                  <a16:creationId xmlns:a16="http://schemas.microsoft.com/office/drawing/2014/main" id="{E53323FF-C801-46D2-A8B6-C069F3C85AEA}"/>
                </a:ext>
              </a:extLst>
            </p:cNvPr>
            <p:cNvSpPr txBox="1"/>
            <p:nvPr/>
          </p:nvSpPr>
          <p:spPr>
            <a:xfrm>
              <a:off x="4736418" y="4765019"/>
              <a:ext cx="1845405" cy="194164"/>
            </a:xfrm>
            <a:prstGeom prst="rect">
              <a:avLst/>
            </a:prstGeom>
            <a:noFill/>
          </p:spPr>
          <p:txBody>
            <a:bodyPr wrap="square" rtlCol="0">
              <a:spAutoFit/>
            </a:bodyPr>
            <a:lstStyle/>
            <a:p>
              <a:pPr algn="ctr" defTabSz="876544">
                <a:defRPr/>
              </a:pPr>
              <a:r>
                <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分野集約（</a:t>
              </a:r>
              <a:r>
                <a:rPr kumimoji="1" lang="en-US" altLang="ja-JP"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id="{E53323FF-C801-46D2-A8B6-C069F3C85AEA}"/>
                </a:ext>
              </a:extLst>
            </p:cNvPr>
            <p:cNvSpPr txBox="1"/>
            <p:nvPr/>
          </p:nvSpPr>
          <p:spPr>
            <a:xfrm>
              <a:off x="6694907" y="4758738"/>
              <a:ext cx="1911600" cy="194164"/>
            </a:xfrm>
            <a:prstGeom prst="rect">
              <a:avLst/>
            </a:prstGeom>
            <a:noFill/>
          </p:spPr>
          <p:txBody>
            <a:bodyPr wrap="square" rtlCol="0">
              <a:spAutoFit/>
            </a:bodyPr>
            <a:lstStyle/>
            <a:p>
              <a:pPr lvl="0" algn="ctr">
                <a:defRPr/>
              </a:pPr>
              <a:r>
                <a:rPr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新キャンパス</a:t>
              </a:r>
              <a:r>
                <a:rPr kumimoji="1" lang="ja-JP" altLang="en-US" sz="767"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767" dirty="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767"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767"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19" name="正方形/長方形 18">
              <a:extLst>
                <a:ext uri="{FF2B5EF4-FFF2-40B4-BE49-F238E27FC236}">
                  <a16:creationId xmlns:a16="http://schemas.microsoft.com/office/drawing/2014/main" id="{064C7EA3-50ED-41B5-8EBB-9C6212B42345}"/>
                </a:ext>
              </a:extLst>
            </p:cNvPr>
            <p:cNvSpPr/>
            <p:nvPr/>
          </p:nvSpPr>
          <p:spPr>
            <a:xfrm>
              <a:off x="2815783" y="5291398"/>
              <a:ext cx="880634"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阿倍野</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医学　看護学</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249DDA18-AC07-4399-A524-BE1F1412AB5D}"/>
                </a:ext>
              </a:extLst>
            </p:cNvPr>
            <p:cNvSpPr/>
            <p:nvPr/>
          </p:nvSpPr>
          <p:spPr>
            <a:xfrm>
              <a:off x="3785452" y="5291398"/>
              <a:ext cx="872410"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羽曳野</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リハビリ学　看護学　</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a:extLst>
                <a:ext uri="{FF2B5EF4-FFF2-40B4-BE49-F238E27FC236}">
                  <a16:creationId xmlns:a16="http://schemas.microsoft.com/office/drawing/2014/main" id="{EBEF7E99-0666-4E21-82C5-55F86FB69365}"/>
                </a:ext>
              </a:extLst>
            </p:cNvPr>
            <p:cNvSpPr/>
            <p:nvPr/>
          </p:nvSpPr>
          <p:spPr>
            <a:xfrm>
              <a:off x="2817325" y="4977205"/>
              <a:ext cx="879091"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基幹教育　</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a:extLst>
                <a:ext uri="{FF2B5EF4-FFF2-40B4-BE49-F238E27FC236}">
                  <a16:creationId xmlns:a16="http://schemas.microsoft.com/office/drawing/2014/main" id="{7AAA9E75-32EF-490D-B304-864D4EB5D994}"/>
                </a:ext>
              </a:extLst>
            </p:cNvPr>
            <p:cNvSpPr/>
            <p:nvPr/>
          </p:nvSpPr>
          <p:spPr>
            <a:xfrm>
              <a:off x="3785453" y="4983852"/>
              <a:ext cx="871598"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8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基幹教育</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a:extLst>
                <a:ext uri="{FF2B5EF4-FFF2-40B4-BE49-F238E27FC236}">
                  <a16:creationId xmlns:a16="http://schemas.microsoft.com/office/drawing/2014/main" id="{DBB79CED-69D7-43B5-A058-DEF6D16A0067}"/>
                </a:ext>
              </a:extLst>
            </p:cNvPr>
            <p:cNvSpPr/>
            <p:nvPr/>
          </p:nvSpPr>
          <p:spPr>
            <a:xfrm>
              <a:off x="4738404" y="5926649"/>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現代システム　情報学　理学　工学　農学</a:t>
              </a:r>
            </a:p>
          </p:txBody>
        </p:sp>
        <p:sp>
          <p:nvSpPr>
            <p:cNvPr id="24" name="正方形/長方形 23">
              <a:extLst>
                <a:ext uri="{FF2B5EF4-FFF2-40B4-BE49-F238E27FC236}">
                  <a16:creationId xmlns:a16="http://schemas.microsoft.com/office/drawing/2014/main" id="{B482F7A0-C77F-4DF3-9F3D-DAF62CD834D3}"/>
                </a:ext>
              </a:extLst>
            </p:cNvPr>
            <p:cNvSpPr/>
            <p:nvPr/>
          </p:nvSpPr>
          <p:spPr>
            <a:xfrm>
              <a:off x="4738404" y="5609181"/>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文学　社会科学　理学　生活科学</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a:extLst>
                <a:ext uri="{FF2B5EF4-FFF2-40B4-BE49-F238E27FC236}">
                  <a16:creationId xmlns:a16="http://schemas.microsoft.com/office/drawing/2014/main" id="{A4F36DF3-9B4A-4691-8519-832236F83D11}"/>
                </a:ext>
              </a:extLst>
            </p:cNvPr>
            <p:cNvSpPr/>
            <p:nvPr/>
          </p:nvSpPr>
          <p:spPr>
            <a:xfrm>
              <a:off x="4742098" y="4972760"/>
              <a:ext cx="879091"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基幹教育</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a:extLst>
                <a:ext uri="{FF2B5EF4-FFF2-40B4-BE49-F238E27FC236}">
                  <a16:creationId xmlns:a16="http://schemas.microsoft.com/office/drawing/2014/main" id="{EF7343D3-F557-4C79-A938-81F5E8AB0092}"/>
                </a:ext>
              </a:extLst>
            </p:cNvPr>
            <p:cNvSpPr/>
            <p:nvPr/>
          </p:nvSpPr>
          <p:spPr>
            <a:xfrm>
              <a:off x="5702732" y="4972760"/>
              <a:ext cx="879091"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8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基幹教育</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a:extLst>
                <a:ext uri="{FF2B5EF4-FFF2-40B4-BE49-F238E27FC236}">
                  <a16:creationId xmlns:a16="http://schemas.microsoft.com/office/drawing/2014/main" id="{6C2581E9-EB81-494B-AA5C-6D1AC07F39BF}"/>
                </a:ext>
              </a:extLst>
            </p:cNvPr>
            <p:cNvSpPr/>
            <p:nvPr/>
          </p:nvSpPr>
          <p:spPr>
            <a:xfrm>
              <a:off x="4738404" y="6237803"/>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りんくう</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獣医学</a:t>
              </a:r>
            </a:p>
          </p:txBody>
        </p:sp>
        <p:sp>
          <p:nvSpPr>
            <p:cNvPr id="28" name="正方形/長方形 27">
              <a:extLst>
                <a:ext uri="{FF2B5EF4-FFF2-40B4-BE49-F238E27FC236}">
                  <a16:creationId xmlns:a16="http://schemas.microsoft.com/office/drawing/2014/main" id="{9241A79A-94F3-41D8-8795-917D41A6403E}"/>
                </a:ext>
              </a:extLst>
            </p:cNvPr>
            <p:cNvSpPr/>
            <p:nvPr/>
          </p:nvSpPr>
          <p:spPr>
            <a:xfrm>
              <a:off x="6700755" y="5926649"/>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現代システム</a:t>
              </a: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情報学　工学　農学</a:t>
              </a:r>
            </a:p>
          </p:txBody>
        </p:sp>
        <p:sp>
          <p:nvSpPr>
            <p:cNvPr id="29" name="正方形/長方形 28">
              <a:extLst>
                <a:ext uri="{FF2B5EF4-FFF2-40B4-BE49-F238E27FC236}">
                  <a16:creationId xmlns:a16="http://schemas.microsoft.com/office/drawing/2014/main" id="{47550411-E7B6-4EC3-9D64-F3AD0F4C9F92}"/>
                </a:ext>
              </a:extLst>
            </p:cNvPr>
            <p:cNvSpPr/>
            <p:nvPr/>
          </p:nvSpPr>
          <p:spPr>
            <a:xfrm>
              <a:off x="6698698" y="5620555"/>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社会科学　理学</a:t>
              </a:r>
            </a:p>
          </p:txBody>
        </p:sp>
        <p:sp>
          <p:nvSpPr>
            <p:cNvPr id="30" name="正方形/長方形 29">
              <a:extLst>
                <a:ext uri="{FF2B5EF4-FFF2-40B4-BE49-F238E27FC236}">
                  <a16:creationId xmlns:a16="http://schemas.microsoft.com/office/drawing/2014/main" id="{CDC17EFE-26B7-4641-91AA-D582173A022F}"/>
                </a:ext>
              </a:extLst>
            </p:cNvPr>
            <p:cNvSpPr/>
            <p:nvPr/>
          </p:nvSpPr>
          <p:spPr>
            <a:xfrm>
              <a:off x="6698698" y="5292071"/>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阿倍野</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医学　看護学</a:t>
              </a:r>
            </a:p>
          </p:txBody>
        </p:sp>
        <p:sp>
          <p:nvSpPr>
            <p:cNvPr id="31" name="正方形/長方形 30">
              <a:extLst>
                <a:ext uri="{FF2B5EF4-FFF2-40B4-BE49-F238E27FC236}">
                  <a16:creationId xmlns:a16="http://schemas.microsoft.com/office/drawing/2014/main" id="{1C3EE370-AE21-4EC0-BF8A-AB13B2A85332}"/>
                </a:ext>
              </a:extLst>
            </p:cNvPr>
            <p:cNvSpPr/>
            <p:nvPr/>
          </p:nvSpPr>
          <p:spPr>
            <a:xfrm>
              <a:off x="6700755" y="6243480"/>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りんくう</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獣医学</a:t>
              </a:r>
            </a:p>
          </p:txBody>
        </p:sp>
        <p:sp>
          <p:nvSpPr>
            <p:cNvPr id="32" name="正方形/長方形 31">
              <a:extLst>
                <a:ext uri="{FF2B5EF4-FFF2-40B4-BE49-F238E27FC236}">
                  <a16:creationId xmlns:a16="http://schemas.microsoft.com/office/drawing/2014/main" id="{064C7EA3-50ED-41B5-8EBB-9C6212B42345}"/>
                </a:ext>
              </a:extLst>
            </p:cNvPr>
            <p:cNvSpPr/>
            <p:nvPr/>
          </p:nvSpPr>
          <p:spPr>
            <a:xfrm>
              <a:off x="4737620" y="5294913"/>
              <a:ext cx="879091"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阿倍野</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医学　看護学</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a:extLst>
                <a:ext uri="{FF2B5EF4-FFF2-40B4-BE49-F238E27FC236}">
                  <a16:creationId xmlns:a16="http://schemas.microsoft.com/office/drawing/2014/main" id="{249DDA18-AC07-4399-A524-BE1F1412AB5D}"/>
                </a:ext>
              </a:extLst>
            </p:cNvPr>
            <p:cNvSpPr/>
            <p:nvPr/>
          </p:nvSpPr>
          <p:spPr>
            <a:xfrm>
              <a:off x="5702732" y="5294912"/>
              <a:ext cx="879091"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羽曳野</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リハビリ学　看護学　</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正方形/長方形 33">
              <a:extLst>
                <a:ext uri="{FF2B5EF4-FFF2-40B4-BE49-F238E27FC236}">
                  <a16:creationId xmlns:a16="http://schemas.microsoft.com/office/drawing/2014/main" id="{CDC17EFE-26B7-4641-91AA-D582173A022F}"/>
                </a:ext>
              </a:extLst>
            </p:cNvPr>
            <p:cNvSpPr/>
            <p:nvPr/>
          </p:nvSpPr>
          <p:spPr>
            <a:xfrm>
              <a:off x="6697085" y="4977878"/>
              <a:ext cx="1852015" cy="244800"/>
            </a:xfrm>
            <a:prstGeom prst="rect">
              <a:avLst/>
            </a:prstGeom>
            <a:no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森之宮</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（都心メインキャンパス）</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基幹教育　文学　リハビリ学　生活科学</a:t>
              </a:r>
            </a:p>
          </p:txBody>
        </p:sp>
        <p:sp>
          <p:nvSpPr>
            <p:cNvPr id="35" name="角丸四角形 47">
              <a:extLst>
                <a:ext uri="{FF2B5EF4-FFF2-40B4-BE49-F238E27FC236}">
                  <a16:creationId xmlns:a16="http://schemas.microsoft.com/office/drawing/2014/main" id="{24491D63-64FE-47D3-9FC4-14DE4DE95B46}"/>
                </a:ext>
              </a:extLst>
            </p:cNvPr>
            <p:cNvSpPr/>
            <p:nvPr/>
          </p:nvSpPr>
          <p:spPr>
            <a:xfrm>
              <a:off x="2499305" y="4953136"/>
              <a:ext cx="246145" cy="1822692"/>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defTabSz="876544">
                <a:defRPr/>
              </a:pPr>
              <a:r>
                <a:rPr kumimoji="1" lang="ja-JP" altLang="en-US" sz="749"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　　大　　学</a:t>
              </a:r>
            </a:p>
          </p:txBody>
        </p:sp>
        <p:sp>
          <p:nvSpPr>
            <p:cNvPr id="36" name="正方形/長方形 35">
              <a:extLst>
                <a:ext uri="{FF2B5EF4-FFF2-40B4-BE49-F238E27FC236}">
                  <a16:creationId xmlns:a16="http://schemas.microsoft.com/office/drawing/2014/main" id="{717EC822-9845-46E2-8C90-D7975DC82C29}"/>
                </a:ext>
              </a:extLst>
            </p:cNvPr>
            <p:cNvSpPr/>
            <p:nvPr/>
          </p:nvSpPr>
          <p:spPr>
            <a:xfrm>
              <a:off x="2818120" y="6557568"/>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梅田サテライト</a:t>
              </a: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都市経営</a:t>
              </a:r>
              <a:endParaRPr kumimoji="1" lang="en-US" altLang="ja-JP"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a:extLst>
                <a:ext uri="{FF2B5EF4-FFF2-40B4-BE49-F238E27FC236}">
                  <a16:creationId xmlns:a16="http://schemas.microsoft.com/office/drawing/2014/main" id="{717EC822-9845-46E2-8C90-D7975DC82C29}"/>
                </a:ext>
              </a:extLst>
            </p:cNvPr>
            <p:cNvSpPr/>
            <p:nvPr/>
          </p:nvSpPr>
          <p:spPr>
            <a:xfrm>
              <a:off x="4738404" y="6557568"/>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梅田サテライト</a:t>
              </a: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都市経営</a:t>
              </a:r>
              <a:endParaRPr kumimoji="1" lang="en-US" altLang="ja-JP"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a:extLst>
                <a:ext uri="{FF2B5EF4-FFF2-40B4-BE49-F238E27FC236}">
                  <a16:creationId xmlns:a16="http://schemas.microsoft.com/office/drawing/2014/main" id="{717EC822-9845-46E2-8C90-D7975DC82C29}"/>
                </a:ext>
              </a:extLst>
            </p:cNvPr>
            <p:cNvSpPr/>
            <p:nvPr/>
          </p:nvSpPr>
          <p:spPr>
            <a:xfrm>
              <a:off x="6698698" y="6557172"/>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梅田サテライト</a:t>
              </a: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都市経営</a:t>
              </a:r>
              <a:endParaRPr kumimoji="1" lang="en-US" altLang="ja-JP"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a:extLst>
                <a:ext uri="{FF2B5EF4-FFF2-40B4-BE49-F238E27FC236}">
                  <a16:creationId xmlns:a16="http://schemas.microsoft.com/office/drawing/2014/main" id="{5B01F46B-5138-454B-8FD2-AA5B400C69AB}"/>
                </a:ext>
              </a:extLst>
            </p:cNvPr>
            <p:cNvSpPr/>
            <p:nvPr/>
          </p:nvSpPr>
          <p:spPr>
            <a:xfrm>
              <a:off x="2808272" y="5609172"/>
              <a:ext cx="1849591" cy="246145"/>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8"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8"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a:t>
              </a:r>
              <a:r>
                <a:rPr kumimoji="1" lang="en-US" altLang="ja-JP" sz="748"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文学　社会科学　情報学　理学　工学　生活科学</a:t>
              </a:r>
            </a:p>
          </p:txBody>
        </p:sp>
        <p:sp>
          <p:nvSpPr>
            <p:cNvPr id="40" name="正方形/長方形 39">
              <a:extLst>
                <a:ext uri="{FF2B5EF4-FFF2-40B4-BE49-F238E27FC236}">
                  <a16:creationId xmlns:a16="http://schemas.microsoft.com/office/drawing/2014/main" id="{5B01F46B-5138-454B-8FD2-AA5B400C69AB}"/>
                </a:ext>
              </a:extLst>
            </p:cNvPr>
            <p:cNvSpPr/>
            <p:nvPr/>
          </p:nvSpPr>
          <p:spPr>
            <a:xfrm>
              <a:off x="2818525" y="5925304"/>
              <a:ext cx="1849591" cy="246145"/>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現代システム　情報学　理学　工学　農学</a:t>
              </a:r>
              <a:endPar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1" name="テキスト ボックス 40"/>
          <p:cNvSpPr txBox="1"/>
          <p:nvPr/>
        </p:nvSpPr>
        <p:spPr>
          <a:xfrm>
            <a:off x="163674" y="658339"/>
            <a:ext cx="1987855" cy="307777"/>
          </a:xfrm>
          <a:prstGeom prst="rect">
            <a:avLst/>
          </a:prstGeom>
          <a:ln w="28575"/>
        </p:spPr>
        <p:style>
          <a:lnRef idx="2">
            <a:schemeClr val="dk1"/>
          </a:lnRef>
          <a:fillRef idx="1">
            <a:schemeClr val="lt1"/>
          </a:fillRef>
          <a:effectRef idx="0">
            <a:schemeClr val="dk1"/>
          </a:effectRef>
          <a:fontRef idx="minor">
            <a:schemeClr val="dk1"/>
          </a:fontRef>
        </p:style>
        <p:txBody>
          <a:bodyPr wrap="square" rIns="36000" rtlCol="0">
            <a:spAutoFit/>
          </a:bodyPr>
          <a:lstStyle/>
          <a:p>
            <a:pPr>
              <a:spcBef>
                <a:spcPts val="575"/>
              </a:spcBef>
            </a:pPr>
            <a:r>
              <a:rPr kumimoji="1" lang="ja-JP" altLang="en-US" sz="1400" b="1" dirty="0" smtClean="0">
                <a:latin typeface="Meiryo UI" panose="020B0604030504040204" pitchFamily="50" charset="-128"/>
                <a:ea typeface="Meiryo UI" panose="020B0604030504040204" pitchFamily="50" charset="-128"/>
              </a:rPr>
              <a:t>キャンパス</a:t>
            </a:r>
            <a:r>
              <a:rPr kumimoji="1" lang="ja-JP" altLang="en-US" sz="1400" b="1" dirty="0">
                <a:latin typeface="Meiryo UI" panose="020B0604030504040204" pitchFamily="50" charset="-128"/>
                <a:ea typeface="Meiryo UI" panose="020B0604030504040204" pitchFamily="50" charset="-128"/>
              </a:rPr>
              <a:t>配置の変更</a:t>
            </a:r>
            <a:r>
              <a:rPr kumimoji="1" lang="ja-JP" altLang="en-US" sz="1400" b="1" dirty="0" smtClean="0">
                <a:latin typeface="Meiryo UI" panose="020B0604030504040204" pitchFamily="50" charset="-128"/>
                <a:ea typeface="Meiryo UI" panose="020B0604030504040204" pitchFamily="50" charset="-128"/>
              </a:rPr>
              <a:t>案　</a:t>
            </a:r>
            <a:endParaRPr kumimoji="1" lang="en-US" altLang="ja-JP" sz="1200" b="1" dirty="0">
              <a:latin typeface="Meiryo UI" panose="020B0604030504040204" pitchFamily="50" charset="-128"/>
              <a:ea typeface="Meiryo UI" panose="020B0604030504040204" pitchFamily="50" charset="-128"/>
            </a:endParaRPr>
          </a:p>
        </p:txBody>
      </p:sp>
      <p:sp>
        <p:nvSpPr>
          <p:cNvPr id="42" name="下矢印 41"/>
          <p:cNvSpPr/>
          <p:nvPr/>
        </p:nvSpPr>
        <p:spPr>
          <a:xfrm>
            <a:off x="3832993" y="3572622"/>
            <a:ext cx="1740129" cy="3609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25"/>
          </a:p>
        </p:txBody>
      </p:sp>
      <p:grpSp>
        <p:nvGrpSpPr>
          <p:cNvPr id="43" name="グループ化 42"/>
          <p:cNvGrpSpPr/>
          <p:nvPr/>
        </p:nvGrpSpPr>
        <p:grpSpPr>
          <a:xfrm>
            <a:off x="413681" y="3982086"/>
            <a:ext cx="8472671" cy="2235691"/>
            <a:chOff x="70554" y="4738992"/>
            <a:chExt cx="8555263" cy="2063376"/>
          </a:xfrm>
        </p:grpSpPr>
        <p:sp>
          <p:nvSpPr>
            <p:cNvPr id="44" name="角丸四角形 47">
              <a:extLst>
                <a:ext uri="{FF2B5EF4-FFF2-40B4-BE49-F238E27FC236}">
                  <a16:creationId xmlns:a16="http://schemas.microsoft.com/office/drawing/2014/main" id="{24491D63-64FE-47D3-9FC4-14DE4DE95B46}"/>
                </a:ext>
              </a:extLst>
            </p:cNvPr>
            <p:cNvSpPr/>
            <p:nvPr/>
          </p:nvSpPr>
          <p:spPr>
            <a:xfrm>
              <a:off x="70554" y="4941206"/>
              <a:ext cx="246145" cy="984691"/>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defTabSz="876544">
                <a:defRPr/>
              </a:pPr>
              <a:r>
                <a:rPr kumimoji="1" lang="ja-JP" altLang="en-US" sz="749"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府立大学</a:t>
              </a:r>
            </a:p>
          </p:txBody>
        </p:sp>
        <p:sp>
          <p:nvSpPr>
            <p:cNvPr id="45" name="角丸四角形 48">
              <a:extLst>
                <a:ext uri="{FF2B5EF4-FFF2-40B4-BE49-F238E27FC236}">
                  <a16:creationId xmlns:a16="http://schemas.microsoft.com/office/drawing/2014/main" id="{61EA428E-975C-4855-AAF6-7D03C5B584FD}"/>
                </a:ext>
              </a:extLst>
            </p:cNvPr>
            <p:cNvSpPr/>
            <p:nvPr/>
          </p:nvSpPr>
          <p:spPr>
            <a:xfrm>
              <a:off x="70554" y="5973679"/>
              <a:ext cx="246145" cy="819123"/>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defTabSz="876544">
                <a:defRPr/>
              </a:pPr>
              <a:r>
                <a:rPr kumimoji="1" lang="ja-JP" altLang="en-US" sz="749"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市立大学</a:t>
              </a:r>
            </a:p>
          </p:txBody>
        </p:sp>
        <p:sp>
          <p:nvSpPr>
            <p:cNvPr id="46" name="二等辺三角形 45">
              <a:extLst>
                <a:ext uri="{FF2B5EF4-FFF2-40B4-BE49-F238E27FC236}">
                  <a16:creationId xmlns:a16="http://schemas.microsoft.com/office/drawing/2014/main" id="{4C54A73C-EBBC-4523-8433-C61B6E2D2F04}"/>
                </a:ext>
              </a:extLst>
            </p:cNvPr>
            <p:cNvSpPr>
              <a:spLocks noChangeAspect="1"/>
            </p:cNvSpPr>
            <p:nvPr/>
          </p:nvSpPr>
          <p:spPr>
            <a:xfrm rot="5400000">
              <a:off x="1478770" y="5819662"/>
              <a:ext cx="1689158" cy="223173"/>
            </a:xfrm>
            <a:prstGeom prst="triangle">
              <a:avLst/>
            </a:prstGeom>
            <a:gradFill flip="none" rotWithShape="1">
              <a:lin ang="5400000" scaled="1"/>
              <a:tileRect/>
            </a:gradFill>
          </p:spPr>
          <p:style>
            <a:lnRef idx="1">
              <a:schemeClr val="dk1"/>
            </a:lnRef>
            <a:fillRef idx="2">
              <a:schemeClr val="dk1"/>
            </a:fillRef>
            <a:effectRef idx="1">
              <a:schemeClr val="dk1"/>
            </a:effectRef>
            <a:fontRef idx="minor">
              <a:schemeClr val="dk1"/>
            </a:fontRef>
          </p:style>
          <p:txBody>
            <a:bodyPr rtlCol="0" anchor="ctr"/>
            <a:lstStyle/>
            <a:p>
              <a:pPr algn="ctr" defTabSz="876544">
                <a:defRPr/>
              </a:pPr>
              <a:endParaRPr kumimoji="1" lang="ja-JP" altLang="en-US" sz="937">
                <a:solidFill>
                  <a:prstClr val="black"/>
                </a:solidFill>
                <a:latin typeface="Calibri" panose="020F0502020204030204"/>
                <a:ea typeface="ＭＳ Ｐゴシック" panose="020B0600070205080204" pitchFamily="50" charset="-128"/>
              </a:endParaRPr>
            </a:p>
          </p:txBody>
        </p:sp>
        <p:sp>
          <p:nvSpPr>
            <p:cNvPr id="47" name="テキスト ボックス 46">
              <a:extLst>
                <a:ext uri="{FF2B5EF4-FFF2-40B4-BE49-F238E27FC236}">
                  <a16:creationId xmlns:a16="http://schemas.microsoft.com/office/drawing/2014/main" id="{6FE9215D-2585-4C60-B0CD-2EFF8C62635C}"/>
                </a:ext>
              </a:extLst>
            </p:cNvPr>
            <p:cNvSpPr txBox="1"/>
            <p:nvPr/>
          </p:nvSpPr>
          <p:spPr>
            <a:xfrm>
              <a:off x="391674" y="4738992"/>
              <a:ext cx="1784523" cy="194164"/>
            </a:xfrm>
            <a:prstGeom prst="rect">
              <a:avLst/>
            </a:prstGeom>
            <a:noFill/>
          </p:spPr>
          <p:txBody>
            <a:bodyPr wrap="square" rtlCol="0">
              <a:spAutoFit/>
            </a:bodyPr>
            <a:lstStyle/>
            <a:p>
              <a:pPr algn="ctr" defTabSz="876544">
                <a:defRPr/>
              </a:pPr>
              <a:r>
                <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現状</a:t>
              </a:r>
            </a:p>
          </p:txBody>
        </p:sp>
        <p:sp>
          <p:nvSpPr>
            <p:cNvPr id="48" name="テキスト ボックス 47">
              <a:extLst>
                <a:ext uri="{FF2B5EF4-FFF2-40B4-BE49-F238E27FC236}">
                  <a16:creationId xmlns:a16="http://schemas.microsoft.com/office/drawing/2014/main" id="{F3985CA8-55C9-4401-83F9-AA897D600228}"/>
                </a:ext>
              </a:extLst>
            </p:cNvPr>
            <p:cNvSpPr txBox="1"/>
            <p:nvPr/>
          </p:nvSpPr>
          <p:spPr>
            <a:xfrm>
              <a:off x="2808271" y="4760219"/>
              <a:ext cx="1848779" cy="192917"/>
            </a:xfrm>
            <a:prstGeom prst="rect">
              <a:avLst/>
            </a:prstGeom>
            <a:noFill/>
          </p:spPr>
          <p:txBody>
            <a:bodyPr wrap="square" rtlCol="0">
              <a:spAutoFit/>
            </a:bodyPr>
            <a:lstStyle/>
            <a:p>
              <a:pPr algn="ctr" defTabSz="876544">
                <a:defRPr/>
              </a:pPr>
              <a:r>
                <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開学（</a:t>
              </a:r>
              <a:r>
                <a:rPr kumimoji="1" lang="en-US" altLang="ja-JP"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2022</a:t>
              </a:r>
              <a:r>
                <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767" strike="dblStrike" dirty="0">
                <a:solidFill>
                  <a:srgbClr val="0070C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a:extLst>
                <a:ext uri="{FF2B5EF4-FFF2-40B4-BE49-F238E27FC236}">
                  <a16:creationId xmlns:a16="http://schemas.microsoft.com/office/drawing/2014/main" id="{EDC50799-F433-4839-8EAA-059CD2C6BE17}"/>
                </a:ext>
              </a:extLst>
            </p:cNvPr>
            <p:cNvSpPr/>
            <p:nvPr/>
          </p:nvSpPr>
          <p:spPr>
            <a:xfrm>
              <a:off x="382851" y="4963892"/>
              <a:ext cx="1793346" cy="290324"/>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中百舌鳥キャンパス</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lnSpc>
                  <a:spcPts val="575"/>
                </a:lnSpc>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工学　現代システム　生命環境</a:t>
              </a:r>
              <a:r>
                <a:rPr kumimoji="1" lang="ja-JP" altLang="en-US" sz="46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（獣医除く）</a:t>
              </a:r>
              <a:endParaRPr kumimoji="1" lang="en-US" altLang="ja-JP" sz="46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lnSpc>
                  <a:spcPts val="575"/>
                </a:lnSpc>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地域保健</a:t>
              </a:r>
              <a:r>
                <a:rPr kumimoji="1" lang="ja-JP" altLang="en-US" sz="46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（教育福祉）</a:t>
              </a:r>
            </a:p>
          </p:txBody>
        </p:sp>
        <p:sp>
          <p:nvSpPr>
            <p:cNvPr id="50" name="正方形/長方形 49">
              <a:extLst>
                <a:ext uri="{FF2B5EF4-FFF2-40B4-BE49-F238E27FC236}">
                  <a16:creationId xmlns:a16="http://schemas.microsoft.com/office/drawing/2014/main" id="{A7C3BB17-7E89-459C-A81B-DD640ACFD1A4}"/>
                </a:ext>
              </a:extLst>
            </p:cNvPr>
            <p:cNvSpPr/>
            <p:nvPr/>
          </p:nvSpPr>
          <p:spPr>
            <a:xfrm>
              <a:off x="382851" y="5627120"/>
              <a:ext cx="1793346" cy="291843"/>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羽曳野キャンパス</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地域保健</a:t>
              </a:r>
              <a:r>
                <a:rPr kumimoji="1" lang="ja-JP" altLang="en-US" sz="46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（看護・総リハ）</a:t>
              </a:r>
            </a:p>
          </p:txBody>
        </p:sp>
        <p:sp>
          <p:nvSpPr>
            <p:cNvPr id="51" name="正方形/長方形 50">
              <a:extLst>
                <a:ext uri="{FF2B5EF4-FFF2-40B4-BE49-F238E27FC236}">
                  <a16:creationId xmlns:a16="http://schemas.microsoft.com/office/drawing/2014/main" id="{29E8C2B4-32F0-4A33-979A-7AA99156E48D}"/>
                </a:ext>
              </a:extLst>
            </p:cNvPr>
            <p:cNvSpPr/>
            <p:nvPr/>
          </p:nvSpPr>
          <p:spPr>
            <a:xfrm>
              <a:off x="382851" y="5294912"/>
              <a:ext cx="1793346" cy="296807"/>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りんくうキャンパス</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生命環境（獣医学）</a:t>
              </a:r>
            </a:p>
          </p:txBody>
        </p:sp>
        <p:sp>
          <p:nvSpPr>
            <p:cNvPr id="52" name="正方形/長方形 51">
              <a:extLst>
                <a:ext uri="{FF2B5EF4-FFF2-40B4-BE49-F238E27FC236}">
                  <a16:creationId xmlns:a16="http://schemas.microsoft.com/office/drawing/2014/main" id="{6C2506DC-6E4D-441C-A1F2-817FD70B8A57}"/>
                </a:ext>
              </a:extLst>
            </p:cNvPr>
            <p:cNvSpPr/>
            <p:nvPr/>
          </p:nvSpPr>
          <p:spPr>
            <a:xfrm>
              <a:off x="391676" y="5983876"/>
              <a:ext cx="1793346" cy="239222"/>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杉本キャンパス</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562"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文学</a:t>
              </a: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社会科学　工学</a:t>
              </a:r>
              <a:r>
                <a:rPr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理学</a:t>
              </a:r>
              <a:r>
                <a:rPr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生活科学</a:t>
              </a:r>
            </a:p>
          </p:txBody>
        </p:sp>
        <p:sp>
          <p:nvSpPr>
            <p:cNvPr id="53" name="正方形/長方形 52">
              <a:extLst>
                <a:ext uri="{FF2B5EF4-FFF2-40B4-BE49-F238E27FC236}">
                  <a16:creationId xmlns:a16="http://schemas.microsoft.com/office/drawing/2014/main" id="{2F08CCD8-0CE2-45CB-804A-B4DB53EC9A3C}"/>
                </a:ext>
              </a:extLst>
            </p:cNvPr>
            <p:cNvSpPr/>
            <p:nvPr/>
          </p:nvSpPr>
          <p:spPr>
            <a:xfrm>
              <a:off x="389370" y="6268728"/>
              <a:ext cx="1795653" cy="239222"/>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阿倍野キャンパス</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医学（医学・看護）</a:t>
              </a:r>
            </a:p>
          </p:txBody>
        </p:sp>
        <p:sp>
          <p:nvSpPr>
            <p:cNvPr id="54" name="正方形/長方形 53">
              <a:extLst>
                <a:ext uri="{FF2B5EF4-FFF2-40B4-BE49-F238E27FC236}">
                  <a16:creationId xmlns:a16="http://schemas.microsoft.com/office/drawing/2014/main" id="{717EC822-9845-46E2-8C90-D7975DC82C29}"/>
                </a:ext>
              </a:extLst>
            </p:cNvPr>
            <p:cNvSpPr/>
            <p:nvPr/>
          </p:nvSpPr>
          <p:spPr>
            <a:xfrm>
              <a:off x="389369" y="6553580"/>
              <a:ext cx="1795653" cy="239222"/>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梅田サテライト</a:t>
              </a: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都市経営</a:t>
              </a:r>
              <a:endParaRPr kumimoji="1" lang="en-US" altLang="ja-JP"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a:extLst>
                <a:ext uri="{FF2B5EF4-FFF2-40B4-BE49-F238E27FC236}">
                  <a16:creationId xmlns:a16="http://schemas.microsoft.com/office/drawing/2014/main" id="{5B01F46B-5138-454B-8FD2-AA5B400C69AB}"/>
                </a:ext>
              </a:extLst>
            </p:cNvPr>
            <p:cNvSpPr/>
            <p:nvPr/>
          </p:nvSpPr>
          <p:spPr>
            <a:xfrm>
              <a:off x="2822233" y="6241436"/>
              <a:ext cx="1849591" cy="246145"/>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りんくう</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獣医学</a:t>
              </a:r>
            </a:p>
          </p:txBody>
        </p:sp>
        <p:sp>
          <p:nvSpPr>
            <p:cNvPr id="56" name="テキスト ボックス 55">
              <a:extLst>
                <a:ext uri="{FF2B5EF4-FFF2-40B4-BE49-F238E27FC236}">
                  <a16:creationId xmlns:a16="http://schemas.microsoft.com/office/drawing/2014/main" id="{E53323FF-C801-46D2-A8B6-C069F3C85AEA}"/>
                </a:ext>
              </a:extLst>
            </p:cNvPr>
            <p:cNvSpPr txBox="1"/>
            <p:nvPr/>
          </p:nvSpPr>
          <p:spPr>
            <a:xfrm>
              <a:off x="4736418" y="4765019"/>
              <a:ext cx="1845405" cy="194164"/>
            </a:xfrm>
            <a:prstGeom prst="rect">
              <a:avLst/>
            </a:prstGeom>
            <a:noFill/>
          </p:spPr>
          <p:txBody>
            <a:bodyPr wrap="square" rtlCol="0">
              <a:spAutoFit/>
            </a:bodyPr>
            <a:lstStyle/>
            <a:p>
              <a:pPr algn="ctr" defTabSz="876544">
                <a:defRPr/>
              </a:pPr>
              <a:r>
                <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分野集約（</a:t>
              </a:r>
              <a:r>
                <a:rPr kumimoji="1" lang="en-US" altLang="ja-JP"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2024</a:t>
              </a:r>
              <a:r>
                <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a:extLst>
                <a:ext uri="{FF2B5EF4-FFF2-40B4-BE49-F238E27FC236}">
                  <a16:creationId xmlns:a16="http://schemas.microsoft.com/office/drawing/2014/main" id="{E53323FF-C801-46D2-A8B6-C069F3C85AEA}"/>
                </a:ext>
              </a:extLst>
            </p:cNvPr>
            <p:cNvSpPr txBox="1"/>
            <p:nvPr/>
          </p:nvSpPr>
          <p:spPr>
            <a:xfrm>
              <a:off x="6714217" y="4758828"/>
              <a:ext cx="1911600" cy="194164"/>
            </a:xfrm>
            <a:prstGeom prst="rect">
              <a:avLst/>
            </a:prstGeom>
            <a:noFill/>
          </p:spPr>
          <p:txBody>
            <a:bodyPr wrap="square" rtlCol="0">
              <a:spAutoFit/>
            </a:bodyPr>
            <a:lstStyle/>
            <a:p>
              <a:pPr lvl="0" algn="ctr">
                <a:defRPr/>
              </a:pPr>
              <a:r>
                <a:rPr lang="ja-JP" altLang="en-US" sz="767"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新キャンパス</a:t>
              </a:r>
              <a:r>
                <a:rPr kumimoji="1" lang="ja-JP" altLang="en-US" sz="767"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767" dirty="0">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767"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767"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58" name="正方形/長方形 57">
              <a:extLst>
                <a:ext uri="{FF2B5EF4-FFF2-40B4-BE49-F238E27FC236}">
                  <a16:creationId xmlns:a16="http://schemas.microsoft.com/office/drawing/2014/main" id="{064C7EA3-50ED-41B5-8EBB-9C6212B42345}"/>
                </a:ext>
              </a:extLst>
            </p:cNvPr>
            <p:cNvSpPr/>
            <p:nvPr/>
          </p:nvSpPr>
          <p:spPr>
            <a:xfrm>
              <a:off x="2815783" y="5291398"/>
              <a:ext cx="880634"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阿倍野</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医学　看護学</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正方形/長方形 58">
              <a:extLst>
                <a:ext uri="{FF2B5EF4-FFF2-40B4-BE49-F238E27FC236}">
                  <a16:creationId xmlns:a16="http://schemas.microsoft.com/office/drawing/2014/main" id="{249DDA18-AC07-4399-A524-BE1F1412AB5D}"/>
                </a:ext>
              </a:extLst>
            </p:cNvPr>
            <p:cNvSpPr/>
            <p:nvPr/>
          </p:nvSpPr>
          <p:spPr>
            <a:xfrm>
              <a:off x="3785452" y="5291398"/>
              <a:ext cx="872410"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羽曳野</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リハビリ学　看護学　</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a:extLst>
                <a:ext uri="{FF2B5EF4-FFF2-40B4-BE49-F238E27FC236}">
                  <a16:creationId xmlns:a16="http://schemas.microsoft.com/office/drawing/2014/main" id="{EBEF7E99-0666-4E21-82C5-55F86FB69365}"/>
                </a:ext>
              </a:extLst>
            </p:cNvPr>
            <p:cNvSpPr/>
            <p:nvPr/>
          </p:nvSpPr>
          <p:spPr>
            <a:xfrm>
              <a:off x="2817325" y="4977205"/>
              <a:ext cx="879091"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基幹教育　</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a:extLst>
                <a:ext uri="{FF2B5EF4-FFF2-40B4-BE49-F238E27FC236}">
                  <a16:creationId xmlns:a16="http://schemas.microsoft.com/office/drawing/2014/main" id="{7AAA9E75-32EF-490D-B304-864D4EB5D994}"/>
                </a:ext>
              </a:extLst>
            </p:cNvPr>
            <p:cNvSpPr/>
            <p:nvPr/>
          </p:nvSpPr>
          <p:spPr>
            <a:xfrm>
              <a:off x="3785453" y="4983852"/>
              <a:ext cx="871598"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8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基幹教育</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a:extLst>
                <a:ext uri="{FF2B5EF4-FFF2-40B4-BE49-F238E27FC236}">
                  <a16:creationId xmlns:a16="http://schemas.microsoft.com/office/drawing/2014/main" id="{DBB79CED-69D7-43B5-A058-DEF6D16A0067}"/>
                </a:ext>
              </a:extLst>
            </p:cNvPr>
            <p:cNvSpPr/>
            <p:nvPr/>
          </p:nvSpPr>
          <p:spPr>
            <a:xfrm>
              <a:off x="4738404" y="5926649"/>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現代システム　情報学　</a:t>
              </a:r>
              <a:r>
                <a:rPr kumimoji="1" lang="ja-JP" altLang="en-US" sz="562"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理学</a:t>
              </a:r>
              <a:r>
                <a:rPr kumimoji="1" lang="en-US" altLang="ja-JP" sz="562"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56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工学</a:t>
              </a: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農学</a:t>
              </a:r>
            </a:p>
          </p:txBody>
        </p:sp>
        <p:sp>
          <p:nvSpPr>
            <p:cNvPr id="63" name="正方形/長方形 62">
              <a:extLst>
                <a:ext uri="{FF2B5EF4-FFF2-40B4-BE49-F238E27FC236}">
                  <a16:creationId xmlns:a16="http://schemas.microsoft.com/office/drawing/2014/main" id="{B482F7A0-C77F-4DF3-9F3D-DAF62CD834D3}"/>
                </a:ext>
              </a:extLst>
            </p:cNvPr>
            <p:cNvSpPr/>
            <p:nvPr/>
          </p:nvSpPr>
          <p:spPr>
            <a:xfrm>
              <a:off x="4738404" y="5609181"/>
              <a:ext cx="1850400" cy="244800"/>
            </a:xfrm>
            <a:prstGeom prst="rect">
              <a:avLst/>
            </a:prstGeom>
            <a:no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文学　社会科学　理学　</a:t>
              </a:r>
              <a:r>
                <a:rPr kumimoji="1" lang="ja-JP" altLang="en-US" sz="562"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工学</a:t>
              </a:r>
              <a:r>
                <a:rPr kumimoji="1" lang="en-US" altLang="ja-JP" sz="562"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562"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生活</a:t>
              </a: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科学</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a:extLst>
                <a:ext uri="{FF2B5EF4-FFF2-40B4-BE49-F238E27FC236}">
                  <a16:creationId xmlns:a16="http://schemas.microsoft.com/office/drawing/2014/main" id="{A4F36DF3-9B4A-4691-8519-832236F83D11}"/>
                </a:ext>
              </a:extLst>
            </p:cNvPr>
            <p:cNvSpPr/>
            <p:nvPr/>
          </p:nvSpPr>
          <p:spPr>
            <a:xfrm>
              <a:off x="4742098" y="4972760"/>
              <a:ext cx="879091"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基幹教育</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a:extLst>
                <a:ext uri="{FF2B5EF4-FFF2-40B4-BE49-F238E27FC236}">
                  <a16:creationId xmlns:a16="http://schemas.microsoft.com/office/drawing/2014/main" id="{EF7343D3-F557-4C79-A938-81F5E8AB0092}"/>
                </a:ext>
              </a:extLst>
            </p:cNvPr>
            <p:cNvSpPr/>
            <p:nvPr/>
          </p:nvSpPr>
          <p:spPr>
            <a:xfrm>
              <a:off x="5702732" y="4972760"/>
              <a:ext cx="879091"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8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基幹教育</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a:extLst>
                <a:ext uri="{FF2B5EF4-FFF2-40B4-BE49-F238E27FC236}">
                  <a16:creationId xmlns:a16="http://schemas.microsoft.com/office/drawing/2014/main" id="{6C2581E9-EB81-494B-AA5C-6D1AC07F39BF}"/>
                </a:ext>
              </a:extLst>
            </p:cNvPr>
            <p:cNvSpPr/>
            <p:nvPr/>
          </p:nvSpPr>
          <p:spPr>
            <a:xfrm>
              <a:off x="4738404" y="6237803"/>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りんくう</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獣医学</a:t>
              </a:r>
            </a:p>
          </p:txBody>
        </p:sp>
        <p:sp>
          <p:nvSpPr>
            <p:cNvPr id="67" name="正方形/長方形 66">
              <a:extLst>
                <a:ext uri="{FF2B5EF4-FFF2-40B4-BE49-F238E27FC236}">
                  <a16:creationId xmlns:a16="http://schemas.microsoft.com/office/drawing/2014/main" id="{9241A79A-94F3-41D8-8795-917D41A6403E}"/>
                </a:ext>
              </a:extLst>
            </p:cNvPr>
            <p:cNvSpPr/>
            <p:nvPr/>
          </p:nvSpPr>
          <p:spPr>
            <a:xfrm>
              <a:off x="6714217" y="5926739"/>
              <a:ext cx="1856253" cy="244800"/>
            </a:xfrm>
            <a:prstGeom prst="rect">
              <a:avLst/>
            </a:prstGeom>
            <a:solidFill>
              <a:schemeClr val="accent2">
                <a:lumMod val="60000"/>
                <a:lumOff val="40000"/>
              </a:schemeClr>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lang="ja-JP" altLang="en-US"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現代システム</a:t>
              </a:r>
              <a:r>
                <a:rPr kumimoji="1" lang="ja-JP" altLang="en-US"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工学　農学</a:t>
              </a:r>
            </a:p>
          </p:txBody>
        </p:sp>
        <p:sp>
          <p:nvSpPr>
            <p:cNvPr id="68" name="正方形/長方形 67">
              <a:extLst>
                <a:ext uri="{FF2B5EF4-FFF2-40B4-BE49-F238E27FC236}">
                  <a16:creationId xmlns:a16="http://schemas.microsoft.com/office/drawing/2014/main" id="{47550411-E7B6-4EC3-9D64-F3AD0F4C9F92}"/>
                </a:ext>
              </a:extLst>
            </p:cNvPr>
            <p:cNvSpPr/>
            <p:nvPr/>
          </p:nvSpPr>
          <p:spPr>
            <a:xfrm>
              <a:off x="6718013" y="5620645"/>
              <a:ext cx="1850400" cy="244800"/>
            </a:xfrm>
            <a:prstGeom prst="rect">
              <a:avLst/>
            </a:prstGeom>
            <a:solidFill>
              <a:schemeClr val="accent2">
                <a:lumMod val="60000"/>
                <a:lumOff val="40000"/>
              </a:schemeClr>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社会科学　</a:t>
              </a:r>
              <a:r>
                <a:rPr kumimoji="1" lang="ja-JP" altLang="en-US" sz="562"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理学</a:t>
              </a:r>
              <a:r>
                <a:rPr kumimoji="1" lang="en-US" altLang="ja-JP" sz="562"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生活科学</a:t>
              </a:r>
              <a:r>
                <a:rPr kumimoji="1" lang="en-US" altLang="ja-JP"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居住・福祉</a:t>
              </a:r>
              <a:r>
                <a:rPr kumimoji="1" lang="en-US" altLang="ja-JP"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正方形/長方形 68">
              <a:extLst>
                <a:ext uri="{FF2B5EF4-FFF2-40B4-BE49-F238E27FC236}">
                  <a16:creationId xmlns:a16="http://schemas.microsoft.com/office/drawing/2014/main" id="{CDC17EFE-26B7-4641-91AA-D582173A022F}"/>
                </a:ext>
              </a:extLst>
            </p:cNvPr>
            <p:cNvSpPr/>
            <p:nvPr/>
          </p:nvSpPr>
          <p:spPr>
            <a:xfrm>
              <a:off x="6718013" y="5292161"/>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阿倍野</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医学　看護学</a:t>
              </a:r>
            </a:p>
          </p:txBody>
        </p:sp>
        <p:sp>
          <p:nvSpPr>
            <p:cNvPr id="70" name="正方形/長方形 69">
              <a:extLst>
                <a:ext uri="{FF2B5EF4-FFF2-40B4-BE49-F238E27FC236}">
                  <a16:creationId xmlns:a16="http://schemas.microsoft.com/office/drawing/2014/main" id="{1C3EE370-AE21-4EC0-BF8A-AB13B2A85332}"/>
                </a:ext>
              </a:extLst>
            </p:cNvPr>
            <p:cNvSpPr/>
            <p:nvPr/>
          </p:nvSpPr>
          <p:spPr>
            <a:xfrm>
              <a:off x="6720068" y="6243570"/>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りんくう</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獣医学</a:t>
              </a:r>
            </a:p>
          </p:txBody>
        </p:sp>
        <p:sp>
          <p:nvSpPr>
            <p:cNvPr id="71" name="正方形/長方形 70">
              <a:extLst>
                <a:ext uri="{FF2B5EF4-FFF2-40B4-BE49-F238E27FC236}">
                  <a16:creationId xmlns:a16="http://schemas.microsoft.com/office/drawing/2014/main" id="{064C7EA3-50ED-41B5-8EBB-9C6212B42345}"/>
                </a:ext>
              </a:extLst>
            </p:cNvPr>
            <p:cNvSpPr/>
            <p:nvPr/>
          </p:nvSpPr>
          <p:spPr>
            <a:xfrm>
              <a:off x="4737620" y="5294913"/>
              <a:ext cx="879091"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阿倍野</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医学　看護学</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正方形/長方形 71">
              <a:extLst>
                <a:ext uri="{FF2B5EF4-FFF2-40B4-BE49-F238E27FC236}">
                  <a16:creationId xmlns:a16="http://schemas.microsoft.com/office/drawing/2014/main" id="{249DDA18-AC07-4399-A524-BE1F1412AB5D}"/>
                </a:ext>
              </a:extLst>
            </p:cNvPr>
            <p:cNvSpPr/>
            <p:nvPr/>
          </p:nvSpPr>
          <p:spPr>
            <a:xfrm>
              <a:off x="5702732" y="5294912"/>
              <a:ext cx="879091" cy="246145"/>
            </a:xfrm>
            <a:prstGeom prst="rect">
              <a:avLst/>
            </a:prstGeom>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羽曳野</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リハビリ学　看護学　</a:t>
              </a:r>
              <a:endParaRPr kumimoji="1" lang="en-US" altLang="ja-JP"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正方形/長方形 72">
              <a:extLst>
                <a:ext uri="{FF2B5EF4-FFF2-40B4-BE49-F238E27FC236}">
                  <a16:creationId xmlns:a16="http://schemas.microsoft.com/office/drawing/2014/main" id="{CDC17EFE-26B7-4641-91AA-D582173A022F}"/>
                </a:ext>
              </a:extLst>
            </p:cNvPr>
            <p:cNvSpPr/>
            <p:nvPr/>
          </p:nvSpPr>
          <p:spPr>
            <a:xfrm>
              <a:off x="6716391" y="4977968"/>
              <a:ext cx="1852015" cy="244800"/>
            </a:xfrm>
            <a:prstGeom prst="rect">
              <a:avLst/>
            </a:prstGeom>
            <a:solidFill>
              <a:schemeClr val="accent2">
                <a:lumMod val="60000"/>
                <a:lumOff val="40000"/>
              </a:schemeClr>
            </a:solidFill>
            <a:ln w="19050">
              <a:solidFill>
                <a:schemeClr val="tx2"/>
              </a:solidFill>
            </a:ln>
          </p:spPr>
          <p:style>
            <a:lnRef idx="2">
              <a:schemeClr val="accent2"/>
            </a:lnRef>
            <a:fillRef idx="1">
              <a:schemeClr val="lt1"/>
            </a:fillRef>
            <a:effectRef idx="0">
              <a:schemeClr val="accent2"/>
            </a:effectRef>
            <a:fontRef idx="minor">
              <a:schemeClr val="dk1"/>
            </a:fontRef>
          </p:style>
          <p:txBody>
            <a:bodyPr lIns="0" rIns="0"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森之宮</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（都心メインキャンパス）</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基幹教育　文学　リハビリ学　</a:t>
              </a:r>
              <a:r>
                <a:rPr kumimoji="1" lang="ja-JP" altLang="en-US"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生活科学</a:t>
              </a:r>
              <a:r>
                <a:rPr kumimoji="1" lang="en-US" altLang="ja-JP"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栄養</a:t>
              </a:r>
              <a:r>
                <a:rPr kumimoji="1" lang="en-US" altLang="ja-JP"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562"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情報学</a:t>
              </a:r>
              <a:r>
                <a:rPr kumimoji="1" lang="en-US" altLang="ja-JP" sz="562"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562"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角丸四角形 47">
              <a:extLst>
                <a:ext uri="{FF2B5EF4-FFF2-40B4-BE49-F238E27FC236}">
                  <a16:creationId xmlns:a16="http://schemas.microsoft.com/office/drawing/2014/main" id="{24491D63-64FE-47D3-9FC4-14DE4DE95B46}"/>
                </a:ext>
              </a:extLst>
            </p:cNvPr>
            <p:cNvSpPr/>
            <p:nvPr/>
          </p:nvSpPr>
          <p:spPr>
            <a:xfrm>
              <a:off x="2499305" y="4953136"/>
              <a:ext cx="246145" cy="1822692"/>
            </a:xfrm>
            <a:prstGeom prst="round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defTabSz="876544">
                <a:defRPr/>
              </a:pPr>
              <a:r>
                <a:rPr kumimoji="1" lang="ja-JP" altLang="en-US" sz="749"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　　大　　学</a:t>
              </a:r>
            </a:p>
          </p:txBody>
        </p:sp>
        <p:sp>
          <p:nvSpPr>
            <p:cNvPr id="75" name="正方形/長方形 74">
              <a:extLst>
                <a:ext uri="{FF2B5EF4-FFF2-40B4-BE49-F238E27FC236}">
                  <a16:creationId xmlns:a16="http://schemas.microsoft.com/office/drawing/2014/main" id="{717EC822-9845-46E2-8C90-D7975DC82C29}"/>
                </a:ext>
              </a:extLst>
            </p:cNvPr>
            <p:cNvSpPr/>
            <p:nvPr/>
          </p:nvSpPr>
          <p:spPr>
            <a:xfrm>
              <a:off x="2818120" y="6557568"/>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梅田サテライト</a:t>
              </a: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都市経営</a:t>
              </a:r>
              <a:endParaRPr kumimoji="1" lang="en-US" altLang="ja-JP"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正方形/長方形 75">
              <a:extLst>
                <a:ext uri="{FF2B5EF4-FFF2-40B4-BE49-F238E27FC236}">
                  <a16:creationId xmlns:a16="http://schemas.microsoft.com/office/drawing/2014/main" id="{717EC822-9845-46E2-8C90-D7975DC82C29}"/>
                </a:ext>
              </a:extLst>
            </p:cNvPr>
            <p:cNvSpPr/>
            <p:nvPr/>
          </p:nvSpPr>
          <p:spPr>
            <a:xfrm>
              <a:off x="4738404" y="6557568"/>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梅田サテライト</a:t>
              </a: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都市経営</a:t>
              </a:r>
              <a:endParaRPr kumimoji="1" lang="en-US" altLang="ja-JP"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正方形/長方形 76">
              <a:extLst>
                <a:ext uri="{FF2B5EF4-FFF2-40B4-BE49-F238E27FC236}">
                  <a16:creationId xmlns:a16="http://schemas.microsoft.com/office/drawing/2014/main" id="{717EC822-9845-46E2-8C90-D7975DC82C29}"/>
                </a:ext>
              </a:extLst>
            </p:cNvPr>
            <p:cNvSpPr/>
            <p:nvPr/>
          </p:nvSpPr>
          <p:spPr>
            <a:xfrm>
              <a:off x="6718013" y="6557262"/>
              <a:ext cx="1850400" cy="244800"/>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梅田サテライト</a:t>
              </a:r>
              <a:r>
                <a:rPr kumimoji="1" lang="en-US" altLang="ja-JP" sz="65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都市経営</a:t>
              </a:r>
              <a:endParaRPr kumimoji="1" lang="en-US" altLang="ja-JP" sz="5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正方形/長方形 77">
              <a:extLst>
                <a:ext uri="{FF2B5EF4-FFF2-40B4-BE49-F238E27FC236}">
                  <a16:creationId xmlns:a16="http://schemas.microsoft.com/office/drawing/2014/main" id="{5B01F46B-5138-454B-8FD2-AA5B400C69AB}"/>
                </a:ext>
              </a:extLst>
            </p:cNvPr>
            <p:cNvSpPr/>
            <p:nvPr/>
          </p:nvSpPr>
          <p:spPr>
            <a:xfrm>
              <a:off x="2808272" y="5609172"/>
              <a:ext cx="1849591" cy="246145"/>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8"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8"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杉本</a:t>
              </a:r>
              <a:r>
                <a:rPr kumimoji="1" lang="en-US" altLang="ja-JP" sz="748"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gn="ctr" defTabSz="876544">
                <a:defRPr/>
              </a:pPr>
              <a:r>
                <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文学　社会科学　情報学　理学　工学　生活科学</a:t>
              </a:r>
            </a:p>
          </p:txBody>
        </p:sp>
        <p:sp>
          <p:nvSpPr>
            <p:cNvPr id="79" name="正方形/長方形 78">
              <a:extLst>
                <a:ext uri="{FF2B5EF4-FFF2-40B4-BE49-F238E27FC236}">
                  <a16:creationId xmlns:a16="http://schemas.microsoft.com/office/drawing/2014/main" id="{5B01F46B-5138-454B-8FD2-AA5B400C69AB}"/>
                </a:ext>
              </a:extLst>
            </p:cNvPr>
            <p:cNvSpPr/>
            <p:nvPr/>
          </p:nvSpPr>
          <p:spPr>
            <a:xfrm>
              <a:off x="2818525" y="5925304"/>
              <a:ext cx="1849591" cy="246145"/>
            </a:xfrm>
            <a:prstGeom prst="rect">
              <a:avLst/>
            </a:prstGeom>
            <a:solidFill>
              <a:schemeClr val="bg1"/>
            </a:solidFill>
            <a:ln w="19050">
              <a:solidFill>
                <a:schemeClr val="tx2"/>
              </a:solidFill>
            </a:ln>
          </p:spPr>
          <p:style>
            <a:lnRef idx="2">
              <a:schemeClr val="accent2"/>
            </a:lnRef>
            <a:fillRef idx="1">
              <a:schemeClr val="lt1"/>
            </a:fillRef>
            <a:effectRef idx="0">
              <a:schemeClr val="accent2"/>
            </a:effectRef>
            <a:fontRef idx="minor">
              <a:schemeClr val="dk1"/>
            </a:fontRef>
          </p:style>
          <p:txBody>
            <a:bodyPr rtlCol="0" anchor="ctr"/>
            <a:lstStyle/>
            <a:p>
              <a:pPr algn="ctr" defTabSz="876544">
                <a:defRPr/>
              </a:pP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中百舌鳥</a:t>
              </a:r>
              <a:r>
                <a:rPr kumimoji="1" lang="en-US" altLang="ja-JP" sz="749"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defTabSz="876544">
                <a:defRPr/>
              </a:pPr>
              <a:r>
                <a:rPr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現代システム　情報学　理学　工学　農学</a:t>
              </a:r>
              <a:endParaRPr kumimoji="1" lang="ja-JP" altLang="en-US" sz="56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0" name="角丸四角形 79"/>
          <p:cNvSpPr/>
          <p:nvPr/>
        </p:nvSpPr>
        <p:spPr>
          <a:xfrm>
            <a:off x="6922327" y="3982085"/>
            <a:ext cx="1964025" cy="2369587"/>
          </a:xfrm>
          <a:prstGeom prst="roundRect">
            <a:avLst>
              <a:gd name="adj" fmla="val 8289"/>
            </a:avLst>
          </a:prstGeom>
          <a:noFill/>
          <a:ln w="28575">
            <a:solidFill>
              <a:srgbClr val="FF0000"/>
            </a:solidFill>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sz="1725"/>
          </a:p>
        </p:txBody>
      </p:sp>
      <p:sp>
        <p:nvSpPr>
          <p:cNvPr id="81" name="テキスト ボックス 80"/>
          <p:cNvSpPr txBox="1"/>
          <p:nvPr/>
        </p:nvSpPr>
        <p:spPr>
          <a:xfrm>
            <a:off x="65701" y="1110834"/>
            <a:ext cx="939728" cy="298864"/>
          </a:xfrm>
          <a:prstGeom prst="rect">
            <a:avLst/>
          </a:prstGeom>
          <a:noFill/>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575"/>
              </a:spcBef>
            </a:pPr>
            <a:r>
              <a:rPr kumimoji="1" lang="en-US" altLang="ja-JP" sz="1342" b="1" dirty="0">
                <a:latin typeface="Meiryo UI" panose="020B0604030504040204" pitchFamily="50" charset="-128"/>
                <a:ea typeface="Meiryo UI" panose="020B0604030504040204" pitchFamily="50" charset="-128"/>
              </a:rPr>
              <a:t>【</a:t>
            </a:r>
            <a:r>
              <a:rPr kumimoji="1" lang="ja-JP" altLang="en-US" sz="1342" b="1" dirty="0">
                <a:latin typeface="Meiryo UI" panose="020B0604030504040204" pitchFamily="50" charset="-128"/>
                <a:ea typeface="Meiryo UI" panose="020B0604030504040204" pitchFamily="50" charset="-128"/>
              </a:rPr>
              <a:t>変更前</a:t>
            </a:r>
            <a:r>
              <a:rPr kumimoji="1" lang="en-US" altLang="ja-JP" sz="1342" b="1" dirty="0">
                <a:latin typeface="Meiryo UI" panose="020B0604030504040204" pitchFamily="50" charset="-128"/>
                <a:ea typeface="Meiryo UI" panose="020B0604030504040204" pitchFamily="50" charset="-128"/>
              </a:rPr>
              <a:t>】</a:t>
            </a:r>
          </a:p>
        </p:txBody>
      </p:sp>
      <p:sp>
        <p:nvSpPr>
          <p:cNvPr id="82" name="テキスト ボックス 81"/>
          <p:cNvSpPr txBox="1"/>
          <p:nvPr/>
        </p:nvSpPr>
        <p:spPr>
          <a:xfrm>
            <a:off x="65701" y="3848607"/>
            <a:ext cx="939728" cy="298864"/>
          </a:xfrm>
          <a:prstGeom prst="rect">
            <a:avLst/>
          </a:prstGeom>
          <a:noFill/>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spcBef>
                <a:spcPts val="575"/>
              </a:spcBef>
            </a:pPr>
            <a:r>
              <a:rPr kumimoji="1" lang="en-US" altLang="ja-JP" sz="1342" b="1" dirty="0">
                <a:latin typeface="Meiryo UI" panose="020B0604030504040204" pitchFamily="50" charset="-128"/>
                <a:ea typeface="Meiryo UI" panose="020B0604030504040204" pitchFamily="50" charset="-128"/>
              </a:rPr>
              <a:t>【</a:t>
            </a:r>
            <a:r>
              <a:rPr kumimoji="1" lang="ja-JP" altLang="en-US" sz="1342" b="1" dirty="0">
                <a:latin typeface="Meiryo UI" panose="020B0604030504040204" pitchFamily="50" charset="-128"/>
                <a:ea typeface="Meiryo UI" panose="020B0604030504040204" pitchFamily="50" charset="-128"/>
              </a:rPr>
              <a:t>変更後</a:t>
            </a:r>
            <a:r>
              <a:rPr kumimoji="1" lang="en-US" altLang="ja-JP" sz="1342" b="1" dirty="0">
                <a:latin typeface="Meiryo UI" panose="020B0604030504040204" pitchFamily="50" charset="-128"/>
                <a:ea typeface="Meiryo UI" panose="020B0604030504040204" pitchFamily="50" charset="-128"/>
              </a:rPr>
              <a:t>】</a:t>
            </a:r>
          </a:p>
        </p:txBody>
      </p:sp>
      <p:sp>
        <p:nvSpPr>
          <p:cNvPr id="86" name="テキスト ボックス 85"/>
          <p:cNvSpPr txBox="1"/>
          <p:nvPr/>
        </p:nvSpPr>
        <p:spPr>
          <a:xfrm>
            <a:off x="8189259" y="6414722"/>
            <a:ext cx="954741" cy="307777"/>
          </a:xfrm>
          <a:prstGeom prst="rect">
            <a:avLst/>
          </a:prstGeom>
          <a:noFill/>
        </p:spPr>
        <p:txBody>
          <a:bodyPr wrap="square" rtlCol="0">
            <a:spAutoFit/>
          </a:bodyPr>
          <a:lstStyle>
            <a:defPPr>
              <a:defRPr lang="en-US"/>
            </a:defPPr>
            <a:lvl1pPr algn="r">
              <a:defRPr kumimoji="1" sz="1400"/>
            </a:lvl1pPr>
          </a:lstStyle>
          <a:p>
            <a:r>
              <a:rPr lang="ja-JP" altLang="en-US" dirty="0" smtClean="0"/>
              <a:t>４</a:t>
            </a:r>
            <a:endParaRPr lang="ja-JP" altLang="en-US" dirty="0"/>
          </a:p>
        </p:txBody>
      </p:sp>
      <p:sp>
        <p:nvSpPr>
          <p:cNvPr id="87" name="テキスト ボックス 86"/>
          <p:cNvSpPr txBox="1"/>
          <p:nvPr/>
        </p:nvSpPr>
        <p:spPr>
          <a:xfrm>
            <a:off x="10272" y="109713"/>
            <a:ext cx="6740152" cy="338554"/>
          </a:xfrm>
          <a:prstGeom prst="rect">
            <a:avLst/>
          </a:prstGeom>
          <a:noFill/>
          <a:ln w="28575">
            <a:noFill/>
          </a:ln>
        </p:spPr>
        <p:style>
          <a:lnRef idx="2">
            <a:schemeClr val="dk1"/>
          </a:lnRef>
          <a:fillRef idx="1">
            <a:schemeClr val="lt1"/>
          </a:fillRef>
          <a:effectRef idx="0">
            <a:schemeClr val="dk1"/>
          </a:effectRef>
          <a:fontRef idx="minor">
            <a:schemeClr val="dk1"/>
          </a:fontRef>
        </p:style>
        <p:txBody>
          <a:bodyPr wrap="square" rtlCol="0">
            <a:spAutoFit/>
          </a:bodyPr>
          <a:lstStyle/>
          <a:p>
            <a:pPr>
              <a:spcBef>
                <a:spcPts val="575"/>
              </a:spcBef>
            </a:pPr>
            <a:r>
              <a:rPr kumimoji="1" lang="ja-JP" altLang="en-US" sz="1600" b="1" dirty="0" smtClean="0">
                <a:latin typeface="Meiryo UI" panose="020B0604030504040204" pitchFamily="50" charset="-128"/>
                <a:ea typeface="Meiryo UI" panose="020B0604030504040204" pitchFamily="50" charset="-128"/>
              </a:rPr>
              <a:t>「新大学基本構想」</a:t>
            </a:r>
            <a:r>
              <a:rPr kumimoji="1" lang="ja-JP" altLang="en-US" sz="1200" b="1" dirty="0" smtClean="0">
                <a:latin typeface="Meiryo UI" panose="020B0604030504040204" pitchFamily="50" charset="-128"/>
                <a:ea typeface="Meiryo UI" panose="020B0604030504040204" pitchFamily="50" charset="-128"/>
              </a:rPr>
              <a:t>（令和２年１月　府・市・法人策定）</a:t>
            </a:r>
            <a:r>
              <a:rPr kumimoji="1" lang="ja-JP" altLang="en-US" sz="1600" b="1" dirty="0" smtClean="0">
                <a:latin typeface="Meiryo UI" panose="020B0604030504040204" pitchFamily="50" charset="-128"/>
                <a:ea typeface="Meiryo UI" panose="020B0604030504040204" pitchFamily="50" charset="-128"/>
              </a:rPr>
              <a:t>の変更案</a:t>
            </a:r>
            <a:endParaRPr kumimoji="1" lang="en-US" altLang="ja-JP" sz="1600" b="1" dirty="0">
              <a:latin typeface="Meiryo UI" panose="020B0604030504040204" pitchFamily="50" charset="-128"/>
              <a:ea typeface="Meiryo UI" panose="020B0604030504040204" pitchFamily="50" charset="-128"/>
            </a:endParaRPr>
          </a:p>
        </p:txBody>
      </p:sp>
      <p:cxnSp>
        <p:nvCxnSpPr>
          <p:cNvPr id="3" name="直線コネクタ 2"/>
          <p:cNvCxnSpPr/>
          <p:nvPr/>
        </p:nvCxnSpPr>
        <p:spPr>
          <a:xfrm>
            <a:off x="0" y="488608"/>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2081293" y="703811"/>
            <a:ext cx="2115003" cy="276999"/>
          </a:xfrm>
          <a:prstGeom prst="rect">
            <a:avLst/>
          </a:prstGeom>
        </p:spPr>
        <p:txBody>
          <a:bodyPr wrap="none">
            <a:spAutoFit/>
          </a:bodyPr>
          <a:lstStyle/>
          <a:p>
            <a:pPr>
              <a:spcBef>
                <a:spcPts val="575"/>
              </a:spcBef>
            </a:pPr>
            <a:r>
              <a:rPr kumimoji="1" lang="ja-JP" altLang="en-US" sz="1200" b="1" dirty="0">
                <a:latin typeface="Meiryo UI" panose="020B0604030504040204" pitchFamily="50" charset="-128"/>
                <a:ea typeface="Meiryo UI" panose="020B0604030504040204" pitchFamily="50" charset="-128"/>
              </a:rPr>
              <a:t>（「新大学基本構想」 </a:t>
            </a:r>
            <a:r>
              <a:rPr kumimoji="1" lang="en-US" altLang="ja-JP" sz="1200" b="1" dirty="0">
                <a:latin typeface="Meiryo UI" panose="020B0604030504040204" pitchFamily="50" charset="-128"/>
                <a:ea typeface="Meiryo UI" panose="020B0604030504040204" pitchFamily="50" charset="-128"/>
              </a:rPr>
              <a:t>P.33</a:t>
            </a:r>
            <a:r>
              <a:rPr kumimoji="1" lang="ja-JP" altLang="en-US" sz="1200" b="1" dirty="0">
                <a:latin typeface="Meiryo UI" panose="020B0604030504040204" pitchFamily="50" charset="-128"/>
                <a:ea typeface="Meiryo UI" panose="020B0604030504040204" pitchFamily="50" charset="-128"/>
              </a:rPr>
              <a:t>）</a:t>
            </a:r>
            <a:endParaRPr kumimoji="1" lang="en-US" altLang="ja-JP" sz="1200" b="1" dirty="0">
              <a:latin typeface="Meiryo UI" panose="020B0604030504040204" pitchFamily="50" charset="-128"/>
              <a:ea typeface="Meiryo UI" panose="020B0604030504040204" pitchFamily="50" charset="-128"/>
            </a:endParaRPr>
          </a:p>
        </p:txBody>
      </p:sp>
      <p:sp>
        <p:nvSpPr>
          <p:cNvPr id="124" name="テキスト ボックス 123">
            <a:extLst>
              <a:ext uri="{FF2B5EF4-FFF2-40B4-BE49-F238E27FC236}">
                <a16:creationId xmlns:a16="http://schemas.microsoft.com/office/drawing/2014/main" id="{F794A9B4-E9A1-4772-A734-A68ECAC7C5E4}"/>
              </a:ext>
            </a:extLst>
          </p:cNvPr>
          <p:cNvSpPr txBox="1"/>
          <p:nvPr/>
        </p:nvSpPr>
        <p:spPr>
          <a:xfrm>
            <a:off x="4919904" y="6359805"/>
            <a:ext cx="3966448" cy="369332"/>
          </a:xfrm>
          <a:prstGeom prst="rect">
            <a:avLst/>
          </a:prstGeom>
          <a:noFill/>
        </p:spPr>
        <p:txBody>
          <a:bodyPr wrap="square" rtlCol="0">
            <a:spAutoFit/>
          </a:bodyPr>
          <a:lstStyle/>
          <a:p>
            <a:pPr marL="360000" lvl="0" indent="-360000">
              <a:defRPr/>
            </a:pP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6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２</a:t>
            </a: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工学の一部については、</a:t>
            </a: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2027</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年度に中百舌鳥へ、</a:t>
            </a: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理学の一部については、</a:t>
            </a: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2026</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年度に杉本への移転を予定</a:t>
            </a:r>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 情報学の一部は、中百舌鳥に存置。</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pPr lvl="0">
              <a:defRPr/>
            </a:pPr>
            <a:r>
              <a:rPr lang="en-US" altLang="ja-JP" sz="600" dirty="0" smtClean="0">
                <a:latin typeface="Meiryo UI" panose="020B0604030504040204" pitchFamily="50" charset="-128"/>
                <a:ea typeface="Meiryo UI" panose="020B0604030504040204" pitchFamily="50" charset="-128"/>
                <a:cs typeface="Meiryo UI" panose="020B0604030504040204" pitchFamily="50" charset="-128"/>
              </a:rPr>
              <a:t>(※4) </a:t>
            </a:r>
            <a:r>
              <a:rPr lang="ja-JP" altLang="en-US" sz="600" dirty="0" smtClean="0">
                <a:latin typeface="Meiryo UI" panose="020B0604030504040204" pitchFamily="50" charset="-128"/>
                <a:ea typeface="Meiryo UI" panose="020B0604030504040204" pitchFamily="50" charset="-128"/>
                <a:cs typeface="Meiryo UI" panose="020B0604030504040204" pitchFamily="50" charset="-128"/>
              </a:rPr>
              <a:t>理学の一部は、中百舌鳥に存置。 </a:t>
            </a:r>
            <a:endParaRPr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45207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テキスト ボックス 45">
            <a:extLst>
              <a:ext uri="{FF2B5EF4-FFF2-40B4-BE49-F238E27FC236}">
                <a16:creationId xmlns:a16="http://schemas.microsoft.com/office/drawing/2014/main" id="{995CB1B6-BFB5-40E2-8039-39551BC8C53C}"/>
              </a:ext>
            </a:extLst>
          </p:cNvPr>
          <p:cNvSpPr txBox="1"/>
          <p:nvPr/>
        </p:nvSpPr>
        <p:spPr>
          <a:xfrm>
            <a:off x="449545" y="1158722"/>
            <a:ext cx="8388591" cy="811314"/>
          </a:xfrm>
          <a:prstGeom prst="rect">
            <a:avLst/>
          </a:prstGeom>
          <a:noFill/>
        </p:spPr>
        <p:txBody>
          <a:bodyPr wrap="square" rtlCol="0">
            <a:spAutoFit/>
          </a:bodyPr>
          <a:lstStyle/>
          <a:p>
            <a:pPr marL="164352" indent="-164352" defTabSz="876544">
              <a:spcBef>
                <a:spcPts val="575"/>
              </a:spcBef>
              <a:buFont typeface="Arial" panose="020B0604020202020204" pitchFamily="34" charset="0"/>
              <a:buChar char="•"/>
              <a:defRPr/>
            </a:pPr>
            <a:r>
              <a:rPr lang="ja-JP" altLang="en-US" sz="1054"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054"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54" dirty="0">
                <a:latin typeface="Meiryo UI" panose="020B0604030504040204" pitchFamily="50" charset="-128"/>
                <a:ea typeface="Meiryo UI" panose="020B0604030504040204" pitchFamily="50" charset="-128"/>
                <a:cs typeface="Meiryo UI" panose="020B0604030504040204" pitchFamily="50" charset="-128"/>
              </a:rPr>
              <a:t>千人の学生や多くの教職員が活動することにより、地域住民や観光客との交流が生まれ、また、大学施設の開放、生涯学習・リカレント教育の実施などにより、学生が他者や社会に関わる力を身に付けるとともに、大阪城東部のまちの活性化につなげる</a:t>
            </a:r>
            <a:endParaRPr lang="en-US" altLang="ja-JP" sz="1054" dirty="0">
              <a:latin typeface="Meiryo UI" panose="020B0604030504040204" pitchFamily="50" charset="-128"/>
              <a:ea typeface="Meiryo UI" panose="020B0604030504040204" pitchFamily="50" charset="-128"/>
              <a:cs typeface="Meiryo UI" panose="020B0604030504040204" pitchFamily="50" charset="-128"/>
            </a:endParaRPr>
          </a:p>
          <a:p>
            <a:pPr marL="164352" indent="-164352">
              <a:spcBef>
                <a:spcPts val="575"/>
              </a:spcBef>
              <a:buFont typeface="Arial" panose="020B0604020202020204" pitchFamily="34" charset="0"/>
              <a:buChar char="•"/>
              <a:defRPr/>
            </a:pPr>
            <a:r>
              <a:rPr lang="en-US" altLang="ja-JP" sz="1054"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54" dirty="0">
                <a:latin typeface="Meiryo UI" panose="020B0604030504040204" pitchFamily="50" charset="-128"/>
                <a:ea typeface="Meiryo UI" panose="020B0604030504040204" pitchFamily="50" charset="-128"/>
                <a:cs typeface="Meiryo UI" panose="020B0604030504040204" pitchFamily="50" charset="-128"/>
              </a:rPr>
              <a:t>年大阪・関西万博のレガシーとしてキャンパスを未来社会の実験場として整備し、キャンパスでの実践・実証を行う。さらに、周辺地域にも拡大するなど、社会実装に結びつけ、課題解決方策と新しいまちづくりのインキュベーションをめざす</a:t>
            </a:r>
          </a:p>
        </p:txBody>
      </p:sp>
      <p:sp>
        <p:nvSpPr>
          <p:cNvPr id="47" name="テキスト ボックス 46"/>
          <p:cNvSpPr txBox="1"/>
          <p:nvPr/>
        </p:nvSpPr>
        <p:spPr>
          <a:xfrm>
            <a:off x="265285" y="790164"/>
            <a:ext cx="2039005" cy="24155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oAutofit/>
          </a:bodyPr>
          <a:lstStyle/>
          <a:p>
            <a:pPr algn="ctr"/>
            <a:r>
              <a:rPr lang="ja-JP" altLang="en-US" sz="1150" b="1" dirty="0">
                <a:solidFill>
                  <a:schemeClr val="bg1"/>
                </a:solidFill>
                <a:latin typeface="Meiryo UI" panose="020B0604030504040204" pitchFamily="50" charset="-128"/>
                <a:ea typeface="Meiryo UI" panose="020B0604030504040204" pitchFamily="50" charset="-128"/>
              </a:rPr>
              <a:t>都心</a:t>
            </a:r>
            <a:r>
              <a:rPr kumimoji="1" lang="ja-JP" altLang="en-US" sz="1150" b="1" dirty="0">
                <a:latin typeface="Meiryo UI" panose="020B0604030504040204" pitchFamily="50" charset="-128"/>
                <a:ea typeface="Meiryo UI" panose="020B0604030504040204" pitchFamily="50" charset="-128"/>
              </a:rPr>
              <a:t>キャンパスの</a:t>
            </a:r>
            <a:r>
              <a:rPr lang="ja-JP" altLang="en-US" sz="1150" b="1" dirty="0">
                <a:latin typeface="Meiryo UI" panose="020B0604030504040204" pitchFamily="50" charset="-128"/>
                <a:ea typeface="Meiryo UI" panose="020B0604030504040204" pitchFamily="50" charset="-128"/>
              </a:rPr>
              <a:t>機能とねらい</a:t>
            </a:r>
            <a:endParaRPr kumimoji="1" lang="ja-JP" altLang="en-US" sz="1150" b="1"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449545" y="2115995"/>
            <a:ext cx="3709490" cy="254557"/>
          </a:xfrm>
          <a:prstGeom prst="rect">
            <a:avLst/>
          </a:prstGeom>
          <a:noFill/>
        </p:spPr>
        <p:txBody>
          <a:bodyPr wrap="square" rtlCol="0">
            <a:spAutoFit/>
          </a:bodyPr>
          <a:lstStyle/>
          <a:p>
            <a:r>
              <a:rPr lang="en-US" altLang="ja-JP" sz="1054" b="1" dirty="0">
                <a:latin typeface="Meiryo UI" panose="020B0604030504040204" pitchFamily="50" charset="-128"/>
                <a:ea typeface="Meiryo UI" panose="020B0604030504040204" pitchFamily="50" charset="-128"/>
              </a:rPr>
              <a:t>【</a:t>
            </a:r>
            <a:r>
              <a:rPr kumimoji="1" lang="ja-JP" altLang="en-US" sz="1054" b="1" dirty="0">
                <a:latin typeface="Meiryo UI" panose="020B0604030504040204" pitchFamily="50" charset="-128"/>
                <a:ea typeface="Meiryo UI" panose="020B0604030504040204" pitchFamily="50" charset="-128"/>
              </a:rPr>
              <a:t>森之宮キャンパスに配置する学部等の</a:t>
            </a:r>
            <a:r>
              <a:rPr lang="ja-JP" altLang="en-US" sz="1054" b="1" dirty="0">
                <a:latin typeface="Meiryo UI" panose="020B0604030504040204" pitchFamily="50" charset="-128"/>
                <a:ea typeface="Meiryo UI" panose="020B0604030504040204" pitchFamily="50" charset="-128"/>
              </a:rPr>
              <a:t>配置意義</a:t>
            </a:r>
            <a:r>
              <a:rPr kumimoji="1" lang="en-US" altLang="ja-JP" sz="1054" b="1" dirty="0">
                <a:latin typeface="Meiryo UI" panose="020B0604030504040204" pitchFamily="50" charset="-128"/>
                <a:ea typeface="Meiryo UI" panose="020B0604030504040204" pitchFamily="50" charset="-128"/>
              </a:rPr>
              <a:t>】</a:t>
            </a:r>
            <a:endParaRPr kumimoji="1" lang="ja-JP" altLang="en-US" sz="1054"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532271" y="6450389"/>
            <a:ext cx="611730" cy="307777"/>
          </a:xfrm>
          <a:prstGeom prst="rect">
            <a:avLst/>
          </a:prstGeom>
          <a:noFill/>
        </p:spPr>
        <p:txBody>
          <a:bodyPr wrap="square" rtlCol="0">
            <a:spAutoFit/>
          </a:bodyPr>
          <a:lstStyle/>
          <a:p>
            <a:pPr algn="r"/>
            <a:r>
              <a:rPr kumimoji="1" lang="ja-JP" altLang="en-US" sz="1400" dirty="0">
                <a:latin typeface="+mn-ea"/>
              </a:rPr>
              <a:t>５</a:t>
            </a:r>
          </a:p>
        </p:txBody>
      </p:sp>
      <p:sp>
        <p:nvSpPr>
          <p:cNvPr id="9" name="正方形/長方形 8"/>
          <p:cNvSpPr/>
          <p:nvPr/>
        </p:nvSpPr>
        <p:spPr>
          <a:xfrm>
            <a:off x="136101" y="336428"/>
            <a:ext cx="3144981" cy="307777"/>
          </a:xfrm>
          <a:prstGeom prst="rect">
            <a:avLst/>
          </a:prstGeom>
          <a:ln w="28575">
            <a:prstDash val="solid"/>
          </a:ln>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400" b="1" dirty="0" smtClean="0">
                <a:latin typeface="Meiryo UI" panose="020B0604030504040204" pitchFamily="50" charset="-128"/>
                <a:ea typeface="Meiryo UI" panose="020B0604030504040204" pitchFamily="50" charset="-128"/>
              </a:rPr>
              <a:t>「新</a:t>
            </a:r>
            <a:r>
              <a:rPr lang="ja-JP" altLang="en-US" sz="1400" b="1" dirty="0">
                <a:latin typeface="Meiryo UI" panose="020B0604030504040204" pitchFamily="50" charset="-128"/>
                <a:ea typeface="Meiryo UI" panose="020B0604030504040204" pitchFamily="50" charset="-128"/>
              </a:rPr>
              <a:t>大学基本</a:t>
            </a:r>
            <a:r>
              <a:rPr lang="ja-JP" altLang="en-US" sz="1400" b="1" dirty="0" smtClean="0">
                <a:latin typeface="Meiryo UI" panose="020B0604030504040204" pitchFamily="50" charset="-128"/>
                <a:ea typeface="Meiryo UI" panose="020B0604030504040204" pitchFamily="50" charset="-128"/>
              </a:rPr>
              <a:t>構想」（</a:t>
            </a:r>
            <a:r>
              <a:rPr lang="en-US" altLang="ja-JP" sz="1400" b="1" dirty="0">
                <a:latin typeface="Meiryo UI" panose="020B0604030504040204" pitchFamily="50" charset="-128"/>
                <a:ea typeface="Meiryo UI" panose="020B0604030504040204" pitchFamily="50" charset="-128"/>
              </a:rPr>
              <a:t>P.34</a:t>
            </a:r>
            <a:r>
              <a:rPr lang="ja-JP" altLang="en-US"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変更前</a:t>
            </a:r>
            <a:r>
              <a:rPr lang="en-US" altLang="ja-JP" sz="1400" b="1" dirty="0" smtClean="0">
                <a:latin typeface="Meiryo UI" panose="020B0604030504040204" pitchFamily="50" charset="-128"/>
                <a:ea typeface="Meiryo UI" panose="020B0604030504040204" pitchFamily="50" charset="-128"/>
              </a:rPr>
              <a:t>】</a:t>
            </a:r>
            <a:endParaRPr lang="ja-JP" altLang="en-US" sz="1400" b="1" dirty="0">
              <a:solidFill>
                <a:srgbClr val="FF0000"/>
              </a:solidFill>
              <a:latin typeface="Meiryo UI" panose="020B0604030504040204" pitchFamily="50" charset="-128"/>
              <a:ea typeface="Meiryo UI" panose="020B0604030504040204" pitchFamily="50" charset="-128"/>
            </a:endParaRPr>
          </a:p>
        </p:txBody>
      </p:sp>
      <p:sp>
        <p:nvSpPr>
          <p:cNvPr id="8" name="正方形/長方形 7"/>
          <p:cNvSpPr/>
          <p:nvPr/>
        </p:nvSpPr>
        <p:spPr>
          <a:xfrm>
            <a:off x="577844" y="4329954"/>
            <a:ext cx="8032799" cy="63201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577844" y="2366765"/>
            <a:ext cx="8032799" cy="3348235"/>
          </a:xfrm>
          <a:prstGeom prst="rect">
            <a:avLst/>
          </a:prstGeom>
          <a:noFill/>
          <a:ln>
            <a:prstDash val="sysDash"/>
          </a:ln>
        </p:spPr>
        <p:style>
          <a:lnRef idx="2">
            <a:schemeClr val="accent5"/>
          </a:lnRef>
          <a:fillRef idx="1">
            <a:schemeClr val="lt1"/>
          </a:fillRef>
          <a:effectRef idx="0">
            <a:schemeClr val="accent5"/>
          </a:effectRef>
          <a:fontRef idx="minor">
            <a:schemeClr val="dk1"/>
          </a:fontRef>
        </p:style>
        <p:txBody>
          <a:bodyPr tIns="103525" bIns="103525" rtlCol="0" anchor="t"/>
          <a:lstStyle/>
          <a:p>
            <a:r>
              <a:rPr kumimoji="1" lang="ja-JP" altLang="en-US" sz="1054" u="sng" dirty="0">
                <a:solidFill>
                  <a:schemeClr val="tx1"/>
                </a:solidFill>
                <a:latin typeface="Meiryo UI" panose="020B0604030504040204" pitchFamily="50" charset="-128"/>
                <a:ea typeface="Meiryo UI" panose="020B0604030504040204" pitchFamily="50" charset="-128"/>
              </a:rPr>
              <a:t>○基幹教育</a:t>
            </a:r>
            <a:endParaRPr kumimoji="1" lang="en-US" altLang="ja-JP" sz="1054" u="sng" dirty="0">
              <a:solidFill>
                <a:schemeClr val="tx1"/>
              </a:solidFill>
              <a:latin typeface="Meiryo UI" panose="020B0604030504040204" pitchFamily="50" charset="-128"/>
              <a:ea typeface="Meiryo UI" panose="020B0604030504040204" pitchFamily="50" charset="-128"/>
            </a:endParaRPr>
          </a:p>
          <a:p>
            <a:pPr marL="260224" indent="-164352">
              <a:buFont typeface="Arial" panose="020B0604020202020204" pitchFamily="34" charset="0"/>
              <a:buChar char="•"/>
            </a:pPr>
            <a:r>
              <a:rPr lang="ja-JP" altLang="en-US" sz="1054" dirty="0">
                <a:solidFill>
                  <a:schemeClr val="tx1"/>
                </a:solidFill>
                <a:latin typeface="Meiryo UI" panose="020B0604030504040204" pitchFamily="50" charset="-128"/>
                <a:ea typeface="Meiryo UI" panose="020B0604030504040204" pitchFamily="50" charset="-128"/>
              </a:rPr>
              <a:t>全学の共通教育改革を行い、社会人として必要な基礎力を身に付けさせ、専門教育への確実な連結を深める基幹教育を新キャンパスにおいて行う。全学の学生が一堂に会して行う基幹教育は、府大・市大の統合により設置した新大学にとって象徴的な存在となる。</a:t>
            </a:r>
            <a:endParaRPr lang="en-US" altLang="ja-JP" sz="1054" dirty="0">
              <a:solidFill>
                <a:schemeClr val="tx1"/>
              </a:solidFill>
              <a:latin typeface="Meiryo UI" panose="020B0604030504040204" pitchFamily="50" charset="-128"/>
              <a:ea typeface="Meiryo UI" panose="020B0604030504040204" pitchFamily="50" charset="-128"/>
            </a:endParaRPr>
          </a:p>
          <a:p>
            <a:pPr marL="95872"/>
            <a:endParaRPr lang="en-US" altLang="ja-JP" sz="1054" dirty="0">
              <a:solidFill>
                <a:schemeClr val="tx1"/>
              </a:solidFill>
              <a:latin typeface="Meiryo UI" panose="020B0604030504040204" pitchFamily="50" charset="-128"/>
              <a:ea typeface="Meiryo UI" panose="020B0604030504040204" pitchFamily="50" charset="-128"/>
            </a:endParaRPr>
          </a:p>
          <a:p>
            <a:r>
              <a:rPr kumimoji="1" lang="ja-JP" altLang="en-US" sz="1054" u="sng" dirty="0">
                <a:solidFill>
                  <a:schemeClr val="tx1"/>
                </a:solidFill>
                <a:latin typeface="Meiryo UI" panose="020B0604030504040204" pitchFamily="50" charset="-128"/>
                <a:ea typeface="Meiryo UI" panose="020B0604030504040204" pitchFamily="50" charset="-128"/>
              </a:rPr>
              <a:t>○文学部・研究科</a:t>
            </a:r>
            <a:endParaRPr lang="en-US" altLang="ja-JP" sz="1054" u="sng" dirty="0">
              <a:solidFill>
                <a:schemeClr val="tx1"/>
              </a:solidFill>
              <a:latin typeface="Meiryo UI" panose="020B0604030504040204" pitchFamily="50" charset="-128"/>
              <a:ea typeface="Meiryo UI" panose="020B0604030504040204" pitchFamily="50" charset="-128"/>
            </a:endParaRPr>
          </a:p>
          <a:p>
            <a:pPr marL="260224" indent="-164352">
              <a:buFont typeface="Arial" panose="020B0604020202020204" pitchFamily="34" charset="0"/>
              <a:buChar char="•"/>
            </a:pPr>
            <a:r>
              <a:rPr lang="ja-JP" altLang="en-US" sz="1054" dirty="0">
                <a:solidFill>
                  <a:schemeClr val="tx1"/>
                </a:solidFill>
                <a:latin typeface="Meiryo UI" panose="020B0604030504040204" pitchFamily="50" charset="-128"/>
                <a:ea typeface="Meiryo UI" panose="020B0604030504040204" pitchFamily="50" charset="-128"/>
              </a:rPr>
              <a:t>語学教育やリベラルアーツなど基幹教育の多くを担っていることから、基幹教育と同じ新キャンパスに配置する。また、都心キャンパスの立地をいかし、大阪の知と文化の発信にも寄与することができる。</a:t>
            </a:r>
            <a:endParaRPr lang="en-US" altLang="ja-JP" sz="1054" dirty="0">
              <a:solidFill>
                <a:schemeClr val="tx1"/>
              </a:solidFill>
              <a:latin typeface="Meiryo UI" panose="020B0604030504040204" pitchFamily="50" charset="-128"/>
              <a:ea typeface="Meiryo UI" panose="020B0604030504040204" pitchFamily="50" charset="-128"/>
            </a:endParaRPr>
          </a:p>
          <a:p>
            <a:pPr marL="95872"/>
            <a:endParaRPr lang="en-US" altLang="ja-JP" sz="1054" dirty="0">
              <a:solidFill>
                <a:schemeClr val="tx1"/>
              </a:solidFill>
              <a:latin typeface="Meiryo UI" panose="020B0604030504040204" pitchFamily="50" charset="-128"/>
              <a:ea typeface="Meiryo UI" panose="020B0604030504040204" pitchFamily="50" charset="-128"/>
            </a:endParaRPr>
          </a:p>
          <a:p>
            <a:r>
              <a:rPr kumimoji="1" lang="ja-JP" altLang="en-US" sz="1054" u="sng" dirty="0">
                <a:solidFill>
                  <a:schemeClr val="tx1"/>
                </a:solidFill>
                <a:latin typeface="Meiryo UI" panose="020B0604030504040204" pitchFamily="50" charset="-128"/>
                <a:ea typeface="Meiryo UI" panose="020B0604030504040204" pitchFamily="50" charset="-128"/>
              </a:rPr>
              <a:t>○医</a:t>
            </a:r>
            <a:r>
              <a:rPr kumimoji="1" lang="ja-JP" altLang="en-US" sz="1054" u="sng" dirty="0" smtClean="0">
                <a:solidFill>
                  <a:schemeClr val="tx1"/>
                </a:solidFill>
                <a:latin typeface="Meiryo UI" panose="020B0604030504040204" pitchFamily="50" charset="-128"/>
                <a:ea typeface="Meiryo UI" panose="020B0604030504040204" pitchFamily="50" charset="-128"/>
              </a:rPr>
              <a:t>学部リハビリテーション</a:t>
            </a:r>
            <a:r>
              <a:rPr kumimoji="1" lang="ja-JP" altLang="en-US" sz="1054" u="sng" dirty="0" smtClean="0">
                <a:solidFill>
                  <a:schemeClr val="tx1"/>
                </a:solidFill>
                <a:latin typeface="Meiryo UI" panose="020B0604030504040204" pitchFamily="50" charset="-128"/>
                <a:ea typeface="Meiryo UI" panose="020B0604030504040204" pitchFamily="50" charset="-128"/>
              </a:rPr>
              <a:t>学科・</a:t>
            </a:r>
            <a:r>
              <a:rPr kumimoji="1" lang="ja-JP" altLang="en-US" sz="1054" u="sng" dirty="0">
                <a:solidFill>
                  <a:schemeClr val="tx1"/>
                </a:solidFill>
                <a:latin typeface="Meiryo UI" panose="020B0604030504040204" pitchFamily="50" charset="-128"/>
                <a:ea typeface="Meiryo UI" panose="020B0604030504040204" pitchFamily="50" charset="-128"/>
              </a:rPr>
              <a:t>研究科</a:t>
            </a:r>
            <a:endParaRPr kumimoji="1" lang="en-US" altLang="ja-JP" sz="1054" u="sng" dirty="0">
              <a:solidFill>
                <a:schemeClr val="tx1"/>
              </a:solidFill>
              <a:latin typeface="Meiryo UI" panose="020B0604030504040204" pitchFamily="50" charset="-128"/>
              <a:ea typeface="Meiryo UI" panose="020B0604030504040204" pitchFamily="50" charset="-128"/>
            </a:endParaRPr>
          </a:p>
          <a:p>
            <a:pPr marL="260224" indent="-164352">
              <a:buFont typeface="Arial" panose="020B0604020202020204" pitchFamily="34" charset="0"/>
              <a:buChar char="•"/>
            </a:pPr>
            <a:r>
              <a:rPr lang="ja-JP" altLang="en-US" sz="1054" dirty="0">
                <a:solidFill>
                  <a:schemeClr val="tx1"/>
                </a:solidFill>
                <a:latin typeface="Meiryo UI" panose="020B0604030504040204" pitchFamily="50" charset="-128"/>
                <a:ea typeface="Meiryo UI" panose="020B0604030504040204" pitchFamily="50" charset="-128"/>
              </a:rPr>
              <a:t>森之宮周辺にはリハビリテーションの専門病院等があり、リハビリテーション学の実践・実証の場として、適した環境となっており、教育研究の向上や都市課題の解決に貢献することができる。</a:t>
            </a:r>
            <a:endParaRPr lang="en-US" altLang="ja-JP" sz="1054" dirty="0">
              <a:solidFill>
                <a:schemeClr val="tx1"/>
              </a:solidFill>
              <a:latin typeface="Meiryo UI" panose="020B0604030504040204" pitchFamily="50" charset="-128"/>
              <a:ea typeface="Meiryo UI" panose="020B0604030504040204" pitchFamily="50" charset="-128"/>
            </a:endParaRPr>
          </a:p>
          <a:p>
            <a:pPr marL="95872"/>
            <a:endParaRPr lang="en-US" altLang="ja-JP" sz="1054" dirty="0">
              <a:solidFill>
                <a:schemeClr val="tx1"/>
              </a:solidFill>
              <a:latin typeface="Meiryo UI" panose="020B0604030504040204" pitchFamily="50" charset="-128"/>
              <a:ea typeface="Meiryo UI" panose="020B0604030504040204" pitchFamily="50" charset="-128"/>
            </a:endParaRPr>
          </a:p>
          <a:p>
            <a:r>
              <a:rPr kumimoji="1" lang="ja-JP" altLang="en-US" sz="1054" u="sng" dirty="0" smtClean="0">
                <a:solidFill>
                  <a:schemeClr val="tx1"/>
                </a:solidFill>
                <a:latin typeface="Meiryo UI" panose="020B0604030504040204" pitchFamily="50" charset="-128"/>
                <a:ea typeface="Meiryo UI" panose="020B0604030504040204" pitchFamily="50" charset="-128"/>
              </a:rPr>
              <a:t>○</a:t>
            </a:r>
            <a:r>
              <a:rPr kumimoji="1" lang="ja-JP" altLang="en-US" sz="1054" b="1" u="sng" dirty="0" smtClean="0">
                <a:solidFill>
                  <a:schemeClr val="tx1"/>
                </a:solidFill>
                <a:latin typeface="Meiryo UI" panose="020B0604030504040204" pitchFamily="50" charset="-128"/>
                <a:ea typeface="Meiryo UI" panose="020B0604030504040204" pitchFamily="50" charset="-128"/>
              </a:rPr>
              <a:t>生活</a:t>
            </a:r>
            <a:r>
              <a:rPr kumimoji="1" lang="ja-JP" altLang="en-US" sz="1054" b="1" u="sng" dirty="0">
                <a:solidFill>
                  <a:schemeClr val="tx1"/>
                </a:solidFill>
                <a:latin typeface="Meiryo UI" panose="020B0604030504040204" pitchFamily="50" charset="-128"/>
                <a:ea typeface="Meiryo UI" panose="020B0604030504040204" pitchFamily="50" charset="-128"/>
              </a:rPr>
              <a:t>科学部・研究科</a:t>
            </a:r>
          </a:p>
          <a:p>
            <a:pPr marL="268288" indent="-171450">
              <a:buFont typeface="Arial" panose="020B0604020202020204" pitchFamily="34" charset="0"/>
              <a:buChar char="•"/>
            </a:pPr>
            <a:r>
              <a:rPr kumimoji="1" lang="ja-JP" altLang="en-US" sz="1054" b="1" dirty="0">
                <a:solidFill>
                  <a:schemeClr val="tx1"/>
                </a:solidFill>
                <a:latin typeface="Meiryo UI" panose="020B0604030504040204" pitchFamily="50" charset="-128"/>
                <a:ea typeface="Meiryo UI" panose="020B0604030504040204" pitchFamily="50" charset="-128"/>
              </a:rPr>
              <a:t>地域に居住する高齢者等を対象とした食の提案や高齢者に優しい住宅改善の取組など、生活科学部における栄養・福祉・居住環境分野における地域での実践・実証により、地域課題さらに世界の都市課題の解決につなげることができる</a:t>
            </a:r>
            <a:r>
              <a:rPr kumimoji="1" lang="ja-JP" altLang="en-US" sz="1054" b="1" dirty="0" smtClean="0">
                <a:solidFill>
                  <a:schemeClr val="tx1"/>
                </a:solidFill>
                <a:latin typeface="Meiryo UI" panose="020B0604030504040204" pitchFamily="50" charset="-128"/>
                <a:ea typeface="Meiryo UI" panose="020B0604030504040204" pitchFamily="50" charset="-128"/>
              </a:rPr>
              <a:t>。</a:t>
            </a:r>
            <a:endParaRPr lang="en-US" altLang="ja-JP" sz="1054" b="1" dirty="0">
              <a:solidFill>
                <a:schemeClr val="tx1"/>
              </a:solidFill>
              <a:latin typeface="Meiryo UI" panose="020B0604030504040204" pitchFamily="50" charset="-128"/>
              <a:ea typeface="Meiryo UI" panose="020B0604030504040204" pitchFamily="50" charset="-128"/>
            </a:endParaRPr>
          </a:p>
          <a:p>
            <a:endParaRPr kumimoji="1" lang="en-US" altLang="ja-JP" sz="1054" u="sng" dirty="0">
              <a:solidFill>
                <a:schemeClr val="tx1"/>
              </a:solidFill>
              <a:latin typeface="Meiryo UI" panose="020B0604030504040204" pitchFamily="50" charset="-128"/>
              <a:ea typeface="Meiryo UI" panose="020B0604030504040204" pitchFamily="50" charset="-128"/>
            </a:endParaRPr>
          </a:p>
          <a:p>
            <a:r>
              <a:rPr kumimoji="1" lang="ja-JP" altLang="en-US" sz="1054" u="sng" dirty="0">
                <a:solidFill>
                  <a:schemeClr val="tx1"/>
                </a:solidFill>
                <a:latin typeface="Meiryo UI" panose="020B0604030504040204" pitchFamily="50" charset="-128"/>
                <a:ea typeface="Meiryo UI" panose="020B0604030504040204" pitchFamily="50" charset="-128"/>
              </a:rPr>
              <a:t>○都市シンクタンク機能及び技術インキュベーション機能</a:t>
            </a:r>
            <a:endParaRPr kumimoji="1" lang="en-US" altLang="ja-JP" sz="1054" u="sng" dirty="0">
              <a:solidFill>
                <a:schemeClr val="tx1"/>
              </a:solidFill>
              <a:latin typeface="Meiryo UI" panose="020B0604030504040204" pitchFamily="50" charset="-128"/>
              <a:ea typeface="Meiryo UI" panose="020B0604030504040204" pitchFamily="50" charset="-128"/>
            </a:endParaRPr>
          </a:p>
          <a:p>
            <a:pPr marL="260224" indent="-164352">
              <a:buFont typeface="Arial" panose="020B0604020202020204" pitchFamily="34" charset="0"/>
              <a:buChar char="•"/>
            </a:pPr>
            <a:r>
              <a:rPr lang="ja-JP" altLang="en-US" sz="1054" dirty="0">
                <a:solidFill>
                  <a:schemeClr val="tx1"/>
                </a:solidFill>
                <a:latin typeface="Meiryo UI" panose="020B0604030504040204" pitchFamily="50" charset="-128"/>
                <a:ea typeface="Meiryo UI" panose="020B0604030504040204" pitchFamily="50" charset="-128"/>
              </a:rPr>
              <a:t>森之宮周辺には、公設試験研究機関や民間企業、府市をはじめとする行政が存在しており、こうした関係機関との密接な連携が可能となることから、大阪の都市課題の解決や産業競争力の強化を図っていくことができる。</a:t>
            </a:r>
            <a:endParaRPr kumimoji="1" lang="ja-JP" altLang="en-US" sz="1054"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52733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テキスト ボックス 45">
            <a:extLst>
              <a:ext uri="{FF2B5EF4-FFF2-40B4-BE49-F238E27FC236}">
                <a16:creationId xmlns:a16="http://schemas.microsoft.com/office/drawing/2014/main" id="{995CB1B6-BFB5-40E2-8039-39551BC8C53C}"/>
              </a:ext>
            </a:extLst>
          </p:cNvPr>
          <p:cNvSpPr txBox="1"/>
          <p:nvPr/>
        </p:nvSpPr>
        <p:spPr>
          <a:xfrm>
            <a:off x="449545" y="1158722"/>
            <a:ext cx="8388591" cy="811314"/>
          </a:xfrm>
          <a:prstGeom prst="rect">
            <a:avLst/>
          </a:prstGeom>
          <a:noFill/>
        </p:spPr>
        <p:txBody>
          <a:bodyPr wrap="square" rtlCol="0">
            <a:spAutoFit/>
          </a:bodyPr>
          <a:lstStyle/>
          <a:p>
            <a:pPr marL="164352" indent="-164352" defTabSz="876544">
              <a:spcBef>
                <a:spcPts val="575"/>
              </a:spcBef>
              <a:buFont typeface="Arial" panose="020B0604020202020204" pitchFamily="34" charset="0"/>
              <a:buChar char="•"/>
              <a:defRPr/>
            </a:pPr>
            <a:r>
              <a:rPr lang="ja-JP" altLang="en-US" sz="1054"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054" dirty="0">
                <a:latin typeface="Meiryo UI" panose="020B0604030504040204" pitchFamily="50" charset="-128"/>
                <a:ea typeface="Meiryo UI" panose="020B0604030504040204" pitchFamily="50" charset="-128"/>
                <a:cs typeface="Meiryo UI" panose="020B0604030504040204" pitchFamily="50" charset="-128"/>
              </a:rPr>
              <a:t>7</a:t>
            </a:r>
            <a:r>
              <a:rPr lang="ja-JP" altLang="en-US" sz="1054" dirty="0">
                <a:latin typeface="Meiryo UI" panose="020B0604030504040204" pitchFamily="50" charset="-128"/>
                <a:ea typeface="Meiryo UI" panose="020B0604030504040204" pitchFamily="50" charset="-128"/>
                <a:cs typeface="Meiryo UI" panose="020B0604030504040204" pitchFamily="50" charset="-128"/>
              </a:rPr>
              <a:t>千人の学生や多くの教職員が活動することにより、地域住民や観光客との交流が生まれ、また、大学施設の開放、生涯学習・リカレント教育の実施などにより、学生が他者や社会に関わる力を身に付けるとともに、大阪城東部のまちの活性化につなげる</a:t>
            </a:r>
            <a:endParaRPr lang="en-US" altLang="ja-JP" sz="1054" dirty="0">
              <a:latin typeface="Meiryo UI" panose="020B0604030504040204" pitchFamily="50" charset="-128"/>
              <a:ea typeface="Meiryo UI" panose="020B0604030504040204" pitchFamily="50" charset="-128"/>
              <a:cs typeface="Meiryo UI" panose="020B0604030504040204" pitchFamily="50" charset="-128"/>
            </a:endParaRPr>
          </a:p>
          <a:p>
            <a:pPr marL="164352" indent="-164352">
              <a:spcBef>
                <a:spcPts val="575"/>
              </a:spcBef>
              <a:buFont typeface="Arial" panose="020B0604020202020204" pitchFamily="34" charset="0"/>
              <a:buChar char="•"/>
              <a:defRPr/>
            </a:pPr>
            <a:r>
              <a:rPr lang="en-US" altLang="ja-JP" sz="1054"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1054" dirty="0">
                <a:latin typeface="Meiryo UI" panose="020B0604030504040204" pitchFamily="50" charset="-128"/>
                <a:ea typeface="Meiryo UI" panose="020B0604030504040204" pitchFamily="50" charset="-128"/>
                <a:cs typeface="Meiryo UI" panose="020B0604030504040204" pitchFamily="50" charset="-128"/>
              </a:rPr>
              <a:t>年大阪・関西万博のレガシーとしてキャンパスを未来社会の実験場として整備し、キャンパスでの実践・実証を行う。さらに、周辺地域にも拡大するなど、社会実装に結びつけ、課題解決方策と新しいまちづくりのインキュベーションをめざす</a:t>
            </a:r>
          </a:p>
        </p:txBody>
      </p:sp>
      <p:sp>
        <p:nvSpPr>
          <p:cNvPr id="47" name="テキスト ボックス 46"/>
          <p:cNvSpPr txBox="1"/>
          <p:nvPr/>
        </p:nvSpPr>
        <p:spPr>
          <a:xfrm>
            <a:off x="265285" y="790164"/>
            <a:ext cx="2039005" cy="24155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oAutofit/>
          </a:bodyPr>
          <a:lstStyle/>
          <a:p>
            <a:pPr algn="ctr"/>
            <a:r>
              <a:rPr lang="ja-JP" altLang="en-US" sz="1150" b="1" dirty="0">
                <a:solidFill>
                  <a:schemeClr val="bg1"/>
                </a:solidFill>
                <a:latin typeface="Meiryo UI" panose="020B0604030504040204" pitchFamily="50" charset="-128"/>
                <a:ea typeface="Meiryo UI" panose="020B0604030504040204" pitchFamily="50" charset="-128"/>
              </a:rPr>
              <a:t>都心</a:t>
            </a:r>
            <a:r>
              <a:rPr kumimoji="1" lang="ja-JP" altLang="en-US" sz="1150" b="1" dirty="0">
                <a:latin typeface="Meiryo UI" panose="020B0604030504040204" pitchFamily="50" charset="-128"/>
                <a:ea typeface="Meiryo UI" panose="020B0604030504040204" pitchFamily="50" charset="-128"/>
              </a:rPr>
              <a:t>キャンパスの</a:t>
            </a:r>
            <a:r>
              <a:rPr lang="ja-JP" altLang="en-US" sz="1150" b="1" dirty="0">
                <a:latin typeface="Meiryo UI" panose="020B0604030504040204" pitchFamily="50" charset="-128"/>
                <a:ea typeface="Meiryo UI" panose="020B0604030504040204" pitchFamily="50" charset="-128"/>
              </a:rPr>
              <a:t>機能とねらい</a:t>
            </a:r>
            <a:endParaRPr kumimoji="1" lang="ja-JP" altLang="en-US" sz="1150" b="1"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449545" y="2115995"/>
            <a:ext cx="3709490" cy="254557"/>
          </a:xfrm>
          <a:prstGeom prst="rect">
            <a:avLst/>
          </a:prstGeom>
          <a:noFill/>
        </p:spPr>
        <p:txBody>
          <a:bodyPr wrap="square" rtlCol="0">
            <a:spAutoFit/>
          </a:bodyPr>
          <a:lstStyle/>
          <a:p>
            <a:r>
              <a:rPr lang="en-US" altLang="ja-JP" sz="1054" b="1" dirty="0">
                <a:latin typeface="Meiryo UI" panose="020B0604030504040204" pitchFamily="50" charset="-128"/>
                <a:ea typeface="Meiryo UI" panose="020B0604030504040204" pitchFamily="50" charset="-128"/>
              </a:rPr>
              <a:t>【</a:t>
            </a:r>
            <a:r>
              <a:rPr kumimoji="1" lang="ja-JP" altLang="en-US" sz="1054" b="1" dirty="0">
                <a:latin typeface="Meiryo UI" panose="020B0604030504040204" pitchFamily="50" charset="-128"/>
                <a:ea typeface="Meiryo UI" panose="020B0604030504040204" pitchFamily="50" charset="-128"/>
              </a:rPr>
              <a:t>森之宮キャンパスに配置する学部等の</a:t>
            </a:r>
            <a:r>
              <a:rPr lang="ja-JP" altLang="en-US" sz="1054" b="1" dirty="0">
                <a:latin typeface="Meiryo UI" panose="020B0604030504040204" pitchFamily="50" charset="-128"/>
                <a:ea typeface="Meiryo UI" panose="020B0604030504040204" pitchFamily="50" charset="-128"/>
              </a:rPr>
              <a:t>配置意義</a:t>
            </a:r>
            <a:r>
              <a:rPr kumimoji="1" lang="en-US" altLang="ja-JP" sz="1054" b="1" dirty="0">
                <a:latin typeface="Meiryo UI" panose="020B0604030504040204" pitchFamily="50" charset="-128"/>
                <a:ea typeface="Meiryo UI" panose="020B0604030504040204" pitchFamily="50" charset="-128"/>
              </a:rPr>
              <a:t>】</a:t>
            </a:r>
            <a:endParaRPr kumimoji="1" lang="ja-JP" altLang="en-US" sz="1054"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8532271" y="6450389"/>
            <a:ext cx="611730" cy="307777"/>
          </a:xfrm>
          <a:prstGeom prst="rect">
            <a:avLst/>
          </a:prstGeom>
          <a:noFill/>
        </p:spPr>
        <p:txBody>
          <a:bodyPr wrap="square" rtlCol="0">
            <a:spAutoFit/>
          </a:bodyPr>
          <a:lstStyle/>
          <a:p>
            <a:pPr algn="r"/>
            <a:r>
              <a:rPr kumimoji="1" lang="ja-JP" altLang="en-US" sz="1400" dirty="0" smtClean="0">
                <a:latin typeface="+mn-ea"/>
              </a:rPr>
              <a:t>６</a:t>
            </a:r>
            <a:endParaRPr kumimoji="1" lang="ja-JP" altLang="en-US" sz="1400" dirty="0">
              <a:latin typeface="+mn-ea"/>
            </a:endParaRPr>
          </a:p>
        </p:txBody>
      </p:sp>
      <p:sp>
        <p:nvSpPr>
          <p:cNvPr id="8" name="正方形/長方形 7"/>
          <p:cNvSpPr/>
          <p:nvPr/>
        </p:nvSpPr>
        <p:spPr>
          <a:xfrm>
            <a:off x="136101" y="336428"/>
            <a:ext cx="3144981" cy="307777"/>
          </a:xfrm>
          <a:prstGeom prst="rect">
            <a:avLst/>
          </a:prstGeom>
          <a:ln w="28575">
            <a:prstDash val="solid"/>
          </a:ln>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400" b="1" dirty="0" smtClean="0">
                <a:latin typeface="Meiryo UI" panose="020B0604030504040204" pitchFamily="50" charset="-128"/>
                <a:ea typeface="Meiryo UI" panose="020B0604030504040204" pitchFamily="50" charset="-128"/>
              </a:rPr>
              <a:t>「新</a:t>
            </a:r>
            <a:r>
              <a:rPr lang="ja-JP" altLang="en-US" sz="1400" b="1" dirty="0">
                <a:latin typeface="Meiryo UI" panose="020B0604030504040204" pitchFamily="50" charset="-128"/>
                <a:ea typeface="Meiryo UI" panose="020B0604030504040204" pitchFamily="50" charset="-128"/>
              </a:rPr>
              <a:t>大学基本</a:t>
            </a:r>
            <a:r>
              <a:rPr lang="ja-JP" altLang="en-US" sz="1400" b="1" dirty="0" smtClean="0">
                <a:latin typeface="Meiryo UI" panose="020B0604030504040204" pitchFamily="50" charset="-128"/>
                <a:ea typeface="Meiryo UI" panose="020B0604030504040204" pitchFamily="50" charset="-128"/>
              </a:rPr>
              <a:t>構想」（</a:t>
            </a:r>
            <a:r>
              <a:rPr lang="en-US" altLang="ja-JP" sz="1400" b="1" dirty="0">
                <a:latin typeface="Meiryo UI" panose="020B0604030504040204" pitchFamily="50" charset="-128"/>
                <a:ea typeface="Meiryo UI" panose="020B0604030504040204" pitchFamily="50" charset="-128"/>
              </a:rPr>
              <a:t>P.34</a:t>
            </a:r>
            <a:r>
              <a:rPr lang="ja-JP" altLang="en-US"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変更後</a:t>
            </a:r>
            <a:r>
              <a:rPr lang="en-US" altLang="ja-JP" sz="1400" b="1" dirty="0" smtClean="0">
                <a:latin typeface="Meiryo UI" panose="020B0604030504040204" pitchFamily="50" charset="-128"/>
                <a:ea typeface="Meiryo UI" panose="020B0604030504040204" pitchFamily="50" charset="-128"/>
              </a:rPr>
              <a:t>】</a:t>
            </a:r>
            <a:endParaRPr lang="ja-JP" altLang="en-US" sz="1400" b="1" dirty="0">
              <a:solidFill>
                <a:srgbClr val="FF0000"/>
              </a:solidFill>
              <a:latin typeface="Meiryo UI" panose="020B0604030504040204" pitchFamily="50" charset="-128"/>
              <a:ea typeface="Meiryo UI" panose="020B0604030504040204" pitchFamily="50" charset="-128"/>
            </a:endParaRPr>
          </a:p>
        </p:txBody>
      </p:sp>
      <p:sp>
        <p:nvSpPr>
          <p:cNvPr id="2" name="正方形/長方形 1"/>
          <p:cNvSpPr/>
          <p:nvPr/>
        </p:nvSpPr>
        <p:spPr>
          <a:xfrm>
            <a:off x="577844" y="4329953"/>
            <a:ext cx="8032799" cy="126402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577844" y="2366765"/>
            <a:ext cx="8032799" cy="3971922"/>
          </a:xfrm>
          <a:prstGeom prst="rect">
            <a:avLst/>
          </a:prstGeom>
          <a:noFill/>
          <a:ln>
            <a:prstDash val="sysDash"/>
          </a:ln>
        </p:spPr>
        <p:style>
          <a:lnRef idx="2">
            <a:schemeClr val="accent5"/>
          </a:lnRef>
          <a:fillRef idx="1">
            <a:schemeClr val="lt1"/>
          </a:fillRef>
          <a:effectRef idx="0">
            <a:schemeClr val="accent5"/>
          </a:effectRef>
          <a:fontRef idx="minor">
            <a:schemeClr val="dk1"/>
          </a:fontRef>
        </p:style>
        <p:txBody>
          <a:bodyPr tIns="103525" bIns="103525" rtlCol="0" anchor="t"/>
          <a:lstStyle/>
          <a:p>
            <a:r>
              <a:rPr kumimoji="1" lang="ja-JP" altLang="en-US" sz="1054" u="sng" dirty="0">
                <a:solidFill>
                  <a:schemeClr val="tx1"/>
                </a:solidFill>
                <a:latin typeface="Meiryo UI" panose="020B0604030504040204" pitchFamily="50" charset="-128"/>
                <a:ea typeface="Meiryo UI" panose="020B0604030504040204" pitchFamily="50" charset="-128"/>
              </a:rPr>
              <a:t>○基幹教育</a:t>
            </a:r>
            <a:endParaRPr kumimoji="1" lang="en-US" altLang="ja-JP" sz="1054" u="sng" dirty="0">
              <a:solidFill>
                <a:schemeClr val="tx1"/>
              </a:solidFill>
              <a:latin typeface="Meiryo UI" panose="020B0604030504040204" pitchFamily="50" charset="-128"/>
              <a:ea typeface="Meiryo UI" panose="020B0604030504040204" pitchFamily="50" charset="-128"/>
            </a:endParaRPr>
          </a:p>
          <a:p>
            <a:pPr marL="260224" indent="-164352">
              <a:buFont typeface="Arial" panose="020B0604020202020204" pitchFamily="34" charset="0"/>
              <a:buChar char="•"/>
            </a:pPr>
            <a:r>
              <a:rPr lang="ja-JP" altLang="en-US" sz="1054" dirty="0">
                <a:solidFill>
                  <a:schemeClr val="tx1"/>
                </a:solidFill>
                <a:latin typeface="Meiryo UI" panose="020B0604030504040204" pitchFamily="50" charset="-128"/>
                <a:ea typeface="Meiryo UI" panose="020B0604030504040204" pitchFamily="50" charset="-128"/>
              </a:rPr>
              <a:t>全学の共通教育改革を行い、社会人として必要な基礎力を身に付けさせ、専門教育への確実な連結を深める基幹教育を新キャンパスにおいて行う。全学の学生が一堂に会して行う基幹教育は、府大・市大の統合により設置した新大学にとって象徴的な存在となる。</a:t>
            </a:r>
            <a:endParaRPr lang="en-US" altLang="ja-JP" sz="1054" dirty="0">
              <a:solidFill>
                <a:schemeClr val="tx1"/>
              </a:solidFill>
              <a:latin typeface="Meiryo UI" panose="020B0604030504040204" pitchFamily="50" charset="-128"/>
              <a:ea typeface="Meiryo UI" panose="020B0604030504040204" pitchFamily="50" charset="-128"/>
            </a:endParaRPr>
          </a:p>
          <a:p>
            <a:pPr marL="95872"/>
            <a:endParaRPr lang="en-US" altLang="ja-JP" sz="1054" dirty="0">
              <a:solidFill>
                <a:schemeClr val="tx1"/>
              </a:solidFill>
              <a:latin typeface="Meiryo UI" panose="020B0604030504040204" pitchFamily="50" charset="-128"/>
              <a:ea typeface="Meiryo UI" panose="020B0604030504040204" pitchFamily="50" charset="-128"/>
            </a:endParaRPr>
          </a:p>
          <a:p>
            <a:r>
              <a:rPr kumimoji="1" lang="ja-JP" altLang="en-US" sz="1054" u="sng" dirty="0">
                <a:solidFill>
                  <a:schemeClr val="tx1"/>
                </a:solidFill>
                <a:latin typeface="Meiryo UI" panose="020B0604030504040204" pitchFamily="50" charset="-128"/>
                <a:ea typeface="Meiryo UI" panose="020B0604030504040204" pitchFamily="50" charset="-128"/>
              </a:rPr>
              <a:t>○文学部・研究科</a:t>
            </a:r>
            <a:endParaRPr lang="en-US" altLang="ja-JP" sz="1054" u="sng" dirty="0">
              <a:solidFill>
                <a:schemeClr val="tx1"/>
              </a:solidFill>
              <a:latin typeface="Meiryo UI" panose="020B0604030504040204" pitchFamily="50" charset="-128"/>
              <a:ea typeface="Meiryo UI" panose="020B0604030504040204" pitchFamily="50" charset="-128"/>
            </a:endParaRPr>
          </a:p>
          <a:p>
            <a:pPr marL="260224" indent="-164352">
              <a:buFont typeface="Arial" panose="020B0604020202020204" pitchFamily="34" charset="0"/>
              <a:buChar char="•"/>
            </a:pPr>
            <a:r>
              <a:rPr lang="ja-JP" altLang="en-US" sz="1054" dirty="0">
                <a:solidFill>
                  <a:schemeClr val="tx1"/>
                </a:solidFill>
                <a:latin typeface="Meiryo UI" panose="020B0604030504040204" pitchFamily="50" charset="-128"/>
                <a:ea typeface="Meiryo UI" panose="020B0604030504040204" pitchFamily="50" charset="-128"/>
              </a:rPr>
              <a:t>語学教育やリベラルアーツなど基幹教育の多くを担っていることから、基幹教育と同じ新キャンパスに配置する。また、都心キャンパスの立地をいかし、大阪の知と文化の発信にも寄与することができる。</a:t>
            </a:r>
            <a:endParaRPr lang="en-US" altLang="ja-JP" sz="1054" dirty="0">
              <a:solidFill>
                <a:schemeClr val="tx1"/>
              </a:solidFill>
              <a:latin typeface="Meiryo UI" panose="020B0604030504040204" pitchFamily="50" charset="-128"/>
              <a:ea typeface="Meiryo UI" panose="020B0604030504040204" pitchFamily="50" charset="-128"/>
            </a:endParaRPr>
          </a:p>
          <a:p>
            <a:pPr marL="95872"/>
            <a:endParaRPr lang="en-US" altLang="ja-JP" sz="1054" dirty="0">
              <a:solidFill>
                <a:schemeClr val="tx1"/>
              </a:solidFill>
              <a:latin typeface="Meiryo UI" panose="020B0604030504040204" pitchFamily="50" charset="-128"/>
              <a:ea typeface="Meiryo UI" panose="020B0604030504040204" pitchFamily="50" charset="-128"/>
            </a:endParaRPr>
          </a:p>
          <a:p>
            <a:r>
              <a:rPr kumimoji="1" lang="ja-JP" altLang="en-US" sz="1054" u="sng" dirty="0">
                <a:solidFill>
                  <a:schemeClr val="tx1"/>
                </a:solidFill>
                <a:latin typeface="Meiryo UI" panose="020B0604030504040204" pitchFamily="50" charset="-128"/>
                <a:ea typeface="Meiryo UI" panose="020B0604030504040204" pitchFamily="50" charset="-128"/>
              </a:rPr>
              <a:t>○医</a:t>
            </a:r>
            <a:r>
              <a:rPr kumimoji="1" lang="ja-JP" altLang="en-US" sz="1054" u="sng" dirty="0" smtClean="0">
                <a:solidFill>
                  <a:schemeClr val="tx1"/>
                </a:solidFill>
                <a:latin typeface="Meiryo UI" panose="020B0604030504040204" pitchFamily="50" charset="-128"/>
                <a:ea typeface="Meiryo UI" panose="020B0604030504040204" pitchFamily="50" charset="-128"/>
              </a:rPr>
              <a:t>学部リハビリテーション</a:t>
            </a:r>
            <a:r>
              <a:rPr kumimoji="1" lang="ja-JP" altLang="en-US" sz="1054" u="sng" dirty="0" smtClean="0">
                <a:solidFill>
                  <a:schemeClr val="tx1"/>
                </a:solidFill>
                <a:latin typeface="Meiryo UI" panose="020B0604030504040204" pitchFamily="50" charset="-128"/>
                <a:ea typeface="Meiryo UI" panose="020B0604030504040204" pitchFamily="50" charset="-128"/>
              </a:rPr>
              <a:t>学科・</a:t>
            </a:r>
            <a:r>
              <a:rPr kumimoji="1" lang="ja-JP" altLang="en-US" sz="1054" u="sng" dirty="0">
                <a:solidFill>
                  <a:schemeClr val="tx1"/>
                </a:solidFill>
                <a:latin typeface="Meiryo UI" panose="020B0604030504040204" pitchFamily="50" charset="-128"/>
                <a:ea typeface="Meiryo UI" panose="020B0604030504040204" pitchFamily="50" charset="-128"/>
              </a:rPr>
              <a:t>研究科</a:t>
            </a:r>
            <a:endParaRPr kumimoji="1" lang="en-US" altLang="ja-JP" sz="1054" u="sng" dirty="0">
              <a:solidFill>
                <a:schemeClr val="tx1"/>
              </a:solidFill>
              <a:latin typeface="Meiryo UI" panose="020B0604030504040204" pitchFamily="50" charset="-128"/>
              <a:ea typeface="Meiryo UI" panose="020B0604030504040204" pitchFamily="50" charset="-128"/>
            </a:endParaRPr>
          </a:p>
          <a:p>
            <a:pPr marL="260224" indent="-164352">
              <a:buFont typeface="Arial" panose="020B0604020202020204" pitchFamily="34" charset="0"/>
              <a:buChar char="•"/>
            </a:pPr>
            <a:r>
              <a:rPr lang="ja-JP" altLang="en-US" sz="1054" dirty="0">
                <a:solidFill>
                  <a:schemeClr val="tx1"/>
                </a:solidFill>
                <a:latin typeface="Meiryo UI" panose="020B0604030504040204" pitchFamily="50" charset="-128"/>
                <a:ea typeface="Meiryo UI" panose="020B0604030504040204" pitchFamily="50" charset="-128"/>
              </a:rPr>
              <a:t>森之宮周辺にはリハビリテーションの専門病院等があり、リハビリテーション学の実践・実証の場として、適した環境となっており、教育研究の向上や都市課題の解決に貢献することができる。</a:t>
            </a:r>
            <a:endParaRPr lang="en-US" altLang="ja-JP" sz="1054" dirty="0">
              <a:solidFill>
                <a:schemeClr val="tx1"/>
              </a:solidFill>
              <a:latin typeface="Meiryo UI" panose="020B0604030504040204" pitchFamily="50" charset="-128"/>
              <a:ea typeface="Meiryo UI" panose="020B0604030504040204" pitchFamily="50" charset="-128"/>
            </a:endParaRPr>
          </a:p>
          <a:p>
            <a:pPr marL="95872"/>
            <a:endParaRPr lang="en-US" altLang="ja-JP" sz="1054" dirty="0">
              <a:solidFill>
                <a:schemeClr val="tx1"/>
              </a:solidFill>
              <a:latin typeface="Meiryo UI" panose="020B0604030504040204" pitchFamily="50" charset="-128"/>
              <a:ea typeface="Meiryo UI" panose="020B0604030504040204" pitchFamily="50" charset="-128"/>
            </a:endParaRPr>
          </a:p>
          <a:p>
            <a:r>
              <a:rPr kumimoji="1" lang="ja-JP" altLang="en-US" sz="1054" u="sng" dirty="0">
                <a:solidFill>
                  <a:schemeClr val="tx1"/>
                </a:solidFill>
                <a:latin typeface="Meiryo UI" panose="020B0604030504040204" pitchFamily="50" charset="-128"/>
                <a:ea typeface="Meiryo UI" panose="020B0604030504040204" pitchFamily="50" charset="-128"/>
              </a:rPr>
              <a:t>○生活科学部・研究科</a:t>
            </a:r>
            <a:r>
              <a:rPr kumimoji="1" lang="ja-JP" altLang="en-US" sz="1054" b="1" u="sng" dirty="0">
                <a:solidFill>
                  <a:schemeClr val="tx1"/>
                </a:solidFill>
                <a:latin typeface="Meiryo UI" panose="020B0604030504040204" pitchFamily="50" charset="-128"/>
                <a:ea typeface="Meiryo UI" panose="020B0604030504040204" pitchFamily="50" charset="-128"/>
              </a:rPr>
              <a:t>（栄養）</a:t>
            </a:r>
            <a:endParaRPr kumimoji="1" lang="en-US" altLang="ja-JP" sz="1054" b="1" u="sng" dirty="0">
              <a:solidFill>
                <a:schemeClr val="tx1"/>
              </a:solidFill>
              <a:latin typeface="Meiryo UI" panose="020B0604030504040204" pitchFamily="50" charset="-128"/>
              <a:ea typeface="Meiryo UI" panose="020B0604030504040204" pitchFamily="50" charset="-128"/>
            </a:endParaRPr>
          </a:p>
          <a:p>
            <a:pPr marL="260224" indent="-164352">
              <a:buFont typeface="Arial" panose="020B0604020202020204" pitchFamily="34" charset="0"/>
              <a:buChar char="•"/>
            </a:pPr>
            <a:r>
              <a:rPr lang="ja-JP" altLang="en-US" sz="1054" b="1" dirty="0">
                <a:solidFill>
                  <a:schemeClr val="tx1"/>
                </a:solidFill>
                <a:latin typeface="Meiryo UI" panose="020B0604030504040204" pitchFamily="50" charset="-128"/>
                <a:ea typeface="Meiryo UI" panose="020B0604030504040204" pitchFamily="50" charset="-128"/>
              </a:rPr>
              <a:t>食・栄養を介した健康課題の解決に向けた実践・実証</a:t>
            </a:r>
            <a:r>
              <a:rPr lang="ja-JP" altLang="en-US" sz="1054" b="1" dirty="0" smtClean="0">
                <a:solidFill>
                  <a:schemeClr val="tx1"/>
                </a:solidFill>
                <a:latin typeface="Meiryo UI" panose="020B0604030504040204" pitchFamily="50" charset="-128"/>
                <a:ea typeface="Meiryo UI" panose="020B0604030504040204" pitchFamily="50" charset="-128"/>
              </a:rPr>
              <a:t>に</a:t>
            </a:r>
            <a:r>
              <a:rPr lang="ja-JP" altLang="en-US" sz="1054" b="1" dirty="0">
                <a:solidFill>
                  <a:schemeClr val="tx1"/>
                </a:solidFill>
                <a:latin typeface="Meiryo UI" panose="020B0604030504040204" pitchFamily="50" charset="-128"/>
                <a:ea typeface="Meiryo UI" panose="020B0604030504040204" pitchFamily="50" charset="-128"/>
              </a:rPr>
              <a:t>取り組</a:t>
            </a:r>
            <a:r>
              <a:rPr lang="ja-JP" altLang="en-US" sz="1054" b="1" dirty="0" smtClean="0">
                <a:solidFill>
                  <a:schemeClr val="tx1"/>
                </a:solidFill>
                <a:latin typeface="Meiryo UI" panose="020B0604030504040204" pitchFamily="50" charset="-128"/>
                <a:ea typeface="Meiryo UI" panose="020B0604030504040204" pitchFamily="50" charset="-128"/>
              </a:rPr>
              <a:t>むとともに、キャンパス</a:t>
            </a:r>
            <a:r>
              <a:rPr lang="ja-JP" altLang="en-US" sz="1054" b="1" dirty="0">
                <a:solidFill>
                  <a:schemeClr val="tx1"/>
                </a:solidFill>
                <a:latin typeface="Meiryo UI" panose="020B0604030504040204" pitchFamily="50" charset="-128"/>
                <a:ea typeface="Meiryo UI" panose="020B0604030504040204" pitchFamily="50" charset="-128"/>
              </a:rPr>
              <a:t>の利便性を活かして、食品・栄養・健康関連企業との共同研究・開発から人材やイノベーションを生み出すことで、食の都・大阪から国内外の食・栄養の課題解決につなげることができる。</a:t>
            </a:r>
          </a:p>
          <a:p>
            <a:endParaRPr lang="en-US" altLang="ja-JP" sz="1054" dirty="0">
              <a:solidFill>
                <a:schemeClr val="tx1"/>
              </a:solidFill>
              <a:latin typeface="Meiryo UI" panose="020B0604030504040204" pitchFamily="50" charset="-128"/>
              <a:ea typeface="Meiryo UI" panose="020B0604030504040204" pitchFamily="50" charset="-128"/>
            </a:endParaRPr>
          </a:p>
          <a:p>
            <a:r>
              <a:rPr lang="ja-JP" altLang="en-US" sz="1054" b="1" u="sng" dirty="0">
                <a:solidFill>
                  <a:schemeClr val="tx1"/>
                </a:solidFill>
                <a:latin typeface="Meiryo UI" panose="020B0604030504040204" pitchFamily="50" charset="-128"/>
                <a:ea typeface="Meiryo UI" panose="020B0604030504040204" pitchFamily="50" charset="-128"/>
              </a:rPr>
              <a:t>○情報学研究科</a:t>
            </a:r>
            <a:endParaRPr lang="en-US" altLang="ja-JP" sz="1054" b="1" u="sng" dirty="0">
              <a:solidFill>
                <a:schemeClr val="tx1"/>
              </a:solidFill>
              <a:latin typeface="Meiryo UI" panose="020B0604030504040204" pitchFamily="50" charset="-128"/>
              <a:ea typeface="Meiryo UI" panose="020B0604030504040204" pitchFamily="50" charset="-128"/>
            </a:endParaRPr>
          </a:p>
          <a:p>
            <a:pPr marL="260224" indent="-164352">
              <a:buFont typeface="Arial" panose="020B0604020202020204" pitchFamily="34" charset="0"/>
              <a:buChar char="•"/>
            </a:pPr>
            <a:r>
              <a:rPr lang="ja-JP" altLang="en-US" sz="1054" b="1" dirty="0">
                <a:solidFill>
                  <a:schemeClr val="tx1"/>
                </a:solidFill>
                <a:latin typeface="Meiryo UI" panose="020B0604030504040204" pitchFamily="50" charset="-128"/>
                <a:ea typeface="Meiryo UI" panose="020B0604030504040204" pitchFamily="50" charset="-128"/>
              </a:rPr>
              <a:t>先端的研究の推進につなげることができる研究分野であり、大阪城東部地区のまちづくりを進めていく上においても重要な機能の１つであるスマートシティの推進</a:t>
            </a:r>
            <a:r>
              <a:rPr lang="ja-JP" altLang="en-US" sz="1054" b="1" dirty="0" smtClean="0">
                <a:solidFill>
                  <a:schemeClr val="tx1"/>
                </a:solidFill>
                <a:latin typeface="Meiryo UI" panose="020B0604030504040204" pitchFamily="50" charset="-128"/>
                <a:ea typeface="Meiryo UI" panose="020B0604030504040204" pitchFamily="50" charset="-128"/>
              </a:rPr>
              <a:t>や、都市</a:t>
            </a:r>
            <a:r>
              <a:rPr lang="ja-JP" altLang="en-US" sz="1054" b="1" dirty="0">
                <a:solidFill>
                  <a:schemeClr val="tx1"/>
                </a:solidFill>
                <a:latin typeface="Meiryo UI" panose="020B0604030504040204" pitchFamily="50" charset="-128"/>
                <a:ea typeface="Meiryo UI" panose="020B0604030504040204" pitchFamily="50" charset="-128"/>
              </a:rPr>
              <a:t>シンクタンク</a:t>
            </a:r>
            <a:r>
              <a:rPr lang="ja-JP" altLang="en-US" sz="1054" b="1" dirty="0" smtClean="0">
                <a:solidFill>
                  <a:schemeClr val="tx1"/>
                </a:solidFill>
                <a:latin typeface="Meiryo UI" panose="020B0604030504040204" pitchFamily="50" charset="-128"/>
                <a:ea typeface="Meiryo UI" panose="020B0604030504040204" pitchFamily="50" charset="-128"/>
              </a:rPr>
              <a:t>機能・技術インキュベーション機能と</a:t>
            </a:r>
            <a:r>
              <a:rPr lang="ja-JP" altLang="en-US" sz="1054" b="1" dirty="0">
                <a:solidFill>
                  <a:schemeClr val="tx1"/>
                </a:solidFill>
                <a:latin typeface="Meiryo UI" panose="020B0604030504040204" pitchFamily="50" charset="-128"/>
                <a:ea typeface="Meiryo UI" panose="020B0604030504040204" pitchFamily="50" charset="-128"/>
              </a:rPr>
              <a:t>して産学官連携に寄与することができる。</a:t>
            </a:r>
            <a:endParaRPr lang="en-US" altLang="ja-JP" sz="1054" b="1" dirty="0">
              <a:solidFill>
                <a:schemeClr val="tx1"/>
              </a:solidFill>
              <a:latin typeface="Meiryo UI" panose="020B0604030504040204" pitchFamily="50" charset="-128"/>
              <a:ea typeface="Meiryo UI" panose="020B0604030504040204" pitchFamily="50" charset="-128"/>
            </a:endParaRPr>
          </a:p>
          <a:p>
            <a:endParaRPr kumimoji="1" lang="en-US" altLang="ja-JP" sz="1054" u="sng" dirty="0">
              <a:solidFill>
                <a:schemeClr val="tx1"/>
              </a:solidFill>
              <a:latin typeface="Meiryo UI" panose="020B0604030504040204" pitchFamily="50" charset="-128"/>
              <a:ea typeface="Meiryo UI" panose="020B0604030504040204" pitchFamily="50" charset="-128"/>
            </a:endParaRPr>
          </a:p>
          <a:p>
            <a:r>
              <a:rPr kumimoji="1" lang="ja-JP" altLang="en-US" sz="1054" u="sng" dirty="0">
                <a:solidFill>
                  <a:schemeClr val="tx1"/>
                </a:solidFill>
                <a:latin typeface="Meiryo UI" panose="020B0604030504040204" pitchFamily="50" charset="-128"/>
                <a:ea typeface="Meiryo UI" panose="020B0604030504040204" pitchFamily="50" charset="-128"/>
              </a:rPr>
              <a:t>○都市シンクタンク機能及び技術インキュベーション機能</a:t>
            </a:r>
            <a:endParaRPr kumimoji="1" lang="en-US" altLang="ja-JP" sz="1054" u="sng" dirty="0">
              <a:solidFill>
                <a:schemeClr val="tx1"/>
              </a:solidFill>
              <a:latin typeface="Meiryo UI" panose="020B0604030504040204" pitchFamily="50" charset="-128"/>
              <a:ea typeface="Meiryo UI" panose="020B0604030504040204" pitchFamily="50" charset="-128"/>
            </a:endParaRPr>
          </a:p>
          <a:p>
            <a:pPr marL="260224" indent="-164352">
              <a:buFont typeface="Arial" panose="020B0604020202020204" pitchFamily="34" charset="0"/>
              <a:buChar char="•"/>
            </a:pPr>
            <a:r>
              <a:rPr lang="ja-JP" altLang="en-US" sz="1054" dirty="0">
                <a:solidFill>
                  <a:schemeClr val="tx1"/>
                </a:solidFill>
                <a:latin typeface="Meiryo UI" panose="020B0604030504040204" pitchFamily="50" charset="-128"/>
                <a:ea typeface="Meiryo UI" panose="020B0604030504040204" pitchFamily="50" charset="-128"/>
              </a:rPr>
              <a:t>森之宮周辺には、公設試験研究機関や民間企業、府市をはじめとする行政が存在しており、こうした関係機関との密接な連携が可能となることから、大阪の都市課題の解決や産業競争力の強化を図っていくことができる。</a:t>
            </a:r>
            <a:endParaRPr kumimoji="1" lang="ja-JP" altLang="en-US" sz="1054"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72479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D9C514C6C8E89479418BB4B66B89AC4" ma:contentTypeVersion="0" ma:contentTypeDescription="新しいドキュメントを作成します。" ma:contentTypeScope="" ma:versionID="20c4b9ab8bbb3a1851051e9df4f1ef6a">
  <xsd:schema xmlns:xsd="http://www.w3.org/2001/XMLSchema" xmlns:xs="http://www.w3.org/2001/XMLSchema" xmlns:p="http://schemas.microsoft.com/office/2006/metadata/properties" targetNamespace="http://schemas.microsoft.com/office/2006/metadata/properties" ma:root="true" ma:fieldsID="e995137c1aa95da4612d14c3a42e910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5C673A-6B52-43E7-B562-F39E224962D5}"/>
</file>

<file path=customXml/itemProps2.xml><?xml version="1.0" encoding="utf-8"?>
<ds:datastoreItem xmlns:ds="http://schemas.openxmlformats.org/officeDocument/2006/customXml" ds:itemID="{5E6130E4-5F3F-4EAA-A52B-8EBCF2E86B7F}"/>
</file>

<file path=customXml/itemProps3.xml><?xml version="1.0" encoding="utf-8"?>
<ds:datastoreItem xmlns:ds="http://schemas.openxmlformats.org/officeDocument/2006/customXml" ds:itemID="{78F14460-3AC2-4EC2-986C-BF67258BE03E}"/>
</file>

<file path=docProps/app.xml><?xml version="1.0" encoding="utf-8"?>
<Properties xmlns="http://schemas.openxmlformats.org/officeDocument/2006/extended-properties" xmlns:vt="http://schemas.openxmlformats.org/officeDocument/2006/docPropsVTypes">
  <Template>Office Theme</Template>
  <TotalTime>1642</TotalTime>
  <Words>2789</Words>
  <PresentationFormat>画面に合わせる (4:3)</PresentationFormat>
  <Paragraphs>246</Paragraphs>
  <Slides>7</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7</vt:i4>
      </vt:variant>
    </vt:vector>
  </HeadingPairs>
  <TitlesOfParts>
    <vt:vector size="16" baseType="lpstr">
      <vt:lpstr>HGP創英角ｺﾞｼｯｸUB</vt:lpstr>
      <vt:lpstr>Meiryo UI</vt:lpstr>
      <vt:lpstr>ＭＳ Ｐゴシック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2020-07-27T07:49:19Z</cp:lastPrinted>
  <dcterms:created xsi:type="dcterms:W3CDTF">2020-06-01T09:19:15Z</dcterms:created>
  <dcterms:modified xsi:type="dcterms:W3CDTF">2020-07-27T07:49:31Z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0x010100CD9C514C6C8E89479418BB4B66B89AC4</vt:lpwstr>
  </property>
</Properties>
</file>