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13"/>
  </p:notesMasterIdLst>
  <p:sldIdLst>
    <p:sldId id="274" r:id="rId2"/>
    <p:sldId id="314" r:id="rId3"/>
    <p:sldId id="315" r:id="rId4"/>
    <p:sldId id="327" r:id="rId5"/>
    <p:sldId id="324" r:id="rId6"/>
    <p:sldId id="321" r:id="rId7"/>
    <p:sldId id="317" r:id="rId8"/>
    <p:sldId id="330" r:id="rId9"/>
    <p:sldId id="328" r:id="rId10"/>
    <p:sldId id="329" r:id="rId11"/>
    <p:sldId id="332" r:id="rId1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F4BA2B17-2BDA-481C-8034-1DBF96B8D7E2}">
          <p14:sldIdLst>
            <p14:sldId id="274"/>
            <p14:sldId id="314"/>
            <p14:sldId id="315"/>
            <p14:sldId id="327"/>
            <p14:sldId id="324"/>
            <p14:sldId id="321"/>
            <p14:sldId id="317"/>
            <p14:sldId id="330"/>
            <p14:sldId id="328"/>
            <p14:sldId id="329"/>
            <p14:sldId id="332"/>
          </p14:sldIdLst>
        </p14:section>
      </p14:sectionLst>
    </p:ext>
    <p:ext uri="{EFAFB233-063F-42B5-8137-9DF3F51BA10A}">
      <p15:sldGuideLst xmlns:p15="http://schemas.microsoft.com/office/powerpoint/2012/main">
        <p15:guide id="1" orient="horz" pos="2115">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65" autoAdjust="0"/>
    <p:restoredTop sz="94434" autoAdjust="0"/>
  </p:normalViewPr>
  <p:slideViewPr>
    <p:cSldViewPr showGuides="1">
      <p:cViewPr varScale="1">
        <p:scale>
          <a:sx n="74" d="100"/>
          <a:sy n="74" d="100"/>
        </p:scale>
        <p:origin x="1320" y="72"/>
      </p:cViewPr>
      <p:guideLst>
        <p:guide orient="horz" pos="2115"/>
        <p:guide pos="2880"/>
      </p:guideLst>
    </p:cSldViewPr>
  </p:slideViewPr>
  <p:notesTextViewPr>
    <p:cViewPr>
      <p:scale>
        <a:sx n="1" d="1"/>
        <a:sy n="1" d="1"/>
      </p:scale>
      <p:origin x="0" y="0"/>
    </p:cViewPr>
  </p:notesTextViewPr>
  <p:sorterViewPr>
    <p:cViewPr>
      <p:scale>
        <a:sx n="160" d="100"/>
        <a:sy n="160" d="100"/>
      </p:scale>
      <p:origin x="0" y="8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0375" cy="498966"/>
          </a:xfrm>
          <a:prstGeom prst="rect">
            <a:avLst/>
          </a:prstGeom>
        </p:spPr>
        <p:txBody>
          <a:bodyPr vert="horz" lIns="92222" tIns="46112" rIns="92222" bIns="461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22" tIns="46112" rIns="92222" bIns="46112" rtlCol="0"/>
          <a:lstStyle>
            <a:lvl1pPr algn="r">
              <a:defRPr sz="1200"/>
            </a:lvl1pPr>
          </a:lstStyle>
          <a:p>
            <a:fld id="{21FBE91B-DD20-4633-B5A7-50ECDD937794}" type="datetimeFigureOut">
              <a:rPr kumimoji="1" lang="ja-JP" altLang="en-US" smtClean="0"/>
              <a:t>2019/11/20</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2222" tIns="46112" rIns="92222" bIns="46112" rtlCol="0" anchor="ctr"/>
          <a:lstStyle/>
          <a:p>
            <a:endParaRPr lang="ja-JP" altLang="en-US"/>
          </a:p>
        </p:txBody>
      </p:sp>
      <p:sp>
        <p:nvSpPr>
          <p:cNvPr id="5" name="ノート プレースホルダー 4"/>
          <p:cNvSpPr>
            <a:spLocks noGrp="1"/>
          </p:cNvSpPr>
          <p:nvPr>
            <p:ph type="body" sz="quarter" idx="3"/>
          </p:nvPr>
        </p:nvSpPr>
        <p:spPr>
          <a:xfrm>
            <a:off x="680241" y="4783357"/>
            <a:ext cx="5446723" cy="3913364"/>
          </a:xfrm>
          <a:prstGeom prst="rect">
            <a:avLst/>
          </a:prstGeom>
        </p:spPr>
        <p:txBody>
          <a:bodyPr vert="horz" lIns="92222" tIns="46112" rIns="92222" bIns="4611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372"/>
            <a:ext cx="2950375" cy="498966"/>
          </a:xfrm>
          <a:prstGeom prst="rect">
            <a:avLst/>
          </a:prstGeom>
        </p:spPr>
        <p:txBody>
          <a:bodyPr vert="horz" lIns="92222" tIns="46112" rIns="92222" bIns="461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22" tIns="46112" rIns="92222" bIns="46112" rtlCol="0" anchor="b"/>
          <a:lstStyle>
            <a:lvl1pPr algn="r">
              <a:defRPr sz="1200"/>
            </a:lvl1pPr>
          </a:lstStyle>
          <a:p>
            <a:fld id="{A02E4635-7844-4EFD-843D-24F877E47AA4}" type="slidenum">
              <a:rPr kumimoji="1" lang="ja-JP" altLang="en-US" smtClean="0"/>
              <a:t>‹#›</a:t>
            </a:fld>
            <a:endParaRPr kumimoji="1" lang="ja-JP" altLang="en-US"/>
          </a:p>
        </p:txBody>
      </p:sp>
    </p:spTree>
    <p:extLst>
      <p:ext uri="{BB962C8B-B14F-4D97-AF65-F5344CB8AC3E}">
        <p14:creationId xmlns:p14="http://schemas.microsoft.com/office/powerpoint/2010/main" val="42507043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02E4635-7844-4EFD-843D-24F877E47AA4}" type="slidenum">
              <a:rPr kumimoji="1" lang="ja-JP" altLang="en-US" smtClean="0"/>
              <a:t>0</a:t>
            </a:fld>
            <a:endParaRPr kumimoji="1" lang="ja-JP" altLang="en-US"/>
          </a:p>
        </p:txBody>
      </p:sp>
    </p:spTree>
    <p:extLst>
      <p:ext uri="{BB962C8B-B14F-4D97-AF65-F5344CB8AC3E}">
        <p14:creationId xmlns:p14="http://schemas.microsoft.com/office/powerpoint/2010/main" val="39063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6795CE9-8B82-44BF-AB35-79E50BBB1FF5}" type="datetime1">
              <a:rPr kumimoji="1" lang="ja-JP" altLang="en-US" smtClean="0"/>
              <a:t>2019/11/20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3687899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BA1E997-9066-4460-9424-7497CD4770DD}" type="datetime1">
              <a:rPr kumimoji="1" lang="ja-JP" altLang="en-US" smtClean="0"/>
              <a:t>2019/11/20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550273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568F21-B692-452F-9360-D3FCD8498732}" type="datetime1">
              <a:rPr kumimoji="1" lang="ja-JP" altLang="en-US" smtClean="0"/>
              <a:t>2019/11/20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3101350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D79F500-0734-4979-9152-AE842218F1B0}" type="datetime1">
              <a:rPr kumimoji="1" lang="ja-JP" altLang="en-US" smtClean="0"/>
              <a:t>2019/11/20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4251643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C05F59C-B503-484C-BFCB-1FD835A98721}" type="datetime1">
              <a:rPr kumimoji="1" lang="ja-JP" altLang="en-US" smtClean="0"/>
              <a:t>2019/11/20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3869111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CC78276-B4D0-4EBC-BFDD-958EF630626C}" type="datetime1">
              <a:rPr kumimoji="1" lang="ja-JP" altLang="en-US" smtClean="0"/>
              <a:t>2019/11/20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2300580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F0BA59A-5F8C-4901-9A73-26951E489AD4}" type="datetime1">
              <a:rPr kumimoji="1" lang="ja-JP" altLang="en-US" smtClean="0"/>
              <a:t>2019/11/20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246874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5817045-5BCE-4EFE-B9C4-C644CC5E115F}" type="datetime1">
              <a:rPr kumimoji="1" lang="ja-JP" altLang="en-US" smtClean="0"/>
              <a:t>2019/11/20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316603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D303435-B0B4-4855-98AE-993D7D4083F9}" type="datetime1">
              <a:rPr kumimoji="1" lang="ja-JP" altLang="en-US" smtClean="0"/>
              <a:t>2019/11/20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2057911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4479ED6-087F-4E05-B814-826E42BA86E8}" type="datetime1">
              <a:rPr kumimoji="1" lang="ja-JP" altLang="en-US" smtClean="0"/>
              <a:t>2019/11/20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1805064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35C414B-151F-4EDF-BCAE-4A56D675D5BA}" type="datetime1">
              <a:rPr kumimoji="1" lang="ja-JP" altLang="en-US" smtClean="0"/>
              <a:t>2019/11/20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3003430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1B1A2E-77E0-43F7-813E-B74DECE274AA}" type="datetime1">
              <a:rPr kumimoji="1" lang="ja-JP" altLang="en-US" smtClean="0"/>
              <a:t>2019/11/20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2151832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834" y="836712"/>
            <a:ext cx="9149834" cy="1569660"/>
          </a:xfrm>
          <a:prstGeom prst="rect">
            <a:avLst/>
          </a:prstGeom>
          <a:solidFill>
            <a:schemeClr val="accent1"/>
          </a:solidFill>
        </p:spPr>
        <p:txBody>
          <a:bodyPr wrap="square" rtlCol="0">
            <a:spAutoFit/>
          </a:bodyPr>
          <a:lstStyle/>
          <a:p>
            <a:pPr algn="ctr"/>
            <a:endParaRPr lang="en-US" altLang="ja-JP"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大阪・夢洲地区特定複合観光施設区域整備</a:t>
            </a:r>
            <a:endParaRPr lang="en-US" altLang="ja-JP"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実施方針（案）等について</a:t>
            </a:r>
            <a:endParaRPr lang="en-US" altLang="ja-JP"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0" y="5736652"/>
            <a:ext cx="9144000" cy="369332"/>
          </a:xfrm>
          <a:prstGeom prst="rect">
            <a:avLst/>
          </a:prstGeom>
          <a:noFill/>
        </p:spPr>
        <p:txBody>
          <a:bodyPr wrap="square" rtlCol="0">
            <a:spAutoFit/>
          </a:bodyPr>
          <a:lstStyle/>
          <a:p>
            <a:pPr algn="ctr"/>
            <a: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b="1" dirty="0">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0" y="6135679"/>
            <a:ext cx="9144000" cy="369332"/>
          </a:xfrm>
          <a:prstGeom prst="rect">
            <a:avLst/>
          </a:prstGeom>
          <a:noFill/>
        </p:spPr>
        <p:txBody>
          <a:bodyPr wrap="square" rtlCol="0">
            <a:spAutoFit/>
          </a:bodyPr>
          <a:lstStyle/>
          <a:p>
            <a:pPr algn="ct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ＩＲ推進局</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5834" y="2868519"/>
            <a:ext cx="9144000" cy="1754326"/>
          </a:xfrm>
          <a:prstGeom prst="rect">
            <a:avLst/>
          </a:prstGeom>
          <a:noFill/>
        </p:spPr>
        <p:txBody>
          <a:bodyPr wrap="square" rtlCol="0">
            <a:spAutoFit/>
          </a:bodyPr>
          <a:lstStyle/>
          <a:p>
            <a:pPr>
              <a:lnSpc>
                <a:spcPct val="200000"/>
              </a:lnSpc>
            </a:pP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　　　　　　　　　　　　　　１　ＩＲのプロセス・</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実施方針について</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200000"/>
              </a:lnSpc>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２　実施方針（案）の概要</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200000"/>
              </a:lnSpc>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３　土地契約条件の概要　</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参考</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7236296" y="172200"/>
            <a:ext cx="1584176" cy="553998"/>
          </a:xfrm>
          <a:prstGeom prst="rect">
            <a:avLst/>
          </a:prstGeom>
          <a:noFill/>
          <a:ln w="9525">
            <a:solidFill>
              <a:schemeClr val="tx1"/>
            </a:solidFill>
          </a:ln>
        </p:spPr>
        <p:txBody>
          <a:bodyPr wrap="square" lIns="108000" tIns="36000" rIns="108000" bIns="36000" rtlCol="0" anchor="b" anchorCtr="0">
            <a:spAutoFit/>
          </a:bodyPr>
          <a:lstStyle/>
          <a:p>
            <a:pPr algn="dist">
              <a:lnSpc>
                <a:spcPts val="1200"/>
              </a:lnSpc>
            </a:pPr>
            <a:r>
              <a:rPr kumimoji="1" lang="ja-JP" altLang="en-US" sz="1200" dirty="0" smtClean="0"/>
              <a:t>令和</a:t>
            </a:r>
            <a:r>
              <a:rPr kumimoji="1" lang="ja-JP" altLang="en-US" sz="1200" dirty="0" smtClean="0">
                <a:latin typeface="+mj-ea"/>
                <a:ea typeface="+mj-ea"/>
              </a:rPr>
              <a:t>元年</a:t>
            </a:r>
            <a:r>
              <a:rPr kumimoji="1" lang="en-US" altLang="ja-JP" sz="1200" dirty="0" smtClean="0">
                <a:latin typeface="+mj-ea"/>
                <a:ea typeface="+mj-ea"/>
              </a:rPr>
              <a:t>11</a:t>
            </a:r>
            <a:r>
              <a:rPr kumimoji="1" lang="ja-JP" altLang="en-US" sz="1200" dirty="0" smtClean="0">
                <a:latin typeface="+mj-ea"/>
                <a:ea typeface="+mj-ea"/>
              </a:rPr>
              <a:t>月</a:t>
            </a:r>
            <a:r>
              <a:rPr lang="en-US" altLang="ja-JP" sz="1200" dirty="0">
                <a:latin typeface="+mj-ea"/>
                <a:ea typeface="+mj-ea"/>
              </a:rPr>
              <a:t>20</a:t>
            </a:r>
            <a:r>
              <a:rPr kumimoji="1" lang="ja-JP" altLang="en-US" sz="1200" dirty="0" smtClean="0">
                <a:latin typeface="+mj-ea"/>
                <a:ea typeface="+mj-ea"/>
              </a:rPr>
              <a:t>日</a:t>
            </a:r>
            <a:endParaRPr kumimoji="1" lang="en-US" altLang="ja-JP" sz="1200" dirty="0" smtClean="0">
              <a:latin typeface="+mj-ea"/>
              <a:ea typeface="+mj-ea"/>
            </a:endParaRPr>
          </a:p>
          <a:p>
            <a:pPr algn="dist">
              <a:lnSpc>
                <a:spcPts val="1200"/>
              </a:lnSpc>
            </a:pPr>
            <a:r>
              <a:rPr lang="ja-JP" altLang="en-US" sz="1200" dirty="0" smtClean="0">
                <a:latin typeface="+mj-ea"/>
                <a:ea typeface="+mj-ea"/>
              </a:rPr>
              <a:t>戦略本部会議</a:t>
            </a:r>
            <a:r>
              <a:rPr lang="ja-JP" altLang="en-US" sz="1200" dirty="0" smtClean="0"/>
              <a:t>資料</a:t>
            </a:r>
            <a:endParaRPr lang="en-US" altLang="ja-JP" sz="1200" dirty="0" smtClean="0"/>
          </a:p>
          <a:p>
            <a:pPr algn="dist">
              <a:lnSpc>
                <a:spcPts val="1200"/>
              </a:lnSpc>
            </a:pPr>
            <a:r>
              <a:rPr kumimoji="1" lang="ja-JP" altLang="en-US" sz="1200" dirty="0" smtClean="0"/>
              <a:t>ＩＲ推進局</a:t>
            </a:r>
            <a:endParaRPr kumimoji="1" lang="ja-JP" altLang="en-US" sz="1200" dirty="0"/>
          </a:p>
        </p:txBody>
      </p:sp>
    </p:spTree>
    <p:extLst>
      <p:ext uri="{BB962C8B-B14F-4D97-AF65-F5344CB8AC3E}">
        <p14:creationId xmlns:p14="http://schemas.microsoft.com/office/powerpoint/2010/main" val="29521643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876256" y="6499286"/>
            <a:ext cx="2133600" cy="365125"/>
          </a:xfrm>
        </p:spPr>
        <p:txBody>
          <a:bodyPr/>
          <a:lstStyle/>
          <a:p>
            <a:fld id="{8138B988-03A0-4C61-87A5-A6ADD3801F5D}" type="slidenum">
              <a:rPr kumimoji="1" lang="ja-JP" altLang="en-US" smtClean="0"/>
              <a:t>9</a:t>
            </a:fld>
            <a:endParaRPr kumimoji="1" lang="ja-JP" altLang="en-US"/>
          </a:p>
        </p:txBody>
      </p:sp>
      <p:sp>
        <p:nvSpPr>
          <p:cNvPr id="4" name="テキスト ボックス 3"/>
          <p:cNvSpPr txBox="1"/>
          <p:nvPr/>
        </p:nvSpPr>
        <p:spPr>
          <a:xfrm>
            <a:off x="242758" y="476293"/>
            <a:ext cx="3825186" cy="257369"/>
          </a:xfrm>
          <a:prstGeom prst="rect">
            <a:avLst/>
          </a:prstGeom>
          <a:solidFill>
            <a:schemeClr val="bg1"/>
          </a:soli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12</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事業スケジュール・今後のスケジュール（予定）</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669397953"/>
              </p:ext>
            </p:extLst>
          </p:nvPr>
        </p:nvGraphicFramePr>
        <p:xfrm>
          <a:off x="1187624" y="2349259"/>
          <a:ext cx="6408712" cy="3156723"/>
        </p:xfrm>
        <a:graphic>
          <a:graphicData uri="http://schemas.openxmlformats.org/drawingml/2006/table">
            <a:tbl>
              <a:tblPr firstRow="1" bandRow="1">
                <a:tableStyleId>{5C22544A-7EE6-4342-B048-85BDC9FD1C3A}</a:tableStyleId>
              </a:tblPr>
              <a:tblGrid>
                <a:gridCol w="1898848">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3213720">
                  <a:extLst>
                    <a:ext uri="{9D8B030D-6E8A-4147-A177-3AD203B41FA5}">
                      <a16:colId xmlns:a16="http://schemas.microsoft.com/office/drawing/2014/main" val="20002"/>
                    </a:ext>
                  </a:extLst>
                </a:gridCol>
              </a:tblGrid>
              <a:tr h="366553">
                <a:tc gridSpan="2">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rPr>
                        <a:t>スケジュール（予定）</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rPr>
                        <a:t>内　容</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66553">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令和元年（</a:t>
                      </a:r>
                      <a:r>
                        <a:rPr kumimoji="1" lang="en-US" altLang="ja-JP" sz="1200" dirty="0" smtClean="0">
                          <a:solidFill>
                            <a:schemeClr val="tx1"/>
                          </a:solidFill>
                          <a:latin typeface="Meiryo UI" panose="020B0604030504040204" pitchFamily="50" charset="-128"/>
                          <a:ea typeface="Meiryo UI" panose="020B0604030504040204" pitchFamily="50" charset="-128"/>
                        </a:rPr>
                        <a:t>2019</a:t>
                      </a:r>
                      <a:r>
                        <a:rPr kumimoji="1" lang="ja-JP" altLang="en-US" sz="1200" dirty="0" smtClean="0">
                          <a:solidFill>
                            <a:schemeClr val="tx1"/>
                          </a:solidFill>
                          <a:latin typeface="Meiryo UI" panose="020B0604030504040204" pitchFamily="50" charset="-128"/>
                          <a:ea typeface="Meiryo UI" panose="020B0604030504040204" pitchFamily="50" charset="-128"/>
                        </a:rPr>
                        <a:t>年）</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12</a:t>
                      </a:r>
                      <a:r>
                        <a:rPr kumimoji="1" lang="ja-JP" altLang="en-US" sz="1200" dirty="0" smtClean="0">
                          <a:solidFill>
                            <a:schemeClr val="tx1"/>
                          </a:solidFill>
                          <a:latin typeface="Meiryo UI" panose="020B0604030504040204" pitchFamily="50" charset="-128"/>
                          <a:ea typeface="Meiryo UI" panose="020B0604030504040204" pitchFamily="50" charset="-128"/>
                        </a:rPr>
                        <a:t>月</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募集要項等の公表</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66553">
                <a:tc rowSpan="4">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令和２年（</a:t>
                      </a:r>
                      <a:r>
                        <a:rPr kumimoji="1" lang="en-US" altLang="ja-JP" sz="1200" dirty="0" smtClean="0">
                          <a:solidFill>
                            <a:schemeClr val="tx1"/>
                          </a:solidFill>
                          <a:latin typeface="Meiryo UI" panose="020B0604030504040204" pitchFamily="50" charset="-128"/>
                          <a:ea typeface="Meiryo UI" panose="020B0604030504040204" pitchFamily="50" charset="-128"/>
                        </a:rPr>
                        <a:t>2020</a:t>
                      </a:r>
                      <a:r>
                        <a:rPr kumimoji="1" lang="ja-JP" altLang="en-US" sz="1200" dirty="0" smtClean="0">
                          <a:solidFill>
                            <a:schemeClr val="tx1"/>
                          </a:solidFill>
                          <a:latin typeface="Meiryo UI" panose="020B0604030504040204" pitchFamily="50" charset="-128"/>
                          <a:ea typeface="Meiryo UI" panose="020B0604030504040204" pitchFamily="50" charset="-128"/>
                        </a:rPr>
                        <a:t>年）</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４月頃</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提案書類の提出期限</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66553">
                <a:tc vMerge="1">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６月頃</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事業予定者の選定</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66553">
                <a:tc vMerge="1">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7</a:t>
                      </a:r>
                      <a:r>
                        <a:rPr kumimoji="1" lang="ja-JP" altLang="en-US" sz="1200" dirty="0" smtClean="0">
                          <a:solidFill>
                            <a:schemeClr val="tx1"/>
                          </a:solidFill>
                          <a:latin typeface="Meiryo UI" panose="020B0604030504040204" pitchFamily="50" charset="-128"/>
                          <a:ea typeface="Meiryo UI" panose="020B0604030504040204" pitchFamily="50" charset="-128"/>
                        </a:rPr>
                        <a:t>月～</a:t>
                      </a:r>
                      <a:r>
                        <a:rPr kumimoji="1" lang="en-US" altLang="ja-JP" sz="1200" dirty="0" smtClean="0">
                          <a:solidFill>
                            <a:schemeClr val="tx1"/>
                          </a:solidFill>
                          <a:latin typeface="Meiryo UI" panose="020B0604030504040204" pitchFamily="50" charset="-128"/>
                          <a:ea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rPr>
                        <a:t>月頃</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区域整備計画の作成及び公聴会等の実施</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87878903"/>
                  </a:ext>
                </a:extLst>
              </a:tr>
              <a:tr h="366553">
                <a:tc vMerge="1">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11</a:t>
                      </a:r>
                      <a:r>
                        <a:rPr kumimoji="1" lang="ja-JP" altLang="en-US" sz="1200" dirty="0" smtClean="0">
                          <a:solidFill>
                            <a:schemeClr val="tx1"/>
                          </a:solidFill>
                          <a:latin typeface="Meiryo UI" panose="020B0604030504040204" pitchFamily="50" charset="-128"/>
                          <a:ea typeface="Meiryo UI" panose="020B0604030504040204" pitchFamily="50" charset="-128"/>
                        </a:rPr>
                        <a:t>月～</a:t>
                      </a:r>
                      <a:r>
                        <a:rPr kumimoji="1" lang="en-US" altLang="ja-JP" sz="1200" dirty="0" smtClean="0">
                          <a:solidFill>
                            <a:schemeClr val="tx1"/>
                          </a:solidFill>
                          <a:latin typeface="Meiryo UI" panose="020B0604030504040204" pitchFamily="50" charset="-128"/>
                          <a:ea typeface="Meiryo UI" panose="020B0604030504040204" pitchFamily="50" charset="-128"/>
                        </a:rPr>
                        <a:t>12</a:t>
                      </a:r>
                      <a:r>
                        <a:rPr kumimoji="1" lang="ja-JP" altLang="en-US" sz="1200" dirty="0" smtClean="0">
                          <a:solidFill>
                            <a:schemeClr val="tx1"/>
                          </a:solidFill>
                          <a:latin typeface="Meiryo UI" panose="020B0604030504040204" pitchFamily="50" charset="-128"/>
                          <a:ea typeface="Meiryo UI" panose="020B0604030504040204" pitchFamily="50" charset="-128"/>
                        </a:rPr>
                        <a:t>月頃</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府議会・市会の同意</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0606594"/>
                  </a:ext>
                </a:extLst>
              </a:tr>
              <a:tr h="366553">
                <a:tc rowSpan="2">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令和３年（</a:t>
                      </a:r>
                      <a:r>
                        <a:rPr kumimoji="1" lang="en-US" altLang="ja-JP" sz="1200" dirty="0" smtClean="0">
                          <a:solidFill>
                            <a:schemeClr val="tx1"/>
                          </a:solidFill>
                          <a:latin typeface="Meiryo UI" panose="020B0604030504040204" pitchFamily="50" charset="-128"/>
                          <a:ea typeface="Meiryo UI" panose="020B0604030504040204" pitchFamily="50" charset="-128"/>
                        </a:rPr>
                        <a:t>2021</a:t>
                      </a:r>
                      <a:r>
                        <a:rPr kumimoji="1" lang="ja-JP" altLang="en-US" sz="1200" dirty="0" smtClean="0">
                          <a:solidFill>
                            <a:schemeClr val="tx1"/>
                          </a:solidFill>
                          <a:latin typeface="Meiryo UI" panose="020B0604030504040204" pitchFamily="50" charset="-128"/>
                          <a:ea typeface="Meiryo UI" panose="020B0604030504040204" pitchFamily="50" charset="-128"/>
                        </a:rPr>
                        <a:t>年）</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１月～</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区域整備計画の認定の申請 ・ 認定（国）</a:t>
                      </a: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１</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90852">
                <a:tc vMerge="1">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rPr>
                        <a:t>秋頃</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実施協定の締結 ・ 設置運営事業の開始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土地引渡し ・ 工事着工　</a:t>
                      </a: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２</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10" name="テキスト ボックス 9"/>
          <p:cNvSpPr txBox="1"/>
          <p:nvPr/>
        </p:nvSpPr>
        <p:spPr>
          <a:xfrm>
            <a:off x="467545" y="878057"/>
            <a:ext cx="8013524" cy="1326807"/>
          </a:xfrm>
          <a:prstGeom prst="rect">
            <a:avLst/>
          </a:prstGeom>
          <a:noFill/>
          <a:ln>
            <a:noFill/>
            <a:prstDash val="dash"/>
          </a:ln>
        </p:spPr>
        <p:txBody>
          <a:bodyPr wrap="square" rIns="36000" rtlCol="0" anchor="ctr">
            <a:noAutofit/>
          </a:bodyPr>
          <a:lstStyle/>
          <a:p>
            <a:pPr marL="171450" indent="-171450">
              <a:spcBef>
                <a:spcPts val="600"/>
              </a:spcBef>
              <a:buFont typeface="Wingdings" panose="05000000000000000000" pitchFamily="2" charset="2"/>
              <a:buChar char="l"/>
            </a:pPr>
            <a:r>
              <a:rPr lang="ja-JP" altLang="en-US" sz="1200" dirty="0" smtClean="0">
                <a:latin typeface="Meiryo UI" panose="020B0604030504040204" pitchFamily="50" charset="-128"/>
                <a:ea typeface="Meiryo UI" panose="020B0604030504040204" pitchFamily="50" charset="-128"/>
              </a:rPr>
              <a:t>Ｉ</a:t>
            </a:r>
            <a:r>
              <a:rPr lang="ja-JP" altLang="en-US" sz="1200" dirty="0">
                <a:latin typeface="Meiryo UI" panose="020B0604030504040204" pitchFamily="50" charset="-128"/>
                <a:ea typeface="Meiryo UI" panose="020B0604030504040204" pitchFamily="50" charset="-128"/>
              </a:rPr>
              <a:t>Ｒ</a:t>
            </a:r>
            <a:r>
              <a:rPr lang="ja-JP" altLang="en-US" sz="1200" dirty="0" smtClean="0">
                <a:latin typeface="Meiryo UI" panose="020B0604030504040204" pitchFamily="50" charset="-128"/>
                <a:ea typeface="Meiryo UI" panose="020B0604030504040204" pitchFamily="50" charset="-128"/>
              </a:rPr>
              <a:t>施設</a:t>
            </a:r>
            <a:r>
              <a:rPr lang="ja-JP" altLang="en-US" sz="1200" dirty="0">
                <a:latin typeface="Meiryo UI" panose="020B0604030504040204" pitchFamily="50" charset="-128"/>
                <a:ea typeface="Meiryo UI" panose="020B0604030504040204" pitchFamily="50" charset="-128"/>
              </a:rPr>
              <a:t>の開業については、</a:t>
            </a:r>
            <a:r>
              <a:rPr lang="en-US" altLang="ja-JP" sz="1200" dirty="0">
                <a:latin typeface="Meiryo UI" panose="020B0604030504040204" pitchFamily="50" charset="-128"/>
                <a:ea typeface="Meiryo UI" panose="020B0604030504040204" pitchFamily="50" charset="-128"/>
              </a:rPr>
              <a:t>2025</a:t>
            </a:r>
            <a:r>
              <a:rPr lang="ja-JP" altLang="en-US" sz="1200" dirty="0">
                <a:latin typeface="Meiryo UI" panose="020B0604030504040204" pitchFamily="50" charset="-128"/>
                <a:ea typeface="Meiryo UI" panose="020B0604030504040204" pitchFamily="50" charset="-128"/>
              </a:rPr>
              <a:t>年の大阪・関西万博前</a:t>
            </a:r>
            <a:r>
              <a:rPr lang="ja-JP" altLang="en-US" sz="1200" dirty="0" smtClean="0">
                <a:latin typeface="Meiryo UI" panose="020B0604030504040204" pitchFamily="50" charset="-128"/>
                <a:ea typeface="Meiryo UI" panose="020B0604030504040204" pitchFamily="50" charset="-128"/>
              </a:rPr>
              <a:t>のＩ</a:t>
            </a:r>
            <a:r>
              <a:rPr lang="ja-JP" altLang="en-US" sz="1200" dirty="0">
                <a:latin typeface="Meiryo UI" panose="020B0604030504040204" pitchFamily="50" charset="-128"/>
                <a:ea typeface="Meiryo UI" panose="020B0604030504040204" pitchFamily="50" charset="-128"/>
              </a:rPr>
              <a:t>Ｒ</a:t>
            </a:r>
            <a:r>
              <a:rPr lang="ja-JP" altLang="en-US" sz="1200" dirty="0" smtClean="0">
                <a:latin typeface="Meiryo UI" panose="020B0604030504040204" pitchFamily="50" charset="-128"/>
                <a:ea typeface="Meiryo UI" panose="020B0604030504040204" pitchFamily="50" charset="-128"/>
              </a:rPr>
              <a:t>開業</a:t>
            </a:r>
            <a:r>
              <a:rPr lang="ja-JP" altLang="en-US" sz="1200" dirty="0">
                <a:latin typeface="Meiryo UI" panose="020B0604030504040204" pitchFamily="50" charset="-128"/>
                <a:ea typeface="Meiryo UI" panose="020B0604030504040204" pitchFamily="50" charset="-128"/>
              </a:rPr>
              <a:t>を</a:t>
            </a:r>
            <a:r>
              <a:rPr lang="ja-JP" altLang="en-US" sz="1200" dirty="0" smtClean="0">
                <a:latin typeface="Meiryo UI" panose="020B0604030504040204" pitchFamily="50" charset="-128"/>
                <a:ea typeface="Meiryo UI" panose="020B0604030504040204" pitchFamily="50" charset="-128"/>
              </a:rPr>
              <a:t>めざしつつ、世界最高水準のＩ</a:t>
            </a:r>
            <a:r>
              <a:rPr lang="ja-JP" altLang="en-US" sz="1200" dirty="0">
                <a:latin typeface="Meiryo UI" panose="020B0604030504040204" pitchFamily="50" charset="-128"/>
                <a:ea typeface="Meiryo UI" panose="020B0604030504040204" pitchFamily="50" charset="-128"/>
              </a:rPr>
              <a:t>Ｒ</a:t>
            </a:r>
            <a:r>
              <a:rPr lang="ja-JP" altLang="en-US" sz="1200" dirty="0" smtClean="0">
                <a:latin typeface="Meiryo UI" panose="020B0604030504040204" pitchFamily="50" charset="-128"/>
                <a:ea typeface="Meiryo UI" panose="020B0604030504040204" pitchFamily="50" charset="-128"/>
              </a:rPr>
              <a:t>及び早期</a:t>
            </a:r>
            <a:r>
              <a:rPr lang="ja-JP" altLang="en-US" sz="1200" dirty="0">
                <a:latin typeface="Meiryo UI" panose="020B0604030504040204" pitchFamily="50" charset="-128"/>
                <a:ea typeface="Meiryo UI" panose="020B0604030504040204" pitchFamily="50" charset="-128"/>
              </a:rPr>
              <a:t>開業に</a:t>
            </a:r>
            <a:r>
              <a:rPr lang="ja-JP" altLang="en-US" sz="1200" dirty="0" smtClean="0">
                <a:latin typeface="Meiryo UI" panose="020B0604030504040204" pitchFamily="50" charset="-128"/>
                <a:ea typeface="Meiryo UI" panose="020B0604030504040204" pitchFamily="50" charset="-128"/>
              </a:rPr>
              <a:t>よる速やか</a:t>
            </a:r>
            <a:r>
              <a:rPr lang="ja-JP" altLang="en-US" sz="1200" dirty="0">
                <a:latin typeface="Meiryo UI" panose="020B0604030504040204" pitchFamily="50" charset="-128"/>
                <a:ea typeface="Meiryo UI" panose="020B0604030504040204" pitchFamily="50" charset="-128"/>
              </a:rPr>
              <a:t>な事業効果の発現が実現できる</a:t>
            </a:r>
            <a:r>
              <a:rPr lang="ja-JP" altLang="en-US" sz="1200" dirty="0" smtClean="0">
                <a:latin typeface="Meiryo UI" panose="020B0604030504040204" pitchFamily="50" charset="-128"/>
                <a:ea typeface="Meiryo UI" panose="020B0604030504040204" pitchFamily="50" charset="-128"/>
              </a:rPr>
              <a:t>よう、公民</a:t>
            </a:r>
            <a:r>
              <a:rPr lang="ja-JP" altLang="en-US" sz="1200" dirty="0">
                <a:latin typeface="Meiryo UI" panose="020B0604030504040204" pitchFamily="50" charset="-128"/>
                <a:ea typeface="Meiryo UI" panose="020B0604030504040204" pitchFamily="50" charset="-128"/>
              </a:rPr>
              <a:t>連携して取り組む。</a:t>
            </a:r>
            <a:endParaRPr lang="en-US" altLang="ja-JP" sz="1200" dirty="0">
              <a:latin typeface="Meiryo UI" panose="020B0604030504040204" pitchFamily="50" charset="-128"/>
              <a:ea typeface="Meiryo UI" panose="020B0604030504040204" pitchFamily="50" charset="-128"/>
            </a:endParaRPr>
          </a:p>
          <a:p>
            <a:pPr marL="171450" indent="-171450">
              <a:spcBef>
                <a:spcPts val="600"/>
              </a:spcBef>
              <a:buFont typeface="Wingdings" panose="05000000000000000000" pitchFamily="2" charset="2"/>
              <a:buChar char="l"/>
            </a:pPr>
            <a:r>
              <a:rPr lang="ja-JP" altLang="en-US" sz="1200" dirty="0">
                <a:latin typeface="Meiryo UI" panose="020B0604030504040204" pitchFamily="50" charset="-128"/>
                <a:ea typeface="Meiryo UI" panose="020B0604030504040204" pitchFamily="50" charset="-128"/>
              </a:rPr>
              <a:t>なお</a:t>
            </a:r>
            <a:r>
              <a:rPr lang="ja-JP" altLang="en-US" sz="1200" dirty="0" smtClean="0">
                <a:latin typeface="Meiryo UI" panose="020B0604030504040204" pitchFamily="50" charset="-128"/>
                <a:ea typeface="Meiryo UI" panose="020B0604030504040204" pitchFamily="50" charset="-128"/>
              </a:rPr>
              <a:t>、施設</a:t>
            </a:r>
            <a:r>
              <a:rPr lang="ja-JP" altLang="en-US" sz="1200" dirty="0">
                <a:latin typeface="Meiryo UI" panose="020B0604030504040204" pitchFamily="50" charset="-128"/>
                <a:ea typeface="Meiryo UI" panose="020B0604030504040204" pitchFamily="50" charset="-128"/>
              </a:rPr>
              <a:t>計画に応じた建設期間の設定、並びに大阪・関西万博及びインフラ工事等も含めた工事条件が必ずしも明確でないこと等に</a:t>
            </a:r>
            <a:r>
              <a:rPr lang="ja-JP" altLang="en-US" sz="1200" dirty="0" smtClean="0">
                <a:latin typeface="Meiryo UI" panose="020B0604030504040204" pitchFamily="50" charset="-128"/>
                <a:ea typeface="Meiryo UI" panose="020B0604030504040204" pitchFamily="50" charset="-128"/>
              </a:rPr>
              <a:t>鑑みた具体的な条件等の詳細は、募集要項等において示す。</a:t>
            </a:r>
            <a:endParaRPr lang="en-US" altLang="ja-JP" sz="1200" dirty="0" smtClean="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5206752" y="5487706"/>
            <a:ext cx="2736304" cy="514927"/>
          </a:xfrm>
          <a:prstGeom prst="rect">
            <a:avLst/>
          </a:prstGeom>
          <a:noFill/>
          <a:ln>
            <a:noFill/>
            <a:prstDash val="dash"/>
          </a:ln>
        </p:spPr>
        <p:txBody>
          <a:bodyPr wrap="square" rIns="36000" rtlCol="0" anchor="ctr">
            <a:noAutofit/>
          </a:bodyPr>
          <a:lstStyle/>
          <a:p>
            <a:pPr>
              <a:spcBef>
                <a:spcPts val="600"/>
              </a:spcBef>
            </a:pP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１　国のスケジュールは想定</a:t>
            </a:r>
            <a:r>
              <a:rPr lang="en-US" altLang="ja-JP" sz="1200" dirty="0" smtClean="0">
                <a:latin typeface="Meiryo UI" panose="020B0604030504040204" pitchFamily="50" charset="-128"/>
                <a:ea typeface="Meiryo UI" panose="020B0604030504040204" pitchFamily="50" charset="-128"/>
              </a:rPr>
              <a:t/>
            </a:r>
            <a:br>
              <a:rPr lang="en-US" altLang="ja-JP" sz="1200" dirty="0" smtClean="0">
                <a:latin typeface="Meiryo UI" panose="020B0604030504040204" pitchFamily="50" charset="-128"/>
                <a:ea typeface="Meiryo UI" panose="020B0604030504040204" pitchFamily="50" charset="-128"/>
              </a:rPr>
            </a:b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２</a:t>
            </a:r>
            <a:r>
              <a:rPr lang="ja-JP" altLang="en-US" sz="1200" dirty="0">
                <a:latin typeface="Meiryo UI" panose="020B0604030504040204" pitchFamily="50" charset="-128"/>
                <a:ea typeface="Meiryo UI" panose="020B0604030504040204" pitchFamily="50" charset="-128"/>
              </a:rPr>
              <a:t>　時期</a:t>
            </a:r>
            <a:r>
              <a:rPr lang="ja-JP" altLang="en-US" sz="1200" dirty="0" smtClean="0">
                <a:latin typeface="Meiryo UI" panose="020B0604030504040204" pitchFamily="50" charset="-128"/>
                <a:ea typeface="Meiryo UI" panose="020B0604030504040204" pitchFamily="50" charset="-128"/>
              </a:rPr>
              <a:t>は事</a:t>
            </a:r>
            <a:r>
              <a:rPr lang="ja-JP" altLang="en-US" sz="1200" dirty="0">
                <a:latin typeface="Meiryo UI" panose="020B0604030504040204" pitchFamily="50" charset="-128"/>
                <a:ea typeface="Meiryo UI" panose="020B0604030504040204" pitchFamily="50" charset="-128"/>
              </a:rPr>
              <a:t>業者の提案による</a:t>
            </a:r>
          </a:p>
        </p:txBody>
      </p:sp>
    </p:spTree>
    <p:extLst>
      <p:ext uri="{BB962C8B-B14F-4D97-AF65-F5344CB8AC3E}">
        <p14:creationId xmlns:p14="http://schemas.microsoft.com/office/powerpoint/2010/main" val="5967752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152688"/>
            <a:ext cx="9144000" cy="46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３　土地契約条件の概要　</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参考</a:t>
            </a:r>
            <a:r>
              <a:rPr lang="en-US" altLang="ja-JP"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graphicFrame>
        <p:nvGraphicFramePr>
          <p:cNvPr id="14" name="表 13"/>
          <p:cNvGraphicFramePr>
            <a:graphicFrameLocks noGrp="1"/>
          </p:cNvGraphicFramePr>
          <p:nvPr>
            <p:extLst/>
          </p:nvPr>
        </p:nvGraphicFramePr>
        <p:xfrm>
          <a:off x="323528" y="764702"/>
          <a:ext cx="8496944" cy="5769671"/>
        </p:xfrm>
        <a:graphic>
          <a:graphicData uri="http://schemas.openxmlformats.org/drawingml/2006/table">
            <a:tbl>
              <a:tblPr firstRow="1">
                <a:tableStyleId>{5940675A-B579-460E-94D1-54222C63F5DA}</a:tableStyleId>
              </a:tblPr>
              <a:tblGrid>
                <a:gridCol w="1652567">
                  <a:extLst>
                    <a:ext uri="{9D8B030D-6E8A-4147-A177-3AD203B41FA5}">
                      <a16:colId xmlns:a16="http://schemas.microsoft.com/office/drawing/2014/main" val="20001"/>
                    </a:ext>
                  </a:extLst>
                </a:gridCol>
                <a:gridCol w="2269126">
                  <a:extLst>
                    <a:ext uri="{9D8B030D-6E8A-4147-A177-3AD203B41FA5}">
                      <a16:colId xmlns:a16="http://schemas.microsoft.com/office/drawing/2014/main" val="20002"/>
                    </a:ext>
                  </a:extLst>
                </a:gridCol>
                <a:gridCol w="4575251">
                  <a:extLst>
                    <a:ext uri="{9D8B030D-6E8A-4147-A177-3AD203B41FA5}">
                      <a16:colId xmlns:a16="http://schemas.microsoft.com/office/drawing/2014/main" val="20003"/>
                    </a:ext>
                  </a:extLst>
                </a:gridCol>
              </a:tblGrid>
              <a:tr h="306969">
                <a:tc>
                  <a:txBody>
                    <a:bodyPr/>
                    <a:lstStyle/>
                    <a:p>
                      <a:pPr algn="ctr">
                        <a:spcBef>
                          <a:spcPts val="0"/>
                        </a:spcBef>
                        <a:spcAft>
                          <a:spcPts val="0"/>
                        </a:spcAft>
                      </a:pP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項目</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solidFill>
                      <a:schemeClr val="accent5">
                        <a:lumMod val="75000"/>
                      </a:schemeClr>
                    </a:solidFill>
                  </a:tcPr>
                </a:tc>
                <a:tc>
                  <a:txBody>
                    <a:bodyPr/>
                    <a:lstStyle/>
                    <a:p>
                      <a:pPr algn="ctr">
                        <a:spcBef>
                          <a:spcPts val="0"/>
                        </a:spcBef>
                        <a:spcAft>
                          <a:spcPts val="0"/>
                        </a:spcAft>
                      </a:pP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条件</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solidFill>
                      <a:schemeClr val="accent5">
                        <a:lumMod val="75000"/>
                      </a:schemeClr>
                    </a:solidFill>
                  </a:tcPr>
                </a:tc>
                <a:tc>
                  <a:txBody>
                    <a:bodyPr/>
                    <a:lstStyle/>
                    <a:p>
                      <a:pPr algn="ctr">
                        <a:spcBef>
                          <a:spcPts val="0"/>
                        </a:spcBef>
                        <a:spcAft>
                          <a:spcPts val="0"/>
                        </a:spcAft>
                      </a:pP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備　考</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solidFill>
                      <a:schemeClr val="accent5">
                        <a:lumMod val="75000"/>
                      </a:schemeClr>
                    </a:solidFill>
                  </a:tcPr>
                </a:tc>
                <a:extLst>
                  <a:ext uri="{0D108BD9-81ED-4DB2-BD59-A6C34878D82A}">
                    <a16:rowId xmlns:a16="http://schemas.microsoft.com/office/drawing/2014/main" val="10000"/>
                  </a:ext>
                </a:extLst>
              </a:tr>
              <a:tr h="383118">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u="none" dirty="0" smtClean="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契約方法</a:t>
                      </a:r>
                      <a:endParaRPr kumimoji="1" lang="en-US" altLang="ja-JP" sz="1200" b="0" u="none" dirty="0" smtClean="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solidFill>
                      <a:schemeClr val="bg1"/>
                    </a:solidFill>
                  </a:tcPr>
                </a:tc>
                <a:tc>
                  <a:txBody>
                    <a:bodyPr/>
                    <a:lstStyle/>
                    <a:p>
                      <a:pPr marL="85725" marR="0" indent="-85725"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事業用定期借地権設定契約</a:t>
                      </a:r>
                      <a:endParaRPr kumimoji="1" lang="en-US" altLang="ja-JP"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4167" marB="34167" anchor="ctr"/>
                </a:tc>
                <a:tc>
                  <a:txBody>
                    <a:bodyPr/>
                    <a:lstStyle/>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endParaRPr kumimoji="1" lang="en-US" altLang="ja-JP"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tc>
                <a:extLst>
                  <a:ext uri="{0D108BD9-81ED-4DB2-BD59-A6C34878D82A}">
                    <a16:rowId xmlns:a16="http://schemas.microsoft.com/office/drawing/2014/main" val="10004"/>
                  </a:ext>
                </a:extLst>
              </a:tr>
              <a:tr h="382855">
                <a:tc>
                  <a:txBody>
                    <a:bodyPr/>
                    <a:lstStyle/>
                    <a:p>
                      <a:pPr marL="0" indent="0" algn="ctr">
                        <a:spcBef>
                          <a:spcPts val="0"/>
                        </a:spcBef>
                        <a:spcAft>
                          <a:spcPts val="0"/>
                        </a:spcAft>
                        <a:buFont typeface="+mj-ea"/>
                        <a:buNone/>
                      </a:pPr>
                      <a:r>
                        <a:rPr kumimoji="1" lang="ja-JP" altLang="en-US" sz="1200" b="0" u="none" dirty="0" smtClean="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賃料</a:t>
                      </a:r>
                      <a:endParaRPr kumimoji="1" lang="en-US" altLang="ja-JP" sz="1200" b="0" u="none" dirty="0" smtClean="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solidFill>
                      <a:schemeClr val="bg1"/>
                    </a:solidFill>
                  </a:tcPr>
                </a:tc>
                <a:tc>
                  <a:txBody>
                    <a:bodyPr/>
                    <a:lstStyle/>
                    <a:p>
                      <a:pPr marL="0" indent="0" algn="ctr">
                        <a:spcBef>
                          <a:spcPts val="300"/>
                        </a:spcBef>
                        <a:spcAft>
                          <a:spcPts val="0"/>
                        </a:spcAft>
                        <a:buFont typeface="Arial" panose="020B0604020202020204" pitchFamily="34" charset="0"/>
                        <a:buNone/>
                      </a:pPr>
                      <a:r>
                        <a:rPr kumimoji="1" lang="en-US" altLang="ja-JP"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428</a:t>
                      </a:r>
                      <a:r>
                        <a:rPr kumimoji="1" lang="ja-JP" altLang="en-US"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円／㎡・月</a:t>
                      </a:r>
                      <a:endParaRPr kumimoji="1" lang="en-US" altLang="ja-JP"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4167" marB="34167" anchor="ctr"/>
                </a:tc>
                <a:tc>
                  <a:txBody>
                    <a:bodyPr/>
                    <a:lstStyle/>
                    <a:p>
                      <a:pPr marL="92075" indent="-100013" algn="l">
                        <a:spcBef>
                          <a:spcPts val="0"/>
                        </a:spcBef>
                        <a:spcAft>
                          <a:spcPts val="0"/>
                        </a:spcAft>
                        <a:buFont typeface="Meiryo UI" panose="020B0604030504040204" pitchFamily="50" charset="-128"/>
                        <a:buChar char="*"/>
                      </a:pPr>
                      <a:endParaRPr kumimoji="1" lang="en-US" altLang="ja-JP"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tc>
                <a:extLst>
                  <a:ext uri="{0D108BD9-81ED-4DB2-BD59-A6C34878D82A}">
                    <a16:rowId xmlns:a16="http://schemas.microsoft.com/office/drawing/2014/main" val="548926286"/>
                  </a:ext>
                </a:extLst>
              </a:tr>
              <a:tr h="383909">
                <a:tc>
                  <a:txBody>
                    <a:bodyPr/>
                    <a:lstStyle/>
                    <a:p>
                      <a:pPr marL="0" indent="0" algn="ctr">
                        <a:spcBef>
                          <a:spcPts val="0"/>
                        </a:spcBef>
                        <a:spcAft>
                          <a:spcPts val="0"/>
                        </a:spcAft>
                        <a:buFont typeface="+mj-ea"/>
                        <a:buNone/>
                      </a:pPr>
                      <a:r>
                        <a:rPr kumimoji="1" lang="ja-JP" altLang="en-US" sz="1200" u="none" dirty="0" smtClean="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貸付期間</a:t>
                      </a:r>
                      <a:endParaRPr kumimoji="1" lang="en-US" altLang="ja-JP" sz="1200" b="0" u="none" dirty="0" smtClean="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solidFill>
                      <a:schemeClr val="bg1"/>
                    </a:solidFill>
                  </a:tcPr>
                </a:tc>
                <a:tc>
                  <a:txBody>
                    <a:bodyPr/>
                    <a:lstStyle/>
                    <a:p>
                      <a:pPr marL="0" indent="0" algn="ctr">
                        <a:spcBef>
                          <a:spcPts val="300"/>
                        </a:spcBef>
                        <a:spcAft>
                          <a:spcPts val="0"/>
                        </a:spcAft>
                        <a:buFont typeface="Arial" panose="020B0604020202020204" pitchFamily="34" charset="0"/>
                        <a:buNone/>
                      </a:pPr>
                      <a:r>
                        <a:rPr kumimoji="1" lang="en-US" altLang="ja-JP"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年程度</a:t>
                      </a:r>
                      <a:endParaRPr kumimoji="1" lang="en-US" altLang="ja-JP"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4167" marB="34167" anchor="ctr"/>
                </a:tc>
                <a:tc>
                  <a:txBody>
                    <a:bodyPr/>
                    <a:lstStyle/>
                    <a:p>
                      <a:pPr marL="93663" indent="-93663" algn="l">
                        <a:spcBef>
                          <a:spcPts val="0"/>
                        </a:spcBef>
                        <a:spcAft>
                          <a:spcPts val="0"/>
                        </a:spcAft>
                        <a:buFont typeface="Arial" panose="020B0604020202020204" pitchFamily="34" charset="0"/>
                        <a:buChar char="•"/>
                      </a:pPr>
                      <a:r>
                        <a:rPr kumimoji="1" lang="en-US" altLang="ja-JP"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事業期間の終期と同期間、建設期間・撤去期間を含む</a:t>
                      </a:r>
                      <a:endParaRPr kumimoji="1" lang="en-US" altLang="ja-JP"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tc>
                <a:extLst>
                  <a:ext uri="{0D108BD9-81ED-4DB2-BD59-A6C34878D82A}">
                    <a16:rowId xmlns:a16="http://schemas.microsoft.com/office/drawing/2014/main" val="10005"/>
                  </a:ext>
                </a:extLst>
              </a:tr>
              <a:tr h="718099">
                <a:tc>
                  <a:txBody>
                    <a:bodyPr/>
                    <a:lstStyle/>
                    <a:p>
                      <a:pPr marL="0" indent="0" algn="ctr">
                        <a:spcBef>
                          <a:spcPts val="0"/>
                        </a:spcBef>
                        <a:spcAft>
                          <a:spcPts val="0"/>
                        </a:spcAft>
                        <a:buFont typeface="+mj-ea"/>
                        <a:buNone/>
                      </a:pPr>
                      <a:r>
                        <a:rPr kumimoji="1" lang="ja-JP" altLang="en-US" sz="1200" b="0" u="none" dirty="0" smtClean="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事業期間の延長時</a:t>
                      </a:r>
                      <a:endParaRPr kumimoji="1" lang="en-US" altLang="ja-JP" sz="1200" b="0" u="none" dirty="0" smtClean="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solidFill>
                      <a:schemeClr val="bg1"/>
                    </a:solidFill>
                  </a:tcPr>
                </a:tc>
                <a:tc>
                  <a:txBody>
                    <a:bodyPr/>
                    <a:lstStyle/>
                    <a:p>
                      <a:pPr marL="85725" indent="-85725" algn="ctr">
                        <a:spcBef>
                          <a:spcPts val="0"/>
                        </a:spcBef>
                        <a:spcAft>
                          <a:spcPts val="0"/>
                        </a:spcAft>
                        <a:buFont typeface="+mj-ea"/>
                        <a:buNone/>
                      </a:pPr>
                      <a:r>
                        <a:rPr kumimoji="1" lang="en-US" altLang="ja-JP"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年間</a:t>
                      </a:r>
                      <a:endParaRPr kumimoji="1" lang="en-US" altLang="ja-JP"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4167" marB="34167" anchor="ctr"/>
                </a:tc>
                <a:tc>
                  <a:txBody>
                    <a:bodyPr/>
                    <a:lstStyle/>
                    <a:p>
                      <a:pPr marL="93663" marR="0" lvl="0" indent="-936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事業の延長期間（合意により伸縮可）に応じた新たな借地契約を締結</a:t>
                      </a:r>
                      <a:endParaRPr kumimoji="1" lang="en-US" altLang="ja-JP"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marL="93663" marR="0" lvl="0" indent="-936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賃料は、不動産鑑定評価額を踏まえたうえで、事業実施状況、再投資計画、事業環境や延長前の賃料等諸条件を総合的に勘案して、府・市・事業者が協議のうえ市が決定（賃料変動への対処をあらかじめ明らかにする観点）</a:t>
                      </a:r>
                      <a:endParaRPr kumimoji="1" lang="en-US" altLang="ja-JP" sz="1050" b="0" i="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noFill/>
                  </a:tcPr>
                </a:tc>
                <a:extLst>
                  <a:ext uri="{0D108BD9-81ED-4DB2-BD59-A6C34878D82A}">
                    <a16:rowId xmlns:a16="http://schemas.microsoft.com/office/drawing/2014/main" val="3238629874"/>
                  </a:ext>
                </a:extLst>
              </a:tr>
              <a:tr h="477812">
                <a:tc>
                  <a:txBody>
                    <a:bodyPr/>
                    <a:lstStyle/>
                    <a:p>
                      <a:pPr marL="0" indent="0" algn="ctr">
                        <a:spcBef>
                          <a:spcPts val="0"/>
                        </a:spcBef>
                        <a:spcAft>
                          <a:spcPts val="0"/>
                        </a:spcAft>
                        <a:buFont typeface="+mj-ea"/>
                        <a:buNone/>
                      </a:pPr>
                      <a:r>
                        <a:rPr kumimoji="1" lang="ja-JP" altLang="en-US" sz="1200" u="none" dirty="0" smtClean="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期間満了時</a:t>
                      </a:r>
                      <a:endParaRPr kumimoji="1" lang="en-US" altLang="ja-JP" sz="1200" u="none" dirty="0" smtClean="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spcBef>
                          <a:spcPts val="0"/>
                        </a:spcBef>
                        <a:spcAft>
                          <a:spcPts val="0"/>
                        </a:spcAft>
                        <a:buFont typeface="+mj-ea"/>
                        <a:buNone/>
                      </a:pPr>
                      <a:r>
                        <a:rPr kumimoji="1" lang="ja-JP" altLang="en-US" sz="1200" u="none" dirty="0" smtClean="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の取扱い</a:t>
                      </a:r>
                      <a:endParaRPr kumimoji="1" lang="en-US" altLang="ja-JP" sz="1200" b="0" u="none" dirty="0" smtClean="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solidFill>
                      <a:schemeClr val="bg1"/>
                    </a:solidFill>
                  </a:tcPr>
                </a:tc>
                <a:tc>
                  <a:txBody>
                    <a:bodyPr/>
                    <a:lstStyle/>
                    <a:p>
                      <a:pPr marL="85725" indent="-85725" algn="ctr">
                        <a:spcBef>
                          <a:spcPts val="0"/>
                        </a:spcBef>
                        <a:spcAft>
                          <a:spcPts val="0"/>
                        </a:spcAft>
                        <a:buFont typeface="+mj-ea"/>
                        <a:buNone/>
                      </a:pPr>
                      <a:r>
                        <a:rPr kumimoji="1" lang="ja-JP" altLang="en-US"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更地返還が原則</a:t>
                      </a:r>
                      <a:endParaRPr kumimoji="1" lang="en-US" altLang="ja-JP"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4167" marB="34167" anchor="ctr"/>
                </a:tc>
                <a:tc>
                  <a:txBody>
                    <a:bodyPr/>
                    <a:lstStyle/>
                    <a:p>
                      <a:pPr marL="93663" indent="-93663" algn="l">
                        <a:spcBef>
                          <a:spcPts val="0"/>
                        </a:spcBef>
                        <a:spcAft>
                          <a:spcPts val="0"/>
                        </a:spcAft>
                        <a:buFont typeface="Arial" panose="020B0604020202020204" pitchFamily="34" charset="0"/>
                        <a:buChar char="•"/>
                      </a:pPr>
                      <a:r>
                        <a:rPr kumimoji="1" lang="ja-JP" altLang="en-US"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事業期間を延長する場合や、府市が認めた場合は残置可</a:t>
                      </a:r>
                      <a:endParaRPr kumimoji="1" lang="en-US" altLang="ja-JP"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marL="93663" indent="-93663" algn="l">
                        <a:spcBef>
                          <a:spcPts val="0"/>
                        </a:spcBef>
                        <a:spcAft>
                          <a:spcPts val="0"/>
                        </a:spcAft>
                        <a:buFont typeface="Arial" panose="020B0604020202020204" pitchFamily="34" charset="0"/>
                        <a:buChar char="•"/>
                      </a:pPr>
                      <a:r>
                        <a:rPr kumimoji="1" lang="ja-JP" altLang="en-US"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新事業者への施設売却や、非</a:t>
                      </a:r>
                      <a:r>
                        <a:rPr kumimoji="1" lang="en-US" altLang="ja-JP"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事業としての有効活用もあり得る</a:t>
                      </a:r>
                      <a:endParaRPr kumimoji="1" lang="en-US" altLang="ja-JP"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tc>
                <a:extLst>
                  <a:ext uri="{0D108BD9-81ED-4DB2-BD59-A6C34878D82A}">
                    <a16:rowId xmlns:a16="http://schemas.microsoft.com/office/drawing/2014/main" val="10006"/>
                  </a:ext>
                </a:extLst>
              </a:tr>
              <a:tr h="462237">
                <a:tc>
                  <a:txBody>
                    <a:bodyPr/>
                    <a:lstStyle/>
                    <a:p>
                      <a:pPr marL="0" indent="0" algn="ctr">
                        <a:spcBef>
                          <a:spcPts val="0"/>
                        </a:spcBef>
                        <a:spcAft>
                          <a:spcPts val="0"/>
                        </a:spcAft>
                        <a:buFont typeface="+mj-ea"/>
                        <a:buNone/>
                      </a:pPr>
                      <a:r>
                        <a:rPr kumimoji="1" lang="ja-JP" altLang="en-US" sz="1200" b="0" u="none" dirty="0" smtClean="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契約保証金</a:t>
                      </a:r>
                      <a:endParaRPr kumimoji="1" lang="en-US" altLang="ja-JP" sz="1200" b="0" u="none" dirty="0" smtClean="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solidFill>
                      <a:schemeClr val="bg1"/>
                    </a:solidFill>
                  </a:tcPr>
                </a:tc>
                <a:tc>
                  <a:txBody>
                    <a:bodyPr/>
                    <a:lstStyle/>
                    <a:p>
                      <a:pPr marL="85725" indent="-85725" algn="ctr">
                        <a:spcBef>
                          <a:spcPts val="0"/>
                        </a:spcBef>
                        <a:spcAft>
                          <a:spcPts val="0"/>
                        </a:spcAft>
                        <a:buFont typeface="+mj-ea"/>
                        <a:buNone/>
                      </a:pPr>
                      <a:r>
                        <a:rPr kumimoji="1" lang="ja-JP" altLang="en-US"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賃料６ヶ月分</a:t>
                      </a:r>
                      <a:endParaRPr kumimoji="1" lang="en-US" altLang="ja-JP"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ctr">
                        <a:spcBef>
                          <a:spcPts val="0"/>
                        </a:spcBef>
                        <a:spcAft>
                          <a:spcPts val="0"/>
                        </a:spcAft>
                        <a:buFont typeface="+mj-ea"/>
                        <a:buNone/>
                      </a:pPr>
                      <a:r>
                        <a:rPr kumimoji="1" lang="ja-JP" altLang="en-US"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12.6</a:t>
                      </a:r>
                      <a:r>
                        <a:rPr kumimoji="1" lang="ja-JP" altLang="en-US"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0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4167" marB="34167" anchor="ctr"/>
                </a:tc>
                <a:tc>
                  <a:txBody>
                    <a:bodyPr/>
                    <a:lstStyle/>
                    <a:p>
                      <a:pPr marL="93663" indent="-93663" algn="l">
                        <a:spcBef>
                          <a:spcPts val="0"/>
                        </a:spcBef>
                        <a:spcAft>
                          <a:spcPts val="0"/>
                        </a:spcAft>
                        <a:buFont typeface="Arial" panose="020B0604020202020204" pitchFamily="34" charset="0"/>
                        <a:buChar char="•"/>
                      </a:pPr>
                      <a:r>
                        <a:rPr kumimoji="1" lang="ja-JP" altLang="en-US"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現金預納</a:t>
                      </a:r>
                      <a:endParaRPr kumimoji="1" lang="en-US" altLang="ja-JP"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tc>
                <a:extLst>
                  <a:ext uri="{0D108BD9-81ED-4DB2-BD59-A6C34878D82A}">
                    <a16:rowId xmlns:a16="http://schemas.microsoft.com/office/drawing/2014/main" val="1799918912"/>
                  </a:ext>
                </a:extLst>
              </a:tr>
              <a:tr h="851708">
                <a:tc>
                  <a:txBody>
                    <a:bodyPr/>
                    <a:lstStyle/>
                    <a:p>
                      <a:pPr marL="0" indent="0" algn="ctr">
                        <a:spcBef>
                          <a:spcPts val="0"/>
                        </a:spcBef>
                        <a:spcAft>
                          <a:spcPts val="0"/>
                        </a:spcAft>
                        <a:buFont typeface="+mj-ea"/>
                        <a:buNone/>
                      </a:pPr>
                      <a:r>
                        <a:rPr kumimoji="1" lang="ja-JP" altLang="en-US" sz="1200" b="0" u="none" dirty="0" smtClean="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履行保証</a:t>
                      </a:r>
                      <a:endParaRPr kumimoji="1" lang="en-US" altLang="ja-JP" sz="1200" b="0" u="none" dirty="0" smtClean="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solidFill>
                      <a:schemeClr val="bg1"/>
                    </a:solidFill>
                  </a:tcPr>
                </a:tc>
                <a:tc>
                  <a:txBody>
                    <a:bodyPr/>
                    <a:lstStyle/>
                    <a:p>
                      <a:pPr marL="85725" indent="-85725" algn="ctr">
                        <a:spcBef>
                          <a:spcPts val="0"/>
                        </a:spcBef>
                        <a:spcAft>
                          <a:spcPts val="0"/>
                        </a:spcAft>
                        <a:buFont typeface="+mj-ea"/>
                        <a:buNone/>
                      </a:pPr>
                      <a:r>
                        <a:rPr kumimoji="1" lang="ja-JP" altLang="en-US"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連帯保証人の設定</a:t>
                      </a:r>
                      <a:endParaRPr kumimoji="1" lang="en-US" altLang="ja-JP"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ctr">
                        <a:spcBef>
                          <a:spcPts val="0"/>
                        </a:spcBef>
                        <a:spcAft>
                          <a:spcPts val="0"/>
                        </a:spcAft>
                        <a:buFont typeface="+mj-ea"/>
                        <a:buNone/>
                      </a:pPr>
                      <a:r>
                        <a:rPr kumimoji="1" lang="ja-JP" altLang="en-US"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又は</a:t>
                      </a:r>
                      <a:endParaRPr kumimoji="1" lang="en-US" altLang="ja-JP"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ctr">
                        <a:spcBef>
                          <a:spcPts val="0"/>
                        </a:spcBef>
                        <a:spcAft>
                          <a:spcPts val="0"/>
                        </a:spcAft>
                        <a:buFont typeface="+mj-ea"/>
                        <a:buNone/>
                      </a:pPr>
                      <a:r>
                        <a:rPr kumimoji="1" lang="ja-JP" altLang="en-US"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賃料５年分の保証金</a:t>
                      </a:r>
                      <a:endParaRPr kumimoji="1" lang="en-US" altLang="ja-JP"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lgn="ctr">
                        <a:spcBef>
                          <a:spcPts val="0"/>
                        </a:spcBef>
                        <a:spcAft>
                          <a:spcPts val="0"/>
                        </a:spcAft>
                        <a:buFont typeface="+mj-ea"/>
                        <a:buNone/>
                      </a:pPr>
                      <a:r>
                        <a:rPr kumimoji="1" lang="ja-JP" altLang="en-US"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126</a:t>
                      </a:r>
                      <a:r>
                        <a:rPr kumimoji="1" lang="ja-JP" altLang="en-US"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0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4167" marB="34167" anchor="ctr"/>
                </a:tc>
                <a:tc>
                  <a:txBody>
                    <a:bodyPr/>
                    <a:lstStyle/>
                    <a:p>
                      <a:pPr marL="93663" indent="-93663" algn="l">
                        <a:spcBef>
                          <a:spcPts val="0"/>
                        </a:spcBef>
                        <a:spcAft>
                          <a:spcPts val="0"/>
                        </a:spcAft>
                        <a:buFont typeface="Arial" panose="020B0604020202020204" pitchFamily="34" charset="0"/>
                        <a:buChar char="•"/>
                      </a:pPr>
                      <a:r>
                        <a:rPr kumimoji="1" lang="ja-JP" altLang="en-US"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連帯保証人は、親会社（海外法人含む）</a:t>
                      </a:r>
                      <a:endParaRPr kumimoji="1" lang="en-US" altLang="ja-JP"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marL="93663" indent="-93663" algn="l">
                        <a:spcBef>
                          <a:spcPts val="0"/>
                        </a:spcBef>
                        <a:spcAft>
                          <a:spcPts val="0"/>
                        </a:spcAft>
                        <a:buFont typeface="Arial" panose="020B0604020202020204" pitchFamily="34" charset="0"/>
                        <a:buChar char="•"/>
                      </a:pPr>
                      <a:r>
                        <a:rPr kumimoji="1" lang="ja-JP" altLang="en-US"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保証金は、現金預納に替えて銀行保証も可</a:t>
                      </a:r>
                      <a:endParaRPr kumimoji="1" lang="en-US" altLang="ja-JP"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tc>
                <a:extLst>
                  <a:ext uri="{0D108BD9-81ED-4DB2-BD59-A6C34878D82A}">
                    <a16:rowId xmlns:a16="http://schemas.microsoft.com/office/drawing/2014/main" val="1077545958"/>
                  </a:ext>
                </a:extLst>
              </a:tr>
              <a:tr h="513654">
                <a:tc>
                  <a:txBody>
                    <a:bodyPr/>
                    <a:lstStyle/>
                    <a:p>
                      <a:pPr marL="0" indent="0" algn="ctr">
                        <a:spcBef>
                          <a:spcPts val="0"/>
                        </a:spcBef>
                        <a:spcAft>
                          <a:spcPts val="0"/>
                        </a:spcAft>
                        <a:buFont typeface="+mj-ea"/>
                        <a:buNone/>
                      </a:pPr>
                      <a:r>
                        <a:rPr kumimoji="1" lang="ja-JP" altLang="en-US" sz="1200" b="0" u="none" dirty="0" smtClean="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違約金</a:t>
                      </a:r>
                      <a:endParaRPr kumimoji="1" lang="en-US" altLang="ja-JP" sz="1200" b="0" u="none" dirty="0" smtClean="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solidFill>
                      <a:schemeClr val="bg1"/>
                    </a:solidFill>
                  </a:tcPr>
                </a:tc>
                <a:tc>
                  <a:txBody>
                    <a:bodyPr/>
                    <a:lstStyle/>
                    <a:p>
                      <a:pPr marL="85725" indent="-85725" algn="ctr">
                        <a:spcBef>
                          <a:spcPts val="0"/>
                        </a:spcBef>
                        <a:spcAft>
                          <a:spcPts val="0"/>
                        </a:spcAft>
                        <a:buFont typeface="+mj-ea"/>
                        <a:buNone/>
                      </a:pPr>
                      <a:r>
                        <a:rPr kumimoji="1" lang="ja-JP" altLang="en-US"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市標準契約どおり</a:t>
                      </a:r>
                      <a:endParaRPr kumimoji="1" lang="en-US" altLang="ja-JP"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4167" marB="34167" anchor="ctr"/>
                </a:tc>
                <a:tc>
                  <a:txBody>
                    <a:bodyPr/>
                    <a:lstStyle/>
                    <a:p>
                      <a:pPr marL="93663" indent="-93663" algn="l">
                        <a:spcBef>
                          <a:spcPts val="0"/>
                        </a:spcBef>
                        <a:spcAft>
                          <a:spcPts val="0"/>
                        </a:spcAft>
                        <a:buFont typeface="Arial" panose="020B0604020202020204" pitchFamily="34" charset="0"/>
                        <a:buChar char="•"/>
                      </a:pPr>
                      <a:r>
                        <a:rPr kumimoji="1" lang="ja-JP" altLang="en-US"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暴対関連の契約解除　賃料</a:t>
                      </a:r>
                      <a:r>
                        <a:rPr kumimoji="1" lang="en-US" altLang="ja-JP"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ヶ月分</a:t>
                      </a:r>
                      <a:endParaRPr kumimoji="1" lang="en-US" altLang="ja-JP"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a:spcBef>
                          <a:spcPts val="0"/>
                        </a:spcBef>
                        <a:spcAft>
                          <a:spcPts val="0"/>
                        </a:spcAft>
                        <a:buFont typeface="Meiryo UI" panose="020B0604030504040204" pitchFamily="50" charset="-128"/>
                        <a:buNone/>
                      </a:pPr>
                      <a:r>
                        <a:rPr kumimoji="1" lang="ja-JP" altLang="en-US"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　用途違反・無断転貸等　賃料１年分　　など</a:t>
                      </a:r>
                      <a:endParaRPr kumimoji="1" lang="en-US" altLang="ja-JP"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tc>
                <a:extLst>
                  <a:ext uri="{0D108BD9-81ED-4DB2-BD59-A6C34878D82A}">
                    <a16:rowId xmlns:a16="http://schemas.microsoft.com/office/drawing/2014/main" val="4135451743"/>
                  </a:ext>
                </a:extLst>
              </a:tr>
              <a:tr h="353257">
                <a:tc>
                  <a:txBody>
                    <a:bodyPr/>
                    <a:lstStyle/>
                    <a:p>
                      <a:pPr marL="0" indent="0" algn="ctr">
                        <a:spcBef>
                          <a:spcPts val="0"/>
                        </a:spcBef>
                        <a:spcAft>
                          <a:spcPts val="0"/>
                        </a:spcAft>
                        <a:buFont typeface="+mj-ea"/>
                        <a:buNone/>
                      </a:pPr>
                      <a:r>
                        <a:rPr kumimoji="1" lang="ja-JP" altLang="en-US" sz="1200" u="none" dirty="0" smtClean="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賃料支払方法</a:t>
                      </a:r>
                      <a:endParaRPr kumimoji="1" lang="en-US" altLang="ja-JP" sz="1200" b="0" u="none" dirty="0" smtClean="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solidFill>
                      <a:schemeClr val="bg1"/>
                    </a:solidFill>
                  </a:tcPr>
                </a:tc>
                <a:tc>
                  <a:txBody>
                    <a:bodyPr/>
                    <a:lstStyle/>
                    <a:p>
                      <a:pPr marL="85725" indent="-85725" algn="ctr">
                        <a:spcBef>
                          <a:spcPts val="0"/>
                        </a:spcBef>
                        <a:spcAft>
                          <a:spcPts val="0"/>
                        </a:spcAft>
                        <a:buFont typeface="+mj-ea"/>
                        <a:buNone/>
                      </a:pPr>
                      <a:r>
                        <a:rPr kumimoji="1" lang="ja-JP" altLang="en-US"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毎年払い</a:t>
                      </a:r>
                      <a:endParaRPr kumimoji="1" lang="en-US" altLang="ja-JP"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4167" marB="34167" anchor="ctr"/>
                </a:tc>
                <a:tc>
                  <a:txBody>
                    <a:bodyPr/>
                    <a:lstStyle/>
                    <a:p>
                      <a:pPr marL="0" indent="0" algn="l">
                        <a:spcBef>
                          <a:spcPts val="0"/>
                        </a:spcBef>
                        <a:spcAft>
                          <a:spcPts val="0"/>
                        </a:spcAft>
                        <a:buFont typeface="Meiryo UI" panose="020B0604030504040204" pitchFamily="50" charset="-128"/>
                        <a:buNone/>
                      </a:pPr>
                      <a:endParaRPr kumimoji="1" lang="en-US" altLang="ja-JP" sz="1100" b="0" u="none"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tc>
                <a:extLst>
                  <a:ext uri="{0D108BD9-81ED-4DB2-BD59-A6C34878D82A}">
                    <a16:rowId xmlns:a16="http://schemas.microsoft.com/office/drawing/2014/main" val="10007"/>
                  </a:ext>
                </a:extLst>
              </a:tr>
              <a:tr h="608289">
                <a:tc>
                  <a:txBody>
                    <a:bodyPr/>
                    <a:lstStyle/>
                    <a:p>
                      <a:pPr marL="0" indent="0" algn="ctr">
                        <a:spcBef>
                          <a:spcPts val="0"/>
                        </a:spcBef>
                        <a:spcAft>
                          <a:spcPts val="0"/>
                        </a:spcAft>
                        <a:buFont typeface="+mj-ea"/>
                        <a:buNone/>
                      </a:pPr>
                      <a:r>
                        <a:rPr kumimoji="1" lang="ja-JP" altLang="en-US" sz="1200" u="none" dirty="0" smtClean="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賃料改定</a:t>
                      </a:r>
                      <a:endParaRPr kumimoji="1" lang="en-US" altLang="ja-JP" sz="1200" b="0" u="none" dirty="0" smtClean="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solidFill>
                      <a:schemeClr val="bg1"/>
                    </a:solidFill>
                  </a:tcPr>
                </a:tc>
                <a:tc>
                  <a:txBody>
                    <a:bodyPr/>
                    <a:lstStyle/>
                    <a:p>
                      <a:pPr marL="85725" indent="-85725" algn="ctr">
                        <a:spcBef>
                          <a:spcPts val="0"/>
                        </a:spcBef>
                        <a:spcAft>
                          <a:spcPts val="0"/>
                        </a:spcAft>
                        <a:buFont typeface="+mj-ea"/>
                        <a:buNone/>
                      </a:pPr>
                      <a:r>
                        <a:rPr kumimoji="1" lang="ja-JP" altLang="en-US"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５年毎</a:t>
                      </a:r>
                      <a:endParaRPr kumimoji="1" lang="en-US" altLang="ja-JP"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4167" marB="34167" anchor="ctr"/>
                </a:tc>
                <a:tc>
                  <a:txBody>
                    <a:bodyPr/>
                    <a:lstStyle/>
                    <a:p>
                      <a:pPr marL="93663" indent="-93663" algn="l">
                        <a:spcBef>
                          <a:spcPts val="0"/>
                        </a:spcBef>
                        <a:spcAft>
                          <a:spcPts val="0"/>
                        </a:spcAft>
                        <a:buFont typeface="Arial" panose="020B0604020202020204" pitchFamily="34" charset="0"/>
                        <a:buChar char="•"/>
                      </a:pPr>
                      <a:r>
                        <a:rPr kumimoji="1" lang="ja-JP" altLang="en-US"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区域整備計画の更新に合わせて５年毎に賃料改定</a:t>
                      </a:r>
                      <a:endParaRPr kumimoji="1" lang="en-US" altLang="ja-JP"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marL="93663" indent="-93663" algn="l">
                        <a:spcBef>
                          <a:spcPts val="0"/>
                        </a:spcBef>
                        <a:spcAft>
                          <a:spcPts val="0"/>
                        </a:spcAft>
                        <a:buFont typeface="Arial" panose="020B0604020202020204" pitchFamily="34" charset="0"/>
                        <a:buChar char="•"/>
                      </a:pPr>
                      <a:r>
                        <a:rPr kumimoji="1" lang="ja-JP" altLang="en-US"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改定後の賃料＝改定前の直近賃料</a:t>
                      </a:r>
                      <a:r>
                        <a:rPr kumimoji="1" lang="en-US" altLang="ja-JP"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スライド率</a:t>
                      </a:r>
                      <a:endParaRPr kumimoji="1" lang="en-US" altLang="ja-JP"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a:spcBef>
                          <a:spcPts val="0"/>
                        </a:spcBef>
                        <a:spcAft>
                          <a:spcPts val="0"/>
                        </a:spcAft>
                        <a:buFont typeface="Meiryo UI" panose="020B0604030504040204" pitchFamily="50" charset="-128"/>
                        <a:buNone/>
                      </a:pPr>
                      <a:r>
                        <a:rPr kumimoji="1" lang="ja-JP" altLang="en-US"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　　スライド率：</a:t>
                      </a:r>
                      <a:r>
                        <a:rPr kumimoji="1" lang="en-US" altLang="ja-JP"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名目</a:t>
                      </a:r>
                      <a:r>
                        <a:rPr kumimoji="1" lang="en-US" altLang="ja-JP"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GDP</a:t>
                      </a:r>
                      <a:r>
                        <a:rPr kumimoji="1" lang="ja-JP" altLang="en-US"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変動率＋市消費者物価指数変動率</a:t>
                      </a:r>
                      <a:r>
                        <a:rPr kumimoji="1" lang="en-US" altLang="ja-JP"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／２</a:t>
                      </a:r>
                      <a:endParaRPr kumimoji="1" lang="en-US" altLang="ja-JP"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tc>
                <a:extLst>
                  <a:ext uri="{0D108BD9-81ED-4DB2-BD59-A6C34878D82A}">
                    <a16:rowId xmlns:a16="http://schemas.microsoft.com/office/drawing/2014/main" val="10009"/>
                  </a:ext>
                </a:extLst>
              </a:tr>
              <a:tr h="306969">
                <a:tc>
                  <a:txBody>
                    <a:bodyPr/>
                    <a:lstStyle/>
                    <a:p>
                      <a:pPr marL="0" marR="0" indent="0" algn="ctr" defTabSz="914400" rtl="0" eaLnBrk="1" fontAlgn="auto" latinLnBrk="0" hangingPunct="1">
                        <a:lnSpc>
                          <a:spcPct val="100000"/>
                        </a:lnSpc>
                        <a:spcBef>
                          <a:spcPts val="0"/>
                        </a:spcBef>
                        <a:spcAft>
                          <a:spcPts val="0"/>
                        </a:spcAft>
                        <a:buClrTx/>
                        <a:buSzTx/>
                        <a:buFont typeface="+mj-ea"/>
                        <a:buNone/>
                        <a:tabLst/>
                        <a:defRPr/>
                      </a:pPr>
                      <a:r>
                        <a:rPr kumimoji="1" lang="ja-JP" altLang="en-US" sz="1200" u="none" dirty="0" smtClean="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賃料不増額特約</a:t>
                      </a:r>
                      <a:endParaRPr kumimoji="1" lang="en-US" altLang="ja-JP" sz="1200" b="0" u="none" dirty="0" smtClean="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solidFill>
                      <a:schemeClr val="bg1"/>
                    </a:solidFill>
                  </a:tcPr>
                </a:tc>
                <a:tc>
                  <a:txBody>
                    <a:bodyPr/>
                    <a:lstStyle/>
                    <a:p>
                      <a:pPr marL="85725" indent="-85725" algn="ctr">
                        <a:spcBef>
                          <a:spcPts val="0"/>
                        </a:spcBef>
                        <a:spcAft>
                          <a:spcPts val="0"/>
                        </a:spcAft>
                        <a:buFont typeface="+mj-ea"/>
                        <a:buNone/>
                      </a:pPr>
                      <a:r>
                        <a:rPr kumimoji="1" lang="ja-JP" altLang="en-US"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当初</a:t>
                      </a:r>
                      <a:r>
                        <a:rPr kumimoji="1" lang="en-US" altLang="ja-JP"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sz="12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4167" marB="34167" anchor="ctr"/>
                </a:tc>
                <a:tc>
                  <a:txBody>
                    <a:bodyPr/>
                    <a:lstStyle/>
                    <a:p>
                      <a:pPr marL="93663" indent="-93663" algn="l">
                        <a:spcBef>
                          <a:spcPts val="0"/>
                        </a:spcBef>
                        <a:spcAft>
                          <a:spcPts val="0"/>
                        </a:spcAft>
                        <a:buFont typeface="Arial" panose="020B0604020202020204" pitchFamily="34" charset="0"/>
                        <a:buChar char="•"/>
                      </a:pPr>
                      <a:r>
                        <a:rPr kumimoji="1" lang="ja-JP" altLang="en-US"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当初認定期間は不増額（認定区域整備計画との整合性確保）</a:t>
                      </a:r>
                      <a:endParaRPr kumimoji="1" lang="en-US" altLang="ja-JP" sz="1100" b="0" u="none" dirty="0" smtClean="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334" marR="68334" marT="34167" marB="34167" anchor="ctr"/>
                </a:tc>
                <a:extLst>
                  <a:ext uri="{0D108BD9-81ED-4DB2-BD59-A6C34878D82A}">
                    <a16:rowId xmlns:a16="http://schemas.microsoft.com/office/drawing/2014/main" val="10010"/>
                  </a:ext>
                </a:extLst>
              </a:tr>
            </a:tbl>
          </a:graphicData>
        </a:graphic>
      </p:graphicFrame>
      <p:sp>
        <p:nvSpPr>
          <p:cNvPr id="2" name="テキスト ボックス 1"/>
          <p:cNvSpPr txBox="1"/>
          <p:nvPr/>
        </p:nvSpPr>
        <p:spPr>
          <a:xfrm>
            <a:off x="2051720" y="6567072"/>
            <a:ext cx="2520280" cy="253916"/>
          </a:xfrm>
          <a:prstGeom prst="rect">
            <a:avLst/>
          </a:prstGeom>
          <a:noFill/>
        </p:spPr>
        <p:txBody>
          <a:bodyPr wrap="square" rtlCol="0">
            <a:spAutoFit/>
          </a:bodyPr>
          <a:lstStyle/>
          <a:p>
            <a:r>
              <a:rPr kumimoji="1" lang="en-US" altLang="ja-JP"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面積</a:t>
            </a:r>
            <a:r>
              <a:rPr kumimoji="1" lang="en-US" altLang="ja-JP" sz="1050" dirty="0" smtClean="0">
                <a:latin typeface="Meiryo UI" panose="020B0604030504040204" pitchFamily="50" charset="-128"/>
                <a:ea typeface="Meiryo UI" panose="020B0604030504040204" pitchFamily="50" charset="-128"/>
              </a:rPr>
              <a:t>49</a:t>
            </a:r>
            <a:r>
              <a:rPr kumimoji="1" lang="ja-JP" altLang="en-US" sz="1050" dirty="0" smtClean="0">
                <a:latin typeface="Meiryo UI" panose="020B0604030504040204" pitchFamily="50" charset="-128"/>
                <a:ea typeface="Meiryo UI" panose="020B0604030504040204" pitchFamily="50" charset="-128"/>
              </a:rPr>
              <a:t>万㎡の場合（測量中）</a:t>
            </a:r>
            <a:endParaRPr kumimoji="1" lang="ja-JP" altLang="en-US" sz="1050" dirty="0">
              <a:latin typeface="Meiryo UI" panose="020B0604030504040204" pitchFamily="50" charset="-128"/>
              <a:ea typeface="Meiryo UI" panose="020B0604030504040204" pitchFamily="50" charset="-128"/>
            </a:endParaRPr>
          </a:p>
        </p:txBody>
      </p:sp>
      <p:sp>
        <p:nvSpPr>
          <p:cNvPr id="5" name="スライド番号プレースホルダー 1"/>
          <p:cNvSpPr>
            <a:spLocks noGrp="1"/>
          </p:cNvSpPr>
          <p:nvPr>
            <p:ph type="sldNum" sz="quarter" idx="12"/>
          </p:nvPr>
        </p:nvSpPr>
        <p:spPr>
          <a:xfrm>
            <a:off x="6876256" y="6499286"/>
            <a:ext cx="2133600" cy="365125"/>
          </a:xfrm>
        </p:spPr>
        <p:txBody>
          <a:bodyPr/>
          <a:lstStyle/>
          <a:p>
            <a:r>
              <a:rPr kumimoji="1" lang="en-US" altLang="ja-JP" dirty="0" smtClean="0"/>
              <a:t>10</a:t>
            </a:r>
            <a:endParaRPr kumimoji="1" lang="ja-JP" altLang="en-US" dirty="0"/>
          </a:p>
        </p:txBody>
      </p:sp>
    </p:spTree>
    <p:extLst>
      <p:ext uri="{BB962C8B-B14F-4D97-AF65-F5344CB8AC3E}">
        <p14:creationId xmlns:p14="http://schemas.microsoft.com/office/powerpoint/2010/main" val="3122881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50676" y="6525615"/>
            <a:ext cx="2133600" cy="297749"/>
          </a:xfrm>
        </p:spPr>
        <p:txBody>
          <a:bodyPr/>
          <a:lstStyle/>
          <a:p>
            <a:fld id="{8138B988-03A0-4C61-87A5-A6ADD3801F5D}" type="slidenum">
              <a:rPr kumimoji="1" lang="ja-JP" altLang="en-US" smtClean="0"/>
              <a:t>1</a:t>
            </a:fld>
            <a:endParaRPr kumimoji="1" lang="ja-JP" altLang="en-US" dirty="0"/>
          </a:p>
        </p:txBody>
      </p:sp>
      <p:sp>
        <p:nvSpPr>
          <p:cNvPr id="3" name="テキスト ボックス 2"/>
          <p:cNvSpPr txBox="1"/>
          <p:nvPr/>
        </p:nvSpPr>
        <p:spPr>
          <a:xfrm>
            <a:off x="0" y="0"/>
            <a:ext cx="9144000" cy="400110"/>
          </a:xfrm>
          <a:prstGeom prst="rect">
            <a:avLst/>
          </a:prstGeom>
          <a:solidFill>
            <a:schemeClr val="accent1"/>
          </a:solidFill>
        </p:spPr>
        <p:txBody>
          <a:bodyPr wrap="square" rtlCol="0">
            <a:spAutoFit/>
          </a:bodyPr>
          <a:lstStyle/>
          <a:p>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１</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ＩＲ</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プロセス・実施</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方針について</a:t>
            </a:r>
          </a:p>
        </p:txBody>
      </p:sp>
      <p:sp>
        <p:nvSpPr>
          <p:cNvPr id="5" name="テキスト ボックス 4"/>
          <p:cNvSpPr txBox="1"/>
          <p:nvPr/>
        </p:nvSpPr>
        <p:spPr>
          <a:xfrm>
            <a:off x="318531" y="507335"/>
            <a:ext cx="1620000" cy="257369"/>
          </a:xfrm>
          <a:prstGeom prst="rect">
            <a:avLst/>
          </a:prstGeom>
          <a:solidFill>
            <a:schemeClr val="bg1"/>
          </a:solidFill>
          <a:ln w="6350">
            <a:solidFill>
              <a:schemeClr val="tx1"/>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１</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ＩＲのプロセス</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539551" y="6021288"/>
            <a:ext cx="8136905" cy="796642"/>
          </a:xfrm>
          <a:prstGeom prst="rect">
            <a:avLst/>
          </a:prstGeom>
          <a:noFill/>
          <a:ln>
            <a:noFill/>
            <a:prstDash val="dash"/>
          </a:ln>
        </p:spPr>
        <p:txBody>
          <a:bodyPr wrap="square" rIns="36000" rtlCol="0" anchor="ctr">
            <a:noAutofit/>
          </a:bodyPr>
          <a:lstStyle/>
          <a:p>
            <a:pPr marL="171450" indent="-171450">
              <a:buFont typeface="Arial" panose="020B0604020202020204" pitchFamily="34" charset="0"/>
              <a:buChar char="•"/>
            </a:pPr>
            <a:r>
              <a:rPr lang="ja-JP" altLang="en-US" sz="1200" spc="92" dirty="0" smtClean="0">
                <a:latin typeface="Meiryo UI" panose="020B0604030504040204" pitchFamily="50" charset="-128"/>
                <a:ea typeface="Meiryo UI" panose="020B0604030504040204" pitchFamily="50" charset="-128"/>
              </a:rPr>
              <a:t>都道府県等が定めるＩＲ区域の整備の実施に関する方針であり、ＩＲ事業への参入のための検討が容易になるよう、都道府県等として民間事業者に求めるものを明らかにするもの</a:t>
            </a:r>
            <a:endParaRPr lang="en-US" altLang="ja-JP" sz="1200" spc="92" dirty="0" smtClean="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spc="92" dirty="0" smtClean="0">
                <a:latin typeface="Meiryo UI" panose="020B0604030504040204" pitchFamily="50" charset="-128"/>
                <a:ea typeface="Meiryo UI" panose="020B0604030504040204" pitchFamily="50" charset="-128"/>
              </a:rPr>
              <a:t>具体的には、ＩＲ</a:t>
            </a:r>
            <a:r>
              <a:rPr lang="ja-JP" altLang="en-US" sz="1200" spc="92" dirty="0">
                <a:latin typeface="Meiryo UI" panose="020B0604030504040204" pitchFamily="50" charset="-128"/>
                <a:ea typeface="Meiryo UI" panose="020B0604030504040204" pitchFamily="50" charset="-128"/>
              </a:rPr>
              <a:t>区域の</a:t>
            </a:r>
            <a:r>
              <a:rPr lang="ja-JP" altLang="en-US" sz="1200" spc="92" dirty="0" smtClean="0">
                <a:latin typeface="Meiryo UI" panose="020B0604030504040204" pitchFamily="50" charset="-128"/>
                <a:ea typeface="Meiryo UI" panose="020B0604030504040204" pitchFamily="50" charset="-128"/>
              </a:rPr>
              <a:t>整備の意義や目標、ＩＲ</a:t>
            </a:r>
            <a:r>
              <a:rPr lang="ja-JP" altLang="en-US" sz="1200" spc="92" dirty="0">
                <a:latin typeface="Meiryo UI" panose="020B0604030504040204" pitchFamily="50" charset="-128"/>
                <a:ea typeface="Meiryo UI" panose="020B0604030504040204" pitchFamily="50" charset="-128"/>
              </a:rPr>
              <a:t>事業</a:t>
            </a:r>
            <a:r>
              <a:rPr lang="ja-JP" altLang="en-US" sz="1200" spc="92" dirty="0" smtClean="0">
                <a:latin typeface="Meiryo UI" panose="020B0604030504040204" pitchFamily="50" charset="-128"/>
                <a:ea typeface="Meiryo UI" panose="020B0604030504040204" pitchFamily="50" charset="-128"/>
              </a:rPr>
              <a:t>を実施する</a:t>
            </a:r>
            <a:r>
              <a:rPr lang="ja-JP" altLang="en-US" sz="1200" spc="92" dirty="0">
                <a:latin typeface="Meiryo UI" panose="020B0604030504040204" pitchFamily="50" charset="-128"/>
                <a:ea typeface="Meiryo UI" panose="020B0604030504040204" pitchFamily="50" charset="-128"/>
              </a:rPr>
              <a:t>上</a:t>
            </a:r>
            <a:r>
              <a:rPr lang="ja-JP" altLang="en-US" sz="1200" spc="92" dirty="0" smtClean="0">
                <a:latin typeface="Meiryo UI" panose="020B0604030504040204" pitchFamily="50" charset="-128"/>
                <a:ea typeface="Meiryo UI" panose="020B0604030504040204" pitchFamily="50" charset="-128"/>
              </a:rPr>
              <a:t>で必要となる要件や民間事業者の選定方法などを示すもの</a:t>
            </a:r>
            <a:endParaRPr lang="en-US" altLang="ja-JP" sz="1200" spc="92" dirty="0" smtClean="0">
              <a:latin typeface="Meiryo UI" panose="020B0604030504040204" pitchFamily="50" charset="-128"/>
              <a:ea typeface="Meiryo UI" panose="020B0604030504040204" pitchFamily="50" charset="-128"/>
            </a:endParaRPr>
          </a:p>
        </p:txBody>
      </p:sp>
      <p:sp>
        <p:nvSpPr>
          <p:cNvPr id="4" name="角丸四角形吹き出し 3"/>
          <p:cNvSpPr/>
          <p:nvPr/>
        </p:nvSpPr>
        <p:spPr>
          <a:xfrm>
            <a:off x="4440012" y="1750934"/>
            <a:ext cx="1554686" cy="756247"/>
          </a:xfrm>
          <a:prstGeom prst="wedgeRoundRectCallout">
            <a:avLst>
              <a:gd name="adj1" fmla="val -59225"/>
              <a:gd name="adj2" fmla="val 81376"/>
              <a:gd name="adj3" fmla="val 16667"/>
            </a:avLst>
          </a:prstGeom>
          <a:ln w="9525">
            <a:solidFill>
              <a:schemeClr val="tx2">
                <a:lumMod val="75000"/>
              </a:schemeClr>
            </a:solidFill>
            <a:tailEnd type="none" w="med" len="med"/>
          </a:ln>
        </p:spPr>
        <p:style>
          <a:lnRef idx="1">
            <a:schemeClr val="accent1"/>
          </a:lnRef>
          <a:fillRef idx="0">
            <a:schemeClr val="accent1"/>
          </a:fillRef>
          <a:effectRef idx="0">
            <a:schemeClr val="accent1"/>
          </a:effectRef>
          <a:fontRef idx="minor">
            <a:schemeClr val="tx1"/>
          </a:fontRef>
        </p:style>
        <p:txBody>
          <a:bodyPr lIns="36000" tIns="36000" rIns="36000" bIns="36000" rtlCol="0" anchor="ctr"/>
          <a:lstStyle/>
          <a:p>
            <a:pPr>
              <a:lnSpc>
                <a:spcPts val="1200"/>
              </a:lnSpc>
            </a:pPr>
            <a:r>
              <a:rPr kumimoji="1" lang="ja-JP" altLang="en-US" sz="1100" dirty="0" smtClean="0">
                <a:latin typeface="Meiryo UI" panose="020B0604030504040204" pitchFamily="50" charset="-128"/>
                <a:ea typeface="Meiryo UI" panose="020B0604030504040204" pitchFamily="50" charset="-128"/>
              </a:rPr>
              <a:t>国の基本方針公表後、実施方針</a:t>
            </a: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案</a:t>
            </a:r>
            <a:r>
              <a:rPr lang="en-US" altLang="ja-JP" sz="1100" dirty="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の修正等を行ったうえで、実施方針策定等の手続きを完了</a:t>
            </a:r>
            <a:endParaRPr kumimoji="1" lang="ja-JP" altLang="en-US" sz="1100" dirty="0">
              <a:latin typeface="Meiryo UI" panose="020B0604030504040204" pitchFamily="50" charset="-128"/>
              <a:ea typeface="Meiryo UI" panose="020B0604030504040204" pitchFamily="50" charset="-128"/>
            </a:endParaRPr>
          </a:p>
        </p:txBody>
      </p:sp>
      <p:sp>
        <p:nvSpPr>
          <p:cNvPr id="30" name="左中かっこ 29"/>
          <p:cNvSpPr/>
          <p:nvPr/>
        </p:nvSpPr>
        <p:spPr>
          <a:xfrm rot="16200000">
            <a:off x="5682497" y="4353493"/>
            <a:ext cx="362215" cy="1754739"/>
          </a:xfrm>
          <a:prstGeom prst="leftBrace">
            <a:avLst>
              <a:gd name="adj1" fmla="val 8333"/>
              <a:gd name="adj2" fmla="val 49542"/>
            </a:avLst>
          </a:prstGeom>
          <a:ln w="22225">
            <a:solidFill>
              <a:schemeClr val="tx1"/>
            </a:solidFill>
            <a:prstDash val="solid"/>
            <a:headEnd type="none" w="med" len="med"/>
            <a:tailEnd type="none"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62"/>
          </a:p>
        </p:txBody>
      </p:sp>
      <p:sp>
        <p:nvSpPr>
          <p:cNvPr id="31" name="テキスト ボックス 30"/>
          <p:cNvSpPr txBox="1"/>
          <p:nvPr/>
        </p:nvSpPr>
        <p:spPr>
          <a:xfrm>
            <a:off x="539552" y="875990"/>
            <a:ext cx="382794" cy="1690608"/>
          </a:xfrm>
          <a:prstGeom prst="rect">
            <a:avLst/>
          </a:prstGeom>
          <a:solidFill>
            <a:srgbClr val="002060"/>
          </a:solidFill>
          <a:ln>
            <a:noFill/>
          </a:ln>
        </p:spPr>
        <p:txBody>
          <a:bodyPr vert="horz" wrap="square" lIns="0" rIns="0" rtlCol="0" anchor="ctr">
            <a:noAutofit/>
          </a:bodyPr>
          <a:lstStyle/>
          <a:p>
            <a:pPr algn="ctr"/>
            <a:r>
              <a:rPr lang="ja-JP" altLang="en-US" sz="1477"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国</a:t>
            </a:r>
            <a:endParaRPr lang="en-US" altLang="ja-JP" sz="1477"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32"/>
          <p:cNvSpPr txBox="1"/>
          <p:nvPr/>
        </p:nvSpPr>
        <p:spPr>
          <a:xfrm>
            <a:off x="551489" y="2858368"/>
            <a:ext cx="369203" cy="1567001"/>
          </a:xfrm>
          <a:prstGeom prst="rect">
            <a:avLst/>
          </a:prstGeom>
          <a:solidFill>
            <a:srgbClr val="002060"/>
          </a:solidFill>
          <a:ln>
            <a:noFill/>
          </a:ln>
        </p:spPr>
        <p:txBody>
          <a:bodyPr vert="eaVert" wrap="square" lIns="0" rIns="0" rtlCol="0" anchor="ctr">
            <a:noAutofit/>
          </a:bodyPr>
          <a:lstStyle/>
          <a:p>
            <a:pPr algn="ctr"/>
            <a:r>
              <a:rPr lang="ja-JP" altLang="en-US" sz="1477"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申請自治体</a:t>
            </a:r>
            <a:endParaRPr lang="en-US" altLang="ja-JP" sz="1477"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530303" y="4627785"/>
            <a:ext cx="390389" cy="898639"/>
          </a:xfrm>
          <a:prstGeom prst="rect">
            <a:avLst/>
          </a:prstGeom>
          <a:solidFill>
            <a:srgbClr val="002060"/>
          </a:solidFill>
          <a:ln>
            <a:noFill/>
          </a:ln>
        </p:spPr>
        <p:txBody>
          <a:bodyPr vert="eaVert" wrap="square" lIns="0" tIns="0" rIns="0" bIns="0" rtlCol="0" anchor="ctr">
            <a:noAutofit/>
          </a:bodyPr>
          <a:lstStyle/>
          <a:p>
            <a:pPr algn="ctr"/>
            <a:r>
              <a:rPr lang="ja-JP" altLang="en-US" sz="1477"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a:t>
            </a:r>
            <a:r>
              <a:rPr lang="ja-JP" altLang="en-US" sz="1477"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業者</a:t>
            </a:r>
            <a:endParaRPr lang="en-US" altLang="ja-JP" sz="1477"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p:cNvSpPr txBox="1"/>
          <p:nvPr/>
        </p:nvSpPr>
        <p:spPr>
          <a:xfrm>
            <a:off x="3548289" y="2896097"/>
            <a:ext cx="437040" cy="1503077"/>
          </a:xfrm>
          <a:prstGeom prst="rect">
            <a:avLst/>
          </a:prstGeom>
          <a:noFill/>
          <a:ln/>
        </p:spPr>
        <p:style>
          <a:lnRef idx="1">
            <a:schemeClr val="accent6"/>
          </a:lnRef>
          <a:fillRef idx="2">
            <a:schemeClr val="accent6"/>
          </a:fillRef>
          <a:effectRef idx="1">
            <a:schemeClr val="accent6"/>
          </a:effectRef>
          <a:fontRef idx="minor">
            <a:schemeClr val="dk1"/>
          </a:fontRef>
        </p:style>
        <p:txBody>
          <a:bodyPr vert="eaVert" wrap="square" lIns="0" rIns="0" rtlCol="0" anchor="ctr">
            <a:noAutofit/>
          </a:bodyPr>
          <a:lstStyle/>
          <a:p>
            <a:pPr algn="ct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業者</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公募</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（ＲＦＰ</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1883886" y="2897248"/>
            <a:ext cx="599882" cy="1501927"/>
          </a:xfrm>
          <a:prstGeom prst="rect">
            <a:avLst/>
          </a:prstGeom>
          <a:pattFill prst="pct5">
            <a:fgClr>
              <a:schemeClr val="tx2"/>
            </a:fgClr>
            <a:bgClr>
              <a:schemeClr val="bg1"/>
            </a:bgClr>
          </a:pattFill>
          <a:ln w="63500" cmpd="dbl">
            <a:solidFill>
              <a:schemeClr val="accent1">
                <a:lumMod val="50000"/>
              </a:schemeClr>
            </a:solidFill>
          </a:ln>
        </p:spPr>
        <p:style>
          <a:lnRef idx="1">
            <a:schemeClr val="accent6"/>
          </a:lnRef>
          <a:fillRef idx="2">
            <a:schemeClr val="accent6"/>
          </a:fillRef>
          <a:effectRef idx="1">
            <a:schemeClr val="accent6"/>
          </a:effectRef>
          <a:fontRef idx="minor">
            <a:schemeClr val="dk1"/>
          </a:fontRef>
        </p:style>
        <p:txBody>
          <a:bodyPr vert="eaVert" wrap="square" lIns="0" rIns="0" rtlCol="0" anchor="ctr">
            <a:noAutofit/>
          </a:bodyPr>
          <a:lstStyle/>
          <a:p>
            <a:pPr algn="ct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方針</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7" name="テキスト ボックス 36"/>
          <p:cNvSpPr txBox="1"/>
          <p:nvPr/>
        </p:nvSpPr>
        <p:spPr>
          <a:xfrm>
            <a:off x="7101088" y="2916159"/>
            <a:ext cx="255962" cy="1509210"/>
          </a:xfrm>
          <a:prstGeom prst="rect">
            <a:avLst/>
          </a:prstGeom>
          <a:noFill/>
          <a:ln/>
          <a:effectLst/>
        </p:spPr>
        <p:style>
          <a:lnRef idx="1">
            <a:schemeClr val="accent6"/>
          </a:lnRef>
          <a:fillRef idx="2">
            <a:schemeClr val="accent6"/>
          </a:fillRef>
          <a:effectRef idx="1">
            <a:schemeClr val="accent6"/>
          </a:effectRef>
          <a:fontRef idx="minor">
            <a:schemeClr val="dk1"/>
          </a:fontRef>
        </p:style>
        <p:txBody>
          <a:bodyPr vert="eaVert" wrap="square" lIns="0" rIns="0" rtlCol="0" anchor="ctr">
            <a:noAutofit/>
          </a:bodyP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実施協定締結</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7666907" y="5157192"/>
            <a:ext cx="1145321" cy="428612"/>
          </a:xfrm>
          <a:prstGeom prst="homePlate">
            <a:avLst>
              <a:gd name="adj" fmla="val 23661"/>
            </a:avLst>
          </a:prstGeom>
          <a:noFill/>
          <a:ln/>
          <a:effectLst/>
        </p:spPr>
        <p:style>
          <a:lnRef idx="1">
            <a:schemeClr val="accent1"/>
          </a:lnRef>
          <a:fillRef idx="2">
            <a:schemeClr val="accent1"/>
          </a:fillRef>
          <a:effectRef idx="1">
            <a:schemeClr val="accent1"/>
          </a:effectRef>
          <a:fontRef idx="minor">
            <a:schemeClr val="dk1"/>
          </a:fontRef>
        </p:style>
        <p:txBody>
          <a:bodyPr vert="horz" wrap="square" lIns="0" rIns="0" rtlCol="0" anchor="ctr">
            <a:noAutofit/>
          </a:bodyPr>
          <a:lstStyle/>
          <a:p>
            <a:pPr algn="ctr">
              <a:spcBef>
                <a:spcPts val="554"/>
              </a:spcBef>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lnSpc>
                <a:spcPts val="1100"/>
              </a:lnSpc>
              <a:spcBef>
                <a:spcPts val="554"/>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カジノ事業等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lnSpc>
                <a:spcPts val="1100"/>
              </a:lnSpc>
              <a:spcBef>
                <a:spcPts val="3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免許取得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spcBef>
                <a:spcPts val="554"/>
              </a:spcBef>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2998839" y="875989"/>
            <a:ext cx="421033" cy="924899"/>
          </a:xfrm>
          <a:prstGeom prst="rect">
            <a:avLst/>
          </a:prstGeom>
          <a:noFill/>
          <a:ln/>
        </p:spPr>
        <p:style>
          <a:lnRef idx="1">
            <a:schemeClr val="accent1"/>
          </a:lnRef>
          <a:fillRef idx="2">
            <a:schemeClr val="accent1"/>
          </a:fillRef>
          <a:effectRef idx="1">
            <a:schemeClr val="accent1"/>
          </a:effectRef>
          <a:fontRef idx="minor">
            <a:schemeClr val="dk1"/>
          </a:fontRef>
        </p:style>
        <p:txBody>
          <a:bodyPr vert="eaVert" wrap="square" lIns="0" tIns="0" rIns="0" bIns="0" rtlCol="0" anchor="ctr">
            <a:noAutofit/>
          </a:bodyP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カジノ</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管理</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委員会</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下矢印 40"/>
          <p:cNvSpPr/>
          <p:nvPr/>
        </p:nvSpPr>
        <p:spPr>
          <a:xfrm rot="16200000">
            <a:off x="1330281" y="1692549"/>
            <a:ext cx="564923" cy="363484"/>
          </a:xfrm>
          <a:prstGeom prst="downArrow">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5"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1043608" y="875991"/>
            <a:ext cx="326099" cy="1690608"/>
          </a:xfrm>
          <a:prstGeom prst="rect">
            <a:avLst/>
          </a:prstGeom>
          <a:noFill/>
          <a:ln/>
        </p:spPr>
        <p:style>
          <a:lnRef idx="1">
            <a:schemeClr val="accent1"/>
          </a:lnRef>
          <a:fillRef idx="2">
            <a:schemeClr val="accent1"/>
          </a:fillRef>
          <a:effectRef idx="1">
            <a:schemeClr val="accent1"/>
          </a:effectRef>
          <a:fontRef idx="minor">
            <a:schemeClr val="dk1"/>
          </a:fontRef>
        </p:style>
        <p:txBody>
          <a:bodyPr vert="eaVert" wrap="square" lIns="0" rIns="0" rtlCol="0" anchor="ctr">
            <a:noAutofit/>
          </a:bodyP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ＩＲ</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整備法成立</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公布</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3" name="直線矢印コネクタ 42"/>
          <p:cNvCxnSpPr/>
          <p:nvPr/>
        </p:nvCxnSpPr>
        <p:spPr>
          <a:xfrm>
            <a:off x="6740974" y="2429248"/>
            <a:ext cx="0" cy="468000"/>
          </a:xfrm>
          <a:prstGeom prst="straightConnector1">
            <a:avLst/>
          </a:prstGeom>
          <a:ln w="19050">
            <a:solidFill>
              <a:srgbClr val="0070C0"/>
            </a:solidFill>
            <a:prstDash val="solid"/>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a:off x="7330613" y="2414610"/>
            <a:ext cx="0" cy="468000"/>
          </a:xfrm>
          <a:prstGeom prst="straightConnector1">
            <a:avLst/>
          </a:prstGeom>
          <a:ln w="19050">
            <a:solidFill>
              <a:srgbClr val="0070C0"/>
            </a:solidFill>
            <a:prstDash val="solid"/>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a:stCxn id="52" idx="2"/>
          </p:cNvCxnSpPr>
          <p:nvPr/>
        </p:nvCxnSpPr>
        <p:spPr>
          <a:xfrm flipH="1">
            <a:off x="8385983" y="2553234"/>
            <a:ext cx="4460" cy="2603958"/>
          </a:xfrm>
          <a:prstGeom prst="straightConnector1">
            <a:avLst/>
          </a:prstGeom>
          <a:ln w="19050">
            <a:solidFill>
              <a:srgbClr val="0070C0"/>
            </a:solidFill>
            <a:prstDash val="solid"/>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6" name="角丸四角形 45"/>
          <p:cNvSpPr/>
          <p:nvPr/>
        </p:nvSpPr>
        <p:spPr>
          <a:xfrm>
            <a:off x="6444208" y="875989"/>
            <a:ext cx="415386" cy="1493977"/>
          </a:xfrm>
          <a:prstGeom prst="roundRect">
            <a:avLst>
              <a:gd name="adj" fmla="val 0"/>
            </a:avLst>
          </a:prstGeom>
          <a:noFill/>
          <a:ln w="25400"/>
        </p:spPr>
        <p:style>
          <a:lnRef idx="1">
            <a:schemeClr val="accent1"/>
          </a:lnRef>
          <a:fillRef idx="2">
            <a:schemeClr val="accent1"/>
          </a:fillRef>
          <a:effectRef idx="1">
            <a:schemeClr val="accent1"/>
          </a:effectRef>
          <a:fontRef idx="minor">
            <a:schemeClr val="dk1"/>
          </a:fontRef>
        </p:style>
        <p:txBody>
          <a:bodyPr vert="eaVert"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区域認定</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下矢印 46"/>
          <p:cNvSpPr/>
          <p:nvPr/>
        </p:nvSpPr>
        <p:spPr>
          <a:xfrm>
            <a:off x="1908060" y="2594627"/>
            <a:ext cx="204824" cy="263365"/>
          </a:xfrm>
          <a:prstGeom prst="downArrow">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5"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角丸四角形 47"/>
          <p:cNvSpPr/>
          <p:nvPr/>
        </p:nvSpPr>
        <p:spPr>
          <a:xfrm>
            <a:off x="7101088" y="1732108"/>
            <a:ext cx="315893" cy="621719"/>
          </a:xfrm>
          <a:prstGeom prst="roundRect">
            <a:avLst/>
          </a:prstGeom>
          <a:solidFill>
            <a:schemeClr val="bg1"/>
          </a:solidFill>
          <a:ln w="9525">
            <a:solidFill>
              <a:schemeClr val="accent1"/>
            </a:solidFill>
          </a:ln>
        </p:spPr>
        <p:style>
          <a:lnRef idx="2">
            <a:schemeClr val="accent1"/>
          </a:lnRef>
          <a:fillRef idx="1">
            <a:schemeClr val="lt1"/>
          </a:fillRef>
          <a:effectRef idx="0">
            <a:schemeClr val="accent1"/>
          </a:effectRef>
          <a:fontRef idx="minor">
            <a:schemeClr val="dk1"/>
          </a:fontRef>
        </p:style>
        <p:txBody>
          <a:bodyPr tIns="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認</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可</a:t>
            </a:r>
          </a:p>
        </p:txBody>
      </p:sp>
      <p:sp>
        <p:nvSpPr>
          <p:cNvPr id="49" name="テキスト ボックス 48"/>
          <p:cNvSpPr txBox="1"/>
          <p:nvPr/>
        </p:nvSpPr>
        <p:spPr>
          <a:xfrm>
            <a:off x="4047452" y="1124744"/>
            <a:ext cx="262029" cy="1428490"/>
          </a:xfrm>
          <a:prstGeom prst="rect">
            <a:avLst/>
          </a:prstGeom>
          <a:noFill/>
          <a:ln/>
        </p:spPr>
        <p:style>
          <a:lnRef idx="1">
            <a:schemeClr val="accent1"/>
          </a:lnRef>
          <a:fillRef idx="2">
            <a:schemeClr val="accent1"/>
          </a:fillRef>
          <a:effectRef idx="1">
            <a:schemeClr val="accent1"/>
          </a:effectRef>
          <a:fontRef idx="minor">
            <a:schemeClr val="dk1"/>
          </a:fontRef>
        </p:style>
        <p:txBody>
          <a:bodyPr vert="eaVert" wrap="square" lIns="0" rIns="0" rtlCol="0" anchor="ctr">
            <a:noAutofit/>
          </a:bodyP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方針</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テキスト ボックス 49"/>
          <p:cNvSpPr txBox="1"/>
          <p:nvPr/>
        </p:nvSpPr>
        <p:spPr>
          <a:xfrm>
            <a:off x="4745566" y="5459744"/>
            <a:ext cx="2346714" cy="218545"/>
          </a:xfrm>
          <a:prstGeom prst="rect">
            <a:avLst/>
          </a:prstGeom>
          <a:noFill/>
          <a:ln>
            <a:noFill/>
          </a:ln>
        </p:spPr>
        <p:txBody>
          <a:bodyPr wrap="square" tIns="33231" bIns="33231" rtlCol="0" anchor="ctr">
            <a:no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申請自治体・事業者が共同で実施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p:cNvSpPr txBox="1"/>
          <p:nvPr/>
        </p:nvSpPr>
        <p:spPr>
          <a:xfrm>
            <a:off x="6318018" y="2937261"/>
            <a:ext cx="422955" cy="2017489"/>
          </a:xfrm>
          <a:prstGeom prst="rect">
            <a:avLst/>
          </a:prstGeom>
          <a:noFill/>
          <a:ln w="9525"/>
        </p:spPr>
        <p:style>
          <a:lnRef idx="1">
            <a:schemeClr val="accent6"/>
          </a:lnRef>
          <a:fillRef idx="2">
            <a:schemeClr val="accent6"/>
          </a:fillRef>
          <a:effectRef idx="1">
            <a:schemeClr val="accent6"/>
          </a:effectRef>
          <a:fontRef idx="minor">
            <a:schemeClr val="dk1"/>
          </a:fontRef>
        </p:style>
        <p:txBody>
          <a:bodyPr vert="eaVert" wrap="square" lIns="0" rIns="0" rtlCol="0" anchor="ctr">
            <a:noAutofit/>
          </a:bodyPr>
          <a:lstStyle/>
          <a:p>
            <a:pPr algn="ctr">
              <a:spcBef>
                <a:spcPts val="554"/>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区域認定申請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角丸四角形 51"/>
          <p:cNvSpPr/>
          <p:nvPr/>
        </p:nvSpPr>
        <p:spPr>
          <a:xfrm>
            <a:off x="8218598" y="875989"/>
            <a:ext cx="343689" cy="1677245"/>
          </a:xfrm>
          <a:prstGeom prst="roundRect">
            <a:avLst>
              <a:gd name="adj" fmla="val 0"/>
            </a:avLst>
          </a:prstGeom>
          <a:noFill/>
          <a:ln/>
          <a:effectLst/>
        </p:spPr>
        <p:style>
          <a:lnRef idx="1">
            <a:schemeClr val="accent1"/>
          </a:lnRef>
          <a:fillRef idx="2">
            <a:schemeClr val="accent1"/>
          </a:fillRef>
          <a:effectRef idx="1">
            <a:schemeClr val="accent1"/>
          </a:effectRef>
          <a:fontRef idx="minor">
            <a:schemeClr val="dk1"/>
          </a:fontRef>
        </p:style>
        <p:txBody>
          <a:bodyPr vert="eaVert" tIns="0"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カジノ免許</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／背面調査</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p:cNvSpPr txBox="1"/>
          <p:nvPr/>
        </p:nvSpPr>
        <p:spPr>
          <a:xfrm>
            <a:off x="3515722" y="4853628"/>
            <a:ext cx="441176" cy="634946"/>
          </a:xfrm>
          <a:prstGeom prst="rect">
            <a:avLst/>
          </a:prstGeom>
          <a:ln/>
        </p:spPr>
        <p:style>
          <a:lnRef idx="2">
            <a:schemeClr val="accent1"/>
          </a:lnRef>
          <a:fillRef idx="1">
            <a:schemeClr val="lt1"/>
          </a:fillRef>
          <a:effectRef idx="0">
            <a:schemeClr val="accent1"/>
          </a:effectRef>
          <a:fontRef idx="minor">
            <a:schemeClr val="dk1"/>
          </a:fontRef>
        </p:style>
        <p:txBody>
          <a:bodyPr vert="wordArtVertRtl" wrap="square" lIns="0" tIns="0" rIns="0" rtlCol="0" anchor="ctr">
            <a:noAutofit/>
          </a:bodyP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応募</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テキスト ボックス 54"/>
          <p:cNvSpPr txBox="1"/>
          <p:nvPr/>
        </p:nvSpPr>
        <p:spPr>
          <a:xfrm>
            <a:off x="7964341" y="2930774"/>
            <a:ext cx="339531" cy="2030462"/>
          </a:xfrm>
          <a:prstGeom prst="homePlate">
            <a:avLst>
              <a:gd name="adj" fmla="val 19119"/>
            </a:avLst>
          </a:prstGeom>
          <a:solidFill>
            <a:schemeClr val="bg1"/>
          </a:solidFill>
          <a:ln>
            <a:solidFill>
              <a:schemeClr val="accent1"/>
            </a:solidFill>
          </a:ln>
          <a:effectLst>
            <a:outerShdw blurRad="50800" dist="38100" dir="2700000" algn="tl" rotWithShape="0">
              <a:prstClr val="black">
                <a:alpha val="40000"/>
              </a:prstClr>
            </a:outerShdw>
          </a:effectLst>
        </p:spPr>
        <p:txBody>
          <a:bodyPr vert="eaVert" wrap="square" lIns="0" rIns="0" rtlCol="0" anchor="ctr">
            <a:noAutofit/>
          </a:bodyPr>
          <a:lstStyle/>
          <a:p>
            <a:pPr algn="ctr">
              <a:spcBef>
                <a:spcPts val="554"/>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区域整備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下矢印 55"/>
          <p:cNvSpPr/>
          <p:nvPr/>
        </p:nvSpPr>
        <p:spPr>
          <a:xfrm rot="16200000">
            <a:off x="2000971" y="298917"/>
            <a:ext cx="355474" cy="1509621"/>
          </a:xfrm>
          <a:prstGeom prst="downArrow">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5"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テキスト ボックス 56"/>
          <p:cNvSpPr txBox="1"/>
          <p:nvPr/>
        </p:nvSpPr>
        <p:spPr>
          <a:xfrm>
            <a:off x="5022482" y="2896097"/>
            <a:ext cx="413613" cy="2036910"/>
          </a:xfrm>
          <a:prstGeom prst="rect">
            <a:avLst/>
          </a:prstGeom>
          <a:noFill/>
          <a:ln/>
        </p:spPr>
        <p:style>
          <a:lnRef idx="1">
            <a:schemeClr val="accent6"/>
          </a:lnRef>
          <a:fillRef idx="2">
            <a:schemeClr val="accent6"/>
          </a:fillRef>
          <a:effectRef idx="1">
            <a:schemeClr val="accent6"/>
          </a:effectRef>
          <a:fontRef idx="minor">
            <a:schemeClr val="dk1"/>
          </a:fontRef>
        </p:style>
        <p:txBody>
          <a:bodyPr vert="eaVert" wrap="square" lIns="0" rIns="0" rtlCol="0" anchor="ctr">
            <a:noAutofit/>
          </a:bodyPr>
          <a:lstStyle/>
          <a:p>
            <a:pPr algn="ctr">
              <a:spcBef>
                <a:spcPts val="554"/>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区域整備計画策定</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テキスト ボックス 57"/>
          <p:cNvSpPr txBox="1"/>
          <p:nvPr/>
        </p:nvSpPr>
        <p:spPr>
          <a:xfrm>
            <a:off x="5508104" y="2937261"/>
            <a:ext cx="385187" cy="1488108"/>
          </a:xfrm>
          <a:prstGeom prst="rect">
            <a:avLst/>
          </a:prstGeom>
          <a:solidFill>
            <a:schemeClr val="bg1"/>
          </a:solidFill>
          <a:ln w="9525">
            <a:solidFill>
              <a:schemeClr val="accent1"/>
            </a:solidFill>
          </a:ln>
        </p:spPr>
        <p:txBody>
          <a:bodyPr vert="eaVert" wrap="square" lIns="0" rIns="0" rtlCol="0" anchor="ctr">
            <a:noAutofit/>
          </a:bodyPr>
          <a:lstStyle/>
          <a:p>
            <a:pPr algn="ct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地域の合意</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形成</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公聴会等）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テキスト ボックス 58"/>
          <p:cNvSpPr txBox="1"/>
          <p:nvPr/>
        </p:nvSpPr>
        <p:spPr>
          <a:xfrm>
            <a:off x="5963003" y="2929189"/>
            <a:ext cx="265181" cy="1496180"/>
          </a:xfrm>
          <a:prstGeom prst="rect">
            <a:avLst/>
          </a:prstGeom>
          <a:noFill/>
          <a:ln>
            <a:solidFill>
              <a:schemeClr val="accent1"/>
            </a:solidFill>
          </a:ln>
        </p:spPr>
        <p:txBody>
          <a:bodyPr vert="eaVert" wrap="square" lIns="0" rIns="0" rtlCol="0" anchor="ctr">
            <a:noAutofit/>
          </a:bodyPr>
          <a:lstStyle/>
          <a:p>
            <a:pPr algn="ctr">
              <a:spcBef>
                <a:spcPts val="554"/>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議会議決</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下矢印 60"/>
          <p:cNvSpPr/>
          <p:nvPr/>
        </p:nvSpPr>
        <p:spPr>
          <a:xfrm rot="16200000">
            <a:off x="4495987" y="3433453"/>
            <a:ext cx="694339" cy="304866"/>
          </a:xfrm>
          <a:prstGeom prst="downArrow">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5"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テキスト ボックス 62"/>
          <p:cNvSpPr txBox="1"/>
          <p:nvPr/>
        </p:nvSpPr>
        <p:spPr>
          <a:xfrm>
            <a:off x="8385983" y="2937573"/>
            <a:ext cx="506208" cy="2042359"/>
          </a:xfrm>
          <a:prstGeom prst="homePlate">
            <a:avLst>
              <a:gd name="adj" fmla="val 19119"/>
            </a:avLst>
          </a:prstGeom>
          <a:noFill/>
          <a:ln w="9525">
            <a:solidFill>
              <a:schemeClr val="accent1"/>
            </a:solidFill>
          </a:ln>
          <a:effectLst/>
        </p:spPr>
        <p:txBody>
          <a:bodyPr vert="eaVert" wrap="square" lIns="0" rIns="0" rtlCol="0" anchor="ctr">
            <a:noAutofit/>
          </a:bodyPr>
          <a:lstStyle/>
          <a:p>
            <a:pPr algn="ctr">
              <a:spcBef>
                <a:spcPts val="554"/>
              </a:spcBef>
            </a:pP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gn="ctr">
              <a:spcBef>
                <a:spcPts val="554"/>
              </a:spcBef>
            </a:pPr>
            <a:r>
              <a:rPr lang="ja-JP" altLang="en-US" sz="1400" dirty="0">
                <a:effectLst>
                  <a:outerShdw blurRad="50800" dist="38100" dir="2700000" algn="tl" rotWithShape="0">
                    <a:prstClr val="black">
                      <a:alpha val="40000"/>
                    </a:prstClr>
                  </a:outerShdw>
                </a:effectLst>
                <a:latin typeface="Meiryo UI" panose="020B0604030504040204" pitchFamily="50" charset="-128"/>
                <a:ea typeface="Meiryo UI" panose="020B0604030504040204" pitchFamily="50" charset="-128"/>
                <a:cs typeface="Meiryo UI" panose="020B0604030504040204" pitchFamily="50" charset="-128"/>
              </a:rPr>
              <a:t>ＩＲ開業</a:t>
            </a:r>
            <a:endParaRPr lang="en-US" altLang="ja-JP" sz="1400" dirty="0">
              <a:effectLst>
                <a:outerShdw blurRad="50800" dist="38100" dir="2700000" algn="tl" rotWithShape="0">
                  <a:prstClr val="black">
                    <a:alpha val="40000"/>
                  </a:prst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spcBef>
                <a:spcPts val="554"/>
              </a:spcBef>
            </a:pP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5" name="直線矢印コネクタ 64"/>
          <p:cNvCxnSpPr/>
          <p:nvPr/>
        </p:nvCxnSpPr>
        <p:spPr>
          <a:xfrm flipV="1">
            <a:off x="7185108" y="2393248"/>
            <a:ext cx="0" cy="504000"/>
          </a:xfrm>
          <a:prstGeom prst="straightConnector1">
            <a:avLst/>
          </a:prstGeom>
          <a:ln w="19050">
            <a:solidFill>
              <a:srgbClr val="0070C0"/>
            </a:solidFill>
            <a:prstDash val="solid"/>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6" name="テキスト ボックス 65"/>
          <p:cNvSpPr txBox="1"/>
          <p:nvPr/>
        </p:nvSpPr>
        <p:spPr>
          <a:xfrm>
            <a:off x="1115972" y="2879777"/>
            <a:ext cx="461026" cy="1545592"/>
          </a:xfrm>
          <a:prstGeom prst="rect">
            <a:avLst/>
          </a:prstGeom>
          <a:noFill/>
          <a:ln/>
        </p:spPr>
        <p:style>
          <a:lnRef idx="1">
            <a:schemeClr val="accent6"/>
          </a:lnRef>
          <a:fillRef idx="2">
            <a:schemeClr val="accent6"/>
          </a:fillRef>
          <a:effectRef idx="1">
            <a:schemeClr val="accent6"/>
          </a:effectRef>
          <a:fontRef idx="minor">
            <a:schemeClr val="dk1"/>
          </a:fontRef>
        </p:style>
        <p:txBody>
          <a:bodyPr vert="eaVert" wrap="square" lIns="0" rIns="0" rtlCol="0" anchor="ctr">
            <a:noAutofit/>
          </a:bodyP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コンセプト募集</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（ＲＦＣ）</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下矢印 66"/>
          <p:cNvSpPr/>
          <p:nvPr/>
        </p:nvSpPr>
        <p:spPr>
          <a:xfrm rot="16200000">
            <a:off x="1412651" y="3492361"/>
            <a:ext cx="630778" cy="216024"/>
          </a:xfrm>
          <a:prstGeom prst="downArrow">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5"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下矢印 67"/>
          <p:cNvSpPr/>
          <p:nvPr/>
        </p:nvSpPr>
        <p:spPr>
          <a:xfrm rot="10800000">
            <a:off x="1238246" y="4458120"/>
            <a:ext cx="247409" cy="339032"/>
          </a:xfrm>
          <a:prstGeom prst="downArrow">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015"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テキスト ボックス 68"/>
          <p:cNvSpPr txBox="1"/>
          <p:nvPr/>
        </p:nvSpPr>
        <p:spPr>
          <a:xfrm>
            <a:off x="1115972" y="4853629"/>
            <a:ext cx="459426" cy="634944"/>
          </a:xfrm>
          <a:prstGeom prst="rect">
            <a:avLst/>
          </a:prstGeom>
          <a:ln/>
        </p:spPr>
        <p:style>
          <a:lnRef idx="2">
            <a:schemeClr val="accent1"/>
          </a:lnRef>
          <a:fillRef idx="1">
            <a:schemeClr val="lt1"/>
          </a:fillRef>
          <a:effectRef idx="0">
            <a:schemeClr val="accent1"/>
          </a:effectRef>
          <a:fontRef idx="minor">
            <a:schemeClr val="dk1"/>
          </a:fontRef>
        </p:style>
        <p:txBody>
          <a:bodyPr vert="wordArtVertRtl" wrap="square" lIns="0" tIns="0" rIns="0" rtlCol="0" anchor="ctr">
            <a:noAutofit/>
          </a:bodyPr>
          <a:lstStyle/>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提案</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下矢印 69"/>
          <p:cNvSpPr/>
          <p:nvPr/>
        </p:nvSpPr>
        <p:spPr>
          <a:xfrm rot="10800000">
            <a:off x="3604294" y="4437202"/>
            <a:ext cx="265846" cy="365538"/>
          </a:xfrm>
          <a:prstGeom prst="downArrow">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015"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1" name="直線矢印コネクタ 70"/>
          <p:cNvCxnSpPr/>
          <p:nvPr/>
        </p:nvCxnSpPr>
        <p:spPr>
          <a:xfrm flipV="1">
            <a:off x="6548545" y="2393248"/>
            <a:ext cx="0" cy="504000"/>
          </a:xfrm>
          <a:prstGeom prst="straightConnector1">
            <a:avLst/>
          </a:prstGeom>
          <a:ln w="19050">
            <a:solidFill>
              <a:srgbClr val="0070C0"/>
            </a:solidFill>
            <a:prstDash val="solid"/>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72" name="テキスト ボックス 71"/>
          <p:cNvSpPr txBox="1"/>
          <p:nvPr/>
        </p:nvSpPr>
        <p:spPr>
          <a:xfrm>
            <a:off x="7401619" y="2918300"/>
            <a:ext cx="261919" cy="1507069"/>
          </a:xfrm>
          <a:prstGeom prst="rect">
            <a:avLst/>
          </a:prstGeom>
          <a:noFill/>
          <a:ln/>
          <a:effectLst/>
        </p:spPr>
        <p:style>
          <a:lnRef idx="1">
            <a:schemeClr val="accent6"/>
          </a:lnRef>
          <a:fillRef idx="2">
            <a:schemeClr val="accent6"/>
          </a:fillRef>
          <a:effectRef idx="1">
            <a:schemeClr val="accent6"/>
          </a:effectRef>
          <a:fontRef idx="minor">
            <a:schemeClr val="dk1"/>
          </a:fontRef>
        </p:style>
        <p:txBody>
          <a:bodyPr vert="eaVert" wrap="square" lIns="0" rIns="0" rtlCol="0" anchor="ctr">
            <a:noAutofit/>
          </a:bodyP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土地契約　締結</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p:cNvSpPr txBox="1"/>
          <p:nvPr/>
        </p:nvSpPr>
        <p:spPr>
          <a:xfrm>
            <a:off x="304223" y="5733256"/>
            <a:ext cx="1620000" cy="257369"/>
          </a:xfrm>
          <a:prstGeom prst="rect">
            <a:avLst/>
          </a:prstGeom>
          <a:solidFill>
            <a:schemeClr val="bg1"/>
          </a:solidFill>
          <a:ln w="6350">
            <a:solidFill>
              <a:schemeClr val="tx1"/>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２</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実施方針とは</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テキスト ボックス 73"/>
          <p:cNvSpPr txBox="1"/>
          <p:nvPr/>
        </p:nvSpPr>
        <p:spPr>
          <a:xfrm>
            <a:off x="1836052" y="1174855"/>
            <a:ext cx="288160" cy="1391743"/>
          </a:xfrm>
          <a:prstGeom prst="rect">
            <a:avLst/>
          </a:prstGeom>
          <a:noFill/>
          <a:ln/>
        </p:spPr>
        <p:style>
          <a:lnRef idx="1">
            <a:schemeClr val="accent1"/>
          </a:lnRef>
          <a:fillRef idx="2">
            <a:schemeClr val="accent1"/>
          </a:fillRef>
          <a:effectRef idx="1">
            <a:schemeClr val="accent1"/>
          </a:effectRef>
          <a:fontRef idx="minor">
            <a:schemeClr val="dk1"/>
          </a:fontRef>
        </p:style>
        <p:txBody>
          <a:bodyPr vert="eaVert" wrap="square" lIns="0" rIns="0" rtlCol="0" anchor="ctr">
            <a:noAutofit/>
          </a:bodyPr>
          <a:lstStyle/>
          <a:p>
            <a:pPr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基本方針</a:t>
            </a: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5" name="下矢印 74"/>
          <p:cNvSpPr/>
          <p:nvPr/>
        </p:nvSpPr>
        <p:spPr>
          <a:xfrm rot="16200000">
            <a:off x="2872963" y="1329394"/>
            <a:ext cx="457535" cy="1843250"/>
          </a:xfrm>
          <a:prstGeom prst="downArrow">
            <a:avLst>
              <a:gd name="adj1" fmla="val 50000"/>
              <a:gd name="adj2" fmla="val 35305"/>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5"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下矢印 76"/>
          <p:cNvSpPr/>
          <p:nvPr/>
        </p:nvSpPr>
        <p:spPr>
          <a:xfrm>
            <a:off x="4067899" y="2611255"/>
            <a:ext cx="204824" cy="263365"/>
          </a:xfrm>
          <a:prstGeom prst="downArrow">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5"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テキスト ボックス 78"/>
          <p:cNvSpPr txBox="1"/>
          <p:nvPr/>
        </p:nvSpPr>
        <p:spPr>
          <a:xfrm>
            <a:off x="3052650" y="2897247"/>
            <a:ext cx="458223" cy="1501927"/>
          </a:xfrm>
          <a:prstGeom prst="rect">
            <a:avLst/>
          </a:prstGeom>
          <a:noFill/>
          <a:ln/>
        </p:spPr>
        <p:style>
          <a:lnRef idx="1">
            <a:schemeClr val="accent6"/>
          </a:lnRef>
          <a:fillRef idx="2">
            <a:schemeClr val="accent6"/>
          </a:fillRef>
          <a:effectRef idx="1">
            <a:schemeClr val="accent6"/>
          </a:effectRef>
          <a:fontRef idx="minor">
            <a:schemeClr val="dk1"/>
          </a:fontRef>
        </p:style>
        <p:txBody>
          <a:bodyPr vert="eaVert" wrap="square" lIns="0" rIns="0" rtlCol="0" anchor="ctr">
            <a:noAutofit/>
          </a:bodyPr>
          <a:lstStyle/>
          <a:p>
            <a:pPr algn="ct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方針</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確定</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下矢印 80"/>
          <p:cNvSpPr/>
          <p:nvPr/>
        </p:nvSpPr>
        <p:spPr>
          <a:xfrm rot="16200000">
            <a:off x="2470711" y="3368711"/>
            <a:ext cx="618847" cy="422571"/>
          </a:xfrm>
          <a:prstGeom prst="downArrow">
            <a:avLst>
              <a:gd name="adj1" fmla="val 50000"/>
              <a:gd name="adj2" fmla="val 35243"/>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5"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下矢印 82"/>
          <p:cNvSpPr/>
          <p:nvPr/>
        </p:nvSpPr>
        <p:spPr>
          <a:xfrm rot="16200000">
            <a:off x="6583603" y="3521149"/>
            <a:ext cx="694339" cy="222010"/>
          </a:xfrm>
          <a:prstGeom prst="downArrow">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5"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下矢印 83"/>
          <p:cNvSpPr/>
          <p:nvPr/>
        </p:nvSpPr>
        <p:spPr>
          <a:xfrm rot="16200000">
            <a:off x="7474695" y="3521149"/>
            <a:ext cx="694339" cy="222010"/>
          </a:xfrm>
          <a:prstGeom prst="downArrow">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5"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テキスト ボックス 84"/>
          <p:cNvSpPr txBox="1"/>
          <p:nvPr/>
        </p:nvSpPr>
        <p:spPr>
          <a:xfrm>
            <a:off x="2579556" y="3894106"/>
            <a:ext cx="421715" cy="889599"/>
          </a:xfrm>
          <a:prstGeom prst="rect">
            <a:avLst/>
          </a:prstGeom>
          <a:noFill/>
          <a:ln>
            <a:solidFill>
              <a:schemeClr val="accent1"/>
            </a:solidFill>
          </a:ln>
        </p:spPr>
        <p:txBody>
          <a:bodyPr vert="eaVert" wrap="square" lIns="0" tIns="0" rIns="0" bIns="0" rtlCol="0" anchor="ctr">
            <a:noAutofit/>
          </a:bodyPr>
          <a:lstStyle/>
          <a:p>
            <a:pPr algn="ctr">
              <a:spcBef>
                <a:spcPts val="554"/>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公安委員会</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の同意等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下矢印 61"/>
          <p:cNvSpPr/>
          <p:nvPr/>
        </p:nvSpPr>
        <p:spPr>
          <a:xfrm rot="16200000">
            <a:off x="3836589" y="3429275"/>
            <a:ext cx="694339" cy="293911"/>
          </a:xfrm>
          <a:prstGeom prst="downArrow">
            <a:avLst/>
          </a:prstGeom>
          <a:solidFill>
            <a:schemeClr val="tx2">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5"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テキスト ボックス 63"/>
          <p:cNvSpPr txBox="1"/>
          <p:nvPr/>
        </p:nvSpPr>
        <p:spPr>
          <a:xfrm>
            <a:off x="4361835" y="2882138"/>
            <a:ext cx="273365" cy="1545592"/>
          </a:xfrm>
          <a:prstGeom prst="rect">
            <a:avLst/>
          </a:prstGeom>
          <a:noFill/>
          <a:ln/>
        </p:spPr>
        <p:style>
          <a:lnRef idx="1">
            <a:schemeClr val="accent6"/>
          </a:lnRef>
          <a:fillRef idx="2">
            <a:schemeClr val="accent6"/>
          </a:fillRef>
          <a:effectRef idx="1">
            <a:schemeClr val="accent6"/>
          </a:effectRef>
          <a:fontRef idx="minor">
            <a:schemeClr val="dk1"/>
          </a:fontRef>
        </p:style>
        <p:txBody>
          <a:bodyPr vert="eaVert" wrap="square" lIns="0" rIns="0" rtlCol="0" anchor="ctr">
            <a:noAutofit/>
          </a:bodyPr>
          <a:lstStyle/>
          <a:p>
            <a:pPr algn="ct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事業者選定</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522785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876256" y="6499286"/>
            <a:ext cx="2133600" cy="365125"/>
          </a:xfrm>
        </p:spPr>
        <p:txBody>
          <a:bodyPr/>
          <a:lstStyle/>
          <a:p>
            <a:fld id="{8138B988-03A0-4C61-87A5-A6ADD3801F5D}" type="slidenum">
              <a:rPr kumimoji="1" lang="ja-JP" altLang="en-US" smtClean="0"/>
              <a:t>2</a:t>
            </a:fld>
            <a:endParaRPr kumimoji="1" lang="ja-JP" altLang="en-US" dirty="0"/>
          </a:p>
        </p:txBody>
      </p:sp>
      <p:sp>
        <p:nvSpPr>
          <p:cNvPr id="29" name="テキスト ボックス 28"/>
          <p:cNvSpPr txBox="1"/>
          <p:nvPr/>
        </p:nvSpPr>
        <p:spPr>
          <a:xfrm>
            <a:off x="0" y="-14977"/>
            <a:ext cx="9144000" cy="400110"/>
          </a:xfrm>
          <a:prstGeom prst="rect">
            <a:avLst/>
          </a:prstGeom>
          <a:solidFill>
            <a:schemeClr val="accent1"/>
          </a:solidFill>
        </p:spPr>
        <p:txBody>
          <a:bodyPr wrap="square" rtlCol="0">
            <a:spAutoFit/>
          </a:bodyPr>
          <a:lstStyle/>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実施方針（案）の概要</a:t>
            </a:r>
            <a:endPar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194168" y="635342"/>
            <a:ext cx="2793656" cy="257369"/>
          </a:xfrm>
          <a:prstGeom prst="rect">
            <a:avLst/>
          </a:prstGeom>
          <a:solidFill>
            <a:schemeClr val="bg1"/>
          </a:soli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１</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ＩＲ区域の整備の意義及び目標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575990" y="1332773"/>
            <a:ext cx="8244482" cy="2600283"/>
          </a:xfrm>
          <a:prstGeom prst="rect">
            <a:avLst/>
          </a:prstGeom>
          <a:noFill/>
          <a:ln>
            <a:noFill/>
            <a:prstDash val="dash"/>
          </a:ln>
        </p:spPr>
        <p:txBody>
          <a:bodyPr wrap="square" rIns="36000" rtlCol="0" anchor="ctr">
            <a:noAutofit/>
          </a:bodyPr>
          <a:lstStyle/>
          <a:p>
            <a:pPr marL="171450" indent="-171450">
              <a:lnSpc>
                <a:spcPts val="1600"/>
              </a:lnSpc>
              <a:spcBef>
                <a:spcPts val="600"/>
              </a:spcBef>
              <a:buFont typeface="Arial" panose="020B0604020202020204" pitchFamily="34" charset="0"/>
              <a:buChar char="•"/>
            </a:pPr>
            <a:r>
              <a:rPr lang="ja-JP" altLang="en-US" sz="1200" spc="92" dirty="0" smtClean="0">
                <a:latin typeface="Meiryo UI" panose="020B0604030504040204" pitchFamily="50" charset="-128"/>
                <a:ea typeface="Meiryo UI" panose="020B0604030504040204" pitchFamily="50" charset="-128"/>
              </a:rPr>
              <a:t>人口減少や超高齢化が進み、需要・労働力の減少などが懸念される中、</a:t>
            </a:r>
            <a:r>
              <a:rPr lang="ja-JP" altLang="en-US" sz="1200" b="1" u="sng" spc="92" dirty="0" smtClean="0">
                <a:latin typeface="Meiryo UI" panose="020B0604030504040204" pitchFamily="50" charset="-128"/>
                <a:ea typeface="Meiryo UI" panose="020B0604030504040204" pitchFamily="50" charset="-128"/>
              </a:rPr>
              <a:t>大阪の</a:t>
            </a:r>
            <a:r>
              <a:rPr lang="ja-JP" altLang="en-US" sz="1200" b="1" u="sng" spc="92" dirty="0">
                <a:latin typeface="Meiryo UI" panose="020B0604030504040204" pitchFamily="50" charset="-128"/>
                <a:ea typeface="Meiryo UI" panose="020B0604030504040204" pitchFamily="50" charset="-128"/>
              </a:rPr>
              <a:t>更</a:t>
            </a:r>
            <a:r>
              <a:rPr lang="ja-JP" altLang="en-US" sz="1200" b="1" u="sng" spc="92" dirty="0" smtClean="0">
                <a:latin typeface="Meiryo UI" panose="020B0604030504040204" pitchFamily="50" charset="-128"/>
                <a:ea typeface="Meiryo UI" panose="020B0604030504040204" pitchFamily="50" charset="-128"/>
              </a:rPr>
              <a:t>なる成長のためには、大きなニーズと将来性がある観光産業に注力</a:t>
            </a:r>
            <a:r>
              <a:rPr lang="ja-JP" altLang="en-US" sz="1200" spc="92" dirty="0" smtClean="0">
                <a:latin typeface="Meiryo UI" panose="020B0604030504040204" pitchFamily="50" charset="-128"/>
                <a:ea typeface="Meiryo UI" panose="020B0604030504040204" pitchFamily="50" charset="-128"/>
              </a:rPr>
              <a:t>していくことが必要である。</a:t>
            </a:r>
            <a:endParaRPr lang="en-US" altLang="ja-JP" sz="1200" spc="92" dirty="0" smtClean="0">
              <a:latin typeface="Meiryo UI" panose="020B0604030504040204" pitchFamily="50" charset="-128"/>
              <a:ea typeface="Meiryo UI" panose="020B0604030504040204" pitchFamily="50" charset="-128"/>
            </a:endParaRPr>
          </a:p>
          <a:p>
            <a:pPr marL="171450" indent="-171450">
              <a:lnSpc>
                <a:spcPts val="1600"/>
              </a:lnSpc>
              <a:spcBef>
                <a:spcPts val="600"/>
              </a:spcBef>
              <a:buFont typeface="Arial" panose="020B0604020202020204" pitchFamily="34" charset="0"/>
              <a:buChar char="•"/>
            </a:pPr>
            <a:r>
              <a:rPr lang="ja-JP" altLang="en-US" sz="1200" spc="92" dirty="0" smtClean="0">
                <a:latin typeface="Meiryo UI" panose="020B0604030504040204" pitchFamily="50" charset="-128"/>
                <a:ea typeface="Meiryo UI" panose="020B0604030504040204" pitchFamily="50" charset="-128"/>
              </a:rPr>
              <a:t>大阪・関西は大きな人口・経済規模を有するとともに、国宝や重要文化財などの豊富な観光資源が集積しており、加えて</a:t>
            </a:r>
            <a:r>
              <a:rPr lang="ja-JP" altLang="en-US" sz="1200" b="1" u="sng" spc="92" dirty="0" smtClean="0">
                <a:latin typeface="Meiryo UI" panose="020B0604030504040204" pitchFamily="50" charset="-128"/>
                <a:ea typeface="Meiryo UI" panose="020B0604030504040204" pitchFamily="50" charset="-128"/>
              </a:rPr>
              <a:t>夢洲は、広大な用地が確保でき、非日常</a:t>
            </a:r>
            <a:r>
              <a:rPr lang="ja-JP" altLang="en-US" sz="1200" b="1" u="sng" spc="92" dirty="0">
                <a:latin typeface="Meiryo UI" panose="020B0604030504040204" pitchFamily="50" charset="-128"/>
                <a:ea typeface="Meiryo UI" panose="020B0604030504040204" pitchFamily="50" charset="-128"/>
              </a:rPr>
              <a:t>空間</a:t>
            </a:r>
            <a:r>
              <a:rPr lang="ja-JP" altLang="en-US" sz="1200" b="1" u="sng" spc="92" dirty="0" smtClean="0">
                <a:latin typeface="Meiryo UI" panose="020B0604030504040204" pitchFamily="50" charset="-128"/>
                <a:ea typeface="Meiryo UI" panose="020B0604030504040204" pitchFamily="50" charset="-128"/>
              </a:rPr>
              <a:t>が創出できるなど、非常に高いポテンシャル</a:t>
            </a:r>
            <a:r>
              <a:rPr lang="ja-JP" altLang="en-US" sz="1200" spc="92" dirty="0" smtClean="0">
                <a:latin typeface="Meiryo UI" panose="020B0604030504040204" pitchFamily="50" charset="-128"/>
                <a:ea typeface="Meiryo UI" panose="020B0604030504040204" pitchFamily="50" charset="-128"/>
              </a:rPr>
              <a:t>を有している。　</a:t>
            </a:r>
            <a:endParaRPr lang="en-US" altLang="ja-JP" sz="1200" spc="92" dirty="0" smtClean="0">
              <a:latin typeface="Meiryo UI" panose="020B0604030504040204" pitchFamily="50" charset="-128"/>
              <a:ea typeface="Meiryo UI" panose="020B0604030504040204" pitchFamily="50" charset="-128"/>
            </a:endParaRPr>
          </a:p>
          <a:p>
            <a:pPr marL="171450" indent="-171450">
              <a:lnSpc>
                <a:spcPts val="1600"/>
              </a:lnSpc>
              <a:spcBef>
                <a:spcPts val="600"/>
              </a:spcBef>
              <a:buFont typeface="Arial" panose="020B0604020202020204" pitchFamily="34" charset="0"/>
              <a:buChar char="•"/>
            </a:pPr>
            <a:r>
              <a:rPr lang="ja-JP" altLang="en-US" sz="1200" spc="92" dirty="0" smtClean="0">
                <a:latin typeface="Meiryo UI" panose="020B0604030504040204" pitchFamily="50" charset="-128"/>
                <a:ea typeface="Meiryo UI" panose="020B0604030504040204" pitchFamily="50" charset="-128"/>
              </a:rPr>
              <a:t>大阪府・市は、Ｉ</a:t>
            </a:r>
            <a:r>
              <a:rPr lang="ja-JP" altLang="en-US" sz="1200" spc="92" dirty="0">
                <a:latin typeface="Meiryo UI" panose="020B0604030504040204" pitchFamily="50" charset="-128"/>
                <a:ea typeface="Meiryo UI" panose="020B0604030504040204" pitchFamily="50" charset="-128"/>
              </a:rPr>
              <a:t>Ｒ</a:t>
            </a:r>
            <a:r>
              <a:rPr lang="ja-JP" altLang="en-US" sz="1200" spc="92" dirty="0" smtClean="0">
                <a:latin typeface="Meiryo UI" panose="020B0604030504040204" pitchFamily="50" charset="-128"/>
                <a:ea typeface="Meiryo UI" panose="020B0604030504040204" pitchFamily="50" charset="-128"/>
              </a:rPr>
              <a:t>整備法に基づき、大阪・関西が有するポテンシャルを民間の創意工夫を最大限活かしつつ、夢洲において、</a:t>
            </a:r>
            <a:r>
              <a:rPr lang="ja-JP" altLang="en-US" sz="1200" b="1" u="sng" spc="92" dirty="0" smtClean="0">
                <a:latin typeface="Meiryo UI" panose="020B0604030504040204" pitchFamily="50" charset="-128"/>
                <a:ea typeface="Meiryo UI" panose="020B0604030504040204" pitchFamily="50" charset="-128"/>
              </a:rPr>
              <a:t>持続的な経済成長のエンジンとなる世界最高水準の成長型Ｉ</a:t>
            </a:r>
            <a:r>
              <a:rPr lang="ja-JP" altLang="en-US" sz="1200" b="1" u="sng" spc="92" dirty="0">
                <a:latin typeface="Meiryo UI" panose="020B0604030504040204" pitchFamily="50" charset="-128"/>
                <a:ea typeface="Meiryo UI" panose="020B0604030504040204" pitchFamily="50" charset="-128"/>
              </a:rPr>
              <a:t>Ｒ</a:t>
            </a:r>
            <a:r>
              <a:rPr lang="ja-JP" altLang="en-US" sz="1200" b="1" u="sng" spc="92" dirty="0" smtClean="0">
                <a:latin typeface="Meiryo UI" panose="020B0604030504040204" pitchFamily="50" charset="-128"/>
                <a:ea typeface="Meiryo UI" panose="020B0604030504040204" pitchFamily="50" charset="-128"/>
              </a:rPr>
              <a:t>を実現することで、観光分野の基幹産業化を図るとともに、大阪経済の</a:t>
            </a:r>
            <a:r>
              <a:rPr lang="ja-JP" altLang="en-US" sz="1200" b="1" u="sng" spc="92" dirty="0">
                <a:latin typeface="Meiryo UI" panose="020B0604030504040204" pitchFamily="50" charset="-128"/>
                <a:ea typeface="Meiryo UI" panose="020B0604030504040204" pitchFamily="50" charset="-128"/>
              </a:rPr>
              <a:t>更</a:t>
            </a:r>
            <a:r>
              <a:rPr lang="ja-JP" altLang="en-US" sz="1200" b="1" u="sng" spc="92" dirty="0" smtClean="0">
                <a:latin typeface="Meiryo UI" panose="020B0604030504040204" pitchFamily="50" charset="-128"/>
                <a:ea typeface="Meiryo UI" panose="020B0604030504040204" pitchFamily="50" charset="-128"/>
              </a:rPr>
              <a:t>なる成長をめざしていく</a:t>
            </a:r>
            <a:r>
              <a:rPr lang="ja-JP" altLang="en-US" sz="1200" spc="92" dirty="0" smtClean="0">
                <a:latin typeface="Meiryo UI" panose="020B0604030504040204" pitchFamily="50" charset="-128"/>
                <a:ea typeface="Meiryo UI" panose="020B0604030504040204" pitchFamily="50" charset="-128"/>
              </a:rPr>
              <a:t>。</a:t>
            </a:r>
            <a:endParaRPr lang="en-US" altLang="ja-JP" sz="1200" spc="92" dirty="0" smtClean="0">
              <a:latin typeface="Meiryo UI" panose="020B0604030504040204" pitchFamily="50" charset="-128"/>
              <a:ea typeface="Meiryo UI" panose="020B0604030504040204" pitchFamily="50" charset="-128"/>
            </a:endParaRPr>
          </a:p>
          <a:p>
            <a:pPr marL="171450" indent="-171450">
              <a:lnSpc>
                <a:spcPts val="1600"/>
              </a:lnSpc>
              <a:spcBef>
                <a:spcPts val="600"/>
              </a:spcBef>
              <a:buFont typeface="Arial" panose="020B0604020202020204" pitchFamily="34" charset="0"/>
              <a:buChar char="•"/>
            </a:pPr>
            <a:r>
              <a:rPr lang="ja-JP" altLang="en-US" sz="1200" spc="92" dirty="0" smtClean="0">
                <a:latin typeface="Meiryo UI" panose="020B0604030504040204" pitchFamily="50" charset="-128"/>
                <a:ea typeface="Meiryo UI" panose="020B0604030504040204" pitchFamily="50" charset="-128"/>
              </a:rPr>
              <a:t>ＩＲは、</a:t>
            </a:r>
            <a:r>
              <a:rPr lang="ja-JP" altLang="en-US" sz="1200" b="1" u="sng" spc="92" dirty="0" smtClean="0">
                <a:latin typeface="Meiryo UI" panose="020B0604030504040204" pitchFamily="50" charset="-128"/>
                <a:ea typeface="Meiryo UI" panose="020B0604030504040204" pitchFamily="50" charset="-128"/>
              </a:rPr>
              <a:t>民間の活力と創意工夫</a:t>
            </a:r>
            <a:r>
              <a:rPr lang="ja-JP" altLang="en-US" sz="1200" spc="92" dirty="0" smtClean="0">
                <a:latin typeface="Meiryo UI" panose="020B0604030504040204" pitchFamily="50" charset="-128"/>
                <a:ea typeface="Meiryo UI" panose="020B0604030504040204" pitchFamily="50" charset="-128"/>
              </a:rPr>
              <a:t>が活かされるとともに、</a:t>
            </a:r>
            <a:r>
              <a:rPr lang="ja-JP" altLang="en-US" sz="1200" b="1" u="sng" spc="92" dirty="0" smtClean="0">
                <a:latin typeface="Meiryo UI" panose="020B0604030504040204" pitchFamily="50" charset="-128"/>
                <a:ea typeface="Meiryo UI" panose="020B0604030504040204" pitchFamily="50" charset="-128"/>
              </a:rPr>
              <a:t>カジノ事業収益の適切な活用が図られること</a:t>
            </a:r>
            <a:r>
              <a:rPr lang="ja-JP" altLang="en-US" sz="1200" spc="92" dirty="0">
                <a:latin typeface="Meiryo UI" panose="020B0604030504040204" pitchFamily="50" charset="-128"/>
                <a:ea typeface="Meiryo UI" panose="020B0604030504040204" pitchFamily="50" charset="-128"/>
              </a:rPr>
              <a:t>や</a:t>
            </a:r>
            <a:r>
              <a:rPr lang="ja-JP" altLang="en-US" sz="1200" spc="92" dirty="0" smtClean="0">
                <a:latin typeface="Meiryo UI" panose="020B0604030504040204" pitchFamily="50" charset="-128"/>
                <a:ea typeface="Meiryo UI" panose="020B0604030504040204" pitchFamily="50" charset="-128"/>
              </a:rPr>
              <a:t>、</a:t>
            </a:r>
            <a:r>
              <a:rPr lang="ja-JP" altLang="en-US" sz="1200" b="1" u="sng" spc="92" dirty="0">
                <a:latin typeface="Meiryo UI" panose="020B0604030504040204" pitchFamily="50" charset="-128"/>
                <a:ea typeface="Meiryo UI" panose="020B0604030504040204" pitchFamily="50" charset="-128"/>
              </a:rPr>
              <a:t>カジノ施設の有害な影響の排除が適切に行われる</a:t>
            </a:r>
            <a:r>
              <a:rPr lang="ja-JP" altLang="en-US" sz="1200" b="1" u="sng" spc="92" dirty="0" smtClean="0">
                <a:latin typeface="Meiryo UI" panose="020B0604030504040204" pitchFamily="50" charset="-128"/>
                <a:ea typeface="Meiryo UI" panose="020B0604030504040204" pitchFamily="50" charset="-128"/>
              </a:rPr>
              <a:t>こと</a:t>
            </a:r>
            <a:r>
              <a:rPr lang="ja-JP" altLang="en-US" sz="1200" spc="92" dirty="0" smtClean="0">
                <a:latin typeface="Meiryo UI" panose="020B0604030504040204" pitchFamily="50" charset="-128"/>
                <a:ea typeface="Meiryo UI" panose="020B0604030504040204" pitchFamily="50" charset="-128"/>
              </a:rPr>
              <a:t>、また、観光や地域経済の振興、財政の改善への貢献を</a:t>
            </a:r>
            <a:r>
              <a:rPr lang="ja-JP" altLang="en-US" sz="1200" spc="92" dirty="0">
                <a:latin typeface="Meiryo UI" panose="020B0604030504040204" pitchFamily="50" charset="-128"/>
                <a:ea typeface="Meiryo UI" panose="020B0604030504040204" pitchFamily="50" charset="-128"/>
              </a:rPr>
              <a:t>持続的</a:t>
            </a:r>
            <a:r>
              <a:rPr lang="ja-JP" altLang="en-US" sz="1200" spc="92" dirty="0" smtClean="0">
                <a:latin typeface="Meiryo UI" panose="020B0604030504040204" pitchFamily="50" charset="-128"/>
                <a:ea typeface="Meiryo UI" panose="020B0604030504040204" pitchFamily="50" charset="-128"/>
              </a:rPr>
              <a:t>に発現する観点から、</a:t>
            </a:r>
            <a:r>
              <a:rPr lang="ja-JP" altLang="en-US" sz="1200" b="1" u="sng" spc="92" dirty="0" smtClean="0">
                <a:latin typeface="Meiryo UI" panose="020B0604030504040204" pitchFamily="50" charset="-128"/>
                <a:ea typeface="Meiryo UI" panose="020B0604030504040204" pitchFamily="50" charset="-128"/>
              </a:rPr>
              <a:t>長期間にわたって安定的かつ継続的なＩ</a:t>
            </a:r>
            <a:r>
              <a:rPr lang="ja-JP" altLang="en-US" sz="1200" b="1" u="sng" spc="92" dirty="0">
                <a:latin typeface="Meiryo UI" panose="020B0604030504040204" pitchFamily="50" charset="-128"/>
                <a:ea typeface="Meiryo UI" panose="020B0604030504040204" pitchFamily="50" charset="-128"/>
              </a:rPr>
              <a:t>Ｒ</a:t>
            </a:r>
            <a:r>
              <a:rPr lang="ja-JP" altLang="en-US" sz="1200" b="1" u="sng" spc="92" dirty="0" smtClean="0">
                <a:latin typeface="Meiryo UI" panose="020B0604030504040204" pitchFamily="50" charset="-128"/>
                <a:ea typeface="Meiryo UI" panose="020B0604030504040204" pitchFamily="50" charset="-128"/>
              </a:rPr>
              <a:t>事業の運営が確保されることが極めて重要な前提条件</a:t>
            </a:r>
            <a:r>
              <a:rPr lang="ja-JP" altLang="en-US" sz="1200" spc="92" dirty="0" smtClean="0">
                <a:latin typeface="Meiryo UI" panose="020B0604030504040204" pitchFamily="50" charset="-128"/>
                <a:ea typeface="Meiryo UI" panose="020B0604030504040204" pitchFamily="50" charset="-128"/>
              </a:rPr>
              <a:t>であり、その実現に向けて大阪府・市一体で取組みを進めていく。</a:t>
            </a:r>
            <a:endParaRPr lang="en-US" altLang="ja-JP" sz="1200" spc="92" dirty="0" smtClean="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346810" y="1097331"/>
            <a:ext cx="1404000" cy="233397"/>
          </a:xfrm>
          <a:prstGeom prst="rect">
            <a:avLst/>
          </a:prstGeom>
          <a:noFill/>
        </p:spPr>
        <p:txBody>
          <a:bodyPr wrap="square" rtlCol="0">
            <a:spAutoFit/>
          </a:bodyPr>
          <a:lstStyle/>
          <a:p>
            <a:pPr>
              <a:lnSpc>
                <a:spcPts val="1108"/>
              </a:lnSpc>
              <a:spcBef>
                <a:spcPts val="554"/>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① 意　義</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575990" y="4332601"/>
            <a:ext cx="8244482" cy="2134182"/>
          </a:xfrm>
          <a:prstGeom prst="rect">
            <a:avLst/>
          </a:prstGeom>
          <a:noFill/>
          <a:ln>
            <a:noFill/>
            <a:prstDash val="dash"/>
          </a:ln>
        </p:spPr>
        <p:txBody>
          <a:bodyPr wrap="square" rIns="36000" rtlCol="0" anchor="ctr">
            <a:noAutofit/>
          </a:bodyPr>
          <a:lstStyle/>
          <a:p>
            <a:pPr marL="171450" indent="-171450">
              <a:spcBef>
                <a:spcPts val="600"/>
              </a:spcBef>
              <a:buFont typeface="Arial" panose="020B0604020202020204" pitchFamily="34" charset="0"/>
              <a:buChar char="•"/>
            </a:pPr>
            <a:r>
              <a:rPr lang="ja-JP" altLang="en-US" sz="1200" spc="92" dirty="0" smtClean="0">
                <a:latin typeface="Meiryo UI" panose="020B0604030504040204" pitchFamily="50" charset="-128"/>
                <a:ea typeface="Meiryo UI" panose="020B0604030504040204" pitchFamily="50" charset="-128"/>
              </a:rPr>
              <a:t>観光</a:t>
            </a:r>
            <a:r>
              <a:rPr lang="ja-JP" altLang="en-US" sz="1200" spc="92" dirty="0">
                <a:latin typeface="Meiryo UI" panose="020B0604030504040204" pitchFamily="50" charset="-128"/>
                <a:ea typeface="Meiryo UI" panose="020B0604030504040204" pitchFamily="50" charset="-128"/>
              </a:rPr>
              <a:t>先進国の実現に向けて日本型ＩＲを整備し、その意義を十分に発揮するという国の目標を踏まえつつ、大阪をはじめ、関西・日本全体の更なる観光及び経済振興を実現するため、次に掲げる目標を達成することを</a:t>
            </a:r>
            <a:r>
              <a:rPr lang="ja-JP" altLang="en-US" sz="1200" spc="92" dirty="0" smtClean="0">
                <a:latin typeface="Meiryo UI" panose="020B0604030504040204" pitchFamily="50" charset="-128"/>
                <a:ea typeface="Meiryo UI" panose="020B0604030504040204" pitchFamily="50" charset="-128"/>
              </a:rPr>
              <a:t>めざす。</a:t>
            </a:r>
            <a:endParaRPr lang="en-US" altLang="ja-JP" sz="1200" spc="92" dirty="0">
              <a:latin typeface="Meiryo UI" panose="020B0604030504040204" pitchFamily="50" charset="-128"/>
              <a:ea typeface="Meiryo UI" panose="020B0604030504040204" pitchFamily="50" charset="-128"/>
            </a:endParaRPr>
          </a:p>
          <a:p>
            <a:pPr>
              <a:spcBef>
                <a:spcPts val="600"/>
              </a:spcBef>
            </a:pPr>
            <a:r>
              <a:rPr lang="ja-JP" altLang="en-US" sz="1200" spc="92" dirty="0" smtClean="0">
                <a:latin typeface="Meiryo UI" panose="020B0604030504040204" pitchFamily="50" charset="-128"/>
                <a:ea typeface="Meiryo UI" panose="020B0604030504040204" pitchFamily="50" charset="-128"/>
              </a:rPr>
              <a:t>　　◆ </a:t>
            </a:r>
            <a:r>
              <a:rPr lang="ja-JP" altLang="en-US" sz="1200" b="1" u="sng" spc="92" dirty="0" smtClean="0">
                <a:latin typeface="Meiryo UI" panose="020B0604030504040204" pitchFamily="50" charset="-128"/>
                <a:ea typeface="Meiryo UI" panose="020B0604030504040204" pitchFamily="50" charset="-128"/>
              </a:rPr>
              <a:t>世界水準のオールインワンＭＩＣＥ拠点の形成</a:t>
            </a:r>
            <a:endParaRPr lang="en-US" altLang="ja-JP" sz="1200" b="1" u="sng" spc="92" dirty="0" smtClean="0">
              <a:latin typeface="Meiryo UI" panose="020B0604030504040204" pitchFamily="50" charset="-128"/>
              <a:ea typeface="Meiryo UI" panose="020B0604030504040204" pitchFamily="50" charset="-128"/>
            </a:endParaRPr>
          </a:p>
          <a:p>
            <a:pPr>
              <a:spcBef>
                <a:spcPts val="600"/>
              </a:spcBef>
            </a:pPr>
            <a:r>
              <a:rPr lang="ja-JP" altLang="en-US" sz="1200" spc="92" dirty="0" smtClean="0">
                <a:latin typeface="Meiryo UI" panose="020B0604030504040204" pitchFamily="50" charset="-128"/>
                <a:ea typeface="Meiryo UI" panose="020B0604030504040204" pitchFamily="50" charset="-128"/>
              </a:rPr>
              <a:t>　　　　・ 大阪・関西の経済成長を牽引するＭＩＣＥの新たな誘致・開催　など</a:t>
            </a:r>
            <a:endParaRPr lang="en-US" altLang="ja-JP" sz="1200" spc="92" dirty="0" smtClean="0">
              <a:latin typeface="Meiryo UI" panose="020B0604030504040204" pitchFamily="50" charset="-128"/>
              <a:ea typeface="Meiryo UI" panose="020B0604030504040204" pitchFamily="50" charset="-128"/>
            </a:endParaRPr>
          </a:p>
          <a:p>
            <a:pPr>
              <a:spcBef>
                <a:spcPts val="600"/>
              </a:spcBef>
            </a:pPr>
            <a:r>
              <a:rPr lang="ja-JP" altLang="en-US" sz="1200" spc="92" dirty="0" smtClean="0">
                <a:latin typeface="Meiryo UI" panose="020B0604030504040204" pitchFamily="50" charset="-128"/>
                <a:ea typeface="Meiryo UI" panose="020B0604030504040204" pitchFamily="50" charset="-128"/>
              </a:rPr>
              <a:t>　　◆ </a:t>
            </a:r>
            <a:r>
              <a:rPr lang="ja-JP" altLang="en-US" sz="1200" b="1" u="sng" spc="92" dirty="0" smtClean="0">
                <a:latin typeface="Meiryo UI" panose="020B0604030504040204" pitchFamily="50" charset="-128"/>
                <a:ea typeface="Meiryo UI" panose="020B0604030504040204" pitchFamily="50" charset="-128"/>
              </a:rPr>
              <a:t>内外</a:t>
            </a:r>
            <a:r>
              <a:rPr lang="ja-JP" altLang="en-US" sz="1200" b="1" u="sng" spc="92" dirty="0">
                <a:latin typeface="Meiryo UI" panose="020B0604030504040204" pitchFamily="50" charset="-128"/>
                <a:ea typeface="Meiryo UI" panose="020B0604030504040204" pitchFamily="50" charset="-128"/>
              </a:rPr>
              <a:t>の集客力強化への</a:t>
            </a:r>
            <a:r>
              <a:rPr lang="ja-JP" altLang="en-US" sz="1200" b="1" u="sng" spc="92" dirty="0" smtClean="0">
                <a:latin typeface="Meiryo UI" panose="020B0604030504040204" pitchFamily="50" charset="-128"/>
                <a:ea typeface="Meiryo UI" panose="020B0604030504040204" pitchFamily="50" charset="-128"/>
              </a:rPr>
              <a:t>貢献</a:t>
            </a:r>
            <a:endParaRPr lang="en-US" altLang="ja-JP" sz="1200" b="1" u="sng" spc="92" dirty="0" smtClean="0">
              <a:latin typeface="Meiryo UI" panose="020B0604030504040204" pitchFamily="50" charset="-128"/>
              <a:ea typeface="Meiryo UI" panose="020B0604030504040204" pitchFamily="50" charset="-128"/>
            </a:endParaRPr>
          </a:p>
          <a:p>
            <a:pPr>
              <a:spcBef>
                <a:spcPts val="600"/>
              </a:spcBef>
            </a:pPr>
            <a:r>
              <a:rPr lang="ja-JP" altLang="en-US" sz="1200" spc="92" dirty="0" smtClean="0">
                <a:latin typeface="Meiryo UI" panose="020B0604030504040204" pitchFamily="50" charset="-128"/>
                <a:ea typeface="Meiryo UI" panose="020B0604030504040204" pitchFamily="50" charset="-128"/>
              </a:rPr>
              <a:t>　　　　・ 大阪における外国人旅行者数や旅行消費額の</a:t>
            </a:r>
            <a:r>
              <a:rPr lang="ja-JP" altLang="en-US" sz="1200" spc="92" dirty="0">
                <a:latin typeface="Meiryo UI" panose="020B0604030504040204" pitchFamily="50" charset="-128"/>
                <a:ea typeface="Meiryo UI" panose="020B0604030504040204" pitchFamily="50" charset="-128"/>
              </a:rPr>
              <a:t>更</a:t>
            </a:r>
            <a:r>
              <a:rPr lang="ja-JP" altLang="en-US" sz="1200" spc="92" dirty="0" smtClean="0">
                <a:latin typeface="Meiryo UI" panose="020B0604030504040204" pitchFamily="50" charset="-128"/>
                <a:ea typeface="Meiryo UI" panose="020B0604030504040204" pitchFamily="50" charset="-128"/>
              </a:rPr>
              <a:t>なる増加　など</a:t>
            </a:r>
            <a:endParaRPr lang="en-US" altLang="ja-JP" sz="1200" spc="92" dirty="0" smtClean="0">
              <a:latin typeface="Meiryo UI" panose="020B0604030504040204" pitchFamily="50" charset="-128"/>
              <a:ea typeface="Meiryo UI" panose="020B0604030504040204" pitchFamily="50" charset="-128"/>
            </a:endParaRPr>
          </a:p>
          <a:p>
            <a:pPr>
              <a:spcBef>
                <a:spcPts val="600"/>
              </a:spcBef>
            </a:pPr>
            <a:r>
              <a:rPr lang="ja-JP" altLang="en-US" sz="1200" spc="92" dirty="0" smtClean="0">
                <a:latin typeface="Meiryo UI" panose="020B0604030504040204" pitchFamily="50" charset="-128"/>
                <a:ea typeface="Meiryo UI" panose="020B0604030504040204" pitchFamily="50" charset="-128"/>
              </a:rPr>
              <a:t>　　◆ </a:t>
            </a:r>
            <a:r>
              <a:rPr lang="ja-JP" altLang="en-US" sz="1200" b="1" u="sng" spc="92" dirty="0" smtClean="0">
                <a:latin typeface="Meiryo UI" panose="020B0604030504040204" pitchFamily="50" charset="-128"/>
                <a:ea typeface="Meiryo UI" panose="020B0604030504040204" pitchFamily="50" charset="-128"/>
              </a:rPr>
              <a:t>日本観光のゲートウェイの形成</a:t>
            </a:r>
            <a:endParaRPr lang="en-US" altLang="ja-JP" sz="1200" b="1" u="sng" spc="92" dirty="0" smtClean="0">
              <a:latin typeface="Meiryo UI" panose="020B0604030504040204" pitchFamily="50" charset="-128"/>
              <a:ea typeface="Meiryo UI" panose="020B0604030504040204" pitchFamily="50" charset="-128"/>
            </a:endParaRPr>
          </a:p>
          <a:p>
            <a:pPr>
              <a:spcBef>
                <a:spcPts val="600"/>
              </a:spcBef>
            </a:pPr>
            <a:r>
              <a:rPr lang="ja-JP" altLang="en-US" sz="1200" spc="92" dirty="0">
                <a:latin typeface="Meiryo UI" panose="020B0604030504040204" pitchFamily="50" charset="-128"/>
                <a:ea typeface="Meiryo UI" panose="020B0604030504040204" pitchFamily="50" charset="-128"/>
              </a:rPr>
              <a:t>　</a:t>
            </a:r>
            <a:r>
              <a:rPr lang="ja-JP" altLang="en-US" sz="1200" spc="92" dirty="0" smtClean="0">
                <a:latin typeface="Meiryo UI" panose="020B0604030504040204" pitchFamily="50" charset="-128"/>
                <a:ea typeface="Meiryo UI" panose="020B0604030504040204" pitchFamily="50" charset="-128"/>
              </a:rPr>
              <a:t>　　　・ 大阪ＩＲへの来訪者を各地に送り出し、ＩＲ立地に伴う集客効果を各地に相乗的に波及</a:t>
            </a:r>
            <a:endParaRPr lang="en-US" altLang="ja-JP" sz="1200" spc="92" dirty="0" smtClean="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346810" y="4131707"/>
            <a:ext cx="1455514" cy="233397"/>
          </a:xfrm>
          <a:prstGeom prst="rect">
            <a:avLst/>
          </a:prstGeom>
          <a:noFill/>
        </p:spPr>
        <p:txBody>
          <a:bodyPr wrap="square" rtlCol="0">
            <a:spAutoFit/>
          </a:bodyPr>
          <a:lstStyle/>
          <a:p>
            <a:pPr>
              <a:lnSpc>
                <a:spcPts val="1108"/>
              </a:lnSpc>
              <a:spcBef>
                <a:spcPts val="554"/>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②</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目　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42480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876256" y="6499286"/>
            <a:ext cx="2133600" cy="365125"/>
          </a:xfrm>
        </p:spPr>
        <p:txBody>
          <a:bodyPr/>
          <a:lstStyle/>
          <a:p>
            <a:fld id="{8138B988-03A0-4C61-87A5-A6ADD3801F5D}" type="slidenum">
              <a:rPr kumimoji="1" lang="ja-JP" altLang="en-US" smtClean="0"/>
              <a:t>3</a:t>
            </a:fld>
            <a:endParaRPr kumimoji="1" lang="ja-JP" altLang="en-US"/>
          </a:p>
        </p:txBody>
      </p:sp>
      <p:sp>
        <p:nvSpPr>
          <p:cNvPr id="37" name="角丸四角形 36"/>
          <p:cNvSpPr/>
          <p:nvPr/>
        </p:nvSpPr>
        <p:spPr>
          <a:xfrm>
            <a:off x="404823" y="4035939"/>
            <a:ext cx="724815" cy="349286"/>
          </a:xfrm>
          <a:prstGeom prst="roundRect">
            <a:avLst/>
          </a:prstGeom>
          <a:solidFill>
            <a:schemeClr val="accent6"/>
          </a:solidFill>
          <a:ln w="12700">
            <a:noFill/>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dirty="0" smtClean="0">
                <a:solidFill>
                  <a:schemeClr val="bg1"/>
                </a:solidFill>
              </a:rPr>
              <a:t>所在地</a:t>
            </a:r>
            <a:endParaRPr kumimoji="1" lang="ja-JP" altLang="en-US" sz="1200" dirty="0">
              <a:solidFill>
                <a:schemeClr val="bg1"/>
              </a:solidFill>
            </a:endParaRPr>
          </a:p>
        </p:txBody>
      </p:sp>
      <p:sp>
        <p:nvSpPr>
          <p:cNvPr id="38" name="角丸四角形 37"/>
          <p:cNvSpPr/>
          <p:nvPr/>
        </p:nvSpPr>
        <p:spPr>
          <a:xfrm>
            <a:off x="417437" y="5104747"/>
            <a:ext cx="715242" cy="268469"/>
          </a:xfrm>
          <a:prstGeom prst="roundRect">
            <a:avLst/>
          </a:prstGeom>
          <a:solidFill>
            <a:schemeClr val="accent6"/>
          </a:solidFill>
          <a:ln w="12700">
            <a:noFill/>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dirty="0" smtClean="0">
                <a:solidFill>
                  <a:schemeClr val="bg1"/>
                </a:solidFill>
              </a:rPr>
              <a:t>その他</a:t>
            </a:r>
            <a:endParaRPr kumimoji="1" lang="ja-JP" altLang="en-US" sz="1200" dirty="0">
              <a:solidFill>
                <a:schemeClr val="bg1"/>
              </a:solidFill>
            </a:endParaRPr>
          </a:p>
        </p:txBody>
      </p:sp>
      <p:sp>
        <p:nvSpPr>
          <p:cNvPr id="39" name="角丸四角形 38"/>
          <p:cNvSpPr/>
          <p:nvPr/>
        </p:nvSpPr>
        <p:spPr>
          <a:xfrm>
            <a:off x="417437" y="4581128"/>
            <a:ext cx="712201" cy="315895"/>
          </a:xfrm>
          <a:prstGeom prst="roundRect">
            <a:avLst/>
          </a:prstGeom>
          <a:solidFill>
            <a:schemeClr val="accent6"/>
          </a:solidFill>
          <a:ln w="12700">
            <a:noFill/>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200" dirty="0">
                <a:solidFill>
                  <a:schemeClr val="bg1"/>
                </a:solidFill>
              </a:rPr>
              <a:t>面積</a:t>
            </a:r>
            <a:endParaRPr kumimoji="1" lang="ja-JP" altLang="en-US" sz="1200" dirty="0">
              <a:solidFill>
                <a:schemeClr val="bg1"/>
              </a:solidFill>
            </a:endParaRPr>
          </a:p>
        </p:txBody>
      </p:sp>
      <p:sp>
        <p:nvSpPr>
          <p:cNvPr id="35" name="テキスト ボックス 34"/>
          <p:cNvSpPr txBox="1"/>
          <p:nvPr/>
        </p:nvSpPr>
        <p:spPr>
          <a:xfrm>
            <a:off x="1331640" y="4098311"/>
            <a:ext cx="3270409" cy="224541"/>
          </a:xfrm>
          <a:prstGeom prst="rect">
            <a:avLst/>
          </a:prstGeom>
          <a:noFill/>
          <a:ln>
            <a:noFill/>
            <a:prstDash val="dash"/>
          </a:ln>
        </p:spPr>
        <p:txBody>
          <a:bodyPr wrap="square" rtlCol="0" anchor="t" anchorCtr="0">
            <a:noAutofit/>
          </a:bodyPr>
          <a:lstStyle/>
          <a:p>
            <a:pPr>
              <a:lnSpc>
                <a:spcPts val="1100"/>
              </a:lnSpc>
              <a:spcBef>
                <a:spcPts val="1200"/>
              </a:spcBef>
            </a:pPr>
            <a:r>
              <a:rPr lang="ja-JP" altLang="en-US" sz="1200" spc="92" dirty="0" smtClean="0">
                <a:latin typeface="Meiryo UI" panose="020B0604030504040204" pitchFamily="50" charset="-128"/>
                <a:ea typeface="Meiryo UI" panose="020B0604030504040204" pitchFamily="50" charset="-128"/>
              </a:rPr>
              <a:t>大阪市此花区夢洲中１丁目の一部ほか</a:t>
            </a:r>
            <a:endParaRPr lang="en-US" altLang="ja-JP" sz="1200" spc="92" dirty="0">
              <a:latin typeface="Meiryo UI" panose="020B0604030504040204" pitchFamily="50" charset="-128"/>
              <a:ea typeface="Meiryo UI" panose="020B0604030504040204" pitchFamily="50" charset="-128"/>
            </a:endParaRPr>
          </a:p>
          <a:p>
            <a:pPr>
              <a:lnSpc>
                <a:spcPts val="1100"/>
              </a:lnSpc>
              <a:spcBef>
                <a:spcPts val="1200"/>
              </a:spcBef>
            </a:pPr>
            <a:endParaRPr lang="en-US" altLang="ja-JP" sz="1200" spc="92"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194168" y="3560858"/>
            <a:ext cx="2721648" cy="257369"/>
          </a:xfrm>
          <a:prstGeom prst="rect">
            <a:avLst/>
          </a:prstGeom>
          <a:solidFill>
            <a:schemeClr val="bg1"/>
          </a:soli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３</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ＩＲ予定区域の位置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及び</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規模</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大かっこ 21"/>
          <p:cNvSpPr/>
          <p:nvPr/>
        </p:nvSpPr>
        <p:spPr>
          <a:xfrm>
            <a:off x="2168026" y="908719"/>
            <a:ext cx="6725353" cy="446911"/>
          </a:xfrm>
          <a:prstGeom prst="bracketPair">
            <a:avLst/>
          </a:prstGeom>
          <a:ln w="63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spcBef>
                <a:spcPts val="600"/>
              </a:spcBef>
            </a:pPr>
            <a:r>
              <a:rPr lang="ja-JP" altLang="en-US" sz="1200" spc="92" dirty="0">
                <a:latin typeface="Meiryo UI" panose="020B0604030504040204" pitchFamily="50" charset="-128"/>
                <a:ea typeface="Meiryo UI" panose="020B0604030504040204" pitchFamily="50" charset="-128"/>
              </a:rPr>
              <a:t>なお、事業者は事業期間の満了にあたって延長を</a:t>
            </a:r>
            <a:r>
              <a:rPr lang="ja-JP" altLang="en-US" sz="1200" spc="92" dirty="0" smtClean="0">
                <a:latin typeface="Meiryo UI" panose="020B0604030504040204" pitchFamily="50" charset="-128"/>
                <a:ea typeface="Meiryo UI" panose="020B0604030504040204" pitchFamily="50" charset="-128"/>
              </a:rPr>
              <a:t>申し出ることができ、大阪・関西圏の持続的な経済成長や国際観光拠点の強化等の観点等から、事業</a:t>
            </a:r>
            <a:r>
              <a:rPr lang="ja-JP" altLang="en-US" sz="1200" spc="92" dirty="0">
                <a:latin typeface="Meiryo UI" panose="020B0604030504040204" pitchFamily="50" charset="-128"/>
                <a:ea typeface="Meiryo UI" panose="020B0604030504040204" pitchFamily="50" charset="-128"/>
              </a:rPr>
              <a:t>の継続を前提に</a:t>
            </a:r>
            <a:r>
              <a:rPr lang="ja-JP" altLang="en-US" sz="1200" spc="92" dirty="0" smtClean="0">
                <a:latin typeface="Meiryo UI" panose="020B0604030504040204" pitchFamily="50" charset="-128"/>
                <a:ea typeface="Meiryo UI" panose="020B0604030504040204" pitchFamily="50" charset="-128"/>
              </a:rPr>
              <a:t>、投資計画含めて協議</a:t>
            </a:r>
            <a:endParaRPr lang="ja-JP" altLang="en-US" sz="1200" dirty="0"/>
          </a:p>
        </p:txBody>
      </p:sp>
      <p:sp>
        <p:nvSpPr>
          <p:cNvPr id="25" name="テキスト ボックス 24"/>
          <p:cNvSpPr txBox="1"/>
          <p:nvPr/>
        </p:nvSpPr>
        <p:spPr>
          <a:xfrm>
            <a:off x="359689" y="896130"/>
            <a:ext cx="1908056" cy="233397"/>
          </a:xfrm>
          <a:prstGeom prst="rect">
            <a:avLst/>
          </a:prstGeom>
          <a:noFill/>
        </p:spPr>
        <p:txBody>
          <a:bodyPr wrap="square" rtlCol="0">
            <a:spAutoFit/>
          </a:bodyPr>
          <a:lstStyle/>
          <a:p>
            <a:pPr>
              <a:lnSpc>
                <a:spcPts val="1108"/>
              </a:lnSpc>
              <a:spcBef>
                <a:spcPts val="554"/>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①</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事業期間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194168" y="435327"/>
            <a:ext cx="2721648" cy="264900"/>
          </a:xfrm>
          <a:prstGeom prst="rect">
            <a:avLst/>
          </a:prstGeom>
          <a:solidFill>
            <a:schemeClr val="bg1"/>
          </a:soli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２</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事業期間・費用負担</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370615" y="1525214"/>
            <a:ext cx="3093556" cy="233397"/>
          </a:xfrm>
          <a:prstGeom prst="rect">
            <a:avLst/>
          </a:prstGeom>
          <a:noFill/>
        </p:spPr>
        <p:txBody>
          <a:bodyPr wrap="square" rtlCol="0">
            <a:spAutoFit/>
          </a:bodyPr>
          <a:lstStyle/>
          <a:p>
            <a:pPr>
              <a:lnSpc>
                <a:spcPts val="1108"/>
              </a:lnSpc>
              <a:spcBef>
                <a:spcPts val="554"/>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②</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費用負担　　事業者は次の費用を負担</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1498279" y="1706059"/>
            <a:ext cx="6458097" cy="1425499"/>
          </a:xfrm>
          <a:prstGeom prst="rect">
            <a:avLst/>
          </a:prstGeom>
          <a:noFill/>
          <a:ln>
            <a:noFill/>
            <a:prstDash val="dash"/>
          </a:ln>
        </p:spPr>
        <p:txBody>
          <a:bodyPr wrap="square" rIns="36000" rtlCol="0" anchor="ctr">
            <a:noAutofit/>
          </a:bodyPr>
          <a:lstStyle/>
          <a:p>
            <a:pPr>
              <a:spcBef>
                <a:spcPts val="300"/>
              </a:spcBef>
            </a:pPr>
            <a:r>
              <a:rPr lang="ja-JP" altLang="en-US" sz="1200" spc="92" dirty="0" smtClean="0">
                <a:latin typeface="Meiryo UI" panose="020B0604030504040204" pitchFamily="50" charset="-128"/>
                <a:ea typeface="Meiryo UI" panose="020B0604030504040204" pitchFamily="50" charset="-128"/>
              </a:rPr>
              <a:t>・ ＩＲ事業の実施に必要となる費用のすべて</a:t>
            </a:r>
            <a:endParaRPr lang="en-US" altLang="ja-JP" sz="1200" spc="92" dirty="0" smtClean="0">
              <a:latin typeface="Meiryo UI" panose="020B0604030504040204" pitchFamily="50" charset="-128"/>
              <a:ea typeface="Meiryo UI" panose="020B0604030504040204" pitchFamily="50" charset="-128"/>
            </a:endParaRPr>
          </a:p>
          <a:p>
            <a:pPr>
              <a:spcBef>
                <a:spcPts val="300"/>
              </a:spcBef>
            </a:pPr>
            <a:r>
              <a:rPr lang="ja-JP" altLang="en-US" sz="1200" spc="92" dirty="0" smtClean="0">
                <a:latin typeface="Meiryo UI" panose="020B0604030504040204" pitchFamily="50" charset="-128"/>
                <a:ea typeface="Meiryo UI" panose="020B0604030504040204" pitchFamily="50" charset="-128"/>
              </a:rPr>
              <a:t>・ 市有地の使用に係る賃料</a:t>
            </a:r>
            <a:endParaRPr lang="en-US" altLang="ja-JP" sz="1200" spc="92" dirty="0" smtClean="0">
              <a:latin typeface="Meiryo UI" panose="020B0604030504040204" pitchFamily="50" charset="-128"/>
              <a:ea typeface="Meiryo UI" panose="020B0604030504040204" pitchFamily="50" charset="-128"/>
            </a:endParaRPr>
          </a:p>
          <a:p>
            <a:pPr>
              <a:spcBef>
                <a:spcPts val="300"/>
              </a:spcBef>
            </a:pPr>
            <a:r>
              <a:rPr lang="ja-JP" altLang="en-US" sz="1200" spc="92" dirty="0" smtClean="0">
                <a:latin typeface="Meiryo UI" panose="020B0604030504040204" pitchFamily="50" charset="-128"/>
                <a:ea typeface="Meiryo UI" panose="020B0604030504040204" pitchFamily="50" charset="-128"/>
              </a:rPr>
              <a:t>・ 市が実施予定のインフラ整備に要する費用の一部　</a:t>
            </a:r>
            <a:r>
              <a:rPr lang="en-US" altLang="ja-JP" sz="1200" spc="92" dirty="0" smtClean="0">
                <a:latin typeface="Meiryo UI" panose="020B0604030504040204" pitchFamily="50" charset="-128"/>
                <a:ea typeface="Meiryo UI" panose="020B0604030504040204" pitchFamily="50" charset="-128"/>
              </a:rPr>
              <a:t>202</a:t>
            </a:r>
            <a:r>
              <a:rPr lang="ja-JP" altLang="en-US" sz="1200" spc="92" dirty="0" smtClean="0">
                <a:latin typeface="Meiryo UI" panose="020B0604030504040204" pitchFamily="50" charset="-128"/>
                <a:ea typeface="Meiryo UI" panose="020B0604030504040204" pitchFamily="50" charset="-128"/>
              </a:rPr>
              <a:t>億</a:t>
            </a:r>
            <a:r>
              <a:rPr lang="en-US" altLang="ja-JP" sz="1200" spc="92" dirty="0" smtClean="0">
                <a:latin typeface="Meiryo UI" panose="020B0604030504040204" pitchFamily="50" charset="-128"/>
                <a:ea typeface="Meiryo UI" panose="020B0604030504040204" pitchFamily="50" charset="-128"/>
              </a:rPr>
              <a:t>5,000</a:t>
            </a:r>
            <a:r>
              <a:rPr lang="ja-JP" altLang="en-US" sz="1200" spc="92" dirty="0" smtClean="0">
                <a:latin typeface="Meiryo UI" panose="020B0604030504040204" pitchFamily="50" charset="-128"/>
                <a:ea typeface="Meiryo UI" panose="020B0604030504040204" pitchFamily="50" charset="-128"/>
              </a:rPr>
              <a:t>万円</a:t>
            </a:r>
            <a:endParaRPr lang="en-US" altLang="ja-JP" sz="1200" spc="92" dirty="0" smtClean="0">
              <a:latin typeface="Meiryo UI" panose="020B0604030504040204" pitchFamily="50" charset="-128"/>
              <a:ea typeface="Meiryo UI" panose="020B0604030504040204" pitchFamily="50" charset="-128"/>
            </a:endParaRPr>
          </a:p>
          <a:p>
            <a:pPr>
              <a:spcBef>
                <a:spcPts val="300"/>
              </a:spcBef>
            </a:pPr>
            <a:r>
              <a:rPr lang="ja-JP" altLang="en-US" sz="1200" spc="92" dirty="0" smtClean="0">
                <a:latin typeface="Meiryo UI" panose="020B0604030504040204" pitchFamily="50" charset="-128"/>
                <a:ea typeface="Meiryo UI" panose="020B0604030504040204" pitchFamily="50" charset="-128"/>
              </a:rPr>
              <a:t>・ 府・市が事業者の選定等に要した費用</a:t>
            </a:r>
            <a:endParaRPr lang="en-US" altLang="ja-JP" sz="1200" spc="92" dirty="0" smtClean="0">
              <a:latin typeface="Meiryo UI" panose="020B0604030504040204" pitchFamily="50" charset="-128"/>
              <a:ea typeface="Meiryo UI" panose="020B0604030504040204" pitchFamily="50" charset="-128"/>
            </a:endParaRPr>
          </a:p>
          <a:p>
            <a:pPr>
              <a:spcBef>
                <a:spcPts val="300"/>
              </a:spcBef>
            </a:pPr>
            <a:r>
              <a:rPr lang="ja-JP" altLang="en-US" sz="1200" spc="92" dirty="0">
                <a:latin typeface="Meiryo UI" panose="020B0604030504040204" pitchFamily="50" charset="-128"/>
                <a:ea typeface="Meiryo UI" panose="020B0604030504040204" pitchFamily="50" charset="-128"/>
              </a:rPr>
              <a:t>　</a:t>
            </a:r>
            <a:r>
              <a:rPr lang="ja-JP" altLang="en-US" sz="1200" spc="92" dirty="0" smtClean="0">
                <a:latin typeface="Meiryo UI" panose="020B0604030504040204" pitchFamily="50" charset="-128"/>
                <a:ea typeface="Meiryo UI" panose="020B0604030504040204" pitchFamily="50" charset="-128"/>
              </a:rPr>
              <a:t>　</a:t>
            </a:r>
            <a:r>
              <a:rPr lang="ja-JP" altLang="en-US" sz="1100" spc="92" dirty="0" smtClean="0">
                <a:latin typeface="Meiryo UI" panose="020B0604030504040204" pitchFamily="50" charset="-128"/>
                <a:ea typeface="Meiryo UI" panose="020B0604030504040204" pitchFamily="50" charset="-128"/>
              </a:rPr>
              <a:t>（審査料全体</a:t>
            </a:r>
            <a:r>
              <a:rPr lang="en-US" altLang="ja-JP" sz="1100" spc="92" dirty="0" smtClean="0">
                <a:latin typeface="Meiryo UI" panose="020B0604030504040204" pitchFamily="50" charset="-128"/>
                <a:ea typeface="Meiryo UI" panose="020B0604030504040204" pitchFamily="50" charset="-128"/>
              </a:rPr>
              <a:t>1</a:t>
            </a:r>
            <a:r>
              <a:rPr lang="ja-JP" altLang="en-US" sz="1100" spc="92" dirty="0" smtClean="0">
                <a:latin typeface="Meiryo UI" panose="020B0604030504040204" pitchFamily="50" charset="-128"/>
                <a:ea typeface="Meiryo UI" panose="020B0604030504040204" pitchFamily="50" charset="-128"/>
              </a:rPr>
              <a:t>億</a:t>
            </a:r>
            <a:r>
              <a:rPr lang="en-US" altLang="ja-JP" sz="1100" spc="92" dirty="0" smtClean="0">
                <a:latin typeface="Meiryo UI" panose="020B0604030504040204" pitchFamily="50" charset="-128"/>
                <a:ea typeface="Meiryo UI" panose="020B0604030504040204" pitchFamily="50" charset="-128"/>
              </a:rPr>
              <a:t>3,500</a:t>
            </a:r>
            <a:r>
              <a:rPr lang="ja-JP" altLang="en-US" sz="1100" spc="92" dirty="0" smtClean="0">
                <a:latin typeface="Meiryo UI" panose="020B0604030504040204" pitchFamily="50" charset="-128"/>
                <a:ea typeface="Meiryo UI" panose="020B0604030504040204" pitchFamily="50" charset="-128"/>
              </a:rPr>
              <a:t>万円から応募者当たり</a:t>
            </a:r>
            <a:r>
              <a:rPr lang="en-US" altLang="ja-JP" sz="1100" spc="92" dirty="0" smtClean="0">
                <a:latin typeface="Meiryo UI" panose="020B0604030504040204" pitchFamily="50" charset="-128"/>
                <a:ea typeface="Meiryo UI" panose="020B0604030504040204" pitchFamily="50" charset="-128"/>
              </a:rPr>
              <a:t>1,000</a:t>
            </a:r>
            <a:r>
              <a:rPr lang="ja-JP" altLang="en-US" sz="1100" spc="92" dirty="0" smtClean="0">
                <a:latin typeface="Meiryo UI" panose="020B0604030504040204" pitchFamily="50" charset="-128"/>
                <a:ea typeface="Meiryo UI" panose="020B0604030504040204" pitchFamily="50" charset="-128"/>
              </a:rPr>
              <a:t>万円の審査料を控除した額）</a:t>
            </a:r>
            <a:endParaRPr lang="en-US" altLang="ja-JP" sz="1100" spc="92" dirty="0" smtClean="0">
              <a:latin typeface="Meiryo UI" panose="020B0604030504040204" pitchFamily="50" charset="-128"/>
              <a:ea typeface="Meiryo UI" panose="020B0604030504040204" pitchFamily="50" charset="-128"/>
            </a:endParaRPr>
          </a:p>
          <a:p>
            <a:pPr>
              <a:spcBef>
                <a:spcPts val="300"/>
              </a:spcBef>
            </a:pPr>
            <a:r>
              <a:rPr lang="ja-JP" altLang="en-US" sz="1200" spc="92" dirty="0" smtClean="0">
                <a:latin typeface="Meiryo UI" panose="020B0604030504040204" pitchFamily="50" charset="-128"/>
                <a:ea typeface="Meiryo UI" panose="020B0604030504040204" pitchFamily="50" charset="-128"/>
              </a:rPr>
              <a:t>・ 環境アセスメントに係る現況調査の実施に要した費用</a:t>
            </a:r>
            <a:endParaRPr lang="en-US" altLang="ja-JP" sz="1100" spc="92" dirty="0" smtClean="0">
              <a:latin typeface="Meiryo UI" panose="020B0604030504040204" pitchFamily="50" charset="-128"/>
              <a:ea typeface="Meiryo UI" panose="020B0604030504040204" pitchFamily="50" charset="-128"/>
            </a:endParaRPr>
          </a:p>
        </p:txBody>
      </p:sp>
      <p:pic>
        <p:nvPicPr>
          <p:cNvPr id="32" name="図 31"/>
          <p:cNvPicPr>
            <a:picLocks noChangeAspect="1"/>
          </p:cNvPicPr>
          <p:nvPr/>
        </p:nvPicPr>
        <p:blipFill rotWithShape="1">
          <a:blip r:embed="rId2"/>
          <a:srcRect l="24373" t="6049" b="33943"/>
          <a:stretch/>
        </p:blipFill>
        <p:spPr>
          <a:xfrm>
            <a:off x="4499035" y="3550870"/>
            <a:ext cx="4394345" cy="2932348"/>
          </a:xfrm>
          <a:prstGeom prst="rect">
            <a:avLst/>
          </a:prstGeom>
        </p:spPr>
      </p:pic>
      <p:sp>
        <p:nvSpPr>
          <p:cNvPr id="19" name="テキスト ボックス 18"/>
          <p:cNvSpPr txBox="1"/>
          <p:nvPr/>
        </p:nvSpPr>
        <p:spPr>
          <a:xfrm>
            <a:off x="1313717" y="5036240"/>
            <a:ext cx="3270409" cy="452997"/>
          </a:xfrm>
          <a:prstGeom prst="rect">
            <a:avLst/>
          </a:prstGeom>
          <a:noFill/>
          <a:ln>
            <a:noFill/>
            <a:prstDash val="dash"/>
          </a:ln>
        </p:spPr>
        <p:txBody>
          <a:bodyPr wrap="square" rtlCol="0" anchor="t" anchorCtr="0">
            <a:noAutofit/>
          </a:bodyPr>
          <a:lstStyle/>
          <a:p>
            <a:pPr>
              <a:lnSpc>
                <a:spcPts val="1500"/>
              </a:lnSpc>
              <a:spcBef>
                <a:spcPts val="600"/>
              </a:spcBef>
            </a:pPr>
            <a:r>
              <a:rPr lang="ja-JP" altLang="en-US" sz="1200" spc="92" dirty="0" smtClean="0">
                <a:latin typeface="Meiryo UI" panose="020B0604030504040204" pitchFamily="50" charset="-128"/>
                <a:ea typeface="Meiryo UI" panose="020B0604030504040204" pitchFamily="50" charset="-128"/>
              </a:rPr>
              <a:t>敷地</a:t>
            </a:r>
            <a:r>
              <a:rPr lang="en-US" altLang="ja-JP" sz="1200" spc="92" dirty="0" smtClean="0">
                <a:latin typeface="Meiryo UI" panose="020B0604030504040204" pitchFamily="50" charset="-128"/>
                <a:ea typeface="Meiryo UI" panose="020B0604030504040204" pitchFamily="50" charset="-128"/>
              </a:rPr>
              <a:t>D</a:t>
            </a:r>
            <a:r>
              <a:rPr lang="ja-JP" altLang="en-US" sz="1200" spc="92" dirty="0" smtClean="0">
                <a:latin typeface="Meiryo UI" panose="020B0604030504040204" pitchFamily="50" charset="-128"/>
                <a:ea typeface="Meiryo UI" panose="020B0604030504040204" pitchFamily="50" charset="-128"/>
              </a:rPr>
              <a:t>（約</a:t>
            </a:r>
            <a:r>
              <a:rPr lang="en-US" altLang="ja-JP" sz="1200" spc="92" dirty="0" smtClean="0">
                <a:latin typeface="Meiryo UI" panose="020B0604030504040204" pitchFamily="50" charset="-128"/>
                <a:ea typeface="Meiryo UI" panose="020B0604030504040204" pitchFamily="50" charset="-128"/>
              </a:rPr>
              <a:t>9ha</a:t>
            </a:r>
            <a:r>
              <a:rPr lang="ja-JP" altLang="en-US" sz="1200" spc="92" dirty="0" smtClean="0">
                <a:latin typeface="Meiryo UI" panose="020B0604030504040204" pitchFamily="50" charset="-128"/>
                <a:ea typeface="Meiryo UI" panose="020B0604030504040204" pitchFamily="50" charset="-128"/>
              </a:rPr>
              <a:t>）は、将来的なＩＲ区域の 拡張用地と位置付け</a:t>
            </a:r>
            <a:endParaRPr lang="en-US" altLang="ja-JP" sz="1200" spc="92"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1331640" y="4633129"/>
            <a:ext cx="3270409" cy="177008"/>
          </a:xfrm>
          <a:prstGeom prst="rect">
            <a:avLst/>
          </a:prstGeom>
          <a:noFill/>
          <a:ln>
            <a:noFill/>
            <a:prstDash val="dash"/>
          </a:ln>
        </p:spPr>
        <p:txBody>
          <a:bodyPr wrap="square" rtlCol="0" anchor="t" anchorCtr="0">
            <a:noAutofit/>
          </a:bodyPr>
          <a:lstStyle/>
          <a:p>
            <a:pPr>
              <a:lnSpc>
                <a:spcPts val="1100"/>
              </a:lnSpc>
              <a:spcBef>
                <a:spcPts val="1200"/>
              </a:spcBef>
            </a:pPr>
            <a:r>
              <a:rPr lang="ja-JP" altLang="en-US" sz="1200" spc="92" dirty="0" smtClean="0">
                <a:latin typeface="Meiryo UI" panose="020B0604030504040204" pitchFamily="50" charset="-128"/>
                <a:ea typeface="Meiryo UI" panose="020B0604030504040204" pitchFamily="50" charset="-128"/>
              </a:rPr>
              <a:t>約</a:t>
            </a:r>
            <a:r>
              <a:rPr lang="en-US" altLang="ja-JP" sz="1200" spc="92" dirty="0" smtClean="0">
                <a:latin typeface="Meiryo UI" panose="020B0604030504040204" pitchFamily="50" charset="-128"/>
                <a:ea typeface="Meiryo UI" panose="020B0604030504040204" pitchFamily="50" charset="-128"/>
              </a:rPr>
              <a:t>49ha</a:t>
            </a:r>
            <a:r>
              <a:rPr lang="ja-JP" altLang="en-US" sz="1200" spc="92" dirty="0" smtClean="0">
                <a:latin typeface="Meiryo UI" panose="020B0604030504040204" pitchFamily="50" charset="-128"/>
                <a:ea typeface="Meiryo UI" panose="020B0604030504040204" pitchFamily="50" charset="-128"/>
              </a:rPr>
              <a:t>（敷地</a:t>
            </a:r>
            <a:r>
              <a:rPr lang="en-US" altLang="ja-JP" sz="1200" spc="92" dirty="0" smtClean="0">
                <a:latin typeface="Meiryo UI" panose="020B0604030504040204" pitchFamily="50" charset="-128"/>
                <a:ea typeface="Meiryo UI" panose="020B0604030504040204" pitchFamily="50" charset="-128"/>
              </a:rPr>
              <a:t>A:</a:t>
            </a:r>
            <a:r>
              <a:rPr lang="ja-JP" altLang="en-US" sz="1200" spc="92" dirty="0" smtClean="0">
                <a:latin typeface="Meiryo UI" panose="020B0604030504040204" pitchFamily="50" charset="-128"/>
                <a:ea typeface="Meiryo UI" panose="020B0604030504040204" pitchFamily="50" charset="-128"/>
              </a:rPr>
              <a:t>約</a:t>
            </a:r>
            <a:r>
              <a:rPr lang="en-US" altLang="ja-JP" sz="1200" spc="92" dirty="0" smtClean="0">
                <a:latin typeface="Meiryo UI" panose="020B0604030504040204" pitchFamily="50" charset="-128"/>
                <a:ea typeface="Meiryo UI" panose="020B0604030504040204" pitchFamily="50" charset="-128"/>
              </a:rPr>
              <a:t>39ha</a:t>
            </a:r>
            <a:r>
              <a:rPr lang="ja-JP" altLang="en-US" sz="1200" spc="92" dirty="0" smtClean="0">
                <a:latin typeface="Meiryo UI" panose="020B0604030504040204" pitchFamily="50" charset="-128"/>
                <a:ea typeface="Meiryo UI" panose="020B0604030504040204" pitchFamily="50" charset="-128"/>
              </a:rPr>
              <a:t>　</a:t>
            </a:r>
            <a:r>
              <a:rPr lang="en-US" altLang="ja-JP" sz="1200" spc="92" dirty="0" smtClean="0">
                <a:latin typeface="Meiryo UI" panose="020B0604030504040204" pitchFamily="50" charset="-128"/>
                <a:ea typeface="Meiryo UI" panose="020B0604030504040204" pitchFamily="50" charset="-128"/>
              </a:rPr>
              <a:t>B:</a:t>
            </a:r>
            <a:r>
              <a:rPr lang="ja-JP" altLang="en-US" sz="1200" spc="92" dirty="0" smtClean="0">
                <a:latin typeface="Meiryo UI" panose="020B0604030504040204" pitchFamily="50" charset="-128"/>
                <a:ea typeface="Meiryo UI" panose="020B0604030504040204" pitchFamily="50" charset="-128"/>
              </a:rPr>
              <a:t>約</a:t>
            </a:r>
            <a:r>
              <a:rPr lang="en-US" altLang="ja-JP" sz="1200" spc="92" dirty="0" smtClean="0">
                <a:latin typeface="Meiryo UI" panose="020B0604030504040204" pitchFamily="50" charset="-128"/>
                <a:ea typeface="Meiryo UI" panose="020B0604030504040204" pitchFamily="50" charset="-128"/>
              </a:rPr>
              <a:t>10ha</a:t>
            </a:r>
            <a:r>
              <a:rPr lang="ja-JP" altLang="en-US" sz="1200" spc="92" dirty="0" smtClean="0">
                <a:latin typeface="Meiryo UI" panose="020B0604030504040204" pitchFamily="50" charset="-128"/>
                <a:ea typeface="Meiryo UI" panose="020B0604030504040204" pitchFamily="50" charset="-128"/>
              </a:rPr>
              <a:t>）</a:t>
            </a:r>
            <a:endParaRPr lang="en-US" altLang="ja-JP" sz="1200" spc="92" dirty="0" smtClean="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5462401" y="6460680"/>
            <a:ext cx="3430979" cy="284693"/>
          </a:xfrm>
          <a:prstGeom prst="rect">
            <a:avLst/>
          </a:prstGeom>
          <a:noFill/>
        </p:spPr>
        <p:txBody>
          <a:bodyPr wrap="square" rtlCol="0">
            <a:spAutoFit/>
          </a:bodyPr>
          <a:lstStyle/>
          <a:p>
            <a:pPr>
              <a:lnSpc>
                <a:spcPts val="1477"/>
              </a:lnSpc>
            </a:pP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計画・構想中の内容を含む現段階での想定であり、今後変更することがある。</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569877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228574619"/>
              </p:ext>
            </p:extLst>
          </p:nvPr>
        </p:nvGraphicFramePr>
        <p:xfrm>
          <a:off x="242756" y="548680"/>
          <a:ext cx="8721733" cy="5971874"/>
        </p:xfrm>
        <a:graphic>
          <a:graphicData uri="http://schemas.openxmlformats.org/drawingml/2006/table">
            <a:tbl>
              <a:tblPr firstRow="1" bandRow="1">
                <a:tableStyleId>{5C22544A-7EE6-4342-B048-85BDC9FD1C3A}</a:tableStyleId>
              </a:tblPr>
              <a:tblGrid>
                <a:gridCol w="1451679">
                  <a:extLst>
                    <a:ext uri="{9D8B030D-6E8A-4147-A177-3AD203B41FA5}">
                      <a16:colId xmlns:a16="http://schemas.microsoft.com/office/drawing/2014/main" val="3299572889"/>
                    </a:ext>
                  </a:extLst>
                </a:gridCol>
                <a:gridCol w="1342633">
                  <a:extLst>
                    <a:ext uri="{9D8B030D-6E8A-4147-A177-3AD203B41FA5}">
                      <a16:colId xmlns:a16="http://schemas.microsoft.com/office/drawing/2014/main" val="4174568977"/>
                    </a:ext>
                  </a:extLst>
                </a:gridCol>
                <a:gridCol w="5927421">
                  <a:extLst>
                    <a:ext uri="{9D8B030D-6E8A-4147-A177-3AD203B41FA5}">
                      <a16:colId xmlns:a16="http://schemas.microsoft.com/office/drawing/2014/main" val="1833021305"/>
                    </a:ext>
                  </a:extLst>
                </a:gridCol>
              </a:tblGrid>
              <a:tr h="296967">
                <a:tc gridSpan="2">
                  <a:txBody>
                    <a:bodyPr/>
                    <a:lstStyle/>
                    <a:p>
                      <a:pPr algn="ctr">
                        <a:spcBef>
                          <a:spcPts val="200"/>
                        </a:spcBef>
                      </a:pPr>
                      <a:r>
                        <a:rPr kumimoji="1" lang="ja-JP" altLang="en-US" sz="1200" dirty="0" smtClean="0">
                          <a:latin typeface="Meiryo UI" panose="020B0604030504040204" pitchFamily="50" charset="-128"/>
                          <a:ea typeface="Meiryo UI" panose="020B0604030504040204" pitchFamily="50" charset="-128"/>
                        </a:rPr>
                        <a:t>項　目</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200"/>
                        </a:spcBef>
                        <a:spcAft>
                          <a:spcPts val="0"/>
                        </a:spcAft>
                        <a:buClrTx/>
                        <a:buSzTx/>
                        <a:buFontTx/>
                        <a:buNone/>
                        <a:tabLst/>
                        <a:defRPr/>
                      </a:pP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2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事業者に求める条件等</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9866174"/>
                  </a:ext>
                </a:extLst>
              </a:tr>
              <a:tr h="738423">
                <a:tc rowSpan="4">
                  <a:txBody>
                    <a:bodyPr/>
                    <a:lstStyle/>
                    <a:p>
                      <a:pPr marL="0" marR="0" lvl="0" indent="0" algn="ctr" defTabSz="914400" rtl="0" eaLnBrk="1" fontAlgn="auto" latinLnBrk="0" hangingPunct="1">
                        <a:lnSpc>
                          <a:spcPct val="100000"/>
                        </a:lnSpc>
                        <a:spcBef>
                          <a:spcPts val="2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中核施設の</a:t>
                      </a:r>
                      <a:endParaRPr kumimoji="1" lang="en-US" altLang="ja-JP" sz="12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2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設置・運営</a:t>
                      </a: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2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ＭＩＣＥ施設　　　　　</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ct val="100000"/>
                        </a:lnSpc>
                        <a:spcBef>
                          <a:spcPts val="200"/>
                        </a:spcBef>
                        <a:spcAft>
                          <a:spcPts val="0"/>
                        </a:spcAft>
                      </a:pP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日本最大の複合ＭＩＣＥ施設</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pPr algn="l">
                        <a:lnSpc>
                          <a:spcPct val="100000"/>
                        </a:lnSpc>
                        <a:spcBef>
                          <a:spcPts val="200"/>
                        </a:spcBef>
                        <a:spcAft>
                          <a:spcPts val="0"/>
                        </a:spcAft>
                      </a:pPr>
                      <a:r>
                        <a:rPr kumimoji="1" lang="ja-JP" altLang="en-US" sz="1200" dirty="0" smtClean="0">
                          <a:latin typeface="Meiryo UI" panose="020B0604030504040204" pitchFamily="50" charset="-128"/>
                          <a:ea typeface="Meiryo UI" panose="020B0604030504040204" pitchFamily="50" charset="-128"/>
                        </a:rPr>
                        <a:t>　国際会議場：最大国際会議室　</a:t>
                      </a:r>
                      <a:r>
                        <a:rPr kumimoji="1" lang="en-US" altLang="ja-JP" sz="1200" dirty="0" smtClean="0">
                          <a:latin typeface="Meiryo UI" panose="020B0604030504040204" pitchFamily="50" charset="-128"/>
                          <a:ea typeface="Meiryo UI" panose="020B0604030504040204" pitchFamily="50" charset="-128"/>
                        </a:rPr>
                        <a:t>6,000</a:t>
                      </a:r>
                      <a:r>
                        <a:rPr kumimoji="1" lang="ja-JP" altLang="en-US" sz="1200" dirty="0" smtClean="0">
                          <a:latin typeface="Meiryo UI" panose="020B0604030504040204" pitchFamily="50" charset="-128"/>
                          <a:ea typeface="Meiryo UI" panose="020B0604030504040204" pitchFamily="50" charset="-128"/>
                        </a:rPr>
                        <a:t>人以上、同数以上収容可能な中小会議室群　</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展示等施設：</a:t>
                      </a:r>
                      <a:r>
                        <a:rPr kumimoji="1" lang="en-US" altLang="ja-JP" sz="1200" dirty="0" smtClean="0">
                          <a:latin typeface="Meiryo UI" panose="020B0604030504040204" pitchFamily="50" charset="-128"/>
                          <a:ea typeface="Meiryo UI" panose="020B0604030504040204" pitchFamily="50" charset="-128"/>
                        </a:rPr>
                        <a:t>10</a:t>
                      </a:r>
                      <a:r>
                        <a:rPr kumimoji="1" lang="ja-JP" altLang="en-US" sz="1200" dirty="0" smtClean="0">
                          <a:latin typeface="Meiryo UI" panose="020B0604030504040204" pitchFamily="50" charset="-128"/>
                          <a:ea typeface="Meiryo UI" panose="020B0604030504040204" pitchFamily="50" charset="-128"/>
                        </a:rPr>
                        <a:t>万㎡以上</a:t>
                      </a:r>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5562799"/>
                  </a:ext>
                </a:extLst>
              </a:tr>
              <a:tr h="528375">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2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魅力増進施設</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2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＜魅力の創造・発信拠点の形成＞</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2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日本の観光魅力を幅広く世界に向けて発信する施設の整備</a:t>
                      </a:r>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28375">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2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送客施設</a:t>
                      </a:r>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2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＜日本観光のゲートウェイの形成＞</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2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各地の観光情報の発信や、必要なサービスをワンストップで手配する機能を有する施設の整備</a:t>
                      </a:r>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28375">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2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宿泊施設</a:t>
                      </a:r>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2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＜利用者需要の高度化・多様化に対応した宿泊施設の整備＞</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2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3,000</a:t>
                      </a:r>
                      <a:r>
                        <a:rPr kumimoji="1" lang="ja-JP" altLang="en-US" sz="1200" dirty="0" smtClean="0">
                          <a:latin typeface="Meiryo UI" panose="020B0604030504040204" pitchFamily="50" charset="-128"/>
                          <a:ea typeface="Meiryo UI" panose="020B0604030504040204" pitchFamily="50" charset="-128"/>
                        </a:rPr>
                        <a:t>室以上の様々なタイプの客室を提供し、多様なニーズに対応できる宿泊施設の整備</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00154">
                <a:tc rowSpan="2">
                  <a:txBody>
                    <a:bodyPr/>
                    <a:lstStyle/>
                    <a:p>
                      <a:pPr algn="ctr">
                        <a:spcBef>
                          <a:spcPts val="0"/>
                        </a:spcBef>
                      </a:pPr>
                      <a:r>
                        <a:rPr kumimoji="1" lang="ja-JP" altLang="en-US" sz="1200" dirty="0" smtClean="0">
                          <a:latin typeface="Meiryo UI" panose="020B0604030504040204" pitchFamily="50" charset="-128"/>
                          <a:ea typeface="Meiryo UI" panose="020B0604030504040204" pitchFamily="50" charset="-128"/>
                        </a:rPr>
                        <a:t>中核施設以外の</a:t>
                      </a:r>
                      <a:endParaRPr kumimoji="1" lang="en-US" altLang="ja-JP" sz="1200" dirty="0" smtClean="0">
                        <a:latin typeface="Meiryo UI" panose="020B0604030504040204" pitchFamily="50" charset="-128"/>
                        <a:ea typeface="Meiryo UI" panose="020B0604030504040204" pitchFamily="50" charset="-128"/>
                      </a:endParaRPr>
                    </a:p>
                    <a:p>
                      <a:pPr algn="ctr">
                        <a:spcBef>
                          <a:spcPts val="0"/>
                        </a:spcBef>
                      </a:pPr>
                      <a:r>
                        <a:rPr kumimoji="1" lang="ja-JP" altLang="en-US" sz="1200" dirty="0" smtClean="0">
                          <a:latin typeface="Meiryo UI" panose="020B0604030504040204" pitchFamily="50" charset="-128"/>
                          <a:ea typeface="Meiryo UI" panose="020B0604030504040204" pitchFamily="50" charset="-128"/>
                        </a:rPr>
                        <a:t>施設等の設置・運営</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国際競争力を</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有するリゾート形成</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20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大阪の新たなランドマークとなる非日常を感じられる都市空間・都市景観の形成　など</a:t>
                      </a:r>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6229677"/>
                  </a:ext>
                </a:extLst>
              </a:tr>
              <a:tr h="500154">
                <a:tc v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エンターテイメント</a:t>
                      </a:r>
                      <a:endParaRPr kumimoji="1" lang="en-US" altLang="ja-JP" sz="1200" dirty="0" smtClean="0">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拠点の形成</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ct val="100000"/>
                        </a:lnSpc>
                        <a:spcBef>
                          <a:spcPts val="200"/>
                        </a:spcBef>
                      </a:pPr>
                      <a:r>
                        <a:rPr kumimoji="1" lang="ja-JP" altLang="en-US" sz="1200" dirty="0" smtClean="0">
                          <a:latin typeface="Meiryo UI" panose="020B0604030504040204" pitchFamily="50" charset="-128"/>
                          <a:ea typeface="Meiryo UI" panose="020B0604030504040204" pitchFamily="50" charset="-128"/>
                        </a:rPr>
                        <a:t>大阪ＩＲの象徴となるような多彩なエンターテイメント施設・機能の導入　　など</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9429746"/>
                  </a:ext>
                </a:extLst>
              </a:tr>
              <a:tr h="513521">
                <a:tc>
                  <a:txBody>
                    <a:bodyPr/>
                    <a:lstStyle/>
                    <a:p>
                      <a:pPr algn="ctr">
                        <a:lnSpc>
                          <a:spcPct val="100000"/>
                        </a:lnSpc>
                        <a:spcBef>
                          <a:spcPts val="0"/>
                        </a:spcBef>
                      </a:pPr>
                      <a:r>
                        <a:rPr kumimoji="1" lang="ja-JP" altLang="en-US" sz="1200" dirty="0" smtClean="0">
                          <a:latin typeface="Meiryo UI" panose="020B0604030504040204" pitchFamily="50" charset="-128"/>
                          <a:ea typeface="Meiryo UI" panose="020B0604030504040204" pitchFamily="50" charset="-128"/>
                        </a:rPr>
                        <a:t>ＩＲの魅力・持続可能性を高める取組</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l">
                        <a:lnSpc>
                          <a:spcPct val="100000"/>
                        </a:lnSpc>
                        <a:spcBef>
                          <a:spcPts val="200"/>
                        </a:spcBef>
                      </a:pPr>
                      <a:r>
                        <a:rPr kumimoji="1" lang="ja-JP" altLang="en-US" sz="1200" dirty="0" smtClean="0">
                          <a:latin typeface="Meiryo UI" panose="020B0604030504040204" pitchFamily="50" charset="-128"/>
                          <a:ea typeface="Meiryo UI" panose="020B0604030504040204" pitchFamily="50" charset="-128"/>
                        </a:rPr>
                        <a:t>・</a:t>
                      </a:r>
                      <a:r>
                        <a:rPr kumimoji="1" lang="ja-JP" altLang="en-US" sz="1200" baseline="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スマートなまちづくり　　　・</a:t>
                      </a:r>
                      <a:r>
                        <a:rPr kumimoji="1" lang="ja-JP" altLang="en-US" sz="1200" baseline="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危機管理・防災対策　　など</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55976742"/>
                  </a:ext>
                </a:extLst>
              </a:tr>
              <a:tr h="513521">
                <a:tc rowSpan="2">
                  <a:txBody>
                    <a:bodyPr/>
                    <a:lstStyle/>
                    <a:p>
                      <a:pPr marL="0" marR="0" lvl="0" indent="0" algn="ctr" defTabSz="914400" rtl="0" eaLnBrk="1" fontAlgn="auto" latinLnBrk="0" hangingPunct="1">
                        <a:lnSpc>
                          <a:spcPct val="100000"/>
                        </a:lnSpc>
                        <a:spcBef>
                          <a:spcPts val="2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懸念事項対策</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ct val="100000"/>
                        </a:lnSpc>
                        <a:spcBef>
                          <a:spcPts val="200"/>
                        </a:spcBef>
                      </a:pPr>
                      <a:r>
                        <a:rPr kumimoji="1" lang="ja-JP" altLang="en-US" sz="1200" dirty="0" smtClean="0">
                          <a:latin typeface="Meiryo UI" panose="020B0604030504040204" pitchFamily="50" charset="-128"/>
                          <a:ea typeface="Meiryo UI" panose="020B0604030504040204" pitchFamily="50" charset="-128"/>
                        </a:rPr>
                        <a:t>ギャンブル依存症</a:t>
                      </a:r>
                      <a:endParaRPr kumimoji="1" lang="en-US" altLang="ja-JP" sz="1200" dirty="0" smtClean="0">
                        <a:latin typeface="Meiryo UI" panose="020B0604030504040204" pitchFamily="50" charset="-128"/>
                        <a:ea typeface="Meiryo UI" panose="020B0604030504040204" pitchFamily="50" charset="-128"/>
                      </a:endParaRPr>
                    </a:p>
                    <a:p>
                      <a:pPr algn="ctr">
                        <a:lnSpc>
                          <a:spcPct val="100000"/>
                        </a:lnSpc>
                        <a:spcBef>
                          <a:spcPts val="0"/>
                        </a:spcBef>
                      </a:pPr>
                      <a:r>
                        <a:rPr kumimoji="1" lang="ja-JP" altLang="en-US" sz="1200" dirty="0" smtClean="0">
                          <a:latin typeface="Meiryo UI" panose="020B0604030504040204" pitchFamily="50" charset="-128"/>
                          <a:ea typeface="Meiryo UI" panose="020B0604030504040204" pitchFamily="50" charset="-128"/>
                        </a:rPr>
                        <a:t>対策　　　</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ct val="100000"/>
                        </a:lnSpc>
                        <a:spcBef>
                          <a:spcPts val="200"/>
                        </a:spcBef>
                      </a:pPr>
                      <a:r>
                        <a:rPr kumimoji="1" lang="ja-JP" altLang="en-US" sz="1200" dirty="0" smtClean="0">
                          <a:latin typeface="Meiryo UI" panose="020B0604030504040204" pitchFamily="50" charset="-128"/>
                          <a:ea typeface="Meiryo UI" panose="020B0604030504040204" pitchFamily="50" charset="-128"/>
                        </a:rPr>
                        <a:t>法に基づく対策に加え、府市独自に事業者に求める対策（本人申告による賭け金額等の</a:t>
                      </a:r>
                      <a:endParaRPr kumimoji="1" lang="en-US" altLang="ja-JP" sz="1200" dirty="0" smtClean="0">
                        <a:latin typeface="Meiryo UI" panose="020B0604030504040204" pitchFamily="50" charset="-128"/>
                        <a:ea typeface="Meiryo UI" panose="020B0604030504040204" pitchFamily="50" charset="-128"/>
                      </a:endParaRPr>
                    </a:p>
                    <a:p>
                      <a:pPr algn="l">
                        <a:lnSpc>
                          <a:spcPct val="100000"/>
                        </a:lnSpc>
                        <a:spcBef>
                          <a:spcPts val="0"/>
                        </a:spcBef>
                      </a:pPr>
                      <a:r>
                        <a:rPr kumimoji="1" lang="ja-JP" altLang="en-US" sz="1200" dirty="0" smtClean="0">
                          <a:latin typeface="Meiryo UI" panose="020B0604030504040204" pitchFamily="50" charset="-128"/>
                          <a:ea typeface="Meiryo UI" panose="020B0604030504040204" pitchFamily="50" charset="-128"/>
                        </a:rPr>
                        <a:t>上限設定、</a:t>
                      </a:r>
                      <a:r>
                        <a:rPr kumimoji="1" lang="en-US" altLang="ja-JP" sz="1200" dirty="0" smtClean="0">
                          <a:latin typeface="Meiryo UI" panose="020B0604030504040204" pitchFamily="50" charset="-128"/>
                          <a:ea typeface="Meiryo UI" panose="020B0604030504040204" pitchFamily="50" charset="-128"/>
                        </a:rPr>
                        <a:t>24</a:t>
                      </a:r>
                      <a:r>
                        <a:rPr kumimoji="1" lang="ja-JP" altLang="en-US" sz="1200" dirty="0" smtClean="0">
                          <a:latin typeface="Meiryo UI" panose="020B0604030504040204" pitchFamily="50" charset="-128"/>
                          <a:ea typeface="Meiryo UI" panose="020B0604030504040204" pitchFamily="50" charset="-128"/>
                        </a:rPr>
                        <a:t>時間・</a:t>
                      </a:r>
                      <a:r>
                        <a:rPr kumimoji="1" lang="en-US" altLang="ja-JP" sz="1200" dirty="0" smtClean="0">
                          <a:latin typeface="Meiryo UI" panose="020B0604030504040204" pitchFamily="50" charset="-128"/>
                          <a:ea typeface="Meiryo UI" panose="020B0604030504040204" pitchFamily="50" charset="-128"/>
                        </a:rPr>
                        <a:t>365</a:t>
                      </a:r>
                      <a:r>
                        <a:rPr kumimoji="1" lang="ja-JP" altLang="en-US" sz="1200" dirty="0" smtClean="0">
                          <a:latin typeface="Meiryo UI" panose="020B0604030504040204" pitchFamily="50" charset="-128"/>
                          <a:ea typeface="Meiryo UI" panose="020B0604030504040204" pitchFamily="50" charset="-128"/>
                        </a:rPr>
                        <a:t>日利用可能な相談体制の整備等）の実施</a:t>
                      </a:r>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79248638"/>
                  </a:ext>
                </a:extLst>
              </a:tr>
              <a:tr h="513521">
                <a:tc vMerge="1">
                  <a:txBody>
                    <a:bodyPr/>
                    <a:lstStyle/>
                    <a:p>
                      <a:endParaRPr kumimoji="1" lang="ja-JP" altLang="en-US"/>
                    </a:p>
                  </a:txBody>
                  <a:tcPr/>
                </a:tc>
                <a:tc>
                  <a:txBody>
                    <a:bodyPr/>
                    <a:lstStyle/>
                    <a:p>
                      <a:pPr algn="ctr">
                        <a:lnSpc>
                          <a:spcPct val="100000"/>
                        </a:lnSpc>
                        <a:spcBef>
                          <a:spcPts val="0"/>
                        </a:spcBef>
                      </a:pPr>
                      <a:r>
                        <a:rPr kumimoji="1" lang="ja-JP" altLang="en-US" sz="1200" dirty="0" smtClean="0">
                          <a:latin typeface="Meiryo UI" panose="020B0604030504040204" pitchFamily="50" charset="-128"/>
                          <a:ea typeface="Meiryo UI" panose="020B0604030504040204" pitchFamily="50" charset="-128"/>
                        </a:rPr>
                        <a:t>治安・地域風俗</a:t>
                      </a:r>
                      <a:endParaRPr kumimoji="1" lang="en-US" altLang="ja-JP" sz="1200" dirty="0" smtClean="0">
                        <a:latin typeface="Meiryo UI" panose="020B0604030504040204" pitchFamily="50" charset="-128"/>
                        <a:ea typeface="Meiryo UI" panose="020B0604030504040204" pitchFamily="50" charset="-128"/>
                      </a:endParaRPr>
                    </a:p>
                    <a:p>
                      <a:pPr algn="ctr">
                        <a:lnSpc>
                          <a:spcPct val="100000"/>
                        </a:lnSpc>
                        <a:spcBef>
                          <a:spcPts val="0"/>
                        </a:spcBef>
                      </a:pPr>
                      <a:r>
                        <a:rPr kumimoji="1" lang="ja-JP" altLang="en-US" sz="1200" dirty="0" smtClean="0">
                          <a:latin typeface="Meiryo UI" panose="020B0604030504040204" pitchFamily="50" charset="-128"/>
                          <a:ea typeface="Meiryo UI" panose="020B0604030504040204" pitchFamily="50" charset="-128"/>
                        </a:rPr>
                        <a:t>環境対策</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ct val="100000"/>
                        </a:lnSpc>
                        <a:spcBef>
                          <a:spcPts val="200"/>
                        </a:spcBef>
                      </a:pPr>
                      <a:r>
                        <a:rPr kumimoji="1" lang="ja-JP" altLang="en-US" sz="1200" b="0" dirty="0" smtClean="0">
                          <a:solidFill>
                            <a:schemeClr val="tx1"/>
                          </a:solidFill>
                          <a:latin typeface="Meiryo UI" panose="020B0604030504040204" pitchFamily="50" charset="-128"/>
                          <a:ea typeface="Meiryo UI" panose="020B0604030504040204" pitchFamily="50" charset="-128"/>
                        </a:rPr>
                        <a:t>自主的な防犯対策及び自主警備の徹底や、組織犯罪対策・暴力団等反社会的勢力対策</a:t>
                      </a:r>
                      <a:r>
                        <a:rPr kumimoji="1" lang="ja-JP" altLang="en-US" sz="1200" b="0" smtClean="0">
                          <a:solidFill>
                            <a:schemeClr val="tx1"/>
                          </a:solidFill>
                          <a:latin typeface="Meiryo UI" panose="020B0604030504040204" pitchFamily="50" charset="-128"/>
                          <a:ea typeface="Meiryo UI" panose="020B0604030504040204" pitchFamily="50" charset="-128"/>
                        </a:rPr>
                        <a:t>等の万全</a:t>
                      </a:r>
                      <a:r>
                        <a:rPr kumimoji="1" lang="ja-JP" altLang="en-US" sz="1200" b="0" dirty="0" smtClean="0">
                          <a:solidFill>
                            <a:schemeClr val="tx1"/>
                          </a:solidFill>
                          <a:latin typeface="Meiryo UI" panose="020B0604030504040204" pitchFamily="50" charset="-128"/>
                          <a:ea typeface="Meiryo UI" panose="020B0604030504040204" pitchFamily="50" charset="-128"/>
                        </a:rPr>
                        <a:t>な対策の実施</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03449543"/>
                  </a:ext>
                </a:extLst>
              </a:tr>
              <a:tr h="296967">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カジノ事業の</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収益の活用</a:t>
                      </a: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ct val="100000"/>
                        </a:lnSpc>
                        <a:spcBef>
                          <a:spcPts val="200"/>
                        </a:spcBef>
                      </a:pPr>
                      <a:r>
                        <a:rPr kumimoji="1" lang="ja-JP" altLang="en-US" sz="1200" b="0" dirty="0" smtClean="0">
                          <a:solidFill>
                            <a:schemeClr val="tx1"/>
                          </a:solidFill>
                          <a:latin typeface="Meiryo UI" panose="020B0604030504040204" pitchFamily="50" charset="-128"/>
                          <a:ea typeface="Meiryo UI" panose="020B0604030504040204" pitchFamily="50" charset="-128"/>
                        </a:rPr>
                        <a:t>再投資義務</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ct val="100000"/>
                        </a:lnSpc>
                        <a:spcBef>
                          <a:spcPts val="200"/>
                        </a:spcBef>
                      </a:pPr>
                      <a:r>
                        <a:rPr kumimoji="1" lang="ja-JP" altLang="en-US" sz="1200" b="0" dirty="0" smtClean="0">
                          <a:solidFill>
                            <a:schemeClr val="tx1"/>
                          </a:solidFill>
                          <a:latin typeface="Meiryo UI" panose="020B0604030504040204" pitchFamily="50" charset="-128"/>
                          <a:ea typeface="Meiryo UI" panose="020B0604030504040204" pitchFamily="50" charset="-128"/>
                        </a:rPr>
                        <a:t>事業者の提案内容を踏まえた実施義務　など</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513521">
                <a:tc vMerge="1">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ctr">
                        <a:lnSpc>
                          <a:spcPct val="100000"/>
                        </a:lnSpc>
                        <a:spcBef>
                          <a:spcPts val="0"/>
                        </a:spcBef>
                      </a:pPr>
                      <a:r>
                        <a:rPr kumimoji="1" lang="ja-JP" altLang="en-US" sz="1200" b="0" dirty="0" smtClean="0">
                          <a:solidFill>
                            <a:schemeClr val="tx1"/>
                          </a:solidFill>
                          <a:latin typeface="Meiryo UI" panose="020B0604030504040204" pitchFamily="50" charset="-128"/>
                          <a:ea typeface="Meiryo UI" panose="020B0604030504040204" pitchFamily="50" charset="-128"/>
                        </a:rPr>
                        <a:t>ＩＲ区域拡張</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algn="ctr">
                        <a:lnSpc>
                          <a:spcPct val="100000"/>
                        </a:lnSpc>
                        <a:spcBef>
                          <a:spcPts val="0"/>
                        </a:spcBef>
                      </a:pPr>
                      <a:r>
                        <a:rPr kumimoji="1" lang="ja-JP" altLang="en-US" sz="1200" b="0" dirty="0" smtClean="0">
                          <a:solidFill>
                            <a:schemeClr val="tx1"/>
                          </a:solidFill>
                          <a:latin typeface="Meiryo UI" panose="020B0604030504040204" pitchFamily="50" charset="-128"/>
                          <a:ea typeface="Meiryo UI" panose="020B0604030504040204" pitchFamily="50" charset="-128"/>
                        </a:rPr>
                        <a:t>予定地の開発</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ct val="100000"/>
                        </a:lnSpc>
                        <a:spcBef>
                          <a:spcPts val="200"/>
                        </a:spcBef>
                      </a:pPr>
                      <a:r>
                        <a:rPr kumimoji="1" lang="ja-JP" altLang="en-US" sz="1200" b="0" dirty="0" smtClean="0">
                          <a:solidFill>
                            <a:schemeClr val="tx1"/>
                          </a:solidFill>
                          <a:latin typeface="Meiryo UI" panose="020B0604030504040204" pitchFamily="50" charset="-128"/>
                          <a:ea typeface="Meiryo UI" panose="020B0604030504040204" pitchFamily="50" charset="-128"/>
                        </a:rPr>
                        <a:t>ＩＲ区域拡張予定地の新たな開発を実施</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bl>
          </a:graphicData>
        </a:graphic>
      </p:graphicFrame>
      <p:sp>
        <p:nvSpPr>
          <p:cNvPr id="6" name="テキスト ボックス 5"/>
          <p:cNvSpPr txBox="1"/>
          <p:nvPr/>
        </p:nvSpPr>
        <p:spPr>
          <a:xfrm>
            <a:off x="242757" y="211637"/>
            <a:ext cx="2817075" cy="257369"/>
          </a:xfrm>
          <a:prstGeom prst="rect">
            <a:avLst/>
          </a:prstGeom>
          <a:solidFill>
            <a:schemeClr val="bg1"/>
          </a:soli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pPr>
              <a:spcAft>
                <a:spcPts val="600"/>
              </a:spcAft>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４</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施設の種類、機能及び規模等</a:t>
            </a:r>
            <a:endParaRPr lang="ja-JP" altLang="en-US" sz="1200" spc="92"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20272" y="6520556"/>
            <a:ext cx="1994701" cy="365125"/>
          </a:xfrm>
        </p:spPr>
        <p:txBody>
          <a:bodyPr/>
          <a:lstStyle/>
          <a:p>
            <a:fld id="{8138B988-03A0-4C61-87A5-A6ADD3801F5D}" type="slidenum">
              <a:rPr kumimoji="1" lang="ja-JP" altLang="en-US" smtClean="0"/>
              <a:t>4</a:t>
            </a:fld>
            <a:endParaRPr kumimoji="1" lang="ja-JP" altLang="en-US" dirty="0"/>
          </a:p>
        </p:txBody>
      </p:sp>
    </p:spTree>
    <p:extLst>
      <p:ext uri="{BB962C8B-B14F-4D97-AF65-F5344CB8AC3E}">
        <p14:creationId xmlns:p14="http://schemas.microsoft.com/office/powerpoint/2010/main" val="8309542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876256" y="6499286"/>
            <a:ext cx="2133600" cy="365125"/>
          </a:xfrm>
        </p:spPr>
        <p:txBody>
          <a:bodyPr/>
          <a:lstStyle/>
          <a:p>
            <a:fld id="{8138B988-03A0-4C61-87A5-A6ADD3801F5D}" type="slidenum">
              <a:rPr kumimoji="1" lang="ja-JP" altLang="en-US" smtClean="0"/>
              <a:t>5</a:t>
            </a:fld>
            <a:endParaRPr kumimoji="1" lang="ja-JP" altLang="en-US"/>
          </a:p>
        </p:txBody>
      </p:sp>
      <p:sp>
        <p:nvSpPr>
          <p:cNvPr id="12" name="テキスト ボックス 11"/>
          <p:cNvSpPr txBox="1"/>
          <p:nvPr/>
        </p:nvSpPr>
        <p:spPr>
          <a:xfrm>
            <a:off x="242758" y="332656"/>
            <a:ext cx="5121330" cy="257369"/>
          </a:xfrm>
          <a:prstGeom prst="rect">
            <a:avLst/>
          </a:prstGeom>
          <a:solidFill>
            <a:schemeClr val="bg1"/>
          </a:soli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５</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国際競争力の高い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魅力ある滞在型観光を実現するための施策及び</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措置</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242758" y="2492896"/>
            <a:ext cx="5121330" cy="257369"/>
          </a:xfrm>
          <a:prstGeom prst="rect">
            <a:avLst/>
          </a:prstGeom>
          <a:solidFill>
            <a:schemeClr val="bg1"/>
          </a:soli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６</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有害な影響の排除を適切に行うために必要な施策及び措置</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553758964"/>
              </p:ext>
            </p:extLst>
          </p:nvPr>
        </p:nvGraphicFramePr>
        <p:xfrm>
          <a:off x="325876" y="2852936"/>
          <a:ext cx="8494595" cy="1728192"/>
        </p:xfrm>
        <a:graphic>
          <a:graphicData uri="http://schemas.openxmlformats.org/drawingml/2006/table">
            <a:tbl>
              <a:tblPr firstRow="1" bandRow="1">
                <a:tableStyleId>{5C22544A-7EE6-4342-B048-85BDC9FD1C3A}</a:tableStyleId>
              </a:tblPr>
              <a:tblGrid>
                <a:gridCol w="1609107">
                  <a:extLst>
                    <a:ext uri="{9D8B030D-6E8A-4147-A177-3AD203B41FA5}">
                      <a16:colId xmlns:a16="http://schemas.microsoft.com/office/drawing/2014/main" val="3299572889"/>
                    </a:ext>
                  </a:extLst>
                </a:gridCol>
                <a:gridCol w="6885488">
                  <a:extLst>
                    <a:ext uri="{9D8B030D-6E8A-4147-A177-3AD203B41FA5}">
                      <a16:colId xmlns:a16="http://schemas.microsoft.com/office/drawing/2014/main" val="4174568977"/>
                    </a:ext>
                  </a:extLst>
                </a:gridCol>
              </a:tblGrid>
              <a:tr h="288032">
                <a:tc>
                  <a:txBody>
                    <a:bodyPr/>
                    <a:lstStyle/>
                    <a:p>
                      <a:pPr algn="ctr"/>
                      <a:r>
                        <a:rPr kumimoji="1" lang="ja-JP" altLang="en-US" sz="1200" dirty="0" smtClean="0">
                          <a:latin typeface="Meiryo UI" panose="020B0604030504040204" pitchFamily="50" charset="-128"/>
                          <a:ea typeface="Meiryo UI" panose="020B0604030504040204" pitchFamily="50" charset="-128"/>
                        </a:rPr>
                        <a:t>項　目</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lt1"/>
                          </a:solidFill>
                          <a:latin typeface="Meiryo UI" panose="020B0604030504040204" pitchFamily="50" charset="-128"/>
                          <a:ea typeface="Meiryo UI" panose="020B0604030504040204" pitchFamily="50" charset="-128"/>
                        </a:rPr>
                        <a:t>大阪府・</a:t>
                      </a:r>
                      <a:r>
                        <a:rPr kumimoji="1" lang="ja-JP" altLang="en-US" sz="1200" b="1" dirty="0" smtClean="0">
                          <a:solidFill>
                            <a:schemeClr val="bg1"/>
                          </a:solidFill>
                          <a:latin typeface="Meiryo UI" panose="020B0604030504040204" pitchFamily="50" charset="-128"/>
                          <a:ea typeface="Meiryo UI" panose="020B0604030504040204" pitchFamily="50" charset="-128"/>
                        </a:rPr>
                        <a:t>市や大阪府公安委員会の施策及び</a:t>
                      </a:r>
                      <a:r>
                        <a:rPr kumimoji="1" lang="ja-JP" altLang="en-US" sz="1200" b="1" dirty="0" smtClean="0">
                          <a:solidFill>
                            <a:schemeClr val="lt1"/>
                          </a:solidFill>
                          <a:latin typeface="Meiryo UI" panose="020B0604030504040204" pitchFamily="50" charset="-128"/>
                          <a:ea typeface="Meiryo UI" panose="020B0604030504040204" pitchFamily="50" charset="-128"/>
                        </a:rPr>
                        <a:t>措置、事業者に協力を求めたい事項等</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9866174"/>
                  </a:ext>
                </a:extLst>
              </a:tr>
              <a:tr h="720080">
                <a:tc>
                  <a:txBody>
                    <a:bodyPr/>
                    <a:lstStyle/>
                    <a:p>
                      <a:pPr marL="0" marR="0" lvl="0" indent="0" algn="ctr" defTabSz="914400" rtl="0" eaLnBrk="1" fontAlgn="auto" latinLnBrk="0" hangingPunct="1">
                        <a:lnSpc>
                          <a:spcPct val="100000"/>
                        </a:lnSpc>
                        <a:spcBef>
                          <a:spcPts val="3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ギャンブル等依存症</a:t>
                      </a:r>
                      <a:endParaRPr kumimoji="1" lang="en-US" altLang="ja-JP" sz="12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3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対策</a:t>
                      </a:r>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1" lang="ja-JP" altLang="en-US" sz="1200" dirty="0" smtClean="0">
                          <a:latin typeface="Meiryo UI" panose="020B0604030504040204" pitchFamily="50" charset="-128"/>
                          <a:ea typeface="Meiryo UI" panose="020B0604030504040204" pitchFamily="50" charset="-128"/>
                        </a:rPr>
                        <a:t>世界の先進事例に大阪独自の対策をミックスした総合的かつシームレスな取組み（</a:t>
                      </a:r>
                      <a:r>
                        <a:rPr kumimoji="1" lang="ja-JP" altLang="en-US" sz="1200" dirty="0" smtClean="0">
                          <a:solidFill>
                            <a:schemeClr val="tx1"/>
                          </a:solidFill>
                          <a:latin typeface="Meiryo UI" panose="020B0604030504040204" pitchFamily="50" charset="-128"/>
                          <a:ea typeface="Meiryo UI" panose="020B0604030504040204" pitchFamily="50" charset="-128"/>
                        </a:rPr>
                        <a:t>大阪モデル）の構築</a:t>
                      </a:r>
                    </a:p>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1" lang="ja-JP" altLang="en-US" sz="1200" dirty="0" smtClean="0">
                          <a:latin typeface="Meiryo UI" panose="020B0604030504040204" pitchFamily="50" charset="-128"/>
                          <a:ea typeface="Meiryo UI" panose="020B0604030504040204" pitchFamily="50" charset="-128"/>
                        </a:rPr>
                        <a:t>青少年向け予防教育の推進、相談支援体制・治療体制・回復支援体制・地域支援ネットワークの強化、</a:t>
                      </a:r>
                      <a:endParaRPr kumimoji="1" lang="en-US" altLang="ja-JP" sz="1200" dirty="0" smtClean="0">
                        <a:latin typeface="Meiryo UI" panose="020B0604030504040204" pitchFamily="50" charset="-128"/>
                        <a:ea typeface="Meiryo UI" panose="020B0604030504040204" pitchFamily="50" charset="-128"/>
                      </a:endParaRPr>
                    </a:p>
                    <a:p>
                      <a:pPr marL="174625"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dirty="0" smtClean="0">
                          <a:latin typeface="Meiryo UI" panose="020B0604030504040204" pitchFamily="50" charset="-128"/>
                          <a:ea typeface="Meiryo UI" panose="020B0604030504040204" pitchFamily="50" charset="-128"/>
                        </a:rPr>
                        <a:t>先進的な依存症対策研究の推進、実態把握など、有効な対策の実施</a:t>
                      </a: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5562799"/>
                  </a:ext>
                </a:extLst>
              </a:tr>
              <a:tr h="720080">
                <a:tc>
                  <a:txBody>
                    <a:bodyPr/>
                    <a:lstStyle/>
                    <a:p>
                      <a:pPr algn="ctr">
                        <a:lnSpc>
                          <a:spcPct val="100000"/>
                        </a:lnSpc>
                        <a:spcBef>
                          <a:spcPts val="300"/>
                        </a:spcBef>
                      </a:pPr>
                      <a:r>
                        <a:rPr kumimoji="1" lang="ja-JP" altLang="en-US" sz="1200" dirty="0" smtClean="0">
                          <a:latin typeface="Meiryo UI" panose="020B0604030504040204" pitchFamily="50" charset="-128"/>
                          <a:ea typeface="Meiryo UI" panose="020B0604030504040204" pitchFamily="50" charset="-128"/>
                        </a:rPr>
                        <a:t>治安・地域風俗環境対策</a:t>
                      </a:r>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indent="-171450">
                        <a:lnSpc>
                          <a:spcPct val="100000"/>
                        </a:lnSpc>
                        <a:spcBef>
                          <a:spcPts val="300"/>
                        </a:spcBef>
                        <a:buFont typeface="Arial" panose="020B0604020202020204" pitchFamily="34" charset="0"/>
                        <a:buChar cha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警察官の増員、夢洲における警察署の設置など警察力の強化や</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地域防犯の推進</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ct val="100000"/>
                        </a:lnSpc>
                        <a:spcBef>
                          <a:spcPts val="300"/>
                        </a:spcBef>
                        <a:buFont typeface="Arial" panose="020B0604020202020204" pitchFamily="34" charset="0"/>
                        <a:buChar cha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マネー・</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ローンダリング対策、暴力団</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等の事業介入への対策、各種テロ対策、防犯環境対策、青少年保護</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0">
                        <a:lnSpc>
                          <a:spcPct val="100000"/>
                        </a:lnSpc>
                        <a:spcBef>
                          <a:spcPts val="0"/>
                        </a:spcBef>
                        <a:buFont typeface="Arial" panose="020B0604020202020204" pitchFamily="34" charset="0"/>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対策など、必要な施策の実施</a:t>
                      </a: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976742"/>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556075851"/>
              </p:ext>
            </p:extLst>
          </p:nvPr>
        </p:nvGraphicFramePr>
        <p:xfrm>
          <a:off x="323528" y="701038"/>
          <a:ext cx="8496944" cy="1647842"/>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3299572889"/>
                    </a:ext>
                  </a:extLst>
                </a:gridCol>
                <a:gridCol w="6912768">
                  <a:extLst>
                    <a:ext uri="{9D8B030D-6E8A-4147-A177-3AD203B41FA5}">
                      <a16:colId xmlns:a16="http://schemas.microsoft.com/office/drawing/2014/main" val="4174568977"/>
                    </a:ext>
                  </a:extLst>
                </a:gridCol>
              </a:tblGrid>
              <a:tr h="288032">
                <a:tc>
                  <a:txBody>
                    <a:bodyPr/>
                    <a:lstStyle/>
                    <a:p>
                      <a:pPr algn="ctr"/>
                      <a:r>
                        <a:rPr kumimoji="1" lang="ja-JP" altLang="en-US" sz="1200" dirty="0" smtClean="0">
                          <a:latin typeface="Meiryo UI" panose="020B0604030504040204" pitchFamily="50" charset="-128"/>
                          <a:ea typeface="Meiryo UI" panose="020B0604030504040204" pitchFamily="50" charset="-128"/>
                        </a:rPr>
                        <a:t>項　目</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lt1"/>
                          </a:solidFill>
                          <a:latin typeface="Meiryo UI" panose="020B0604030504040204" pitchFamily="50" charset="-128"/>
                          <a:ea typeface="Meiryo UI" panose="020B0604030504040204" pitchFamily="50" charset="-128"/>
                        </a:rPr>
                        <a:t>大阪府・市の施策及び措置、事業者に協力を求めたい事項等</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9866174"/>
                  </a:ext>
                </a:extLst>
              </a:tr>
              <a:tr h="673141">
                <a:tc>
                  <a:txBody>
                    <a:bodyPr/>
                    <a:lstStyle/>
                    <a:p>
                      <a:pPr marL="0" marR="0" lvl="0" indent="0" algn="ctr" defTabSz="914400" rtl="0" eaLnBrk="1" fontAlgn="auto" latinLnBrk="0" hangingPunct="1">
                        <a:lnSpc>
                          <a:spcPct val="100000"/>
                        </a:lnSpc>
                        <a:spcBef>
                          <a:spcPts val="3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ＭＩＣＥ誘致のための</a:t>
                      </a:r>
                      <a:endParaRPr kumimoji="1" lang="en-US" altLang="ja-JP" sz="12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3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施策及び措置</a:t>
                      </a: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1" lang="ja-JP" altLang="en-US" sz="1200" dirty="0" smtClean="0">
                          <a:latin typeface="Meiryo UI" panose="020B0604030504040204" pitchFamily="50" charset="-128"/>
                          <a:ea typeface="Meiryo UI" panose="020B0604030504040204" pitchFamily="50" charset="-128"/>
                        </a:rPr>
                        <a:t>大阪府・市、経済界、大阪観光局等が一体となったオール大阪での誘致体制において、マーケティング、</a:t>
                      </a:r>
                      <a:endParaRPr kumimoji="1" lang="en-US" altLang="ja-JP" sz="1200" dirty="0" smtClean="0">
                        <a:latin typeface="Meiryo UI" panose="020B0604030504040204" pitchFamily="50" charset="-128"/>
                        <a:ea typeface="Meiryo UI" panose="020B0604030504040204" pitchFamily="50" charset="-128"/>
                      </a:endParaRPr>
                    </a:p>
                    <a:p>
                      <a:pPr marL="174625"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dirty="0" smtClean="0">
                          <a:latin typeface="Meiryo UI" panose="020B0604030504040204" pitchFamily="50" charset="-128"/>
                          <a:ea typeface="Meiryo UI" panose="020B0604030504040204" pitchFamily="50" charset="-128"/>
                        </a:rPr>
                        <a:t>シティセールス等、戦略的なＭＩＣＥ誘致の取組みを推進</a:t>
                      </a:r>
                      <a:endParaRPr kumimoji="1" lang="en-US" altLang="ja-JP" sz="1200" dirty="0" smtClean="0">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1" lang="ja-JP" altLang="en-US" sz="1200" dirty="0" smtClean="0">
                          <a:latin typeface="Meiryo UI" panose="020B0604030504040204" pitchFamily="50" charset="-128"/>
                          <a:ea typeface="Meiryo UI" panose="020B0604030504040204" pitchFamily="50" charset="-128"/>
                        </a:rPr>
                        <a:t>事業者はオール大阪での誘致体制に協力・連携</a:t>
                      </a:r>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5562799"/>
                  </a:ext>
                </a:extLst>
              </a:tr>
              <a:tr h="686669">
                <a:tc>
                  <a:txBody>
                    <a:bodyPr/>
                    <a:lstStyle/>
                    <a:p>
                      <a:pPr algn="ctr">
                        <a:lnSpc>
                          <a:spcPct val="100000"/>
                        </a:lnSpc>
                        <a:spcBef>
                          <a:spcPts val="300"/>
                        </a:spcBef>
                      </a:pPr>
                      <a:r>
                        <a:rPr kumimoji="1" lang="ja-JP" altLang="en-US" sz="1200" dirty="0" smtClean="0">
                          <a:latin typeface="Meiryo UI" panose="020B0604030504040204" pitchFamily="50" charset="-128"/>
                          <a:ea typeface="Meiryo UI" panose="020B0604030504040204" pitchFamily="50" charset="-128"/>
                        </a:rPr>
                        <a:t>インバウンドの促進の</a:t>
                      </a:r>
                      <a:endParaRPr kumimoji="1" lang="en-US" altLang="ja-JP" sz="1200" dirty="0" smtClean="0">
                        <a:latin typeface="Meiryo UI" panose="020B0604030504040204" pitchFamily="50" charset="-128"/>
                        <a:ea typeface="Meiryo UI" panose="020B0604030504040204" pitchFamily="50" charset="-128"/>
                      </a:endParaRPr>
                    </a:p>
                    <a:p>
                      <a:pPr algn="ctr">
                        <a:lnSpc>
                          <a:spcPct val="100000"/>
                        </a:lnSpc>
                        <a:spcBef>
                          <a:spcPts val="300"/>
                        </a:spcBef>
                      </a:pPr>
                      <a:r>
                        <a:rPr kumimoji="1" lang="ja-JP" altLang="en-US" sz="1200" dirty="0" smtClean="0">
                          <a:latin typeface="Meiryo UI" panose="020B0604030504040204" pitchFamily="50" charset="-128"/>
                          <a:ea typeface="Meiryo UI" panose="020B0604030504040204" pitchFamily="50" charset="-128"/>
                        </a:rPr>
                        <a:t>ための施策及び措置</a:t>
                      </a:r>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indent="-171450">
                        <a:lnSpc>
                          <a:spcPct val="100000"/>
                        </a:lnSpc>
                        <a:spcBef>
                          <a:spcPts val="300"/>
                        </a:spcBef>
                        <a:buFont typeface="Arial" panose="020B0604020202020204" pitchFamily="34" charset="0"/>
                        <a:buChar cha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観光客の受け入れ環境整備をはじめ、世界を魅了する上質な広域観光ルートの開発による世界に向けた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0">
                        <a:lnSpc>
                          <a:spcPct val="100000"/>
                        </a:lnSpc>
                        <a:spcBef>
                          <a:spcPts val="0"/>
                        </a:spcBef>
                        <a:buFont typeface="Arial" panose="020B0604020202020204" pitchFamily="34" charset="0"/>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情報発信を実施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ct val="100000"/>
                        </a:lnSpc>
                        <a:spcBef>
                          <a:spcPts val="300"/>
                        </a:spcBef>
                        <a:buFont typeface="Arial" panose="020B0604020202020204" pitchFamily="34" charset="0"/>
                        <a:buChar cha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事業者は周遊促進に向け、大阪府・市・大阪観光局等と協力・連携</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976742"/>
                  </a:ext>
                </a:extLst>
              </a:tr>
            </a:tbl>
          </a:graphicData>
        </a:graphic>
      </p:graphicFrame>
      <p:sp>
        <p:nvSpPr>
          <p:cNvPr id="10" name="テキスト ボックス 9"/>
          <p:cNvSpPr txBox="1"/>
          <p:nvPr/>
        </p:nvSpPr>
        <p:spPr>
          <a:xfrm>
            <a:off x="242758" y="4704471"/>
            <a:ext cx="2601050" cy="257369"/>
          </a:xfrm>
          <a:prstGeom prst="rect">
            <a:avLst/>
          </a:prstGeom>
          <a:solidFill>
            <a:schemeClr val="bg1"/>
          </a:soli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７</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納付金及び入場料の使途</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717290700"/>
              </p:ext>
            </p:extLst>
          </p:nvPr>
        </p:nvGraphicFramePr>
        <p:xfrm>
          <a:off x="306179" y="5050670"/>
          <a:ext cx="8514292" cy="1690698"/>
        </p:xfrm>
        <a:graphic>
          <a:graphicData uri="http://schemas.openxmlformats.org/drawingml/2006/table">
            <a:tbl>
              <a:tblPr firstRow="1" bandRow="1">
                <a:tableStyleId>{5C22544A-7EE6-4342-B048-85BDC9FD1C3A}</a:tableStyleId>
              </a:tblPr>
              <a:tblGrid>
                <a:gridCol w="1612839">
                  <a:extLst>
                    <a:ext uri="{9D8B030D-6E8A-4147-A177-3AD203B41FA5}">
                      <a16:colId xmlns:a16="http://schemas.microsoft.com/office/drawing/2014/main" val="3299572889"/>
                    </a:ext>
                  </a:extLst>
                </a:gridCol>
                <a:gridCol w="6901453">
                  <a:extLst>
                    <a:ext uri="{9D8B030D-6E8A-4147-A177-3AD203B41FA5}">
                      <a16:colId xmlns:a16="http://schemas.microsoft.com/office/drawing/2014/main" val="4174568977"/>
                    </a:ext>
                  </a:extLst>
                </a:gridCol>
              </a:tblGrid>
              <a:tr h="288032">
                <a:tc>
                  <a:txBody>
                    <a:bodyPr/>
                    <a:lstStyle/>
                    <a:p>
                      <a:pPr algn="ctr"/>
                      <a:r>
                        <a:rPr kumimoji="1" lang="ja-JP" altLang="en-US" sz="1200" dirty="0" smtClean="0">
                          <a:latin typeface="Meiryo UI" panose="020B0604030504040204" pitchFamily="50" charset="-128"/>
                          <a:ea typeface="Meiryo UI" panose="020B0604030504040204" pitchFamily="50" charset="-128"/>
                        </a:rPr>
                        <a:t>項　目</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bg1"/>
                          </a:solidFill>
                          <a:latin typeface="Meiryo UI" panose="020B0604030504040204" pitchFamily="50" charset="-128"/>
                          <a:ea typeface="Meiryo UI" panose="020B0604030504040204" pitchFamily="50" charset="-128"/>
                        </a:rPr>
                        <a:t>内　容</a:t>
                      </a: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9866174"/>
                  </a:ext>
                </a:extLst>
              </a:tr>
              <a:tr h="1315921">
                <a:tc>
                  <a:txBody>
                    <a:bodyPr/>
                    <a:lstStyle/>
                    <a:p>
                      <a:pPr marL="0" marR="0" lvl="0" indent="0" algn="ctr" defTabSz="914400" rtl="0" eaLnBrk="1" fontAlgn="auto" latinLnBrk="0" hangingPunct="1">
                        <a:lnSpc>
                          <a:spcPct val="100000"/>
                        </a:lnSpc>
                        <a:spcBef>
                          <a:spcPts val="3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納付金・入場料</a:t>
                      </a:r>
                      <a:endParaRPr kumimoji="1" lang="en-US" altLang="ja-JP" sz="12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3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の使途</a:t>
                      </a: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1" lang="ja-JP" altLang="en-US" sz="1200" dirty="0" smtClean="0">
                          <a:latin typeface="Meiryo UI" panose="020B0604030504040204" pitchFamily="50" charset="-128"/>
                          <a:ea typeface="Meiryo UI" panose="020B0604030504040204" pitchFamily="50" charset="-128"/>
                        </a:rPr>
                        <a:t>ＩＲ区域の整備の推進やカジノ施設の設置・運営に伴う有害な影響の排除を適切に行うことに加え、住民福祉の増進や持続的な成長につなげていくため、納付金・入場料を以下のような使途で活用していく</a:t>
                      </a:r>
                    </a:p>
                    <a:p>
                      <a:pPr marL="363538" marR="0" lvl="0" indent="-188913" algn="l" defTabSz="914400" rtl="0" eaLnBrk="1" fontAlgn="auto" latinLnBrk="0" hangingPunct="1">
                        <a:lnSpc>
                          <a:spcPct val="100000"/>
                        </a:lnSpc>
                        <a:spcBef>
                          <a:spcPts val="300"/>
                        </a:spcBef>
                        <a:spcAft>
                          <a:spcPts val="0"/>
                        </a:spcAft>
                        <a:buClrTx/>
                        <a:buSzTx/>
                        <a:buFont typeface="Arial" panose="020B0604020202020204" pitchFamily="34" charset="0"/>
                        <a:buNone/>
                        <a:tabLst/>
                        <a:defRPr/>
                      </a:pPr>
                      <a:r>
                        <a:rPr kumimoji="1" lang="en-US" altLang="ja-JP" sz="1200" dirty="0" smtClean="0">
                          <a:latin typeface="Meiryo UI" panose="020B0604030504040204" pitchFamily="50" charset="-128"/>
                          <a:ea typeface="Meiryo UI" panose="020B0604030504040204" pitchFamily="50" charset="-128"/>
                        </a:rPr>
                        <a:t>a.	</a:t>
                      </a:r>
                      <a:r>
                        <a:rPr kumimoji="1" lang="ja-JP" altLang="en-US" sz="1200" dirty="0" smtClean="0">
                          <a:latin typeface="Meiryo UI" panose="020B0604030504040204" pitchFamily="50" charset="-128"/>
                          <a:ea typeface="Meiryo UI" panose="020B0604030504040204" pitchFamily="50" charset="-128"/>
                        </a:rPr>
                        <a:t>子育て、教育環境の充実、住民の暮らしを守る福祉など社会福祉の増進</a:t>
                      </a:r>
                    </a:p>
                    <a:p>
                      <a:pPr marL="363538" marR="0" lvl="0" indent="-188913"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dirty="0" smtClean="0">
                          <a:latin typeface="Meiryo UI" panose="020B0604030504040204" pitchFamily="50" charset="-128"/>
                          <a:ea typeface="Meiryo UI" panose="020B0604030504040204" pitchFamily="50" charset="-128"/>
                        </a:rPr>
                        <a:t>b.	</a:t>
                      </a:r>
                      <a:r>
                        <a:rPr kumimoji="1" lang="ja-JP" altLang="en-US" sz="1200" dirty="0" smtClean="0">
                          <a:latin typeface="Meiryo UI" panose="020B0604030504040204" pitchFamily="50" charset="-128"/>
                          <a:ea typeface="Meiryo UI" panose="020B0604030504040204" pitchFamily="50" charset="-128"/>
                        </a:rPr>
                        <a:t>観光振興、文化芸術・スポーツの振興</a:t>
                      </a:r>
                    </a:p>
                    <a:p>
                      <a:pPr marL="363538" marR="0" lvl="0" indent="-188913"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dirty="0" smtClean="0">
                          <a:latin typeface="Meiryo UI" panose="020B0604030504040204" pitchFamily="50" charset="-128"/>
                          <a:ea typeface="Meiryo UI" panose="020B0604030504040204" pitchFamily="50" charset="-128"/>
                        </a:rPr>
                        <a:t>c.	</a:t>
                      </a:r>
                      <a:r>
                        <a:rPr kumimoji="1" lang="ja-JP" altLang="en-US" sz="1200" dirty="0" smtClean="0">
                          <a:latin typeface="Meiryo UI" panose="020B0604030504040204" pitchFamily="50" charset="-128"/>
                          <a:ea typeface="Meiryo UI" panose="020B0604030504040204" pitchFamily="50" charset="-128"/>
                        </a:rPr>
                        <a:t>持続的な経済成長を促す地域経済振興、産業創出への活用</a:t>
                      </a:r>
                    </a:p>
                    <a:p>
                      <a:pPr marL="363538" marR="0" lvl="0" indent="-188913"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dirty="0" smtClean="0">
                          <a:latin typeface="Meiryo UI" panose="020B0604030504040204" pitchFamily="50" charset="-128"/>
                          <a:ea typeface="Meiryo UI" panose="020B0604030504040204" pitchFamily="50" charset="-128"/>
                        </a:rPr>
                        <a:t>d.	</a:t>
                      </a:r>
                      <a:r>
                        <a:rPr kumimoji="1" lang="ja-JP" altLang="en-US" sz="1200" dirty="0" smtClean="0">
                          <a:latin typeface="Meiryo UI" panose="020B0604030504040204" pitchFamily="50" charset="-128"/>
                          <a:ea typeface="Meiryo UI" panose="020B0604030504040204" pitchFamily="50" charset="-128"/>
                        </a:rPr>
                        <a:t>懸念事項を最小化するための総合的な懸念事項対策への活用</a:t>
                      </a:r>
                    </a:p>
                    <a:p>
                      <a:pPr marL="363538" marR="0" lvl="0" indent="-188913"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dirty="0" smtClean="0">
                          <a:latin typeface="Meiryo UI" panose="020B0604030504040204" pitchFamily="50" charset="-128"/>
                          <a:ea typeface="Meiryo UI" panose="020B0604030504040204" pitchFamily="50" charset="-128"/>
                        </a:rPr>
                        <a:t>e.	</a:t>
                      </a:r>
                      <a:r>
                        <a:rPr kumimoji="1" lang="ja-JP" altLang="en-US" sz="1200" dirty="0" smtClean="0">
                          <a:latin typeface="Meiryo UI" panose="020B0604030504040204" pitchFamily="50" charset="-128"/>
                          <a:ea typeface="Meiryo UI" panose="020B0604030504040204" pitchFamily="50" charset="-128"/>
                        </a:rPr>
                        <a:t>成長型ＩＲの効果を最大限発揮するために必要となる周辺地域環境整備への活用　など</a:t>
                      </a: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5562799"/>
                  </a:ext>
                </a:extLst>
              </a:tr>
            </a:tbl>
          </a:graphicData>
        </a:graphic>
      </p:graphicFrame>
    </p:spTree>
    <p:extLst>
      <p:ext uri="{BB962C8B-B14F-4D97-AF65-F5344CB8AC3E}">
        <p14:creationId xmlns:p14="http://schemas.microsoft.com/office/powerpoint/2010/main" val="20688639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876256" y="6499286"/>
            <a:ext cx="2133600" cy="365125"/>
          </a:xfrm>
        </p:spPr>
        <p:txBody>
          <a:bodyPr/>
          <a:lstStyle/>
          <a:p>
            <a:fld id="{8138B988-03A0-4C61-87A5-A6ADD3801F5D}" type="slidenum">
              <a:rPr kumimoji="1" lang="ja-JP" altLang="en-US" smtClean="0"/>
              <a:t>6</a:t>
            </a:fld>
            <a:endParaRPr kumimoji="1" lang="ja-JP" altLang="en-US"/>
          </a:p>
        </p:txBody>
      </p:sp>
      <p:sp>
        <p:nvSpPr>
          <p:cNvPr id="13" name="テキスト ボックス 12"/>
          <p:cNvSpPr txBox="1"/>
          <p:nvPr/>
        </p:nvSpPr>
        <p:spPr>
          <a:xfrm>
            <a:off x="242759" y="3535450"/>
            <a:ext cx="1592938" cy="257369"/>
          </a:xfrm>
          <a:prstGeom prst="rect">
            <a:avLst/>
          </a:prstGeom>
          <a:solidFill>
            <a:schemeClr val="bg1"/>
          </a:soli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リスク分担</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242759" y="397109"/>
            <a:ext cx="3033098" cy="257369"/>
          </a:xfrm>
          <a:prstGeom prst="rect">
            <a:avLst/>
          </a:prstGeom>
          <a:solidFill>
            <a:schemeClr val="bg1"/>
          </a:soli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８</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事業者の募集及び選定に関する事項</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692044338"/>
              </p:ext>
            </p:extLst>
          </p:nvPr>
        </p:nvGraphicFramePr>
        <p:xfrm>
          <a:off x="323528" y="836712"/>
          <a:ext cx="8496944" cy="2520280"/>
        </p:xfrm>
        <a:graphic>
          <a:graphicData uri="http://schemas.openxmlformats.org/drawingml/2006/table">
            <a:tbl>
              <a:tblPr firstRow="1" bandRow="1">
                <a:tableStyleId>{5C22544A-7EE6-4342-B048-85BDC9FD1C3A}</a:tableStyleId>
              </a:tblPr>
              <a:tblGrid>
                <a:gridCol w="1516599">
                  <a:extLst>
                    <a:ext uri="{9D8B030D-6E8A-4147-A177-3AD203B41FA5}">
                      <a16:colId xmlns:a16="http://schemas.microsoft.com/office/drawing/2014/main" val="3299572889"/>
                    </a:ext>
                  </a:extLst>
                </a:gridCol>
                <a:gridCol w="6980345">
                  <a:extLst>
                    <a:ext uri="{9D8B030D-6E8A-4147-A177-3AD203B41FA5}">
                      <a16:colId xmlns:a16="http://schemas.microsoft.com/office/drawing/2014/main" val="4174568977"/>
                    </a:ext>
                  </a:extLst>
                </a:gridCol>
              </a:tblGrid>
              <a:tr h="319627">
                <a:tc>
                  <a:txBody>
                    <a:bodyPr/>
                    <a:lstStyle/>
                    <a:p>
                      <a:pPr algn="ctr"/>
                      <a:r>
                        <a:rPr kumimoji="1" lang="ja-JP" altLang="en-US" sz="1200" dirty="0" smtClean="0">
                          <a:latin typeface="Meiryo UI" panose="020B0604030504040204" pitchFamily="50" charset="-128"/>
                          <a:ea typeface="Meiryo UI" panose="020B0604030504040204" pitchFamily="50" charset="-128"/>
                        </a:rPr>
                        <a:t>項　目</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lt1"/>
                          </a:solidFill>
                          <a:latin typeface="Meiryo UI" panose="020B0604030504040204" pitchFamily="50" charset="-128"/>
                          <a:ea typeface="Meiryo UI" panose="020B0604030504040204" pitchFamily="50" charset="-128"/>
                        </a:rPr>
                        <a:t>内　容</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9866174"/>
                  </a:ext>
                </a:extLst>
              </a:tr>
              <a:tr h="1192541">
                <a:tc>
                  <a:txBody>
                    <a:bodyPr/>
                    <a:lstStyle/>
                    <a:p>
                      <a:pPr marL="0" marR="0" lvl="0" indent="0" algn="ctr" defTabSz="914400" rtl="0" eaLnBrk="1" fontAlgn="auto" latinLnBrk="0" hangingPunct="1">
                        <a:lnSpc>
                          <a:spcPct val="100000"/>
                        </a:lnSpc>
                        <a:spcBef>
                          <a:spcPts val="3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選定方法等</a:t>
                      </a:r>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1" lang="ja-JP" altLang="en-US" sz="1200" dirty="0" smtClean="0">
                          <a:latin typeface="Meiryo UI" panose="020B0604030504040204" pitchFamily="50" charset="-128"/>
                          <a:ea typeface="Meiryo UI" panose="020B0604030504040204" pitchFamily="50" charset="-128"/>
                        </a:rPr>
                        <a:t>有識者等からなる「大阪府市ＩＲ事業者選定委員会」を設置</a:t>
                      </a:r>
                      <a:endParaRPr kumimoji="1" lang="en-US" altLang="ja-JP" sz="1200" dirty="0" smtClean="0">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1" lang="ja-JP" altLang="en-US" sz="1200" dirty="0" smtClean="0">
                          <a:latin typeface="Meiryo UI" panose="020B0604030504040204" pitchFamily="50" charset="-128"/>
                          <a:ea typeface="Meiryo UI" panose="020B0604030504040204" pitchFamily="50" charset="-128"/>
                        </a:rPr>
                        <a:t>審査項目</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 コンセプト　　　　　　　◆ 施設計画・運営計画　　　　◆ 持続可能性を高める取り組み</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200" baseline="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懸念事項対策等　　◆ 事業の確実性・安定性</a:t>
                      </a:r>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5562799"/>
                  </a:ext>
                </a:extLst>
              </a:tr>
              <a:tr h="1008112">
                <a:tc>
                  <a:txBody>
                    <a:bodyPr/>
                    <a:lstStyle/>
                    <a:p>
                      <a:pPr algn="ctr">
                        <a:lnSpc>
                          <a:spcPct val="100000"/>
                        </a:lnSpc>
                        <a:spcBef>
                          <a:spcPts val="300"/>
                        </a:spcBef>
                      </a:pPr>
                      <a:r>
                        <a:rPr kumimoji="1" lang="ja-JP" altLang="en-US" sz="1200" dirty="0" smtClean="0">
                          <a:latin typeface="Meiryo UI" panose="020B0604030504040204" pitchFamily="50" charset="-128"/>
                          <a:ea typeface="Meiryo UI" panose="020B0604030504040204" pitchFamily="50" charset="-128"/>
                        </a:rPr>
                        <a:t>参加資格要件</a:t>
                      </a:r>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indent="-171450">
                        <a:lnSpc>
                          <a:spcPct val="100000"/>
                        </a:lnSpc>
                        <a:spcBef>
                          <a:spcPts val="300"/>
                        </a:spcBef>
                        <a:buFont typeface="Arial" panose="020B0604020202020204" pitchFamily="34" charset="0"/>
                        <a:buChar cha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次のいずれかの開発又は運営実績を有すること　　など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spcBef>
                          <a:spcPts val="3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区域内の延べ床面積が概ね</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万㎡以上の複合施設</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spcBef>
                          <a:spcPts val="3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区域面積が概ね</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25ha</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以上で、かつ区域内の延べ床面積が概ね</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万㎡以上の複合施設</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976742"/>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792798789"/>
              </p:ext>
            </p:extLst>
          </p:nvPr>
        </p:nvGraphicFramePr>
        <p:xfrm>
          <a:off x="323528" y="3933056"/>
          <a:ext cx="8496944" cy="2695627"/>
        </p:xfrm>
        <a:graphic>
          <a:graphicData uri="http://schemas.openxmlformats.org/drawingml/2006/table">
            <a:tbl>
              <a:tblPr firstRow="1" bandRow="1">
                <a:tableStyleId>{5C22544A-7EE6-4342-B048-85BDC9FD1C3A}</a:tableStyleId>
              </a:tblPr>
              <a:tblGrid>
                <a:gridCol w="1512168">
                  <a:extLst>
                    <a:ext uri="{9D8B030D-6E8A-4147-A177-3AD203B41FA5}">
                      <a16:colId xmlns:a16="http://schemas.microsoft.com/office/drawing/2014/main" val="3299572889"/>
                    </a:ext>
                  </a:extLst>
                </a:gridCol>
                <a:gridCol w="6984776">
                  <a:extLst>
                    <a:ext uri="{9D8B030D-6E8A-4147-A177-3AD203B41FA5}">
                      <a16:colId xmlns:a16="http://schemas.microsoft.com/office/drawing/2014/main" val="4174568977"/>
                    </a:ext>
                  </a:extLst>
                </a:gridCol>
              </a:tblGrid>
              <a:tr h="319627">
                <a:tc>
                  <a:txBody>
                    <a:bodyPr/>
                    <a:lstStyle/>
                    <a:p>
                      <a:pPr algn="ctr"/>
                      <a:r>
                        <a:rPr kumimoji="1" lang="ja-JP" altLang="en-US" sz="1200" dirty="0" smtClean="0">
                          <a:latin typeface="Meiryo UI" panose="020B0604030504040204" pitchFamily="50" charset="-128"/>
                          <a:ea typeface="Meiryo UI" panose="020B0604030504040204" pitchFamily="50" charset="-128"/>
                        </a:rPr>
                        <a:t>項　目</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lt1"/>
                          </a:solidFill>
                          <a:latin typeface="Meiryo UI" panose="020B0604030504040204" pitchFamily="50" charset="-128"/>
                          <a:ea typeface="Meiryo UI" panose="020B0604030504040204" pitchFamily="50" charset="-128"/>
                        </a:rPr>
                        <a:t>内　容</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9866174"/>
                  </a:ext>
                </a:extLst>
              </a:tr>
              <a:tr h="2376000">
                <a:tc>
                  <a:txBody>
                    <a:bodyPr/>
                    <a:lstStyle/>
                    <a:p>
                      <a:pPr algn="ctr">
                        <a:lnSpc>
                          <a:spcPct val="100000"/>
                        </a:lnSpc>
                        <a:spcBef>
                          <a:spcPts val="300"/>
                        </a:spcBef>
                      </a:pPr>
                      <a:r>
                        <a:rPr kumimoji="1" lang="ja-JP" altLang="en-US" sz="1200" dirty="0" smtClean="0">
                          <a:latin typeface="Meiryo UI" panose="020B0604030504040204" pitchFamily="50" charset="-128"/>
                          <a:ea typeface="Meiryo UI" panose="020B0604030504040204" pitchFamily="50" charset="-128"/>
                        </a:rPr>
                        <a:t>リスク分担</a:t>
                      </a:r>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indent="-171450">
                        <a:lnSpc>
                          <a:spcPct val="100000"/>
                        </a:lnSpc>
                        <a:spcBef>
                          <a:spcPts val="300"/>
                        </a:spcBef>
                        <a:buFont typeface="Arial" panose="020B0604020202020204" pitchFamily="34" charset="0"/>
                        <a:buChar cha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本事業に係るリスク（需要変動リスクを含む）は、次の場合を除き事業者が負うものとする</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600"/>
                        </a:spcBef>
                        <a:buFont typeface="Arial" panose="020B0604020202020204" pitchFamily="34" charset="0"/>
                        <a:buNone/>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不可抗力</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03200" indent="-403200">
                        <a:lnSpc>
                          <a:spcPct val="100000"/>
                        </a:lnSpc>
                        <a:spcBef>
                          <a:spcPts val="300"/>
                        </a:spcBef>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事業者は、自らの費用・責任において事業を復旧及び継続する。但し、必要な範囲で区域整備計画等を見直しできる。</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spcBef>
                          <a:spcPts val="300"/>
                        </a:spcBef>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不可抗力により履行困難となった実施協定上の義務は、実施協定の定めに従い免責</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600"/>
                        </a:spcBef>
                        <a:buFont typeface="Arial" panose="020B0604020202020204" pitchFamily="34" charset="0"/>
                        <a:buNone/>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法令等変更</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403225" indent="-403225">
                        <a:lnSpc>
                          <a:spcPct val="100000"/>
                        </a:lnSpc>
                        <a:spcBef>
                          <a:spcPts val="300"/>
                        </a:spcBef>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法令等（府・市の条例等を除く）の変更等により事業者に損害等が生じるときは、事業者が負担する。</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但し、必要な範囲で区域整備計画等を見直しできる。</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15925" indent="-415925">
                        <a:lnSpc>
                          <a:spcPct val="100000"/>
                        </a:lnSpc>
                        <a:spcBef>
                          <a:spcPts val="300"/>
                        </a:spcBef>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本事業にのみ適用され事業者に不当な影響を及ぼす府又は市の条例変更等により、事業</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者に損害等が生じた場合は、府又は市は損害等をそれぞれ補償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976742"/>
                  </a:ext>
                </a:extLst>
              </a:tr>
            </a:tbl>
          </a:graphicData>
        </a:graphic>
      </p:graphicFrame>
    </p:spTree>
    <p:extLst>
      <p:ext uri="{BB962C8B-B14F-4D97-AF65-F5344CB8AC3E}">
        <p14:creationId xmlns:p14="http://schemas.microsoft.com/office/powerpoint/2010/main" val="30219158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876256" y="6499286"/>
            <a:ext cx="2133600" cy="365125"/>
          </a:xfrm>
        </p:spPr>
        <p:txBody>
          <a:bodyPr/>
          <a:lstStyle/>
          <a:p>
            <a:fld id="{8138B988-03A0-4C61-87A5-A6ADD3801F5D}" type="slidenum">
              <a:rPr kumimoji="1" lang="ja-JP" altLang="en-US" smtClean="0"/>
              <a:t>7</a:t>
            </a:fld>
            <a:endParaRPr kumimoji="1" lang="ja-JP" altLang="en-US"/>
          </a:p>
        </p:txBody>
      </p:sp>
      <p:sp>
        <p:nvSpPr>
          <p:cNvPr id="4" name="テキスト ボックス 3"/>
          <p:cNvSpPr txBox="1"/>
          <p:nvPr/>
        </p:nvSpPr>
        <p:spPr>
          <a:xfrm>
            <a:off x="242758" y="455999"/>
            <a:ext cx="2601050" cy="257369"/>
          </a:xfrm>
          <a:prstGeom prst="rect">
            <a:avLst/>
          </a:prstGeom>
          <a:solidFill>
            <a:schemeClr val="bg1"/>
          </a:soli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区域整備</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計画</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策定</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更新</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226994795"/>
              </p:ext>
            </p:extLst>
          </p:nvPr>
        </p:nvGraphicFramePr>
        <p:xfrm>
          <a:off x="395536" y="2268784"/>
          <a:ext cx="8496944" cy="4299286"/>
        </p:xfrm>
        <a:graphic>
          <a:graphicData uri="http://schemas.openxmlformats.org/drawingml/2006/table">
            <a:tbl>
              <a:tblPr firstRow="1" bandRow="1">
                <a:tableStyleId>{5C22544A-7EE6-4342-B048-85BDC9FD1C3A}</a:tableStyleId>
              </a:tblPr>
              <a:tblGrid>
                <a:gridCol w="1516599">
                  <a:extLst>
                    <a:ext uri="{9D8B030D-6E8A-4147-A177-3AD203B41FA5}">
                      <a16:colId xmlns:a16="http://schemas.microsoft.com/office/drawing/2014/main" val="3299572889"/>
                    </a:ext>
                  </a:extLst>
                </a:gridCol>
                <a:gridCol w="6980345">
                  <a:extLst>
                    <a:ext uri="{9D8B030D-6E8A-4147-A177-3AD203B41FA5}">
                      <a16:colId xmlns:a16="http://schemas.microsoft.com/office/drawing/2014/main" val="4174568977"/>
                    </a:ext>
                  </a:extLst>
                </a:gridCol>
              </a:tblGrid>
              <a:tr h="246291">
                <a:tc>
                  <a:txBody>
                    <a:bodyPr/>
                    <a:lstStyle/>
                    <a:p>
                      <a:pPr algn="ctr"/>
                      <a:r>
                        <a:rPr kumimoji="1" lang="ja-JP" altLang="en-US" sz="1200" dirty="0" smtClean="0">
                          <a:latin typeface="Meiryo UI" panose="020B0604030504040204" pitchFamily="50" charset="-128"/>
                          <a:ea typeface="Meiryo UI" panose="020B0604030504040204" pitchFamily="50" charset="-128"/>
                        </a:rPr>
                        <a:t>項　目</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lt1"/>
                          </a:solidFill>
                          <a:latin typeface="Meiryo UI" panose="020B0604030504040204" pitchFamily="50" charset="-128"/>
                          <a:ea typeface="Meiryo UI" panose="020B0604030504040204" pitchFamily="50" charset="-128"/>
                        </a:rPr>
                        <a:t>内　容</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9866174"/>
                  </a:ext>
                </a:extLst>
              </a:tr>
              <a:tr h="4032000">
                <a:tc>
                  <a:txBody>
                    <a:bodyPr/>
                    <a:lstStyle/>
                    <a:p>
                      <a:pPr marL="0" marR="0" lvl="0" indent="0" algn="ctr" defTabSz="914400" rtl="0" eaLnBrk="1" fontAlgn="auto" latinLnBrk="0" hangingPunct="1">
                        <a:lnSpc>
                          <a:spcPct val="100000"/>
                        </a:lnSpc>
                        <a:spcBef>
                          <a:spcPts val="3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区域整備計画の</a:t>
                      </a:r>
                      <a:endParaRPr kumimoji="1" lang="en-US" altLang="ja-JP" sz="12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3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継続判断基準等</a:t>
                      </a:r>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継続判断基準</a:t>
                      </a:r>
                      <a:r>
                        <a:rPr kumimoji="1" lang="en-US" altLang="ja-JP" sz="1200" dirty="0" smtClean="0">
                          <a:latin typeface="Meiryo UI" panose="020B0604030504040204" pitchFamily="50" charset="-128"/>
                          <a:ea typeface="Meiryo UI" panose="020B0604030504040204" pitchFamily="50" charset="-128"/>
                        </a:rPr>
                        <a:t>】</a:t>
                      </a:r>
                    </a:p>
                    <a:p>
                      <a:pPr marL="363538" marR="0" lvl="0" indent="-188913"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200" dirty="0" smtClean="0">
                          <a:latin typeface="Meiryo UI" panose="020B0604030504040204" pitchFamily="50" charset="-128"/>
                          <a:ea typeface="Meiryo UI" panose="020B0604030504040204" pitchFamily="50" charset="-128"/>
                        </a:rPr>
                        <a:t>府は、以下の各号の場合を含め公益上必要と</a:t>
                      </a:r>
                      <a:r>
                        <a:rPr kumimoji="1" lang="ja-JP" altLang="en-US" sz="1200" u="none" dirty="0" smtClean="0">
                          <a:solidFill>
                            <a:schemeClr val="tx1"/>
                          </a:solidFill>
                          <a:latin typeface="Meiryo UI" panose="020B0604030504040204" pitchFamily="50" charset="-128"/>
                          <a:ea typeface="Meiryo UI" panose="020B0604030504040204" pitchFamily="50" charset="-128"/>
                        </a:rPr>
                        <a:t>認める場合、区域整備計画の認定の更新の申請を行わないことができ、取消しの申請をすることができる。また、市は更新申請にかかる同意を行わないことができる。</a:t>
                      </a:r>
                      <a:r>
                        <a:rPr kumimoji="1" lang="en-US" altLang="ja-JP" sz="1200" u="none" dirty="0" smtClean="0">
                          <a:solidFill>
                            <a:schemeClr val="tx1"/>
                          </a:solidFill>
                          <a:latin typeface="Meiryo UI" panose="020B0604030504040204" pitchFamily="50" charset="-128"/>
                          <a:ea typeface="Meiryo UI" panose="020B0604030504040204" pitchFamily="50" charset="-128"/>
                        </a:rPr>
                        <a:t/>
                      </a:r>
                      <a:br>
                        <a:rPr kumimoji="1" lang="en-US" altLang="ja-JP" sz="1200" u="none" dirty="0" smtClean="0">
                          <a:solidFill>
                            <a:schemeClr val="tx1"/>
                          </a:solidFill>
                          <a:latin typeface="Meiryo UI" panose="020B0604030504040204" pitchFamily="50" charset="-128"/>
                          <a:ea typeface="Meiryo UI" panose="020B0604030504040204" pitchFamily="50" charset="-128"/>
                        </a:rPr>
                      </a:br>
                      <a:r>
                        <a:rPr kumimoji="1" lang="ja-JP" altLang="en-US" sz="1200" u="none" dirty="0" smtClean="0">
                          <a:solidFill>
                            <a:schemeClr val="tx1"/>
                          </a:solidFill>
                          <a:latin typeface="Meiryo UI" panose="020B0604030504040204" pitchFamily="50" charset="-128"/>
                          <a:ea typeface="Meiryo UI" panose="020B0604030504040204" pitchFamily="50" charset="-128"/>
                        </a:rPr>
                        <a:t>なお、以下の事由による場合、府・市は、事業者に対して、一切の責任を負わない。</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marL="538163" marR="0" lvl="0" indent="-174625" algn="l" defTabSz="914400" rtl="0" eaLnBrk="1" fontAlgn="auto" latinLnBrk="0" hangingPunct="1">
                        <a:lnSpc>
                          <a:spcPct val="100000"/>
                        </a:lnSpc>
                        <a:spcBef>
                          <a:spcPts val="600"/>
                        </a:spcBef>
                        <a:spcAft>
                          <a:spcPts val="0"/>
                        </a:spcAft>
                        <a:buClrTx/>
                        <a:buSzTx/>
                        <a:buFont typeface="+mj-lt"/>
                        <a:buAutoNum type="alphaLcPeriod"/>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rPr>
                        <a:t>実施協定に定める事業者の債務不履行等による解除事由に該当する事態が生じた場合</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marL="538163" marR="0" lvl="0" indent="-174625" algn="l" defTabSz="914400" rtl="0" eaLnBrk="1" fontAlgn="auto" latinLnBrk="0" hangingPunct="1">
                        <a:lnSpc>
                          <a:spcPct val="100000"/>
                        </a:lnSpc>
                        <a:spcBef>
                          <a:spcPts val="300"/>
                        </a:spcBef>
                        <a:spcAft>
                          <a:spcPts val="0"/>
                        </a:spcAft>
                        <a:buClrTx/>
                        <a:buSzTx/>
                        <a:buFont typeface="+mj-lt"/>
                        <a:buAutoNum type="alphaLcPeriod"/>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rPr>
                        <a:t>モニタリング基本計画に定める極めて重大な違反又は不履行に該当する事象が生じ、改善命令を行ったにもかかわらず、改善されなかった場合（相当の期間内に修復される見込みがある場合は除く）</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marL="538163" marR="0" lvl="0" indent="-174625" algn="l" defTabSz="914400" rtl="0" eaLnBrk="1" fontAlgn="auto" latinLnBrk="0" hangingPunct="1">
                        <a:lnSpc>
                          <a:spcPct val="100000"/>
                        </a:lnSpc>
                        <a:spcBef>
                          <a:spcPts val="300"/>
                        </a:spcBef>
                        <a:spcAft>
                          <a:spcPts val="0"/>
                        </a:spcAft>
                        <a:buClrTx/>
                        <a:buSzTx/>
                        <a:buFont typeface="+mj-lt"/>
                        <a:buAutoNum type="alphaLcPeriod"/>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rPr>
                        <a:t>事業者の責めに帰すべき事由により、ＩＲ事業の継続的な運営に著しい支障が生じ、事業継続が困難であると判断される場合（相当の期間内に修復される見込みがある場合は除く）</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1200"/>
                        </a:spcBef>
                        <a:spcAft>
                          <a:spcPts val="0"/>
                        </a:spcAft>
                        <a:buClrTx/>
                        <a:buSzTx/>
                        <a:buFont typeface="+mj-lt"/>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rPr>
                        <a:t>ＩＲ事業評価委員会の設置・諮問</a:t>
                      </a:r>
                      <a:r>
                        <a:rPr kumimoji="1" lang="en-US" altLang="ja-JP" sz="1200" u="none" dirty="0" smtClean="0">
                          <a:solidFill>
                            <a:schemeClr val="tx1"/>
                          </a:solidFill>
                          <a:latin typeface="Meiryo UI" panose="020B0604030504040204" pitchFamily="50" charset="-128"/>
                          <a:ea typeface="Meiryo UI" panose="020B0604030504040204" pitchFamily="50" charset="-128"/>
                        </a:rPr>
                        <a:t>】</a:t>
                      </a:r>
                    </a:p>
                    <a:p>
                      <a:pPr marL="363538" marR="0" lvl="0" indent="-188913"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rPr>
                        <a:t>ＩＲ事業評価委員会を設置し、区域整備計画の継続判断に際しては、上記</a:t>
                      </a:r>
                      <a:r>
                        <a:rPr kumimoji="1" lang="en-US" altLang="ja-JP" sz="1200" u="none" dirty="0" smtClean="0">
                          <a:solidFill>
                            <a:schemeClr val="tx1"/>
                          </a:solidFill>
                          <a:latin typeface="Meiryo UI" panose="020B0604030504040204" pitchFamily="50" charset="-128"/>
                          <a:ea typeface="Meiryo UI" panose="020B0604030504040204" pitchFamily="50" charset="-128"/>
                        </a:rPr>
                        <a:t>a</a:t>
                      </a:r>
                      <a:r>
                        <a:rPr kumimoji="1" lang="ja-JP" altLang="en-US" sz="1200" u="none" dirty="0" smtClean="0">
                          <a:solidFill>
                            <a:schemeClr val="tx1"/>
                          </a:solidFill>
                          <a:latin typeface="Meiryo UI" panose="020B0604030504040204" pitchFamily="50" charset="-128"/>
                          <a:ea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rPr>
                        <a:t>c</a:t>
                      </a:r>
                      <a:r>
                        <a:rPr kumimoji="1" lang="ja-JP" altLang="en-US" sz="1200" u="none" dirty="0" smtClean="0">
                          <a:solidFill>
                            <a:schemeClr val="tx1"/>
                          </a:solidFill>
                          <a:latin typeface="Meiryo UI" panose="020B0604030504040204" pitchFamily="50" charset="-128"/>
                          <a:ea typeface="Meiryo UI" panose="020B0604030504040204" pitchFamily="50" charset="-128"/>
                        </a:rPr>
                        <a:t>の事由の存否等を含め、更新の申請又は取消の申請の要否・是非について、あらかじめ諮問</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1200"/>
                        </a:spcBef>
                        <a:spcAft>
                          <a:spcPts val="0"/>
                        </a:spcAft>
                        <a:buClrTx/>
                        <a:buSzTx/>
                        <a:buFont typeface="+mj-lt"/>
                        <a:buNone/>
                        <a:tabLst/>
                        <a:defRPr/>
                      </a:pP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補償</a:t>
                      </a:r>
                      <a:r>
                        <a:rPr kumimoji="1" lang="en-US" altLang="ja-JP" sz="1200" dirty="0" smtClean="0">
                          <a:latin typeface="Meiryo UI" panose="020B0604030504040204" pitchFamily="50" charset="-128"/>
                          <a:ea typeface="Meiryo UI" panose="020B0604030504040204" pitchFamily="50" charset="-128"/>
                        </a:rPr>
                        <a:t>】</a:t>
                      </a:r>
                    </a:p>
                    <a:p>
                      <a:pPr marL="363538" marR="0" lvl="0" indent="-188913"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府が、継続判断基準</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a~c</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以外の事由により認定の更新の申請を行わない場合</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は、府は、事業者が現実に被った通常生ずべき損害（逸失利益は除く）を事業者に対して補償</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3538" marR="0" lvl="0" indent="-188913"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市が、継続判断基準</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a~c</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以外の事由により更新申請にかかる同意をせず、府が認定の更新を行わない場合等は、市は、上記同様に事業者に対して補償</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5562799"/>
                  </a:ext>
                </a:extLst>
              </a:tr>
            </a:tbl>
          </a:graphicData>
        </a:graphic>
      </p:graphicFrame>
      <p:sp>
        <p:nvSpPr>
          <p:cNvPr id="7" name="テキスト ボックス 6"/>
          <p:cNvSpPr txBox="1"/>
          <p:nvPr/>
        </p:nvSpPr>
        <p:spPr>
          <a:xfrm>
            <a:off x="242758" y="813104"/>
            <a:ext cx="8649722" cy="1391760"/>
          </a:xfrm>
          <a:prstGeom prst="rect">
            <a:avLst/>
          </a:prstGeom>
          <a:noFill/>
          <a:ln>
            <a:noFill/>
            <a:prstDash val="dash"/>
          </a:ln>
        </p:spPr>
        <p:txBody>
          <a:bodyPr wrap="square" rIns="36000" rtlCol="0" anchor="ctr">
            <a:noAutofit/>
          </a:bodyPr>
          <a:lstStyle/>
          <a:p>
            <a:pPr marL="363538" lvl="0" indent="-188913">
              <a:spcBef>
                <a:spcPts val="300"/>
              </a:spcBef>
              <a:buFont typeface="Wingdings" panose="05000000000000000000" pitchFamily="2" charset="2"/>
              <a:buChar char="Ø"/>
              <a:defRPr/>
            </a:pPr>
            <a:r>
              <a:rPr lang="ja-JP" altLang="en-US" sz="1200" dirty="0" smtClean="0">
                <a:latin typeface="Meiryo UI" panose="020B0604030504040204" pitchFamily="50" charset="-128"/>
                <a:ea typeface="Meiryo UI" panose="020B0604030504040204" pitchFamily="50" charset="-128"/>
              </a:rPr>
              <a:t>府</a:t>
            </a:r>
            <a:r>
              <a:rPr lang="ja-JP" altLang="en-US" sz="1200" dirty="0">
                <a:latin typeface="Meiryo UI" panose="020B0604030504040204" pitchFamily="50" charset="-128"/>
                <a:ea typeface="Meiryo UI" panose="020B0604030504040204" pitchFamily="50" charset="-128"/>
              </a:rPr>
              <a:t>と事業者は区域整備計画を共同して作成し、市の</a:t>
            </a:r>
            <a:r>
              <a:rPr lang="ja-JP" altLang="en-US" sz="1200" dirty="0" smtClean="0">
                <a:latin typeface="Meiryo UI" panose="020B0604030504040204" pitchFamily="50" charset="-128"/>
                <a:ea typeface="Meiryo UI" panose="020B0604030504040204" pitchFamily="50" charset="-128"/>
              </a:rPr>
              <a:t>同意、</a:t>
            </a:r>
            <a:r>
              <a:rPr lang="ja-JP" altLang="en-US" sz="1200" dirty="0">
                <a:latin typeface="Meiryo UI" panose="020B0604030504040204" pitchFamily="50" charset="-128"/>
                <a:ea typeface="Meiryo UI" panose="020B0604030504040204" pitchFamily="50" charset="-128"/>
              </a:rPr>
              <a:t>府議会の議決等を経て、国土交通大臣に認定を申請</a:t>
            </a:r>
          </a:p>
          <a:p>
            <a:pPr marL="363538" lvl="0" indent="-188913">
              <a:spcBef>
                <a:spcPts val="300"/>
              </a:spcBef>
              <a:buFont typeface="Wingdings" panose="05000000000000000000" pitchFamily="2" charset="2"/>
              <a:buChar char="Ø"/>
              <a:defRPr/>
            </a:pPr>
            <a:r>
              <a:rPr lang="ja-JP" altLang="en-US" sz="1200" dirty="0">
                <a:latin typeface="Meiryo UI" panose="020B0604030504040204" pitchFamily="50" charset="-128"/>
                <a:ea typeface="Meiryo UI" panose="020B0604030504040204" pitchFamily="50" charset="-128"/>
              </a:rPr>
              <a:t>区域整備計画の認定の有効期間は、当初</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年、更新後</a:t>
            </a:r>
            <a:r>
              <a:rPr lang="ja-JP" altLang="en-US" sz="1200" dirty="0" smtClean="0">
                <a:latin typeface="Meiryo UI" panose="020B0604030504040204" pitchFamily="50" charset="-128"/>
                <a:ea typeface="Meiryo UI" panose="020B0604030504040204" pitchFamily="50" charset="-128"/>
              </a:rPr>
              <a:t>は</a:t>
            </a:r>
            <a:r>
              <a:rPr lang="ja-JP" altLang="en-US" sz="1200" dirty="0">
                <a:latin typeface="Meiryo UI" panose="020B0604030504040204" pitchFamily="50" charset="-128"/>
                <a:ea typeface="Meiryo UI" panose="020B0604030504040204" pitchFamily="50" charset="-128"/>
              </a:rPr>
              <a:t>５</a:t>
            </a:r>
            <a:r>
              <a:rPr lang="ja-JP" altLang="en-US" sz="1200" dirty="0" smtClean="0">
                <a:latin typeface="Meiryo UI" panose="020B0604030504040204" pitchFamily="50" charset="-128"/>
                <a:ea typeface="Meiryo UI" panose="020B0604030504040204" pitchFamily="50" charset="-128"/>
              </a:rPr>
              <a:t>年毎</a:t>
            </a:r>
            <a:endParaRPr lang="en-US" altLang="ja-JP" sz="1200" dirty="0" smtClean="0">
              <a:latin typeface="Meiryo UI" panose="020B0604030504040204" pitchFamily="50" charset="-128"/>
              <a:ea typeface="Meiryo UI" panose="020B0604030504040204" pitchFamily="50" charset="-128"/>
            </a:endParaRPr>
          </a:p>
          <a:p>
            <a:pPr marL="363538" lvl="0" indent="-188913">
              <a:spcBef>
                <a:spcPts val="300"/>
              </a:spcBef>
              <a:buFont typeface="Wingdings" panose="05000000000000000000" pitchFamily="2" charset="2"/>
              <a:buChar char="Ø"/>
              <a:defRPr/>
            </a:pPr>
            <a:r>
              <a:rPr lang="ja-JP" altLang="en-US" sz="1200" dirty="0" smtClean="0">
                <a:latin typeface="Meiryo UI" panose="020B0604030504040204" pitchFamily="50" charset="-128"/>
                <a:ea typeface="Meiryo UI" panose="020B0604030504040204" pitchFamily="50" charset="-128"/>
              </a:rPr>
              <a:t>更新制度は、ＩＲ事業が計画に従って着実に実施されているかどうかについて、一定期間毎に確認を行うために設けられているもの</a:t>
            </a:r>
            <a:endParaRPr lang="en-US" altLang="ja-JP" sz="1200" dirty="0">
              <a:latin typeface="Meiryo UI" panose="020B0604030504040204" pitchFamily="50" charset="-128"/>
              <a:ea typeface="Meiryo UI" panose="020B0604030504040204" pitchFamily="50" charset="-128"/>
            </a:endParaRPr>
          </a:p>
          <a:p>
            <a:pPr marL="363538" lvl="0" indent="-188913">
              <a:spcBef>
                <a:spcPts val="300"/>
              </a:spcBef>
              <a:buFont typeface="Wingdings" panose="05000000000000000000" pitchFamily="2" charset="2"/>
              <a:buChar char="Ø"/>
              <a:defRPr/>
            </a:pPr>
            <a:r>
              <a:rPr lang="ja-JP" altLang="en-US" sz="1200" dirty="0" smtClean="0">
                <a:latin typeface="Meiryo UI" panose="020B0604030504040204" pitchFamily="50" charset="-128"/>
                <a:ea typeface="Meiryo UI" panose="020B0604030504040204" pitchFamily="50" charset="-128"/>
              </a:rPr>
              <a:t>以上を踏まえ、ＩＲ事業の長期間にわたる安定的かつ継続的なＩＲ事業の運営確保のため、ＩＲ事業の継続判断基準を策定</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575316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876256" y="6499286"/>
            <a:ext cx="2133600" cy="365125"/>
          </a:xfrm>
        </p:spPr>
        <p:txBody>
          <a:bodyPr/>
          <a:lstStyle/>
          <a:p>
            <a:fld id="{8138B988-03A0-4C61-87A5-A6ADD3801F5D}" type="slidenum">
              <a:rPr kumimoji="1" lang="ja-JP" altLang="en-US" smtClean="0"/>
              <a:t>8</a:t>
            </a:fld>
            <a:endParaRPr kumimoji="1" lang="ja-JP" altLang="en-US"/>
          </a:p>
        </p:txBody>
      </p:sp>
      <p:sp>
        <p:nvSpPr>
          <p:cNvPr id="4" name="テキスト ボックス 3"/>
          <p:cNvSpPr txBox="1"/>
          <p:nvPr/>
        </p:nvSpPr>
        <p:spPr>
          <a:xfrm>
            <a:off x="242758" y="455999"/>
            <a:ext cx="2673058" cy="257369"/>
          </a:xfrm>
          <a:prstGeom prst="rect">
            <a:avLst/>
          </a:prstGeom>
          <a:solidFill>
            <a:schemeClr val="bg1"/>
          </a:solidFill>
          <a:ln w="6350">
            <a:solidFill>
              <a:schemeClr val="accent3">
                <a:lumMod val="50000"/>
              </a:schemeClr>
            </a:solidFill>
          </a:ln>
        </p:spPr>
        <p:style>
          <a:lnRef idx="1">
            <a:schemeClr val="accent1"/>
          </a:lnRef>
          <a:fillRef idx="2">
            <a:schemeClr val="accent1"/>
          </a:fillRef>
          <a:effectRef idx="1">
            <a:schemeClr val="accent1"/>
          </a:effectRef>
          <a:fontRef idx="minor">
            <a:schemeClr val="dk1"/>
          </a:fontRef>
        </p:style>
        <p:txBody>
          <a:bodyPr wrap="square" lIns="128016" tIns="36000" rIns="128016" bIns="36000" rtlCol="0" anchor="ctr">
            <a:spAutoFit/>
          </a:body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事業者の責任の履行確保等</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305024105"/>
              </p:ext>
            </p:extLst>
          </p:nvPr>
        </p:nvGraphicFramePr>
        <p:xfrm>
          <a:off x="395535" y="1622779"/>
          <a:ext cx="8496944" cy="4542525"/>
        </p:xfrm>
        <a:graphic>
          <a:graphicData uri="http://schemas.openxmlformats.org/drawingml/2006/table">
            <a:tbl>
              <a:tblPr firstRow="1" bandRow="1">
                <a:tableStyleId>{5C22544A-7EE6-4342-B048-85BDC9FD1C3A}</a:tableStyleId>
              </a:tblPr>
              <a:tblGrid>
                <a:gridCol w="1512168">
                  <a:extLst>
                    <a:ext uri="{9D8B030D-6E8A-4147-A177-3AD203B41FA5}">
                      <a16:colId xmlns:a16="http://schemas.microsoft.com/office/drawing/2014/main" val="3299572889"/>
                    </a:ext>
                  </a:extLst>
                </a:gridCol>
                <a:gridCol w="6984776">
                  <a:extLst>
                    <a:ext uri="{9D8B030D-6E8A-4147-A177-3AD203B41FA5}">
                      <a16:colId xmlns:a16="http://schemas.microsoft.com/office/drawing/2014/main" val="4174568977"/>
                    </a:ext>
                  </a:extLst>
                </a:gridCol>
              </a:tblGrid>
              <a:tr h="319627">
                <a:tc>
                  <a:txBody>
                    <a:bodyPr/>
                    <a:lstStyle/>
                    <a:p>
                      <a:pPr algn="ctr"/>
                      <a:r>
                        <a:rPr kumimoji="1" lang="ja-JP" altLang="en-US" sz="1200" dirty="0" smtClean="0">
                          <a:latin typeface="Meiryo UI" panose="020B0604030504040204" pitchFamily="50" charset="-128"/>
                          <a:ea typeface="Meiryo UI" panose="020B0604030504040204" pitchFamily="50" charset="-128"/>
                        </a:rPr>
                        <a:t>項　目</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lt1"/>
                          </a:solidFill>
                          <a:latin typeface="Meiryo UI" panose="020B0604030504040204" pitchFamily="50" charset="-128"/>
                          <a:ea typeface="Meiryo UI" panose="020B0604030504040204" pitchFamily="50" charset="-128"/>
                        </a:rPr>
                        <a:t>内　容</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9866174"/>
                  </a:ext>
                </a:extLst>
              </a:tr>
              <a:tr h="1877974">
                <a:tc>
                  <a:txBody>
                    <a:bodyPr/>
                    <a:lstStyle/>
                    <a:p>
                      <a:pPr marL="0" marR="0" lvl="0" indent="0" algn="ctr" defTabSz="914400" rtl="0" eaLnBrk="1" fontAlgn="auto" latinLnBrk="0" hangingPunct="1">
                        <a:lnSpc>
                          <a:spcPct val="100000"/>
                        </a:lnSpc>
                        <a:spcBef>
                          <a:spcPts val="3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モニタリング</a:t>
                      </a:r>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1" lang="ja-JP" altLang="en-US" sz="1200" dirty="0" smtClean="0">
                          <a:latin typeface="Meiryo UI" panose="020B0604030504040204" pitchFamily="50" charset="-128"/>
                          <a:ea typeface="Meiryo UI" panose="020B0604030504040204" pitchFamily="50" charset="-128"/>
                        </a:rPr>
                        <a:t>事業の円滑かつ確実な実施の確保と長期間にわたる安定的で継続的な事業の継続を図るため、ガバナンス機能を確保</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300"/>
                        </a:spcBef>
                        <a:spcAft>
                          <a:spcPts val="0"/>
                        </a:spcAft>
                        <a:buClrTx/>
                        <a:buSzTx/>
                        <a:buFont typeface="Arial" panose="020B0604020202020204" pitchFamily="34" charset="0"/>
                        <a:buNone/>
                        <a:tabLst/>
                        <a:defRPr/>
                      </a:pPr>
                      <a:r>
                        <a:rPr kumimoji="1" lang="ja-JP" altLang="en-US" sz="1200" dirty="0" smtClean="0">
                          <a:latin typeface="Meiryo UI" panose="020B0604030504040204" pitchFamily="50" charset="-128"/>
                          <a:ea typeface="Meiryo UI" panose="020B0604030504040204" pitchFamily="50" charset="-128"/>
                        </a:rPr>
                        <a:t>　　◆</a:t>
                      </a:r>
                      <a:r>
                        <a:rPr kumimoji="1" lang="ja-JP" altLang="en-US" sz="1200" baseline="0" dirty="0" smtClean="0">
                          <a:latin typeface="Meiryo UI" panose="020B0604030504040204" pitchFamily="50" charset="-128"/>
                          <a:ea typeface="Meiryo UI" panose="020B0604030504040204" pitchFamily="50" charset="-128"/>
                        </a:rPr>
                        <a:t> 外部有識者等による</a:t>
                      </a:r>
                      <a:r>
                        <a:rPr kumimoji="1" lang="ja-JP" altLang="en-US" sz="1200" dirty="0" smtClean="0">
                          <a:latin typeface="Meiryo UI" panose="020B0604030504040204" pitchFamily="50" charset="-128"/>
                          <a:ea typeface="Meiryo UI" panose="020B0604030504040204" pitchFamily="50" charset="-128"/>
                        </a:rPr>
                        <a:t>ＩＲ事業評価委員会の設置</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300"/>
                        </a:spcBef>
                        <a:spcAft>
                          <a:spcPts val="0"/>
                        </a:spcAft>
                        <a:buClrTx/>
                        <a:buSzTx/>
                        <a:buFont typeface="Arial" panose="020B0604020202020204" pitchFamily="34" charset="0"/>
                        <a:buNone/>
                        <a:tabLst/>
                        <a:defRPr/>
                      </a:pPr>
                      <a:r>
                        <a:rPr kumimoji="1" lang="ja-JP" altLang="en-US" sz="1200" dirty="0" smtClean="0">
                          <a:latin typeface="Meiryo UI" panose="020B0604030504040204" pitchFamily="50" charset="-128"/>
                          <a:ea typeface="Meiryo UI" panose="020B0604030504040204" pitchFamily="50" charset="-128"/>
                        </a:rPr>
                        <a:t>　　◆</a:t>
                      </a:r>
                      <a:r>
                        <a:rPr kumimoji="1" lang="ja-JP" altLang="en-US" sz="1200" baseline="0" dirty="0" smtClean="0">
                          <a:latin typeface="Meiryo UI" panose="020B0604030504040204" pitchFamily="50" charset="-128"/>
                          <a:ea typeface="Meiryo UI" panose="020B0604030504040204" pitchFamily="50" charset="-128"/>
                        </a:rPr>
                        <a:t> 府・市・事業者による会議体の設置</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 事業者によるセルフモニタリング</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r>
                        <a:rPr kumimoji="1" lang="ja-JP" altLang="en-US" sz="1200" baseline="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府・市によるモニタリング</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 金融機関との連携　　　　　　　　　など</a:t>
                      </a:r>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5562799"/>
                  </a:ext>
                </a:extLst>
              </a:tr>
              <a:tr h="1296399">
                <a:tc>
                  <a:txBody>
                    <a:bodyPr/>
                    <a:lstStyle/>
                    <a:p>
                      <a:pPr marL="0" marR="0" lvl="0" indent="0" algn="ctr" defTabSz="914400" rtl="0" eaLnBrk="1" fontAlgn="auto" latinLnBrk="0" hangingPunct="1">
                        <a:lnSpc>
                          <a:spcPct val="100000"/>
                        </a:lnSpc>
                        <a:spcBef>
                          <a:spcPts val="30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履行担保</a:t>
                      </a:r>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1" lang="ja-JP" altLang="en-US" sz="1200" dirty="0" smtClean="0">
                          <a:latin typeface="Meiryo UI" panose="020B0604030504040204" pitchFamily="50" charset="-128"/>
                          <a:ea typeface="Meiryo UI" panose="020B0604030504040204" pitchFamily="50" charset="-128"/>
                        </a:rPr>
                        <a:t>事業者の確実な事業実施をはかるため、保証金等を設定</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300"/>
                        </a:spcBef>
                        <a:spcAft>
                          <a:spcPts val="0"/>
                        </a:spcAft>
                        <a:buClrTx/>
                        <a:buSzTx/>
                        <a:buFont typeface="Arial" panose="020B0604020202020204" pitchFamily="34" charset="0"/>
                        <a:buNone/>
                        <a:tabLst/>
                        <a:defRPr/>
                      </a:pPr>
                      <a:r>
                        <a:rPr kumimoji="1" lang="ja-JP" altLang="en-US" sz="1200" dirty="0" smtClean="0">
                          <a:latin typeface="Meiryo UI" panose="020B0604030504040204" pitchFamily="50" charset="-128"/>
                          <a:ea typeface="Meiryo UI" panose="020B0604030504040204" pitchFamily="50" charset="-128"/>
                        </a:rPr>
                        <a:t>　　◆ 親会社保証の設定</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300"/>
                        </a:spcBef>
                        <a:spcAft>
                          <a:spcPts val="0"/>
                        </a:spcAft>
                        <a:buClrTx/>
                        <a:buSzTx/>
                        <a:buFont typeface="Arial" panose="020B0604020202020204" pitchFamily="34" charset="0"/>
                        <a:buNone/>
                        <a:tabLst/>
                        <a:defRPr/>
                      </a:pPr>
                      <a:r>
                        <a:rPr kumimoji="1" lang="ja-JP" altLang="en-US" sz="1200" dirty="0" smtClean="0">
                          <a:latin typeface="Meiryo UI" panose="020B0604030504040204" pitchFamily="50" charset="-128"/>
                          <a:ea typeface="Meiryo UI" panose="020B0604030504040204" pitchFamily="50" charset="-128"/>
                        </a:rPr>
                        <a:t>　　◆</a:t>
                      </a:r>
                      <a:r>
                        <a:rPr kumimoji="1" lang="ja-JP" altLang="en-US" sz="1200" baseline="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保証金の設定</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300"/>
                        </a:spcBef>
                        <a:spcAft>
                          <a:spcPts val="0"/>
                        </a:spcAft>
                        <a:buClrTx/>
                        <a:buSzTx/>
                        <a:buFont typeface="Arial" panose="020B0604020202020204" pitchFamily="34" charset="0"/>
                        <a:buNone/>
                        <a:tabLst/>
                        <a:defRPr/>
                      </a:pPr>
                      <a:r>
                        <a:rPr kumimoji="1" lang="ja-JP" altLang="en-US" sz="1200" dirty="0" smtClean="0">
                          <a:latin typeface="Meiryo UI" panose="020B0604030504040204" pitchFamily="50" charset="-128"/>
                          <a:ea typeface="Meiryo UI" panose="020B0604030504040204" pitchFamily="50" charset="-128"/>
                        </a:rPr>
                        <a:t>　　◆</a:t>
                      </a:r>
                      <a:r>
                        <a:rPr kumimoji="1" lang="ja-JP" altLang="en-US" sz="1200" baseline="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違約金の設定</a:t>
                      </a:r>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3197098"/>
                  </a:ext>
                </a:extLst>
              </a:tr>
              <a:tr h="1048525">
                <a:tc>
                  <a:txBody>
                    <a:bodyPr/>
                    <a:lstStyle/>
                    <a:p>
                      <a:pPr algn="ctr">
                        <a:lnSpc>
                          <a:spcPct val="100000"/>
                        </a:lnSpc>
                        <a:spcBef>
                          <a:spcPts val="300"/>
                        </a:spcBef>
                      </a:pPr>
                      <a:r>
                        <a:rPr kumimoji="1" lang="ja-JP" altLang="en-US" sz="1200" dirty="0" smtClean="0">
                          <a:latin typeface="Meiryo UI" panose="020B0604030504040204" pitchFamily="50" charset="-128"/>
                          <a:ea typeface="Meiryo UI" panose="020B0604030504040204" pitchFamily="50" charset="-128"/>
                        </a:rPr>
                        <a:t>解除時の取扱い等</a:t>
                      </a:r>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indent="-171450">
                        <a:lnSpc>
                          <a:spcPct val="100000"/>
                        </a:lnSpc>
                        <a:spcBef>
                          <a:spcPts val="300"/>
                        </a:spcBef>
                        <a:buFont typeface="Arial" panose="020B0604020202020204" pitchFamily="34" charset="0"/>
                        <a:buChar cha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府・市は、事業承継又は再公募等によりＩＲ事業の継続が図られるよう努力し、事業者は誠実に協力</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ct val="100000"/>
                        </a:lnSpc>
                        <a:spcBef>
                          <a:spcPts val="300"/>
                        </a:spcBef>
                        <a:buFont typeface="Arial" panose="020B0604020202020204" pitchFamily="34" charset="0"/>
                        <a:buChar cha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仮に、ＩＲ事業が継続されない場合であっても、事業者が所有する資産については、有効活用が図られるよう、府・市・事業者は誠実に協議を実施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10297049"/>
                  </a:ext>
                </a:extLst>
              </a:tr>
            </a:tbl>
          </a:graphicData>
        </a:graphic>
      </p:graphicFrame>
      <p:sp>
        <p:nvSpPr>
          <p:cNvPr id="8" name="テキスト ボックス 7"/>
          <p:cNvSpPr txBox="1"/>
          <p:nvPr/>
        </p:nvSpPr>
        <p:spPr>
          <a:xfrm>
            <a:off x="242758" y="764704"/>
            <a:ext cx="8649721" cy="648072"/>
          </a:xfrm>
          <a:prstGeom prst="rect">
            <a:avLst/>
          </a:prstGeom>
          <a:noFill/>
          <a:ln>
            <a:noFill/>
            <a:prstDash val="dash"/>
          </a:ln>
        </p:spPr>
        <p:txBody>
          <a:bodyPr wrap="square" rIns="36000" rtlCol="0" anchor="ctr">
            <a:noAutofit/>
          </a:bodyPr>
          <a:lstStyle/>
          <a:p>
            <a:pPr marL="363538" lvl="0" indent="-188913">
              <a:spcBef>
                <a:spcPts val="600"/>
              </a:spcBef>
              <a:buFont typeface="Wingdings" panose="05000000000000000000" pitchFamily="2" charset="2"/>
              <a:buChar char="Ø"/>
              <a:defRPr/>
            </a:pPr>
            <a:r>
              <a:rPr lang="ja-JP" altLang="en-US" sz="1200" dirty="0" smtClean="0">
                <a:latin typeface="Meiryo UI" panose="020B0604030504040204" pitchFamily="50" charset="-128"/>
                <a:ea typeface="Meiryo UI" panose="020B0604030504040204" pitchFamily="50" charset="-128"/>
              </a:rPr>
              <a:t>ＩＲ</a:t>
            </a:r>
            <a:r>
              <a:rPr lang="ja-JP" altLang="en-US" sz="1200" dirty="0">
                <a:latin typeface="Meiryo UI" panose="020B0604030504040204" pitchFamily="50" charset="-128"/>
                <a:ea typeface="Meiryo UI" panose="020B0604030504040204" pitchFamily="50" charset="-128"/>
              </a:rPr>
              <a:t>は長期の安定的・継続的な運営</a:t>
            </a:r>
            <a:r>
              <a:rPr lang="ja-JP" altLang="en-US" sz="1200" dirty="0" smtClean="0">
                <a:latin typeface="Meiryo UI" panose="020B0604030504040204" pitchFamily="50" charset="-128"/>
                <a:ea typeface="Meiryo UI" panose="020B0604030504040204" pitchFamily="50" charset="-128"/>
              </a:rPr>
              <a:t>が前提。</a:t>
            </a:r>
            <a:r>
              <a:rPr lang="ja-JP" altLang="en-US" sz="1200" dirty="0">
                <a:latin typeface="Meiryo UI" panose="020B0604030504040204" pitchFamily="50" charset="-128"/>
                <a:ea typeface="Meiryo UI" panose="020B0604030504040204" pitchFamily="50" charset="-128"/>
              </a:rPr>
              <a:t>破綻・撤退等のリスクが顕在化した場合も、まずは事業継続を</a:t>
            </a:r>
            <a:r>
              <a:rPr lang="ja-JP" altLang="en-US" sz="1200" dirty="0" smtClean="0">
                <a:latin typeface="Meiryo UI" panose="020B0604030504040204" pitchFamily="50" charset="-128"/>
                <a:ea typeface="Meiryo UI" panose="020B0604030504040204" pitchFamily="50" charset="-128"/>
              </a:rPr>
              <a:t>めざす。</a:t>
            </a:r>
            <a:endParaRPr lang="ja-JP" altLang="en-US" sz="1200" dirty="0">
              <a:latin typeface="Meiryo UI" panose="020B0604030504040204" pitchFamily="50" charset="-128"/>
              <a:ea typeface="Meiryo UI" panose="020B0604030504040204" pitchFamily="50" charset="-128"/>
            </a:endParaRPr>
          </a:p>
          <a:p>
            <a:pPr marL="363538" lvl="0" indent="-188913">
              <a:spcBef>
                <a:spcPts val="600"/>
              </a:spcBef>
              <a:buFont typeface="Wingdings" panose="05000000000000000000" pitchFamily="2" charset="2"/>
              <a:buChar char="Ø"/>
              <a:defRPr/>
            </a:pPr>
            <a:r>
              <a:rPr lang="ja-JP" altLang="en-US" sz="1200" dirty="0">
                <a:latin typeface="Meiryo UI" panose="020B0604030504040204" pitchFamily="50" charset="-128"/>
                <a:ea typeface="Meiryo UI" panose="020B0604030504040204" pitchFamily="50" charset="-128"/>
              </a:rPr>
              <a:t>事業プロセス全体を通じてリスクマネジメントを行うとともに、事業の継続性や確実性を高める仕組みを導入する必要</a:t>
            </a:r>
          </a:p>
        </p:txBody>
      </p:sp>
    </p:spTree>
    <p:extLst>
      <p:ext uri="{BB962C8B-B14F-4D97-AF65-F5344CB8AC3E}">
        <p14:creationId xmlns:p14="http://schemas.microsoft.com/office/powerpoint/2010/main" val="40728356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olidFill>
            <a:schemeClr val="tx2">
              <a:lumMod val="75000"/>
            </a:schemeClr>
          </a:solidFill>
          <a:tailEnd type="none" w="med" len="med"/>
        </a:ln>
      </a:spPr>
      <a:bodyPr rtlCol="0" anchor="ctr"/>
      <a:lstStyle>
        <a:defPPr algn="ctr">
          <a:defRPr kumimoji="1"/>
        </a:defPPr>
      </a:lstStyle>
      <a:style>
        <a:lnRef idx="1">
          <a:schemeClr val="accent1"/>
        </a:lnRef>
        <a:fillRef idx="0">
          <a:schemeClr val="accent1"/>
        </a:fillRef>
        <a:effectRef idx="0">
          <a:schemeClr val="accent1"/>
        </a:effectRef>
        <a:fontRef idx="minor">
          <a:schemeClr val="tx1"/>
        </a:fontRef>
      </a:style>
    </a:spDef>
    <a:lnDef>
      <a:spPr>
        <a:ln w="66675">
          <a:solidFill>
            <a:schemeClr val="tx2">
              <a:lumMod val="75000"/>
            </a:schemeClr>
          </a:solidFill>
          <a:tailEnd type="triangle" w="med" len="med"/>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2070</Words>
  <Application>Microsoft Office PowerPoint</Application>
  <PresentationFormat>画面に合わせる (4:3)</PresentationFormat>
  <Paragraphs>310</Paragraphs>
  <Slides>11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Meiryo UI</vt:lpstr>
      <vt:lpstr>ＭＳ Ｐゴシック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
  <cp:revision>1052</cp:revision>
  <cp:lastPrinted>2019-11-12T12:33:27Z</cp:lastPrinted>
  <dcterms:created xsi:type="dcterms:W3CDTF">2015-05-10T11:12:44Z</dcterms:created>
  <dcterms:modified xsi:type="dcterms:W3CDTF">2019-11-20T11:15:14Z</dcterms:modified>
</cp:coreProperties>
</file>