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
  </p:notesMasterIdLst>
  <p:sldIdLst>
    <p:sldId id="274" r:id="rId2"/>
    <p:sldId id="314" r:id="rId3"/>
    <p:sldId id="315" r:id="rId4"/>
    <p:sldId id="316" r:id="rId5"/>
    <p:sldId id="317" r:id="rId6"/>
    <p:sldId id="313" r:id="rId7"/>
    <p:sldId id="319"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4BA2B17-2BDA-481C-8034-1DBF96B8D7E2}">
          <p14:sldIdLst>
            <p14:sldId id="274"/>
            <p14:sldId id="314"/>
            <p14:sldId id="315"/>
            <p14:sldId id="316"/>
            <p14:sldId id="317"/>
            <p14:sldId id="313"/>
            <p14:sldId id="319"/>
          </p14:sldIdLst>
        </p14:section>
      </p14:sectionLst>
    </p:ex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700" autoAdjust="0"/>
  </p:normalViewPr>
  <p:slideViewPr>
    <p:cSldViewPr showGuides="1">
      <p:cViewPr varScale="1">
        <p:scale>
          <a:sx n="74" d="100"/>
          <a:sy n="74" d="100"/>
        </p:scale>
        <p:origin x="978" y="90"/>
      </p:cViewPr>
      <p:guideLst>
        <p:guide orient="horz" pos="2115"/>
        <p:guide pos="2880"/>
      </p:guideLst>
    </p:cSldViewPr>
  </p:slideViewPr>
  <p:notesTextViewPr>
    <p:cViewPr>
      <p:scale>
        <a:sx n="1" d="1"/>
        <a:sy n="1" d="1"/>
      </p:scale>
      <p:origin x="0" y="0"/>
    </p:cViewPr>
  </p:notesTextViewPr>
  <p:sorterViewPr>
    <p:cViewPr>
      <p:scale>
        <a:sx n="160" d="100"/>
        <a:sy n="160" d="100"/>
      </p:scale>
      <p:origin x="0" y="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966"/>
          </a:xfrm>
          <a:prstGeom prst="rect">
            <a:avLst/>
          </a:prstGeom>
        </p:spPr>
        <p:txBody>
          <a:bodyPr vert="horz" lIns="92222" tIns="46112" rIns="92222" bIns="461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22" tIns="46112" rIns="92222" bIns="46112" rtlCol="0"/>
          <a:lstStyle>
            <a:lvl1pPr algn="r">
              <a:defRPr sz="1200"/>
            </a:lvl1pPr>
          </a:lstStyle>
          <a:p>
            <a:fld id="{21FBE91B-DD20-4633-B5A7-50ECDD937794}" type="datetimeFigureOut">
              <a:rPr kumimoji="1" lang="ja-JP" altLang="en-US" smtClean="0"/>
              <a:t>2019/4/24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22" tIns="46112" rIns="92222" bIns="46112" rtlCol="0" anchor="ctr"/>
          <a:lstStyle/>
          <a:p>
            <a:endParaRPr lang="ja-JP" altLang="en-US"/>
          </a:p>
        </p:txBody>
      </p:sp>
      <p:sp>
        <p:nvSpPr>
          <p:cNvPr id="5" name="ノート プレースホルダー 4"/>
          <p:cNvSpPr>
            <a:spLocks noGrp="1"/>
          </p:cNvSpPr>
          <p:nvPr>
            <p:ph type="body" sz="quarter" idx="3"/>
          </p:nvPr>
        </p:nvSpPr>
        <p:spPr>
          <a:xfrm>
            <a:off x="680241" y="4783357"/>
            <a:ext cx="5446723" cy="3913364"/>
          </a:xfrm>
          <a:prstGeom prst="rect">
            <a:avLst/>
          </a:prstGeom>
        </p:spPr>
        <p:txBody>
          <a:bodyPr vert="horz" lIns="92222" tIns="46112" rIns="92222" bIns="461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372"/>
            <a:ext cx="2950375" cy="498966"/>
          </a:xfrm>
          <a:prstGeom prst="rect">
            <a:avLst/>
          </a:prstGeom>
        </p:spPr>
        <p:txBody>
          <a:bodyPr vert="horz" lIns="92222" tIns="46112" rIns="92222" bIns="461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22" tIns="46112" rIns="92222" bIns="46112" rtlCol="0" anchor="b"/>
          <a:lstStyle>
            <a:lvl1pPr algn="r">
              <a:defRPr sz="1200"/>
            </a:lvl1pPr>
          </a:lstStyle>
          <a:p>
            <a:fld id="{A02E4635-7844-4EFD-843D-24F877E47AA4}" type="slidenum">
              <a:rPr kumimoji="1" lang="ja-JP" altLang="en-US" smtClean="0"/>
              <a:t>‹#›</a:t>
            </a:fld>
            <a:endParaRPr kumimoji="1" lang="ja-JP" altLang="en-US"/>
          </a:p>
        </p:txBody>
      </p:sp>
    </p:spTree>
    <p:extLst>
      <p:ext uri="{BB962C8B-B14F-4D97-AF65-F5344CB8AC3E}">
        <p14:creationId xmlns:p14="http://schemas.microsoft.com/office/powerpoint/2010/main" val="4250704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2E4635-7844-4EFD-843D-24F877E47AA4}" type="slidenum">
              <a:rPr kumimoji="1" lang="ja-JP" altLang="en-US" smtClean="0"/>
              <a:t>0</a:t>
            </a:fld>
            <a:endParaRPr kumimoji="1" lang="ja-JP" altLang="en-US"/>
          </a:p>
        </p:txBody>
      </p:sp>
    </p:spTree>
    <p:extLst>
      <p:ext uri="{BB962C8B-B14F-4D97-AF65-F5344CB8AC3E}">
        <p14:creationId xmlns:p14="http://schemas.microsoft.com/office/powerpoint/2010/main" val="39063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795CE9-8B82-44BF-AB35-79E50BBB1FF5}" type="datetime1">
              <a:rPr kumimoji="1" lang="ja-JP" altLang="en-US" smtClean="0"/>
              <a:t>2019/4/24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368789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A1E997-9066-4460-9424-7497CD4770DD}" type="datetime1">
              <a:rPr kumimoji="1" lang="ja-JP" altLang="en-US" smtClean="0"/>
              <a:t>2019/4/24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55027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1568F21-B692-452F-9360-D3FCD8498732}" type="datetime1">
              <a:rPr kumimoji="1" lang="ja-JP" altLang="en-US" smtClean="0"/>
              <a:t>2019/4/24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310135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79F500-0734-4979-9152-AE842218F1B0}" type="datetime1">
              <a:rPr kumimoji="1" lang="ja-JP" altLang="en-US" smtClean="0"/>
              <a:t>2019/4/24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42516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05F59C-B503-484C-BFCB-1FD835A98721}" type="datetime1">
              <a:rPr kumimoji="1" lang="ja-JP" altLang="en-US" smtClean="0"/>
              <a:t>2019/4/24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386911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C78276-B4D0-4EBC-BFDD-958EF630626C}" type="datetime1">
              <a:rPr kumimoji="1" lang="ja-JP" altLang="en-US" smtClean="0"/>
              <a:t>2019/4/24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230058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F0BA59A-5F8C-4901-9A73-26951E489AD4}" type="datetime1">
              <a:rPr kumimoji="1" lang="ja-JP" altLang="en-US" smtClean="0"/>
              <a:t>2019/4/24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246874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5817045-5BCE-4EFE-B9C4-C644CC5E115F}" type="datetime1">
              <a:rPr kumimoji="1" lang="ja-JP" altLang="en-US" smtClean="0"/>
              <a:t>2019/4/24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316603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303435-B0B4-4855-98AE-993D7D4083F9}" type="datetime1">
              <a:rPr kumimoji="1" lang="ja-JP" altLang="en-US" smtClean="0"/>
              <a:t>2019/4/24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20579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479ED6-087F-4E05-B814-826E42BA86E8}" type="datetime1">
              <a:rPr kumimoji="1" lang="ja-JP" altLang="en-US" smtClean="0"/>
              <a:t>2019/4/24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180506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5C414B-151F-4EDF-BCAE-4A56D675D5BA}" type="datetime1">
              <a:rPr kumimoji="1" lang="ja-JP" altLang="en-US" smtClean="0"/>
              <a:t>2019/4/24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300343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B1A2E-77E0-43F7-813E-B74DECE274AA}" type="datetime1">
              <a:rPr kumimoji="1" lang="ja-JP" altLang="en-US" smtClean="0"/>
              <a:t>2019/4/24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8B988-03A0-4C61-87A5-A6ADD3801F5D}" type="slidenum">
              <a:rPr kumimoji="1" lang="ja-JP" altLang="en-US" smtClean="0"/>
              <a:t>‹#›</a:t>
            </a:fld>
            <a:endParaRPr kumimoji="1" lang="ja-JP" altLang="en-US"/>
          </a:p>
        </p:txBody>
      </p:sp>
    </p:spTree>
    <p:extLst>
      <p:ext uri="{BB962C8B-B14F-4D97-AF65-F5344CB8AC3E}">
        <p14:creationId xmlns:p14="http://schemas.microsoft.com/office/powerpoint/2010/main" val="215183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34" y="405579"/>
            <a:ext cx="9149834" cy="1569660"/>
          </a:xfrm>
          <a:prstGeom prst="rect">
            <a:avLst/>
          </a:prstGeom>
          <a:solidFill>
            <a:schemeClr val="accent1"/>
          </a:solidFill>
        </p:spPr>
        <p:txBody>
          <a:bodyPr wrap="square" rtlCol="0">
            <a:spAutoFit/>
          </a:bodyPr>
          <a:lstStyle/>
          <a:p>
            <a:pPr algn="ct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大阪ＩＲにかかる</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コンセプト募集（</a:t>
            </a:r>
            <a:r>
              <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RFC</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）の実施について</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5736652"/>
            <a:ext cx="9144000" cy="369332"/>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年４月</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0" y="6093296"/>
            <a:ext cx="9144000" cy="369332"/>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ＩＲ推進局</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834" y="2376072"/>
            <a:ext cx="9144000" cy="2308324"/>
          </a:xfrm>
          <a:prstGeom prst="rect">
            <a:avLst/>
          </a:prstGeom>
          <a:noFill/>
        </p:spPr>
        <p:txBody>
          <a:bodyPr wrap="square" rtlCol="0">
            <a:spAutoFit/>
          </a:bodyPr>
          <a:lstStyle/>
          <a:p>
            <a:pPr>
              <a:lnSpc>
                <a:spcPct val="200000"/>
              </a:lnSpc>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１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ＩＲの誘致について</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２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RFC</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概要</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３　今後の流れ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業者選定の考え方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2"/>
          <p:cNvSpPr txBox="1">
            <a:spLocks noChangeArrowheads="1"/>
          </p:cNvSpPr>
          <p:nvPr/>
        </p:nvSpPr>
        <p:spPr bwMode="auto">
          <a:xfrm>
            <a:off x="7236296" y="127764"/>
            <a:ext cx="1785868" cy="253916"/>
          </a:xfrm>
          <a:prstGeom prst="rect">
            <a:avLst/>
          </a:prstGeom>
          <a:noFill/>
          <a:ln w="9525">
            <a:noFill/>
            <a:miter lim="800000"/>
            <a:headEnd/>
            <a:tailEnd/>
          </a:ln>
        </p:spPr>
        <p:txBody>
          <a:bodyPr rot="0" vert="horz" wrap="square" lIns="91440" tIns="45720" rIns="91440" bIns="45720" anchor="t" anchorCtr="0">
            <a:spAutoFit/>
          </a:bodyPr>
          <a:lstStyle/>
          <a:p>
            <a:pPr algn="dist">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戦略</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本部</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会議資料</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52164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4541865" y="4649797"/>
            <a:ext cx="4251925" cy="2080200"/>
          </a:xfrm>
          <a:prstGeom prst="rect">
            <a:avLst/>
          </a:prstGeom>
          <a:solidFill>
            <a:schemeClr val="accent5">
              <a:lumMod val="20000"/>
              <a:lumOff val="80000"/>
            </a:schemeClr>
          </a:solidFill>
          <a:ln w="3175">
            <a:solidFill>
              <a:schemeClr val="tx1"/>
            </a:solidFill>
            <a:prstDash val="solid"/>
          </a:ln>
        </p:spPr>
        <p:txBody>
          <a:bodyPr wrap="square" lIns="33231" tIns="33231" rIns="33231" bIns="33231" rtlCol="0" anchor="ctr" anchorCtr="0">
            <a:noAutofit/>
          </a:bodyPr>
          <a:lstStyle/>
          <a:p>
            <a:pPr algn="just"/>
            <a:endParaRPr lang="ja-JP" altLang="en-US" sz="147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76256" y="6532646"/>
            <a:ext cx="2133600" cy="297749"/>
          </a:xfrm>
        </p:spPr>
        <p:txBody>
          <a:bodyPr/>
          <a:lstStyle/>
          <a:p>
            <a:fld id="{8138B988-03A0-4C61-87A5-A6ADD3801F5D}" type="slidenum">
              <a:rPr kumimoji="1" lang="ja-JP" altLang="en-US" smtClean="0"/>
              <a:t>1</a:t>
            </a:fld>
            <a:endParaRPr kumimoji="1" lang="ja-JP" altLang="en-US" dirty="0"/>
          </a:p>
        </p:txBody>
      </p:sp>
      <p:sp>
        <p:nvSpPr>
          <p:cNvPr id="3" name="テキスト ボックス 2"/>
          <p:cNvSpPr txBox="1"/>
          <p:nvPr/>
        </p:nvSpPr>
        <p:spPr>
          <a:xfrm>
            <a:off x="0" y="0"/>
            <a:ext cx="9144000" cy="400110"/>
          </a:xfrm>
          <a:prstGeom prst="rect">
            <a:avLst/>
          </a:prstGeom>
          <a:solidFill>
            <a:schemeClr val="accent1"/>
          </a:solid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ＩＲの誘致について</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68371" y="4365105"/>
            <a:ext cx="3679454" cy="284693"/>
          </a:xfrm>
          <a:prstGeom prst="rect">
            <a:avLst/>
          </a:prstGeom>
          <a:noFill/>
        </p:spPr>
        <p:txBody>
          <a:bodyPr wrap="square" rtlCol="0">
            <a:spAutoFit/>
          </a:bodyPr>
          <a:lstStyle/>
          <a:p>
            <a:pPr>
              <a:lnSpc>
                <a:spcPts val="1477"/>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の想定事業モデル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IR</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76554" y="4649797"/>
            <a:ext cx="3862159" cy="2080199"/>
          </a:xfrm>
          <a:prstGeom prst="rect">
            <a:avLst/>
          </a:prstGeom>
          <a:solidFill>
            <a:schemeClr val="accent5">
              <a:lumMod val="20000"/>
              <a:lumOff val="80000"/>
            </a:schemeClr>
          </a:solidFill>
          <a:ln w="3175">
            <a:solidFill>
              <a:schemeClr val="tx1"/>
            </a:solidFill>
            <a:prstDash val="solid"/>
          </a:ln>
        </p:spPr>
        <p:txBody>
          <a:bodyPr wrap="square" lIns="33231" tIns="33231" rIns="33231" bIns="33231" rtlCol="0" anchor="ctr" anchorCtr="0">
            <a:noAutofit/>
          </a:bodyPr>
          <a:lstStyle/>
          <a:p>
            <a:pPr algn="just"/>
            <a:endParaRPr lang="ja-JP" altLang="en-US" sz="147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ホームベース 6"/>
          <p:cNvSpPr/>
          <p:nvPr/>
        </p:nvSpPr>
        <p:spPr>
          <a:xfrm>
            <a:off x="3591957" y="4659341"/>
            <a:ext cx="843498" cy="160124"/>
          </a:xfrm>
          <a:prstGeom prst="homePlate">
            <a:avLst>
              <a:gd name="adj" fmla="val 0"/>
            </a:avLst>
          </a:prstGeom>
          <a:noFill/>
          <a:ln w="3175">
            <a:noFill/>
            <a:prstDash val="sysDash"/>
          </a:ln>
        </p:spPr>
        <p:txBody>
          <a:bodyPr wrap="square" lIns="0" tIns="0" rIns="0" bIns="0" rtlCol="0" anchor="ctr" anchorCtr="0">
            <a:noAutofit/>
          </a:bodyPr>
          <a:lstStyle/>
          <a:p>
            <a:pPr algn="ctr">
              <a:lnSpc>
                <a:spcPts val="831"/>
              </a:lnSpc>
            </a:pPr>
            <a:r>
              <a:rPr lang="ja-JP" altLang="en-US" sz="646" kern="100" dirty="0">
                <a:latin typeface="Meiryo UI" panose="020B0604030504040204" pitchFamily="50" charset="-128"/>
                <a:ea typeface="Meiryo UI" panose="020B0604030504040204" pitchFamily="50" charset="-128"/>
                <a:cs typeface="Meiryo UI" panose="020B0604030504040204" pitchFamily="50" charset="-128"/>
              </a:rPr>
              <a:t>（数値は概算）</a:t>
            </a:r>
          </a:p>
        </p:txBody>
      </p:sp>
      <p:sp>
        <p:nvSpPr>
          <p:cNvPr id="8" name="テキスト ボックス 7"/>
          <p:cNvSpPr txBox="1"/>
          <p:nvPr/>
        </p:nvSpPr>
        <p:spPr>
          <a:xfrm>
            <a:off x="498251" y="4761772"/>
            <a:ext cx="3948645" cy="1592744"/>
          </a:xfrm>
          <a:prstGeom prst="rect">
            <a:avLst/>
          </a:prstGeom>
          <a:noFill/>
          <a:ln w="12700">
            <a:noFill/>
          </a:ln>
        </p:spPr>
        <p:txBody>
          <a:bodyPr wrap="square" lIns="33231" rIns="33231" rtlCol="0">
            <a:spAutoFit/>
          </a:bodyPr>
          <a:lstStyle/>
          <a:p>
            <a:pPr>
              <a:spcBef>
                <a:spcPts val="300"/>
              </a:spcBef>
              <a:spcAft>
                <a:spcPts val="277"/>
              </a:spcAft>
            </a:pPr>
            <a:r>
              <a:rPr lang="ja-JP" altLang="en-US" sz="923" dirty="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◆敷地面積：約</a:t>
            </a:r>
            <a:r>
              <a:rPr lang="en-US" altLang="ja-JP" sz="1000" dirty="0">
                <a:solidFill>
                  <a:prstClr val="black"/>
                </a:solidFill>
                <a:latin typeface="Meiryo UI" panose="020B0604030504040204" pitchFamily="50" charset="-128"/>
                <a:ea typeface="Meiryo UI" panose="020B0604030504040204" pitchFamily="50" charset="-128"/>
              </a:rPr>
              <a:t>60ha</a:t>
            </a:r>
          </a:p>
          <a:p>
            <a:pPr>
              <a:spcBef>
                <a:spcPts val="300"/>
              </a:spcBef>
              <a:spcAft>
                <a:spcPts val="277"/>
              </a:spcAft>
            </a:pPr>
            <a:r>
              <a:rPr lang="ja-JP" altLang="en-US" sz="1000" dirty="0">
                <a:solidFill>
                  <a:prstClr val="black"/>
                </a:solidFill>
                <a:latin typeface="Meiryo UI" panose="020B0604030504040204" pitchFamily="50" charset="-128"/>
                <a:ea typeface="Meiryo UI" panose="020B0604030504040204" pitchFamily="50" charset="-128"/>
              </a:rPr>
              <a:t>　◆投資規模：</a:t>
            </a:r>
            <a:r>
              <a:rPr lang="en-US" altLang="ja-JP" sz="1000" dirty="0">
                <a:solidFill>
                  <a:prstClr val="black"/>
                </a:solidFill>
                <a:latin typeface="Meiryo UI" panose="020B0604030504040204" pitchFamily="50" charset="-128"/>
                <a:ea typeface="Meiryo UI" panose="020B0604030504040204" pitchFamily="50" charset="-128"/>
              </a:rPr>
              <a:t>9,300</a:t>
            </a:r>
            <a:r>
              <a:rPr lang="ja-JP" altLang="en-US" sz="1000" dirty="0">
                <a:solidFill>
                  <a:prstClr val="black"/>
                </a:solidFill>
                <a:latin typeface="Meiryo UI" panose="020B0604030504040204" pitchFamily="50" charset="-128"/>
                <a:ea typeface="Meiryo UI" panose="020B0604030504040204" pitchFamily="50" charset="-128"/>
              </a:rPr>
              <a:t>億円</a:t>
            </a:r>
            <a:endParaRPr lang="en-US" altLang="ja-JP" sz="1000" dirty="0">
              <a:solidFill>
                <a:prstClr val="black"/>
              </a:solidFill>
              <a:latin typeface="Meiryo UI" panose="020B0604030504040204" pitchFamily="50" charset="-128"/>
              <a:ea typeface="Meiryo UI" panose="020B0604030504040204" pitchFamily="50" charset="-128"/>
            </a:endParaRPr>
          </a:p>
          <a:p>
            <a:pPr>
              <a:spcBef>
                <a:spcPts val="300"/>
              </a:spcBef>
              <a:spcAft>
                <a:spcPts val="277"/>
              </a:spcAft>
            </a:pPr>
            <a:r>
              <a:rPr lang="ja-JP" altLang="en-US" sz="1000" dirty="0">
                <a:solidFill>
                  <a:prstClr val="black"/>
                </a:solidFill>
                <a:latin typeface="Meiryo UI" panose="020B0604030504040204" pitchFamily="50" charset="-128"/>
                <a:ea typeface="Meiryo UI" panose="020B0604030504040204" pitchFamily="50" charset="-128"/>
              </a:rPr>
              <a:t>　◆施設規模：総延床面積　</a:t>
            </a:r>
            <a:r>
              <a:rPr lang="en-US" altLang="ja-JP" sz="1000" dirty="0">
                <a:solidFill>
                  <a:prstClr val="black"/>
                </a:solidFill>
                <a:latin typeface="Meiryo UI" panose="020B0604030504040204" pitchFamily="50" charset="-128"/>
                <a:ea typeface="Meiryo UI" panose="020B0604030504040204" pitchFamily="50" charset="-128"/>
              </a:rPr>
              <a:t>100</a:t>
            </a:r>
            <a:r>
              <a:rPr lang="ja-JP" altLang="en-US" sz="1000" dirty="0">
                <a:solidFill>
                  <a:prstClr val="black"/>
                </a:solidFill>
                <a:latin typeface="Meiryo UI" panose="020B0604030504040204" pitchFamily="50" charset="-128"/>
                <a:ea typeface="Meiryo UI" panose="020B0604030504040204" pitchFamily="50" charset="-128"/>
              </a:rPr>
              <a:t>万㎡</a:t>
            </a:r>
            <a:endParaRPr lang="en-US" altLang="ja-JP" sz="1000" dirty="0">
              <a:solidFill>
                <a:prstClr val="black"/>
              </a:solidFill>
              <a:latin typeface="Meiryo UI" panose="020B0604030504040204" pitchFamily="50" charset="-128"/>
              <a:ea typeface="Meiryo UI" panose="020B0604030504040204" pitchFamily="50" charset="-128"/>
            </a:endParaRPr>
          </a:p>
          <a:p>
            <a:pPr>
              <a:spcBef>
                <a:spcPts val="300"/>
              </a:spcBef>
              <a:spcAft>
                <a:spcPts val="1846"/>
              </a:spcAft>
            </a:pPr>
            <a:r>
              <a:rPr lang="ja-JP" altLang="en-US" sz="1000" dirty="0">
                <a:solidFill>
                  <a:prstClr val="black"/>
                </a:solidFill>
                <a:latin typeface="Meiryo UI" panose="020B0604030504040204" pitchFamily="50" charset="-128"/>
                <a:ea typeface="Meiryo UI" panose="020B0604030504040204" pitchFamily="50" charset="-128"/>
              </a:rPr>
              <a:t>　◆年間来場者数：</a:t>
            </a:r>
            <a:r>
              <a:rPr lang="en-US" altLang="ja-JP" sz="1000" dirty="0">
                <a:solidFill>
                  <a:prstClr val="black"/>
                </a:solidFill>
                <a:latin typeface="Meiryo UI" panose="020B0604030504040204" pitchFamily="50" charset="-128"/>
                <a:ea typeface="Meiryo UI" panose="020B0604030504040204" pitchFamily="50" charset="-128"/>
              </a:rPr>
              <a:t>1,500</a:t>
            </a:r>
            <a:r>
              <a:rPr lang="ja-JP" altLang="en-US" sz="1000" dirty="0">
                <a:solidFill>
                  <a:prstClr val="black"/>
                </a:solidFill>
                <a:latin typeface="Meiryo UI" panose="020B0604030504040204" pitchFamily="50" charset="-128"/>
                <a:ea typeface="Meiryo UI" panose="020B0604030504040204" pitchFamily="50" charset="-128"/>
              </a:rPr>
              <a:t>万人</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年　　　</a:t>
            </a:r>
            <a:endParaRPr lang="en-US" altLang="ja-JP" sz="1000" dirty="0">
              <a:solidFill>
                <a:prstClr val="black"/>
              </a:solidFill>
              <a:latin typeface="Meiryo UI" panose="020B0604030504040204" pitchFamily="50" charset="-128"/>
              <a:ea typeface="Meiryo UI" panose="020B0604030504040204" pitchFamily="50" charset="-128"/>
            </a:endParaRPr>
          </a:p>
          <a:p>
            <a:pPr>
              <a:spcBef>
                <a:spcPts val="300"/>
              </a:spcBef>
            </a:pPr>
            <a:r>
              <a:rPr lang="ja-JP" altLang="en-US" sz="1000" dirty="0">
                <a:solidFill>
                  <a:prstClr val="black"/>
                </a:solidFill>
                <a:latin typeface="Meiryo UI" panose="020B0604030504040204" pitchFamily="50" charset="-128"/>
                <a:ea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000" dirty="0">
                <a:solidFill>
                  <a:prstClr val="black"/>
                </a:solidFill>
                <a:latin typeface="Meiryo UI" panose="020B0604030504040204" pitchFamily="50" charset="-128"/>
                <a:ea typeface="Meiryo UI" panose="020B0604030504040204" pitchFamily="50" charset="-128"/>
              </a:rPr>
              <a:t>　◆年間売上：</a:t>
            </a:r>
            <a:r>
              <a:rPr lang="en-US" altLang="ja-JP" sz="1000" dirty="0">
                <a:solidFill>
                  <a:prstClr val="black"/>
                </a:solidFill>
                <a:latin typeface="Meiryo UI" panose="020B0604030504040204" pitchFamily="50" charset="-128"/>
                <a:ea typeface="Meiryo UI" panose="020B0604030504040204" pitchFamily="50" charset="-128"/>
              </a:rPr>
              <a:t>4,800</a:t>
            </a:r>
            <a:r>
              <a:rPr lang="ja-JP" altLang="en-US" sz="1000" dirty="0">
                <a:solidFill>
                  <a:prstClr val="black"/>
                </a:solidFill>
                <a:latin typeface="Meiryo UI" panose="020B0604030504040204" pitchFamily="50" charset="-128"/>
                <a:ea typeface="Meiryo UI" panose="020B0604030504040204" pitchFamily="50" charset="-128"/>
              </a:rPr>
              <a:t>億円</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9" name="大かっこ 8"/>
          <p:cNvSpPr/>
          <p:nvPr/>
        </p:nvSpPr>
        <p:spPr>
          <a:xfrm>
            <a:off x="1043608" y="5661248"/>
            <a:ext cx="3191504" cy="406913"/>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3231" tIns="33231" rIns="33231" bIns="33231" rtlCol="0" anchor="ctr"/>
          <a:lstStyle/>
          <a:p>
            <a:r>
              <a:rPr lang="ja-JP" altLang="en-US" sz="800" dirty="0"/>
              <a:t> </a:t>
            </a: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2,480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 うちノンゲーミング施設：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　　　 　　              ゲーミング</a:t>
            </a:r>
            <a:r>
              <a:rPr lang="ja-JP" altLang="en-US" sz="800" dirty="0" smtClean="0">
                <a:latin typeface="Meiryo UI" panose="020B0604030504040204" pitchFamily="50" charset="-128"/>
                <a:ea typeface="Meiryo UI" panose="020B0604030504040204" pitchFamily="50" charset="-128"/>
              </a:rPr>
              <a:t>施設　 ：   </a:t>
            </a:r>
            <a:r>
              <a:rPr lang="en-US" altLang="ja-JP" sz="800" dirty="0" smtClean="0">
                <a:latin typeface="Meiryo UI" panose="020B0604030504040204" pitchFamily="50" charset="-128"/>
                <a:ea typeface="Meiryo UI" panose="020B0604030504040204" pitchFamily="50" charset="-128"/>
              </a:rPr>
              <a:t>590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　</a:t>
            </a:r>
            <a:r>
              <a:rPr lang="ja-JP" altLang="en-US" sz="800" dirty="0"/>
              <a:t>　　　　　　　　　　　　　</a:t>
            </a:r>
          </a:p>
        </p:txBody>
      </p:sp>
      <p:sp>
        <p:nvSpPr>
          <p:cNvPr id="10" name="大かっこ 9"/>
          <p:cNvSpPr/>
          <p:nvPr/>
        </p:nvSpPr>
        <p:spPr>
          <a:xfrm>
            <a:off x="2342978" y="6215061"/>
            <a:ext cx="1800063" cy="352747"/>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33231" bIns="33231" rtlCol="0" anchor="ctr"/>
          <a:lstStyle/>
          <a:p>
            <a:r>
              <a:rPr lang="ja-JP" altLang="en-US" sz="800" dirty="0"/>
              <a:t> 　</a:t>
            </a:r>
            <a:r>
              <a:rPr lang="ja-JP" altLang="en-US" sz="800" dirty="0">
                <a:latin typeface="Meiryo UI" panose="020B0604030504040204" pitchFamily="50" charset="-128"/>
                <a:ea typeface="Meiryo UI" panose="020B0604030504040204" pitchFamily="50" charset="-128"/>
              </a:rPr>
              <a:t>うちノンゲーミング：</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p>
          <a:p>
            <a:pPr>
              <a:spcBef>
                <a:spcPts val="300"/>
              </a:spcBef>
            </a:pPr>
            <a:r>
              <a:rPr lang="ja-JP" altLang="en-US" sz="800" dirty="0">
                <a:latin typeface="Meiryo UI" panose="020B0604030504040204" pitchFamily="50" charset="-128"/>
                <a:ea typeface="Meiryo UI" panose="020B0604030504040204" pitchFamily="50" charset="-128"/>
              </a:rPr>
              <a:t>　ゲーミング</a:t>
            </a:r>
            <a:r>
              <a:rPr lang="en-US" altLang="ja-JP" sz="800" dirty="0">
                <a:latin typeface="Meiryo UI" panose="020B0604030504040204" pitchFamily="50" charset="-128"/>
                <a:ea typeface="Meiryo UI" panose="020B0604030504040204" pitchFamily="50" charset="-128"/>
              </a:rPr>
              <a:t>(GGR)</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　　　</a:t>
            </a:r>
          </a:p>
        </p:txBody>
      </p:sp>
      <p:sp>
        <p:nvSpPr>
          <p:cNvPr id="15" name="テキスト ボックス 14"/>
          <p:cNvSpPr txBox="1"/>
          <p:nvPr/>
        </p:nvSpPr>
        <p:spPr>
          <a:xfrm>
            <a:off x="371936" y="3243119"/>
            <a:ext cx="3124039" cy="267124"/>
          </a:xfrm>
          <a:prstGeom prst="rect">
            <a:avLst/>
          </a:prstGeom>
          <a:noFill/>
        </p:spPr>
        <p:txBody>
          <a:bodyPr wrap="square" rtlCol="0">
            <a:spAutoFit/>
          </a:bodyPr>
          <a:lstStyle/>
          <a:p>
            <a:pPr>
              <a:lnSpc>
                <a:spcPts val="1477"/>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これまでの経過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p:cNvSpPr txBox="1"/>
          <p:nvPr/>
        </p:nvSpPr>
        <p:spPr>
          <a:xfrm>
            <a:off x="368371" y="1488123"/>
            <a:ext cx="3091247" cy="284693"/>
          </a:xfrm>
          <a:prstGeom prst="rect">
            <a:avLst/>
          </a:prstGeom>
          <a:noFill/>
        </p:spPr>
        <p:txBody>
          <a:bodyPr wrap="square" rtlCol="0">
            <a:spAutoFit/>
          </a:bodyPr>
          <a:lstStyle/>
          <a:p>
            <a:pPr>
              <a:lnSpc>
                <a:spcPts val="1477"/>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よるＩＲ区域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制度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466786" y="1634903"/>
            <a:ext cx="4341297" cy="1578073"/>
          </a:xfrm>
          <a:prstGeom prst="rect">
            <a:avLst/>
          </a:prstGeom>
          <a:noFill/>
          <a:ln>
            <a:noFill/>
            <a:prstDash val="dash"/>
          </a:ln>
        </p:spPr>
        <p:txBody>
          <a:bodyPr wrap="square" rtlCol="0" anchor="ctr">
            <a:noAutofit/>
          </a:bodyPr>
          <a:lstStyle/>
          <a:p>
            <a:pPr>
              <a:lnSpc>
                <a:spcPts val="1100"/>
              </a:lnSpc>
              <a:spcBef>
                <a:spcPts val="100"/>
              </a:spcBef>
            </a:pPr>
            <a:r>
              <a:rPr lang="ja-JP" altLang="en-US" sz="1050" spc="92" dirty="0" smtClean="0">
                <a:latin typeface="Meiryo UI" panose="020B0604030504040204" pitchFamily="50" charset="-128"/>
                <a:ea typeface="Meiryo UI" panose="020B0604030504040204" pitchFamily="50" charset="-128"/>
              </a:rPr>
              <a:t>○ 観光及び地域経済の振興、財政の改善に資することを目的とする</a:t>
            </a:r>
            <a:endParaRPr lang="en-US" altLang="ja-JP" sz="1050" spc="92" dirty="0" smtClean="0">
              <a:latin typeface="Meiryo UI" panose="020B0604030504040204" pitchFamily="50" charset="-128"/>
              <a:ea typeface="Meiryo UI" panose="020B0604030504040204" pitchFamily="50" charset="-128"/>
            </a:endParaRPr>
          </a:p>
          <a:p>
            <a:pPr>
              <a:lnSpc>
                <a:spcPts val="1100"/>
              </a:lnSpc>
              <a:spcBef>
                <a:spcPts val="100"/>
              </a:spcBef>
            </a:pPr>
            <a:r>
              <a:rPr lang="ja-JP" altLang="en-US" sz="1050" spc="92" dirty="0" smtClean="0">
                <a:latin typeface="Meiryo UI" panose="020B0604030504040204" pitchFamily="50" charset="-128"/>
                <a:ea typeface="Meiryo UI" panose="020B0604030504040204" pitchFamily="50" charset="-128"/>
              </a:rPr>
              <a:t>○ </a:t>
            </a:r>
            <a:r>
              <a:rPr lang="en-US" altLang="ja-JP" sz="1050" spc="92" dirty="0" smtClean="0">
                <a:latin typeface="Meiryo UI" panose="020B0604030504040204" pitchFamily="50" charset="-128"/>
                <a:ea typeface="Meiryo UI" panose="020B0604030504040204" pitchFamily="50" charset="-128"/>
              </a:rPr>
              <a:t>IR</a:t>
            </a:r>
            <a:r>
              <a:rPr lang="ja-JP" altLang="en-US" sz="1050" spc="92" dirty="0">
                <a:latin typeface="Meiryo UI" panose="020B0604030504040204" pitchFamily="50" charset="-128"/>
                <a:ea typeface="Meiryo UI" panose="020B0604030504040204" pitchFamily="50" charset="-128"/>
              </a:rPr>
              <a:t>施設は、カジノ施設と①国際会議場施設、②展⽰等施設</a:t>
            </a:r>
            <a:r>
              <a:rPr lang="ja-JP" altLang="en-US" sz="1050" spc="92" dirty="0" smtClean="0">
                <a:latin typeface="Meiryo UI" panose="020B0604030504040204" pitchFamily="50" charset="-128"/>
                <a:ea typeface="Meiryo UI" panose="020B0604030504040204" pitchFamily="50" charset="-128"/>
              </a:rPr>
              <a:t>、</a:t>
            </a:r>
            <a:endParaRPr lang="en-US" altLang="ja-JP" sz="1050" spc="92" dirty="0" smtClean="0">
              <a:latin typeface="Meiryo UI" panose="020B0604030504040204" pitchFamily="50" charset="-128"/>
              <a:ea typeface="Meiryo UI" panose="020B0604030504040204" pitchFamily="50" charset="-128"/>
            </a:endParaRPr>
          </a:p>
          <a:p>
            <a:pPr>
              <a:lnSpc>
                <a:spcPts val="1100"/>
              </a:lnSpc>
              <a:spcBef>
                <a:spcPts val="100"/>
              </a:spcBef>
            </a:pPr>
            <a:r>
              <a:rPr lang="ja-JP" altLang="en-US" sz="1050" spc="92" dirty="0" smtClean="0">
                <a:latin typeface="Meiryo UI" panose="020B0604030504040204" pitchFamily="50" charset="-128"/>
                <a:ea typeface="Meiryo UI" panose="020B0604030504040204" pitchFamily="50" charset="-128"/>
              </a:rPr>
              <a:t>　　③</a:t>
            </a:r>
            <a:r>
              <a:rPr lang="ja-JP" altLang="en-US" sz="1050" spc="92" dirty="0">
                <a:latin typeface="Meiryo UI" panose="020B0604030504040204" pitchFamily="50" charset="-128"/>
                <a:ea typeface="Meiryo UI" panose="020B0604030504040204" pitchFamily="50" charset="-128"/>
              </a:rPr>
              <a:t>魅</a:t>
            </a:r>
            <a:r>
              <a:rPr lang="ja-JP" altLang="en-US" sz="1050" spc="92" dirty="0" smtClean="0">
                <a:latin typeface="Meiryo UI" panose="020B0604030504040204" pitchFamily="50" charset="-128"/>
                <a:ea typeface="Meiryo UI" panose="020B0604030504040204" pitchFamily="50" charset="-128"/>
              </a:rPr>
              <a:t>⼒増進</a:t>
            </a:r>
            <a:r>
              <a:rPr lang="ja-JP" altLang="en-US" sz="1050" spc="92" dirty="0">
                <a:latin typeface="Meiryo UI" panose="020B0604030504040204" pitchFamily="50" charset="-128"/>
                <a:ea typeface="Meiryo UI" panose="020B0604030504040204" pitchFamily="50" charset="-128"/>
              </a:rPr>
              <a:t>施設、④送客施設、⑤宿泊施設</a:t>
            </a:r>
            <a:r>
              <a:rPr lang="ja-JP" altLang="en-US" sz="1050" spc="92" dirty="0" smtClean="0">
                <a:latin typeface="Meiryo UI" panose="020B0604030504040204" pitchFamily="50" charset="-128"/>
                <a:ea typeface="Meiryo UI" panose="020B0604030504040204" pitchFamily="50" charset="-128"/>
              </a:rPr>
              <a:t>、⑥</a:t>
            </a:r>
            <a:r>
              <a:rPr lang="ja-JP" altLang="en-US" sz="1050" spc="92" dirty="0">
                <a:latin typeface="Meiryo UI" panose="020B0604030504040204" pitchFamily="50" charset="-128"/>
                <a:ea typeface="Meiryo UI" panose="020B0604030504040204" pitchFamily="50" charset="-128"/>
              </a:rPr>
              <a:t>その他</a:t>
            </a:r>
            <a:r>
              <a:rPr lang="ja-JP" altLang="en-US" sz="1050" spc="92" dirty="0" smtClean="0">
                <a:latin typeface="Meiryo UI" panose="020B0604030504040204" pitchFamily="50" charset="-128"/>
                <a:ea typeface="Meiryo UI" panose="020B0604030504040204" pitchFamily="50" charset="-128"/>
              </a:rPr>
              <a:t>観光客</a:t>
            </a:r>
            <a:endParaRPr lang="en-US" altLang="ja-JP" sz="1050" spc="92" dirty="0" smtClean="0">
              <a:latin typeface="Meiryo UI" panose="020B0604030504040204" pitchFamily="50" charset="-128"/>
              <a:ea typeface="Meiryo UI" panose="020B0604030504040204" pitchFamily="50" charset="-128"/>
            </a:endParaRPr>
          </a:p>
          <a:p>
            <a:pPr>
              <a:lnSpc>
                <a:spcPts val="1100"/>
              </a:lnSpc>
              <a:spcBef>
                <a:spcPts val="100"/>
              </a:spcBef>
            </a:pPr>
            <a:r>
              <a:rPr lang="ja-JP" altLang="en-US" sz="1050" spc="92" dirty="0">
                <a:latin typeface="Meiryo UI" panose="020B0604030504040204" pitchFamily="50" charset="-128"/>
                <a:ea typeface="Meiryo UI" panose="020B0604030504040204" pitchFamily="50" charset="-128"/>
              </a:rPr>
              <a:t>　</a:t>
            </a:r>
            <a:r>
              <a:rPr lang="ja-JP" altLang="en-US" sz="1050" spc="92" dirty="0" smtClean="0">
                <a:latin typeface="Meiryo UI" panose="020B0604030504040204" pitchFamily="50" charset="-128"/>
                <a:ea typeface="Meiryo UI" panose="020B0604030504040204" pitchFamily="50" charset="-128"/>
              </a:rPr>
              <a:t>　の来訪</a:t>
            </a:r>
            <a:r>
              <a:rPr lang="ja-JP" altLang="en-US" sz="1050" spc="92" dirty="0">
                <a:latin typeface="Meiryo UI" panose="020B0604030504040204" pitchFamily="50" charset="-128"/>
                <a:ea typeface="Meiryo UI" panose="020B0604030504040204" pitchFamily="50" charset="-128"/>
              </a:rPr>
              <a:t>・</a:t>
            </a:r>
            <a:r>
              <a:rPr lang="ja-JP" altLang="en-US" sz="1050" spc="92" dirty="0" smtClean="0">
                <a:latin typeface="Meiryo UI" panose="020B0604030504040204" pitchFamily="50" charset="-128"/>
                <a:ea typeface="Meiryo UI" panose="020B0604030504040204" pitchFamily="50" charset="-128"/>
              </a:rPr>
              <a:t>滞在の</a:t>
            </a:r>
            <a:r>
              <a:rPr lang="ja-JP" altLang="en-US" sz="1050" spc="92" dirty="0">
                <a:latin typeface="Meiryo UI" panose="020B0604030504040204" pitchFamily="50" charset="-128"/>
                <a:ea typeface="Meiryo UI" panose="020B0604030504040204" pitchFamily="50" charset="-128"/>
              </a:rPr>
              <a:t>促進に寄与する施設、で構成</a:t>
            </a:r>
            <a:r>
              <a:rPr lang="ja-JP" altLang="en-US" sz="1050" spc="92" dirty="0" smtClean="0">
                <a:latin typeface="Meiryo UI" panose="020B0604030504040204" pitchFamily="50" charset="-128"/>
                <a:ea typeface="Meiryo UI" panose="020B0604030504040204" pitchFamily="50" charset="-128"/>
              </a:rPr>
              <a:t>され、民間事業者</a:t>
            </a:r>
            <a:endParaRPr lang="en-US" altLang="ja-JP" sz="1050" spc="92" dirty="0" smtClean="0">
              <a:latin typeface="Meiryo UI" panose="020B0604030504040204" pitchFamily="50" charset="-128"/>
              <a:ea typeface="Meiryo UI" panose="020B0604030504040204" pitchFamily="50" charset="-128"/>
            </a:endParaRPr>
          </a:p>
          <a:p>
            <a:pPr>
              <a:lnSpc>
                <a:spcPts val="1100"/>
              </a:lnSpc>
              <a:spcBef>
                <a:spcPts val="100"/>
              </a:spcBef>
            </a:pPr>
            <a:r>
              <a:rPr lang="ja-JP" altLang="en-US" sz="1050" spc="92" dirty="0" smtClean="0">
                <a:latin typeface="Meiryo UI" panose="020B0604030504040204" pitchFamily="50" charset="-128"/>
                <a:ea typeface="Meiryo UI" panose="020B0604030504040204" pitchFamily="50" charset="-128"/>
              </a:rPr>
              <a:t>　　により一体として設置・運営されるも</a:t>
            </a:r>
            <a:r>
              <a:rPr lang="ja-JP" altLang="en-US" sz="1050" spc="92" dirty="0">
                <a:latin typeface="Meiryo UI" panose="020B0604030504040204" pitchFamily="50" charset="-128"/>
                <a:ea typeface="Meiryo UI" panose="020B0604030504040204" pitchFamily="50" charset="-128"/>
              </a:rPr>
              <a:t>の</a:t>
            </a:r>
            <a:endParaRPr lang="en-US" altLang="ja-JP" sz="1050" spc="92" dirty="0">
              <a:latin typeface="Meiryo UI" panose="020B0604030504040204" pitchFamily="50" charset="-128"/>
              <a:ea typeface="Meiryo UI" panose="020B0604030504040204" pitchFamily="50" charset="-128"/>
            </a:endParaRPr>
          </a:p>
          <a:p>
            <a:pPr>
              <a:lnSpc>
                <a:spcPts val="1100"/>
              </a:lnSpc>
              <a:spcBef>
                <a:spcPts val="600"/>
              </a:spcBef>
            </a:pPr>
            <a:r>
              <a:rPr lang="ja-JP" altLang="en-US" sz="1050" spc="92" dirty="0" smtClean="0">
                <a:latin typeface="Meiryo UI" panose="020B0604030504040204" pitchFamily="50" charset="-128"/>
                <a:ea typeface="Meiryo UI" panose="020B0604030504040204" pitchFamily="50" charset="-128"/>
              </a:rPr>
              <a:t>○ 都道府県等は、公募により</a:t>
            </a:r>
            <a:r>
              <a:rPr lang="ja-JP" altLang="en-US" sz="1050" spc="92" dirty="0">
                <a:latin typeface="Meiryo UI" panose="020B0604030504040204" pitchFamily="50" charset="-128"/>
                <a:ea typeface="Meiryo UI" panose="020B0604030504040204" pitchFamily="50" charset="-128"/>
              </a:rPr>
              <a:t>民間事業者を選定</a:t>
            </a:r>
            <a:r>
              <a:rPr lang="ja-JP" altLang="en-US" sz="1050" spc="92" dirty="0" smtClean="0">
                <a:latin typeface="Meiryo UI" panose="020B0604030504040204" pitchFamily="50" charset="-128"/>
                <a:ea typeface="Meiryo UI" panose="020B0604030504040204" pitchFamily="50" charset="-128"/>
              </a:rPr>
              <a:t>したうえで、区域</a:t>
            </a:r>
            <a:endParaRPr lang="en-US" altLang="ja-JP" sz="1050" spc="92" dirty="0" smtClean="0">
              <a:latin typeface="Meiryo UI" panose="020B0604030504040204" pitchFamily="50" charset="-128"/>
              <a:ea typeface="Meiryo UI" panose="020B0604030504040204" pitchFamily="50" charset="-128"/>
            </a:endParaRPr>
          </a:p>
          <a:p>
            <a:pPr>
              <a:lnSpc>
                <a:spcPts val="1100"/>
              </a:lnSpc>
              <a:spcBef>
                <a:spcPts val="100"/>
              </a:spcBef>
            </a:pPr>
            <a:r>
              <a:rPr lang="ja-JP" altLang="en-US" sz="1050" spc="92" dirty="0" smtClean="0">
                <a:latin typeface="Meiryo UI" panose="020B0604030504040204" pitchFamily="50" charset="-128"/>
                <a:ea typeface="Meiryo UI" panose="020B0604030504040204" pitchFamily="50" charset="-128"/>
              </a:rPr>
              <a:t>　　整備計画を事</a:t>
            </a:r>
            <a:r>
              <a:rPr lang="ja-JP" altLang="en-US" sz="1050" spc="92" dirty="0">
                <a:latin typeface="Meiryo UI" panose="020B0604030504040204" pitchFamily="50" charset="-128"/>
                <a:ea typeface="Meiryo UI" panose="020B0604030504040204" pitchFamily="50" charset="-128"/>
              </a:rPr>
              <a:t>業者と</a:t>
            </a:r>
            <a:r>
              <a:rPr lang="ja-JP" altLang="en-US" sz="1050" spc="92" dirty="0" smtClean="0">
                <a:latin typeface="Meiryo UI" panose="020B0604030504040204" pitchFamily="50" charset="-128"/>
                <a:ea typeface="Meiryo UI" panose="020B0604030504040204" pitchFamily="50" charset="-128"/>
              </a:rPr>
              <a:t>共同</a:t>
            </a:r>
            <a:r>
              <a:rPr lang="ja-JP" altLang="en-US" sz="1050" spc="92" dirty="0">
                <a:latin typeface="Meiryo UI" panose="020B0604030504040204" pitchFamily="50" charset="-128"/>
                <a:ea typeface="Meiryo UI" panose="020B0604030504040204" pitchFamily="50" charset="-128"/>
              </a:rPr>
              <a:t>で作成し、国へ区域認定</a:t>
            </a:r>
            <a:r>
              <a:rPr lang="ja-JP" altLang="en-US" sz="1050" spc="92" dirty="0" smtClean="0">
                <a:latin typeface="Meiryo UI" panose="020B0604030504040204" pitchFamily="50" charset="-128"/>
                <a:ea typeface="Meiryo UI" panose="020B0604030504040204" pitchFamily="50" charset="-128"/>
              </a:rPr>
              <a:t>申請</a:t>
            </a:r>
            <a:endParaRPr lang="en-US" altLang="ja-JP" sz="1050" spc="92" dirty="0" smtClean="0">
              <a:latin typeface="Meiryo UI" panose="020B0604030504040204" pitchFamily="50" charset="-128"/>
              <a:ea typeface="Meiryo UI" panose="020B0604030504040204" pitchFamily="50" charset="-128"/>
            </a:endParaRPr>
          </a:p>
          <a:p>
            <a:pPr>
              <a:lnSpc>
                <a:spcPts val="1100"/>
              </a:lnSpc>
              <a:spcBef>
                <a:spcPts val="600"/>
              </a:spcBef>
            </a:pPr>
            <a:r>
              <a:rPr lang="ja-JP" altLang="en-US" sz="1050" spc="92" dirty="0" smtClean="0">
                <a:latin typeface="Meiryo UI" panose="020B0604030504040204" pitchFamily="50" charset="-128"/>
                <a:ea typeface="Meiryo UI" panose="020B0604030504040204" pitchFamily="50" charset="-128"/>
              </a:rPr>
              <a:t>○ 認定区域整備計画の数の上限は３区域ま</a:t>
            </a:r>
            <a:r>
              <a:rPr lang="ja-JP" altLang="en-US" sz="1050" spc="92" dirty="0">
                <a:latin typeface="Meiryo UI" panose="020B0604030504040204" pitchFamily="50" charset="-128"/>
                <a:ea typeface="Meiryo UI" panose="020B0604030504040204" pitchFamily="50" charset="-128"/>
              </a:rPr>
              <a:t>で</a:t>
            </a:r>
            <a:endParaRPr lang="en-US" altLang="ja-JP" sz="1050" spc="92"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2"/>
          <a:stretch>
            <a:fillRect/>
          </a:stretch>
        </p:blipFill>
        <p:spPr>
          <a:xfrm>
            <a:off x="5050943" y="1594382"/>
            <a:ext cx="2335045" cy="1576451"/>
          </a:xfrm>
          <a:prstGeom prst="rect">
            <a:avLst/>
          </a:prstGeom>
          <a:ln>
            <a:solidFill>
              <a:schemeClr val="tx1"/>
            </a:solidFill>
          </a:ln>
        </p:spPr>
      </p:pic>
      <p:pic>
        <p:nvPicPr>
          <p:cNvPr id="20" name="図 19"/>
          <p:cNvPicPr>
            <a:picLocks noChangeAspect="1"/>
          </p:cNvPicPr>
          <p:nvPr/>
        </p:nvPicPr>
        <p:blipFill>
          <a:blip r:embed="rId3"/>
          <a:stretch>
            <a:fillRect/>
          </a:stretch>
        </p:blipFill>
        <p:spPr>
          <a:xfrm>
            <a:off x="6377704" y="2616546"/>
            <a:ext cx="2416086" cy="1619287"/>
          </a:xfrm>
          <a:prstGeom prst="rect">
            <a:avLst/>
          </a:prstGeom>
        </p:spPr>
      </p:pic>
      <p:sp>
        <p:nvSpPr>
          <p:cNvPr id="21" name="テキスト ボックス 20"/>
          <p:cNvSpPr txBox="1"/>
          <p:nvPr/>
        </p:nvSpPr>
        <p:spPr>
          <a:xfrm>
            <a:off x="489879" y="3469443"/>
            <a:ext cx="3650440" cy="895661"/>
          </a:xfrm>
          <a:prstGeom prst="rect">
            <a:avLst/>
          </a:prstGeom>
          <a:noFill/>
          <a:ln>
            <a:noFill/>
            <a:prstDash val="dash"/>
          </a:ln>
        </p:spPr>
        <p:txBody>
          <a:bodyPr wrap="square" rtlCol="0" anchor="ctr">
            <a:noAutofit/>
          </a:bodyPr>
          <a:lstStyle/>
          <a:p>
            <a:pPr>
              <a:lnSpc>
                <a:spcPts val="900"/>
              </a:lnSpc>
              <a:spcBef>
                <a:spcPts val="300"/>
              </a:spcBef>
            </a:pPr>
            <a:r>
              <a:rPr lang="en-US" altLang="ja-JP" sz="1050" spc="92" dirty="0" smtClean="0">
                <a:latin typeface="Meiryo UI" panose="020B0604030504040204" pitchFamily="50" charset="-128"/>
                <a:ea typeface="Meiryo UI" panose="020B0604030504040204" pitchFamily="50" charset="-128"/>
              </a:rPr>
              <a:t>2016</a:t>
            </a:r>
            <a:r>
              <a:rPr lang="ja-JP" altLang="en-US" sz="1050" spc="92" dirty="0" smtClean="0">
                <a:latin typeface="Meiryo UI" panose="020B0604030504040204" pitchFamily="50" charset="-128"/>
                <a:ea typeface="Meiryo UI" panose="020B0604030504040204" pitchFamily="50" charset="-128"/>
              </a:rPr>
              <a:t>年</a:t>
            </a:r>
            <a:r>
              <a:rPr lang="en-US" altLang="ja-JP" sz="1050" spc="92" dirty="0" smtClean="0">
                <a:latin typeface="Meiryo UI" panose="020B0604030504040204" pitchFamily="50" charset="-128"/>
                <a:ea typeface="Meiryo UI" panose="020B0604030504040204" pitchFamily="50" charset="-128"/>
              </a:rPr>
              <a:t>12</a:t>
            </a:r>
            <a:r>
              <a:rPr lang="ja-JP" altLang="en-US" sz="1050" spc="92" dirty="0" smtClean="0">
                <a:latin typeface="Meiryo UI" panose="020B0604030504040204" pitchFamily="50" charset="-128"/>
                <a:ea typeface="Meiryo UI" panose="020B0604030504040204" pitchFamily="50" charset="-128"/>
              </a:rPr>
              <a:t>月　ＩＲ推進法　成立</a:t>
            </a:r>
            <a:endParaRPr lang="en-US" altLang="ja-JP" sz="1050" spc="92" dirty="0" smtClean="0">
              <a:latin typeface="Meiryo UI" panose="020B0604030504040204" pitchFamily="50" charset="-128"/>
              <a:ea typeface="Meiryo UI" panose="020B0604030504040204" pitchFamily="50" charset="-128"/>
            </a:endParaRPr>
          </a:p>
          <a:p>
            <a:pPr>
              <a:lnSpc>
                <a:spcPts val="900"/>
              </a:lnSpc>
              <a:spcBef>
                <a:spcPts val="300"/>
              </a:spcBef>
            </a:pPr>
            <a:r>
              <a:rPr lang="en-US" altLang="ja-JP" sz="1050" spc="92" dirty="0" smtClean="0">
                <a:latin typeface="Meiryo UI" panose="020B0604030504040204" pitchFamily="50" charset="-128"/>
                <a:ea typeface="Meiryo UI" panose="020B0604030504040204" pitchFamily="50" charset="-128"/>
              </a:rPr>
              <a:t>2017</a:t>
            </a:r>
            <a:r>
              <a:rPr lang="ja-JP" altLang="en-US" sz="1050" spc="92" dirty="0" smtClean="0">
                <a:latin typeface="Meiryo UI" panose="020B0604030504040204" pitchFamily="50" charset="-128"/>
                <a:ea typeface="Meiryo UI" panose="020B0604030504040204" pitchFamily="50" charset="-128"/>
              </a:rPr>
              <a:t>年４月　 大阪府・大阪市ＩＲ推進局　設立</a:t>
            </a:r>
            <a:endParaRPr lang="en-US" altLang="ja-JP" sz="1050" spc="92" dirty="0" smtClean="0">
              <a:latin typeface="Meiryo UI" panose="020B0604030504040204" pitchFamily="50" charset="-128"/>
              <a:ea typeface="Meiryo UI" panose="020B0604030504040204" pitchFamily="50" charset="-128"/>
            </a:endParaRPr>
          </a:p>
          <a:p>
            <a:pPr>
              <a:lnSpc>
                <a:spcPts val="900"/>
              </a:lnSpc>
              <a:spcBef>
                <a:spcPts val="300"/>
              </a:spcBef>
            </a:pPr>
            <a:r>
              <a:rPr lang="en-US" altLang="ja-JP" sz="1050" spc="92" dirty="0" smtClean="0">
                <a:latin typeface="Meiryo UI" panose="020B0604030504040204" pitchFamily="50" charset="-128"/>
                <a:ea typeface="Meiryo UI" panose="020B0604030504040204" pitchFamily="50" charset="-128"/>
              </a:rPr>
              <a:t>2018</a:t>
            </a:r>
            <a:r>
              <a:rPr lang="ja-JP" altLang="en-US" sz="1050" spc="92" dirty="0" smtClean="0">
                <a:latin typeface="Meiryo UI" panose="020B0604030504040204" pitchFamily="50" charset="-128"/>
                <a:ea typeface="Meiryo UI" panose="020B0604030504040204" pitchFamily="50" charset="-128"/>
              </a:rPr>
              <a:t>年７月　 ＩＲ整備法　成立</a:t>
            </a:r>
            <a:endParaRPr lang="en-US" altLang="ja-JP" sz="1050" spc="92" dirty="0" smtClean="0">
              <a:latin typeface="Meiryo UI" panose="020B0604030504040204" pitchFamily="50" charset="-128"/>
              <a:ea typeface="Meiryo UI" panose="020B0604030504040204" pitchFamily="50" charset="-128"/>
            </a:endParaRPr>
          </a:p>
          <a:p>
            <a:pPr>
              <a:lnSpc>
                <a:spcPts val="900"/>
              </a:lnSpc>
              <a:spcBef>
                <a:spcPts val="300"/>
              </a:spcBef>
            </a:pPr>
            <a:r>
              <a:rPr lang="en-US" altLang="ja-JP" sz="1050" spc="92" dirty="0" smtClean="0">
                <a:latin typeface="Meiryo UI" panose="020B0604030504040204" pitchFamily="50" charset="-128"/>
                <a:ea typeface="Meiryo UI" panose="020B0604030504040204" pitchFamily="50" charset="-128"/>
              </a:rPr>
              <a:t>2019</a:t>
            </a:r>
            <a:r>
              <a:rPr lang="ja-JP" altLang="en-US" sz="1050" spc="92" dirty="0" smtClean="0">
                <a:latin typeface="Meiryo UI" panose="020B0604030504040204" pitchFamily="50" charset="-128"/>
                <a:ea typeface="Meiryo UI" panose="020B0604030504040204" pitchFamily="50" charset="-128"/>
              </a:rPr>
              <a:t>年２月　 大阪ＩＲ基本構想（案）取りまとめ</a:t>
            </a:r>
            <a:endParaRPr lang="en-US" altLang="ja-JP" sz="1050" spc="92" dirty="0" smtClean="0">
              <a:latin typeface="Meiryo UI" panose="020B0604030504040204" pitchFamily="50" charset="-128"/>
              <a:ea typeface="Meiryo UI" panose="020B0604030504040204" pitchFamily="50" charset="-128"/>
            </a:endParaRPr>
          </a:p>
          <a:p>
            <a:pPr>
              <a:lnSpc>
                <a:spcPts val="900"/>
              </a:lnSpc>
              <a:spcBef>
                <a:spcPts val="300"/>
              </a:spcBef>
            </a:pPr>
            <a:r>
              <a:rPr lang="ja-JP" altLang="en-US" sz="1050" spc="92" dirty="0" smtClean="0">
                <a:latin typeface="Meiryo UI" panose="020B0604030504040204" pitchFamily="50" charset="-128"/>
                <a:ea typeface="Meiryo UI" panose="020B0604030504040204" pitchFamily="50" charset="-128"/>
              </a:rPr>
              <a:t>　　　　　４月　 ＩＲ整備法施行令　一部施行</a:t>
            </a:r>
            <a:endParaRPr lang="en-US" altLang="ja-JP" sz="1050" spc="92"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06876" y="421343"/>
            <a:ext cx="8485603" cy="1079796"/>
          </a:xfrm>
          <a:prstGeom prst="rect">
            <a:avLst/>
          </a:prstGeom>
          <a:noFill/>
          <a:ln>
            <a:noFill/>
            <a:prstDash val="dash"/>
          </a:ln>
        </p:spPr>
        <p:txBody>
          <a:bodyPr wrap="square" rtlCol="0" anchor="ctr">
            <a:noAutofit/>
          </a:bodyPr>
          <a:lstStyle/>
          <a:p>
            <a:pPr>
              <a:lnSpc>
                <a:spcPts val="1200"/>
              </a:lnSpc>
              <a:spcBef>
                <a:spcPts val="277"/>
              </a:spcBef>
            </a:pPr>
            <a:r>
              <a:rPr lang="ja-JP" altLang="en-US" sz="1100" spc="92" dirty="0">
                <a:latin typeface="Meiryo UI" panose="020B0604030504040204" pitchFamily="50" charset="-128"/>
                <a:ea typeface="Meiryo UI" panose="020B0604030504040204" pitchFamily="50" charset="-128"/>
              </a:rPr>
              <a:t>　</a:t>
            </a:r>
            <a:r>
              <a:rPr lang="ja-JP" altLang="en-US" sz="1100" spc="92" dirty="0" smtClean="0">
                <a:latin typeface="Meiryo UI" panose="020B0604030504040204" pitchFamily="50" charset="-128"/>
                <a:ea typeface="Meiryo UI" panose="020B0604030504040204" pitchFamily="50" charset="-128"/>
              </a:rPr>
              <a:t>人口</a:t>
            </a:r>
            <a:r>
              <a:rPr lang="ja-JP" altLang="en-US" sz="1100" spc="92" dirty="0">
                <a:latin typeface="Meiryo UI" panose="020B0604030504040204" pitchFamily="50" charset="-128"/>
                <a:ea typeface="Meiryo UI" panose="020B0604030504040204" pitchFamily="50" charset="-128"/>
              </a:rPr>
              <a:t>減少</a:t>
            </a:r>
            <a:r>
              <a:rPr lang="ja-JP" altLang="en-US" sz="1100" spc="92" dirty="0" smtClean="0">
                <a:latin typeface="Meiryo UI" panose="020B0604030504040204" pitchFamily="50" charset="-128"/>
                <a:ea typeface="Meiryo UI" panose="020B0604030504040204" pitchFamily="50" charset="-128"/>
              </a:rPr>
              <a:t>や超高齢化が進み、需要・労働力の減少などが懸念される中、</a:t>
            </a:r>
            <a:r>
              <a:rPr lang="ja-JP" altLang="en-US" sz="1100" spc="92" dirty="0">
                <a:latin typeface="Meiryo UI" panose="020B0604030504040204" pitchFamily="50" charset="-128"/>
                <a:ea typeface="Meiryo UI" panose="020B0604030504040204" pitchFamily="50" charset="-128"/>
              </a:rPr>
              <a:t>大阪の更なる成長のためには、</a:t>
            </a:r>
            <a:r>
              <a:rPr lang="ja-JP" altLang="en-US" sz="1100" spc="92" dirty="0" smtClean="0">
                <a:latin typeface="Meiryo UI" panose="020B0604030504040204" pitchFamily="50" charset="-128"/>
                <a:ea typeface="Meiryo UI" panose="020B0604030504040204" pitchFamily="50" charset="-128"/>
              </a:rPr>
              <a:t>大きなニーズと将来性がある観光産業に注力していく必要がある。また、大阪・関西は大きな人口・経済規模を有するとともに、国宝や重要文化財などの豊富な観光資源が集積しており、加えて夢洲は、広大な用地が確保でき、非日常</a:t>
            </a:r>
            <a:r>
              <a:rPr lang="ja-JP" altLang="en-US" sz="1100" spc="92" dirty="0">
                <a:latin typeface="Meiryo UI" panose="020B0604030504040204" pitchFamily="50" charset="-128"/>
                <a:ea typeface="Meiryo UI" panose="020B0604030504040204" pitchFamily="50" charset="-128"/>
              </a:rPr>
              <a:t>空間</a:t>
            </a:r>
            <a:r>
              <a:rPr lang="ja-JP" altLang="en-US" sz="1100" spc="92" dirty="0" smtClean="0">
                <a:latin typeface="Meiryo UI" panose="020B0604030504040204" pitchFamily="50" charset="-128"/>
                <a:ea typeface="Meiryo UI" panose="020B0604030504040204" pitchFamily="50" charset="-128"/>
              </a:rPr>
              <a:t>が創出できるなど、非常に高いポテンシャルを有している。　</a:t>
            </a:r>
            <a:endParaRPr lang="en-US" altLang="ja-JP" sz="1100" spc="92" dirty="0" smtClean="0">
              <a:latin typeface="Meiryo UI" panose="020B0604030504040204" pitchFamily="50" charset="-128"/>
              <a:ea typeface="Meiryo UI" panose="020B0604030504040204" pitchFamily="50" charset="-128"/>
            </a:endParaRPr>
          </a:p>
          <a:p>
            <a:pPr>
              <a:lnSpc>
                <a:spcPts val="1200"/>
              </a:lnSpc>
              <a:spcBef>
                <a:spcPts val="277"/>
              </a:spcBef>
            </a:pPr>
            <a:r>
              <a:rPr lang="ja-JP" altLang="en-US" sz="1100" spc="92" dirty="0">
                <a:latin typeface="Meiryo UI" panose="020B0604030504040204" pitchFamily="50" charset="-128"/>
                <a:ea typeface="Meiryo UI" panose="020B0604030504040204" pitchFamily="50" charset="-128"/>
              </a:rPr>
              <a:t>　</a:t>
            </a:r>
            <a:r>
              <a:rPr lang="ja-JP" altLang="en-US" sz="1100" spc="92" dirty="0" smtClean="0">
                <a:latin typeface="Meiryo UI" panose="020B0604030504040204" pitchFamily="50" charset="-128"/>
                <a:ea typeface="Meiryo UI" panose="020B0604030504040204" pitchFamily="50" charset="-128"/>
              </a:rPr>
              <a:t>大阪府・市は、</a:t>
            </a:r>
            <a:r>
              <a:rPr lang="en-US" altLang="ja-JP" sz="1100" spc="92" dirty="0" smtClean="0">
                <a:latin typeface="Meiryo UI" panose="020B0604030504040204" pitchFamily="50" charset="-128"/>
                <a:ea typeface="Meiryo UI" panose="020B0604030504040204" pitchFamily="50" charset="-128"/>
              </a:rPr>
              <a:t>IR</a:t>
            </a:r>
            <a:r>
              <a:rPr lang="ja-JP" altLang="en-US" sz="1100" spc="92" dirty="0" smtClean="0">
                <a:latin typeface="Meiryo UI" panose="020B0604030504040204" pitchFamily="50" charset="-128"/>
                <a:ea typeface="Meiryo UI" panose="020B0604030504040204" pitchFamily="50" charset="-128"/>
              </a:rPr>
              <a:t>整備法に基づき、大阪・関西が有するポテンシャルと民間の創意工夫を最大限活かしつつ、夢洲において、持続的な経済成長のエンジンとなる世界最高水準の成長型</a:t>
            </a:r>
            <a:r>
              <a:rPr lang="en-US" altLang="ja-JP" sz="1100" spc="92" dirty="0" smtClean="0">
                <a:latin typeface="Meiryo UI" panose="020B0604030504040204" pitchFamily="50" charset="-128"/>
                <a:ea typeface="Meiryo UI" panose="020B0604030504040204" pitchFamily="50" charset="-128"/>
              </a:rPr>
              <a:t>IR</a:t>
            </a:r>
            <a:r>
              <a:rPr lang="ja-JP" altLang="en-US" sz="1100" spc="92" dirty="0" smtClean="0">
                <a:latin typeface="Meiryo UI" panose="020B0604030504040204" pitchFamily="50" charset="-128"/>
                <a:ea typeface="Meiryo UI" panose="020B0604030504040204" pitchFamily="50" charset="-128"/>
              </a:rPr>
              <a:t>を実現</a:t>
            </a:r>
            <a:r>
              <a:rPr lang="ja-JP" altLang="en-US" sz="1100" spc="92" dirty="0">
                <a:latin typeface="Meiryo UI" panose="020B0604030504040204" pitchFamily="50" charset="-128"/>
                <a:ea typeface="Meiryo UI" panose="020B0604030504040204" pitchFamily="50" charset="-128"/>
              </a:rPr>
              <a:t>す</a:t>
            </a:r>
            <a:r>
              <a:rPr lang="ja-JP" altLang="en-US" sz="1100" spc="92" dirty="0" smtClean="0">
                <a:latin typeface="Meiryo UI" panose="020B0604030504040204" pitchFamily="50" charset="-128"/>
                <a:ea typeface="Meiryo UI" panose="020B0604030504040204" pitchFamily="50" charset="-128"/>
              </a:rPr>
              <a:t>ることで、観光分野の基幹産業化を図るとともに、大阪経済の更なる成長をめざしていく。</a:t>
            </a:r>
            <a:endParaRPr lang="en-US" altLang="ja-JP" sz="1100" spc="92"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484910" y="4365104"/>
            <a:ext cx="3679454" cy="284693"/>
          </a:xfrm>
          <a:prstGeom prst="rect">
            <a:avLst/>
          </a:prstGeom>
          <a:noFill/>
        </p:spPr>
        <p:txBody>
          <a:bodyPr wrap="square" rtlCol="0">
            <a:spAutoFit/>
          </a:bodyPr>
          <a:lstStyle/>
          <a:p>
            <a:pPr>
              <a:lnSpc>
                <a:spcPts val="1477"/>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立地による効果</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IR</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532196" y="4649797"/>
            <a:ext cx="4261593" cy="2080199"/>
          </a:xfrm>
          <a:prstGeom prst="rect">
            <a:avLst/>
          </a:prstGeom>
          <a:noFill/>
          <a:ln>
            <a:noFill/>
            <a:prstDash val="dash"/>
          </a:ln>
        </p:spPr>
        <p:txBody>
          <a:bodyPr wrap="square" rtlCol="0" anchor="ctr" anchorCtr="0">
            <a:noAutofit/>
          </a:bodyPr>
          <a:lstStyle/>
          <a:p>
            <a:pPr>
              <a:lnSpc>
                <a:spcPts val="1100"/>
              </a:lnSpc>
              <a:spcBef>
                <a:spcPts val="1200"/>
              </a:spcBef>
            </a:pPr>
            <a:r>
              <a:rPr lang="ja-JP" altLang="en-US" sz="1000" dirty="0" smtClean="0">
                <a:latin typeface="Meiryo UI" panose="020B0604030504040204" pitchFamily="50" charset="-128"/>
                <a:ea typeface="Meiryo UI" panose="020B0604030504040204" pitchFamily="50" charset="-128"/>
              </a:rPr>
              <a:t>◆観光振興・地域経済振興</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300"/>
              </a:spcBef>
            </a:pPr>
            <a:r>
              <a:rPr lang="ja-JP" altLang="en-US" sz="1000" dirty="0" smtClean="0">
                <a:latin typeface="Meiryo UI" panose="020B0604030504040204" pitchFamily="50" charset="-128"/>
                <a:ea typeface="Meiryo UI" panose="020B0604030504040204" pitchFamily="50" charset="-128"/>
              </a:rPr>
              <a:t>　　　経済波及効果：</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建設時</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１兆</a:t>
            </a:r>
            <a:r>
              <a:rPr lang="en-US" altLang="ja-JP" sz="1000" dirty="0" smtClean="0">
                <a:latin typeface="Meiryo UI" panose="020B0604030504040204" pitchFamily="50" charset="-128"/>
                <a:ea typeface="Meiryo UI" panose="020B0604030504040204" pitchFamily="50" charset="-128"/>
              </a:rPr>
              <a:t>2,400</a:t>
            </a:r>
            <a:r>
              <a:rPr lang="ja-JP" altLang="en-US" sz="1000" dirty="0" smtClean="0">
                <a:latin typeface="Meiryo UI" panose="020B0604030504040204" pitchFamily="50" charset="-128"/>
                <a:ea typeface="Meiryo UI" panose="020B0604030504040204" pitchFamily="50" charset="-128"/>
              </a:rPr>
              <a:t>億円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運営</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7,600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300"/>
              </a:spcBef>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雇用創出効果：</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建設時</a:t>
            </a:r>
            <a:r>
              <a:rPr lang="en-US" altLang="ja-JP" sz="1000" dirty="0" smtClean="0">
                <a:latin typeface="Meiryo UI" panose="020B0604030504040204" pitchFamily="50" charset="-128"/>
                <a:ea typeface="Meiryo UI" panose="020B0604030504040204" pitchFamily="50" charset="-128"/>
              </a:rPr>
              <a:t>) 7.5</a:t>
            </a:r>
            <a:r>
              <a:rPr lang="ja-JP" altLang="en-US" sz="1000" dirty="0" smtClean="0">
                <a:latin typeface="Meiryo UI" panose="020B0604030504040204" pitchFamily="50" charset="-128"/>
                <a:ea typeface="Meiryo UI" panose="020B0604030504040204" pitchFamily="50" charset="-128"/>
              </a:rPr>
              <a:t>万人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運営</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8.8</a:t>
            </a:r>
            <a:r>
              <a:rPr lang="ja-JP" altLang="en-US" sz="1000" dirty="0" smtClean="0">
                <a:latin typeface="Meiryo UI" panose="020B0604030504040204" pitchFamily="50" charset="-128"/>
                <a:ea typeface="Meiryo UI" panose="020B0604030504040204" pitchFamily="50" charset="-128"/>
              </a:rPr>
              <a:t>万人</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600"/>
              </a:spcBef>
            </a:pPr>
            <a:r>
              <a:rPr lang="ja-JP" altLang="en-US" sz="1000" dirty="0" smtClean="0">
                <a:latin typeface="Meiryo UI" panose="020B0604030504040204" pitchFamily="50" charset="-128"/>
                <a:ea typeface="Meiryo UI" panose="020B0604030504040204" pitchFamily="50" charset="-128"/>
              </a:rPr>
              <a:t>◆関西・西日本をはじめ、日本各地への波及効果</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600"/>
              </a:spcBef>
            </a:pPr>
            <a:r>
              <a:rPr lang="ja-JP" altLang="en-US" sz="1000" dirty="0" smtClean="0">
                <a:latin typeface="Meiryo UI" panose="020B0604030504040204" pitchFamily="50" charset="-128"/>
                <a:ea typeface="Meiryo UI" panose="020B0604030504040204" pitchFamily="50" charset="-128"/>
              </a:rPr>
              <a:t>◆公益還元（納付金・入場料等の活用）</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300"/>
              </a:spcBef>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▶住民福祉の増進、持続的な成長に向けて広く活用</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300"/>
              </a:spcBef>
            </a:pPr>
            <a:r>
              <a:rPr lang="ja-JP" altLang="en-US" sz="1000" dirty="0" smtClean="0">
                <a:latin typeface="Meiryo UI" panose="020B0604030504040204" pitchFamily="50" charset="-128"/>
                <a:ea typeface="Meiryo UI" panose="020B0604030504040204" pitchFamily="50" charset="-128"/>
              </a:rPr>
              <a:t>　　　　　　府市における収入見込み（試算）</a:t>
            </a:r>
            <a:endParaRPr lang="en-US" altLang="ja-JP" sz="1000" dirty="0" smtClean="0">
              <a:latin typeface="Meiryo UI" panose="020B0604030504040204" pitchFamily="50" charset="-128"/>
              <a:ea typeface="Meiryo UI" panose="020B0604030504040204" pitchFamily="50" charset="-128"/>
            </a:endParaRPr>
          </a:p>
          <a:p>
            <a:pPr>
              <a:lnSpc>
                <a:spcPts val="1100"/>
              </a:lnSpc>
              <a:spcBef>
                <a:spcPts val="300"/>
              </a:spcBef>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納付金・入場料：</a:t>
            </a:r>
            <a:r>
              <a:rPr lang="en-US" altLang="ja-JP" sz="1000" dirty="0" smtClean="0">
                <a:latin typeface="Meiryo UI" panose="020B0604030504040204" pitchFamily="50" charset="-128"/>
                <a:ea typeface="Meiryo UI" panose="020B0604030504040204" pitchFamily="50" charset="-128"/>
              </a:rPr>
              <a:t>700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lnSpc>
                <a:spcPts val="600"/>
              </a:lnSpc>
              <a:spcBef>
                <a:spcPts val="600"/>
              </a:spcBef>
            </a:pP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a:t>
            </a:r>
          </a:p>
          <a:p>
            <a:pPr>
              <a:lnSpc>
                <a:spcPts val="1100"/>
              </a:lnSpc>
              <a:spcBef>
                <a:spcPts val="300"/>
              </a:spcBef>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別途、税収：</a:t>
            </a:r>
            <a:r>
              <a:rPr lang="en-US" altLang="ja-JP" sz="1000" dirty="0" smtClean="0">
                <a:latin typeface="Meiryo UI" panose="020B0604030504040204" pitchFamily="50" charset="-128"/>
                <a:ea typeface="Meiryo UI" panose="020B0604030504040204" pitchFamily="50" charset="-128"/>
              </a:rPr>
              <a:t>150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2278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2"/>
          <a:srcRect l="24685" t="6645" b="34051"/>
          <a:stretch/>
        </p:blipFill>
        <p:spPr>
          <a:xfrm>
            <a:off x="4565331" y="2621827"/>
            <a:ext cx="4444526" cy="2943225"/>
          </a:xfrm>
          <a:prstGeom prst="rect">
            <a:avLst/>
          </a:prstGeom>
        </p:spPr>
      </p:pic>
      <p:sp>
        <p:nvSpPr>
          <p:cNvPr id="2" name="スライド番号プレースホルダー 1"/>
          <p:cNvSpPr>
            <a:spLocks noGrp="1"/>
          </p:cNvSpPr>
          <p:nvPr>
            <p:ph type="sldNum" sz="quarter" idx="12"/>
          </p:nvPr>
        </p:nvSpPr>
        <p:spPr>
          <a:xfrm>
            <a:off x="6876256" y="6499286"/>
            <a:ext cx="2133600" cy="365125"/>
          </a:xfrm>
        </p:spPr>
        <p:txBody>
          <a:bodyPr/>
          <a:lstStyle/>
          <a:p>
            <a:fld id="{8138B988-03A0-4C61-87A5-A6ADD3801F5D}" type="slidenum">
              <a:rPr kumimoji="1" lang="ja-JP" altLang="en-US" smtClean="0"/>
              <a:t>2</a:t>
            </a:fld>
            <a:endParaRPr kumimoji="1" lang="ja-JP" altLang="en-US"/>
          </a:p>
        </p:txBody>
      </p:sp>
      <p:sp>
        <p:nvSpPr>
          <p:cNvPr id="8" name="テキスト ボックス 7"/>
          <p:cNvSpPr txBox="1"/>
          <p:nvPr/>
        </p:nvSpPr>
        <p:spPr>
          <a:xfrm>
            <a:off x="349277" y="744329"/>
            <a:ext cx="5089784" cy="1131079"/>
          </a:xfrm>
          <a:prstGeom prst="rect">
            <a:avLst/>
          </a:prstGeom>
          <a:noFill/>
        </p:spPr>
        <p:txBody>
          <a:bodyPr wrap="square" rtlCol="0">
            <a:spAutoFit/>
          </a:bodyPr>
          <a:lstStyle/>
          <a:p>
            <a:pPr>
              <a:lnSpc>
                <a:spcPts val="1108"/>
              </a:lnSpc>
              <a:spcBef>
                <a:spcPts val="554"/>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　的</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a:p>
            <a:pPr marL="161196">
              <a:lnSpc>
                <a:spcPts val="1600"/>
              </a:lnSpc>
              <a:spcBef>
                <a:spcPts val="6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民間事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業者から、具体的な事業コンセプトの提案を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募ることにより、ＩＲ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区域整備のあり方や本事業に対するニーズ・課題等について、早い段階から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及び事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業者の相互理解を深めることで、より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良い事業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の実施に繋げるとともに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、準備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・検討の加速化を図り、国の基本方針策定後の速やかな</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RFP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実施に繋げることを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目的とする。</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0" y="0"/>
            <a:ext cx="9144000" cy="400110"/>
          </a:xfrm>
          <a:prstGeom prst="rect">
            <a:avLst/>
          </a:prstGeom>
          <a:solidFill>
            <a:schemeClr val="accent1"/>
          </a:solid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spc="138"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RFC</a:t>
            </a:r>
            <a:r>
              <a:rPr lang="ja-JP" altLang="en-US" sz="2000" b="1" spc="138"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大かっこ 30"/>
          <p:cNvSpPr/>
          <p:nvPr/>
        </p:nvSpPr>
        <p:spPr>
          <a:xfrm>
            <a:off x="706182" y="3355076"/>
            <a:ext cx="3676811" cy="361956"/>
          </a:xfrm>
          <a:prstGeom prst="bracketPair">
            <a:avLst/>
          </a:prstGeom>
          <a:ln w="63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nSpc>
                <a:spcPts val="1200"/>
              </a:lnSpc>
              <a:spcBef>
                <a:spcPts val="1200"/>
              </a:spcBef>
            </a:pPr>
            <a:r>
              <a:rPr lang="ja-JP" altLang="en-US" sz="1000" spc="92" dirty="0">
                <a:latin typeface="Meiryo UI" panose="020B0604030504040204" pitchFamily="50" charset="-128"/>
                <a:ea typeface="Meiryo UI" panose="020B0604030504040204" pitchFamily="50" charset="-128"/>
              </a:rPr>
              <a:t>なお、事業者は事業期間の満了にあたって延長を</a:t>
            </a:r>
            <a:r>
              <a:rPr lang="ja-JP" altLang="en-US" sz="1000" spc="92" dirty="0" smtClean="0">
                <a:latin typeface="Meiryo UI" panose="020B0604030504040204" pitchFamily="50" charset="-128"/>
                <a:ea typeface="Meiryo UI" panose="020B0604030504040204" pitchFamily="50" charset="-128"/>
              </a:rPr>
              <a:t>申し出ることができ、府</a:t>
            </a:r>
            <a:r>
              <a:rPr lang="ja-JP" altLang="en-US" sz="1000" spc="92" dirty="0">
                <a:latin typeface="Meiryo UI" panose="020B0604030504040204" pitchFamily="50" charset="-128"/>
                <a:ea typeface="Meiryo UI" panose="020B0604030504040204" pitchFamily="50" charset="-128"/>
              </a:rPr>
              <a:t>・市の合意が得られた場合は延長</a:t>
            </a:r>
            <a:r>
              <a:rPr lang="ja-JP" altLang="en-US" sz="1000" spc="92" dirty="0" smtClean="0">
                <a:latin typeface="Meiryo UI" panose="020B0604030504040204" pitchFamily="50" charset="-128"/>
                <a:ea typeface="Meiryo UI" panose="020B0604030504040204" pitchFamily="50" charset="-128"/>
              </a:rPr>
              <a:t>可能</a:t>
            </a:r>
            <a:endParaRPr lang="ja-JP" altLang="en-US" sz="1000" dirty="0"/>
          </a:p>
        </p:txBody>
      </p:sp>
      <p:sp>
        <p:nvSpPr>
          <p:cNvPr id="37" name="角丸四角形 36"/>
          <p:cNvSpPr/>
          <p:nvPr/>
        </p:nvSpPr>
        <p:spPr>
          <a:xfrm>
            <a:off x="574587" y="4413416"/>
            <a:ext cx="692897" cy="285595"/>
          </a:xfrm>
          <a:prstGeom prst="roundRect">
            <a:avLst/>
          </a:prstGeom>
          <a:solidFill>
            <a:schemeClr val="accent6"/>
          </a:solidFill>
          <a:ln w="12700">
            <a:noFill/>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smtClean="0">
                <a:solidFill>
                  <a:schemeClr val="bg1"/>
                </a:solidFill>
              </a:rPr>
              <a:t>所在地</a:t>
            </a:r>
            <a:endParaRPr kumimoji="1" lang="ja-JP" altLang="en-US" sz="1100" dirty="0">
              <a:solidFill>
                <a:schemeClr val="bg1"/>
              </a:solidFill>
            </a:endParaRPr>
          </a:p>
        </p:txBody>
      </p:sp>
      <p:sp>
        <p:nvSpPr>
          <p:cNvPr id="38" name="角丸四角形 37"/>
          <p:cNvSpPr/>
          <p:nvPr/>
        </p:nvSpPr>
        <p:spPr>
          <a:xfrm>
            <a:off x="583739" y="5104535"/>
            <a:ext cx="683745" cy="268469"/>
          </a:xfrm>
          <a:prstGeom prst="roundRect">
            <a:avLst/>
          </a:prstGeom>
          <a:solidFill>
            <a:schemeClr val="accent6"/>
          </a:solidFill>
          <a:ln w="12700">
            <a:noFill/>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100" dirty="0" smtClean="0">
                <a:solidFill>
                  <a:schemeClr val="bg1"/>
                </a:solidFill>
              </a:rPr>
              <a:t>その他</a:t>
            </a:r>
            <a:endParaRPr kumimoji="1" lang="ja-JP" altLang="en-US" sz="1100" dirty="0">
              <a:solidFill>
                <a:schemeClr val="bg1"/>
              </a:solidFill>
            </a:endParaRPr>
          </a:p>
        </p:txBody>
      </p:sp>
      <p:sp>
        <p:nvSpPr>
          <p:cNvPr id="39" name="角丸四角形 38"/>
          <p:cNvSpPr/>
          <p:nvPr/>
        </p:nvSpPr>
        <p:spPr>
          <a:xfrm>
            <a:off x="574587" y="4772272"/>
            <a:ext cx="680838" cy="240904"/>
          </a:xfrm>
          <a:prstGeom prst="roundRect">
            <a:avLst/>
          </a:prstGeom>
          <a:solidFill>
            <a:schemeClr val="accent6"/>
          </a:solidFill>
          <a:ln w="12700">
            <a:noFill/>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dirty="0">
                <a:solidFill>
                  <a:schemeClr val="bg1"/>
                </a:solidFill>
              </a:rPr>
              <a:t>面積</a:t>
            </a:r>
            <a:endParaRPr kumimoji="1" lang="ja-JP" altLang="en-US" sz="1100" dirty="0">
              <a:solidFill>
                <a:schemeClr val="bg1"/>
              </a:solidFill>
            </a:endParaRPr>
          </a:p>
        </p:txBody>
      </p:sp>
      <p:sp>
        <p:nvSpPr>
          <p:cNvPr id="17" name="テキスト ボックス 16"/>
          <p:cNvSpPr txBox="1"/>
          <p:nvPr/>
        </p:nvSpPr>
        <p:spPr>
          <a:xfrm>
            <a:off x="376776" y="2901540"/>
            <a:ext cx="3178766" cy="464230"/>
          </a:xfrm>
          <a:prstGeom prst="rect">
            <a:avLst/>
          </a:prstGeom>
          <a:noFill/>
        </p:spPr>
        <p:txBody>
          <a:bodyPr wrap="square" rtlCol="0">
            <a:spAutoFit/>
          </a:bodyPr>
          <a:lstStyle/>
          <a:p>
            <a:pPr>
              <a:lnSpc>
                <a:spcPts val="1108"/>
              </a:lnSpc>
              <a:spcBef>
                <a:spcPts val="554"/>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事業期間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spcBef>
                <a:spcPts val="1200"/>
              </a:spcBef>
            </a:pPr>
            <a:r>
              <a:rPr lang="ja-JP" altLang="en-US" sz="1100" spc="92" dirty="0" smtClean="0">
                <a:latin typeface="Meiryo UI" panose="020B0604030504040204" pitchFamily="50" charset="-128"/>
                <a:ea typeface="Meiryo UI" panose="020B0604030504040204" pitchFamily="50" charset="-128"/>
              </a:rPr>
              <a:t>　　</a:t>
            </a:r>
            <a:r>
              <a:rPr lang="en-US" altLang="ja-JP" sz="1100" spc="92" dirty="0" smtClean="0">
                <a:latin typeface="Meiryo UI" panose="020B0604030504040204" pitchFamily="50" charset="-128"/>
                <a:ea typeface="Meiryo UI" panose="020B0604030504040204" pitchFamily="50" charset="-128"/>
              </a:rPr>
              <a:t>35</a:t>
            </a:r>
            <a:r>
              <a:rPr lang="ja-JP" altLang="en-US" sz="1100" spc="92" dirty="0" smtClean="0">
                <a:latin typeface="Meiryo UI" panose="020B0604030504040204" pitchFamily="50" charset="-128"/>
                <a:ea typeface="Meiryo UI" panose="020B0604030504040204" pitchFamily="50" charset="-128"/>
              </a:rPr>
              <a:t>年</a:t>
            </a:r>
            <a:r>
              <a:rPr lang="ja-JP" altLang="en-US" sz="1100" spc="92" dirty="0">
                <a:latin typeface="Meiryo UI" panose="020B0604030504040204" pitchFamily="50" charset="-128"/>
                <a:ea typeface="Meiryo UI" panose="020B0604030504040204" pitchFamily="50" charset="-128"/>
              </a:rPr>
              <a:t>間</a:t>
            </a:r>
            <a:endParaRPr lang="en-US" altLang="ja-JP" sz="1100" spc="92"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9277" y="4155968"/>
            <a:ext cx="3886648" cy="233397"/>
          </a:xfrm>
          <a:prstGeom prst="rect">
            <a:avLst/>
          </a:prstGeom>
          <a:noFill/>
        </p:spPr>
        <p:txBody>
          <a:bodyPr wrap="square" rtlCol="0">
            <a:spAutoFit/>
          </a:bodyPr>
          <a:lstStyle/>
          <a:p>
            <a:pPr>
              <a:lnSpc>
                <a:spcPts val="1108"/>
              </a:lnSpc>
              <a:spcBef>
                <a:spcPts val="554"/>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ＩＲ予定区域（右図参照）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57834" y="2075026"/>
            <a:ext cx="4718221" cy="489878"/>
          </a:xfrm>
          <a:prstGeom prst="rect">
            <a:avLst/>
          </a:prstGeom>
          <a:noFill/>
        </p:spPr>
        <p:txBody>
          <a:bodyPr wrap="square" rtlCol="0">
            <a:spAutoFit/>
          </a:bodyPr>
          <a:lstStyle/>
          <a:p>
            <a:pPr>
              <a:lnSpc>
                <a:spcPts val="1108"/>
              </a:lnSpc>
              <a:spcBef>
                <a:spcPts val="554"/>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２．募集内容</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a:p>
            <a:pPr marL="161196">
              <a:lnSpc>
                <a:spcPts val="1400"/>
              </a:lnSpc>
              <a:spcBef>
                <a:spcPts val="6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整備法に規定されるＩＲ施設の設置運営事業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提案を募集</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32813" y="5722607"/>
            <a:ext cx="3886648" cy="233397"/>
          </a:xfrm>
          <a:prstGeom prst="rect">
            <a:avLst/>
          </a:prstGeom>
          <a:noFill/>
        </p:spPr>
        <p:txBody>
          <a:bodyPr wrap="square" rtlCol="0">
            <a:spAutoFit/>
          </a:bodyPr>
          <a:lstStyle/>
          <a:p>
            <a:pPr>
              <a:lnSpc>
                <a:spcPts val="1108"/>
              </a:lnSpc>
              <a:spcBef>
                <a:spcPts val="554"/>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．開業時期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28121" y="5953490"/>
            <a:ext cx="6713783" cy="261610"/>
          </a:xfrm>
          <a:prstGeom prst="rect">
            <a:avLst/>
          </a:prstGeom>
          <a:noFill/>
        </p:spPr>
        <p:txBody>
          <a:bodyPr wrap="square" rtlCol="0">
            <a:spAutoFit/>
          </a:bodyPr>
          <a:lstStyle/>
          <a:p>
            <a:pPr>
              <a:spcBef>
                <a:spcPts val="12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前</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開業をめざしつつ、世界最高水準の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の実現に向けて、開業時期も含めて、事業者の提案を募集</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305561" y="4478192"/>
            <a:ext cx="3914512" cy="1069211"/>
          </a:xfrm>
          <a:prstGeom prst="rect">
            <a:avLst/>
          </a:prstGeom>
          <a:noFill/>
          <a:ln>
            <a:noFill/>
            <a:prstDash val="dash"/>
          </a:ln>
        </p:spPr>
        <p:txBody>
          <a:bodyPr wrap="square" rtlCol="0" anchor="t" anchorCtr="0">
            <a:noAutofit/>
          </a:bodyPr>
          <a:lstStyle/>
          <a:p>
            <a:pPr>
              <a:lnSpc>
                <a:spcPts val="1100"/>
              </a:lnSpc>
              <a:spcBef>
                <a:spcPts val="300"/>
              </a:spcBef>
            </a:pPr>
            <a:r>
              <a:rPr lang="ja-JP" altLang="en-US" sz="1100" spc="92" dirty="0" smtClean="0">
                <a:latin typeface="Meiryo UI" panose="020B0604030504040204" pitchFamily="50" charset="-128"/>
                <a:ea typeface="Meiryo UI" panose="020B0604030504040204" pitchFamily="50" charset="-128"/>
              </a:rPr>
              <a:t> 大阪市此花区夢洲中１丁目の一部ほか</a:t>
            </a:r>
            <a:endParaRPr lang="en-US" altLang="ja-JP" sz="1100" spc="92" dirty="0" smtClean="0">
              <a:latin typeface="Meiryo UI" panose="020B0604030504040204" pitchFamily="50" charset="-128"/>
              <a:ea typeface="Meiryo UI" panose="020B0604030504040204" pitchFamily="50" charset="-128"/>
            </a:endParaRPr>
          </a:p>
          <a:p>
            <a:pPr>
              <a:lnSpc>
                <a:spcPts val="1100"/>
              </a:lnSpc>
              <a:spcBef>
                <a:spcPts val="300"/>
              </a:spcBef>
            </a:pPr>
            <a:endParaRPr lang="en-US" altLang="ja-JP" sz="1100" spc="92" dirty="0">
              <a:latin typeface="Meiryo UI" panose="020B0604030504040204" pitchFamily="50" charset="-128"/>
              <a:ea typeface="Meiryo UI" panose="020B0604030504040204" pitchFamily="50" charset="-128"/>
            </a:endParaRPr>
          </a:p>
          <a:p>
            <a:pPr>
              <a:lnSpc>
                <a:spcPts val="1100"/>
              </a:lnSpc>
            </a:pPr>
            <a:r>
              <a:rPr lang="ja-JP" altLang="en-US" sz="1100" spc="92" dirty="0" smtClean="0">
                <a:latin typeface="Meiryo UI" panose="020B0604030504040204" pitchFamily="50" charset="-128"/>
                <a:ea typeface="Meiryo UI" panose="020B0604030504040204" pitchFamily="50" charset="-128"/>
              </a:rPr>
              <a:t> 約</a:t>
            </a:r>
            <a:r>
              <a:rPr lang="en-US" altLang="ja-JP" sz="1100" spc="92" dirty="0" smtClean="0">
                <a:latin typeface="Meiryo UI" panose="020B0604030504040204" pitchFamily="50" charset="-128"/>
                <a:ea typeface="Meiryo UI" panose="020B0604030504040204" pitchFamily="50" charset="-128"/>
              </a:rPr>
              <a:t>49ha</a:t>
            </a:r>
            <a:r>
              <a:rPr lang="ja-JP" altLang="en-US" sz="1100" spc="92" dirty="0" smtClean="0">
                <a:latin typeface="Meiryo UI" panose="020B0604030504040204" pitchFamily="50" charset="-128"/>
                <a:ea typeface="Meiryo UI" panose="020B0604030504040204" pitchFamily="50" charset="-128"/>
              </a:rPr>
              <a:t>（敷地</a:t>
            </a:r>
            <a:r>
              <a:rPr lang="en-US" altLang="ja-JP" sz="1100" spc="92" dirty="0" smtClean="0">
                <a:latin typeface="Meiryo UI" panose="020B0604030504040204" pitchFamily="50" charset="-128"/>
                <a:ea typeface="Meiryo UI" panose="020B0604030504040204" pitchFamily="50" charset="-128"/>
              </a:rPr>
              <a:t>A:</a:t>
            </a:r>
            <a:r>
              <a:rPr lang="ja-JP" altLang="en-US" sz="1100" spc="92" dirty="0" smtClean="0">
                <a:latin typeface="Meiryo UI" panose="020B0604030504040204" pitchFamily="50" charset="-128"/>
                <a:ea typeface="Meiryo UI" panose="020B0604030504040204" pitchFamily="50" charset="-128"/>
              </a:rPr>
              <a:t>約</a:t>
            </a:r>
            <a:r>
              <a:rPr lang="en-US" altLang="ja-JP" sz="1100" spc="92" dirty="0" smtClean="0">
                <a:latin typeface="Meiryo UI" panose="020B0604030504040204" pitchFamily="50" charset="-128"/>
                <a:ea typeface="Meiryo UI" panose="020B0604030504040204" pitchFamily="50" charset="-128"/>
              </a:rPr>
              <a:t>39ha</a:t>
            </a:r>
            <a:r>
              <a:rPr lang="ja-JP" altLang="en-US" sz="1100" spc="92" dirty="0" smtClean="0">
                <a:latin typeface="Meiryo UI" panose="020B0604030504040204" pitchFamily="50" charset="-128"/>
                <a:ea typeface="Meiryo UI" panose="020B0604030504040204" pitchFamily="50" charset="-128"/>
              </a:rPr>
              <a:t>　</a:t>
            </a:r>
            <a:r>
              <a:rPr lang="en-US" altLang="ja-JP" sz="1100" spc="92" dirty="0" smtClean="0">
                <a:latin typeface="Meiryo UI" panose="020B0604030504040204" pitchFamily="50" charset="-128"/>
                <a:ea typeface="Meiryo UI" panose="020B0604030504040204" pitchFamily="50" charset="-128"/>
              </a:rPr>
              <a:t>B:</a:t>
            </a:r>
            <a:r>
              <a:rPr lang="ja-JP" altLang="en-US" sz="1100" spc="92" dirty="0" smtClean="0">
                <a:latin typeface="Meiryo UI" panose="020B0604030504040204" pitchFamily="50" charset="-128"/>
                <a:ea typeface="Meiryo UI" panose="020B0604030504040204" pitchFamily="50" charset="-128"/>
              </a:rPr>
              <a:t>約</a:t>
            </a:r>
            <a:r>
              <a:rPr lang="en-US" altLang="ja-JP" sz="1100" spc="92" dirty="0" smtClean="0">
                <a:latin typeface="Meiryo UI" panose="020B0604030504040204" pitchFamily="50" charset="-128"/>
                <a:ea typeface="Meiryo UI" panose="020B0604030504040204" pitchFamily="50" charset="-128"/>
              </a:rPr>
              <a:t>10ha</a:t>
            </a:r>
            <a:r>
              <a:rPr lang="ja-JP" altLang="en-US" sz="1100" spc="92" dirty="0" smtClean="0">
                <a:latin typeface="Meiryo UI" panose="020B0604030504040204" pitchFamily="50" charset="-128"/>
                <a:ea typeface="Meiryo UI" panose="020B0604030504040204" pitchFamily="50" charset="-128"/>
              </a:rPr>
              <a:t>）</a:t>
            </a:r>
            <a:endParaRPr lang="en-US" altLang="ja-JP" sz="1100" spc="92" dirty="0" smtClean="0">
              <a:latin typeface="Meiryo UI" panose="020B0604030504040204" pitchFamily="50" charset="-128"/>
              <a:ea typeface="Meiryo UI" panose="020B0604030504040204" pitchFamily="50" charset="-128"/>
            </a:endParaRPr>
          </a:p>
          <a:p>
            <a:pPr>
              <a:lnSpc>
                <a:spcPts val="1100"/>
              </a:lnSpc>
              <a:spcBef>
                <a:spcPts val="300"/>
              </a:spcBef>
            </a:pPr>
            <a:endParaRPr lang="en-US" altLang="ja-JP" sz="1100" spc="92" dirty="0" smtClean="0">
              <a:latin typeface="Meiryo UI" panose="020B0604030504040204" pitchFamily="50" charset="-128"/>
              <a:ea typeface="Meiryo UI" panose="020B0604030504040204" pitchFamily="50" charset="-128"/>
            </a:endParaRPr>
          </a:p>
          <a:p>
            <a:pPr>
              <a:lnSpc>
                <a:spcPts val="900"/>
              </a:lnSpc>
            </a:pPr>
            <a:r>
              <a:rPr lang="ja-JP" altLang="en-US" sz="1100" spc="92" dirty="0">
                <a:latin typeface="Meiryo UI" panose="020B0604030504040204" pitchFamily="50" charset="-128"/>
                <a:ea typeface="Meiryo UI" panose="020B0604030504040204" pitchFamily="50" charset="-128"/>
              </a:rPr>
              <a:t> </a:t>
            </a:r>
            <a:r>
              <a:rPr lang="ja-JP" altLang="en-US" sz="1100" spc="92" dirty="0" smtClean="0">
                <a:latin typeface="Meiryo UI" panose="020B0604030504040204" pitchFamily="50" charset="-128"/>
                <a:ea typeface="Meiryo UI" panose="020B0604030504040204" pitchFamily="50" charset="-128"/>
              </a:rPr>
              <a:t>敷地</a:t>
            </a:r>
            <a:r>
              <a:rPr lang="en-US" altLang="ja-JP" sz="1100" spc="92" dirty="0" smtClean="0">
                <a:latin typeface="Meiryo UI" panose="020B0604030504040204" pitchFamily="50" charset="-128"/>
                <a:ea typeface="Meiryo UI" panose="020B0604030504040204" pitchFamily="50" charset="-128"/>
              </a:rPr>
              <a:t>D</a:t>
            </a:r>
            <a:r>
              <a:rPr lang="ja-JP" altLang="en-US" sz="1100" spc="92" dirty="0" smtClean="0">
                <a:latin typeface="Meiryo UI" panose="020B0604030504040204" pitchFamily="50" charset="-128"/>
                <a:ea typeface="Meiryo UI" panose="020B0604030504040204" pitchFamily="50" charset="-128"/>
              </a:rPr>
              <a:t>（約</a:t>
            </a:r>
            <a:r>
              <a:rPr lang="en-US" altLang="ja-JP" sz="1100" spc="92" dirty="0" smtClean="0">
                <a:latin typeface="Meiryo UI" panose="020B0604030504040204" pitchFamily="50" charset="-128"/>
                <a:ea typeface="Meiryo UI" panose="020B0604030504040204" pitchFamily="50" charset="-128"/>
              </a:rPr>
              <a:t>9ha</a:t>
            </a:r>
            <a:r>
              <a:rPr lang="ja-JP" altLang="en-US" sz="1100" spc="92" dirty="0" smtClean="0">
                <a:latin typeface="Meiryo UI" panose="020B0604030504040204" pitchFamily="50" charset="-128"/>
                <a:ea typeface="Meiryo UI" panose="020B0604030504040204" pitchFamily="50" charset="-128"/>
              </a:rPr>
              <a:t>）は、将来的なＩＲ区域の拡張用地と</a:t>
            </a:r>
            <a:endParaRPr lang="en-US" altLang="ja-JP" sz="1100" spc="92" dirty="0" smtClean="0">
              <a:latin typeface="Meiryo UI" panose="020B0604030504040204" pitchFamily="50" charset="-128"/>
              <a:ea typeface="Meiryo UI" panose="020B0604030504040204" pitchFamily="50" charset="-128"/>
            </a:endParaRPr>
          </a:p>
          <a:p>
            <a:pPr>
              <a:lnSpc>
                <a:spcPts val="1100"/>
              </a:lnSpc>
            </a:pPr>
            <a:r>
              <a:rPr lang="ja-JP" altLang="en-US" sz="1100" spc="92" dirty="0" smtClean="0">
                <a:latin typeface="Meiryo UI" panose="020B0604030504040204" pitchFamily="50" charset="-128"/>
                <a:ea typeface="Meiryo UI" panose="020B0604030504040204" pitchFamily="50" charset="-128"/>
              </a:rPr>
              <a:t> 位置付け</a:t>
            </a:r>
            <a:endParaRPr lang="en-US" altLang="ja-JP" sz="1100" spc="92"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24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38630" y="6492875"/>
            <a:ext cx="1994701" cy="365125"/>
          </a:xfrm>
        </p:spPr>
        <p:txBody>
          <a:bodyPr/>
          <a:lstStyle/>
          <a:p>
            <a:fld id="{8138B988-03A0-4C61-87A5-A6ADD3801F5D}" type="slidenum">
              <a:rPr kumimoji="1" lang="ja-JP" altLang="en-US" smtClean="0"/>
              <a:t>3</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3984824670"/>
              </p:ext>
            </p:extLst>
          </p:nvPr>
        </p:nvGraphicFramePr>
        <p:xfrm>
          <a:off x="467544" y="675112"/>
          <a:ext cx="8496943" cy="6030093"/>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val="3299572889"/>
                    </a:ext>
                  </a:extLst>
                </a:gridCol>
                <a:gridCol w="1728192">
                  <a:extLst>
                    <a:ext uri="{9D8B030D-6E8A-4147-A177-3AD203B41FA5}">
                      <a16:colId xmlns:a16="http://schemas.microsoft.com/office/drawing/2014/main" val="4174568977"/>
                    </a:ext>
                  </a:extLst>
                </a:gridCol>
                <a:gridCol w="5256584">
                  <a:extLst>
                    <a:ext uri="{9D8B030D-6E8A-4147-A177-3AD203B41FA5}">
                      <a16:colId xmlns:a16="http://schemas.microsoft.com/office/drawing/2014/main" val="3902372171"/>
                    </a:ext>
                  </a:extLst>
                </a:gridCol>
              </a:tblGrid>
              <a:tr h="382040">
                <a:tc>
                  <a:txBody>
                    <a:bodyPr/>
                    <a:lstStyle/>
                    <a:p>
                      <a:pPr algn="ctr"/>
                      <a:r>
                        <a:rPr kumimoji="1" lang="ja-JP" altLang="en-US" sz="1100" dirty="0" smtClean="0">
                          <a:latin typeface="Meiryo UI" panose="020B0604030504040204" pitchFamily="50" charset="-128"/>
                          <a:ea typeface="Meiryo UI" panose="020B0604030504040204" pitchFamily="50" charset="-128"/>
                        </a:rPr>
                        <a:t>項　目</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内　　容</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hMerge="1">
                  <a:txBody>
                    <a:bodyPr/>
                    <a:lstStyle/>
                    <a:p>
                      <a:endParaRPr kumimoji="1" lang="ja-JP" altLang="en-US"/>
                    </a:p>
                  </a:txBody>
                  <a:tcPr/>
                </a:tc>
                <a:extLst>
                  <a:ext uri="{0D108BD9-81ED-4DB2-BD59-A6C34878D82A}">
                    <a16:rowId xmlns:a16="http://schemas.microsoft.com/office/drawing/2014/main" val="4249866174"/>
                  </a:ext>
                </a:extLst>
              </a:tr>
              <a:tr h="621823">
                <a:tc rowSpan="4">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中核施設の</a:t>
                      </a:r>
                      <a:endParaRPr kumimoji="1" lang="en-US" altLang="ja-JP"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設置・運営</a:t>
                      </a:r>
                    </a:p>
                    <a:p>
                      <a:pPr algn="ctr">
                        <a:spcBef>
                          <a:spcPts val="600"/>
                        </a:spcBef>
                      </a:pP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MICE</a:t>
                      </a:r>
                      <a:r>
                        <a:rPr kumimoji="1" lang="ja-JP" altLang="en-US" sz="1100" dirty="0" smtClean="0">
                          <a:latin typeface="Meiryo UI" panose="020B0604030504040204" pitchFamily="50" charset="-128"/>
                          <a:ea typeface="Meiryo UI" panose="020B0604030504040204" pitchFamily="50" charset="-128"/>
                        </a:rPr>
                        <a:t>施設　　　　　</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l">
                        <a:lnSpc>
                          <a:spcPct val="100000"/>
                        </a:lnSpc>
                        <a:spcBef>
                          <a:spcPts val="300"/>
                        </a:spcBef>
                      </a:pP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日本最大の複合</a:t>
                      </a:r>
                      <a:r>
                        <a:rPr kumimoji="1" lang="en-US" altLang="ja-JP" sz="1050" dirty="0" smtClean="0">
                          <a:solidFill>
                            <a:schemeClr val="tx1"/>
                          </a:solidFill>
                          <a:latin typeface="Meiryo UI" panose="020B0604030504040204" pitchFamily="50" charset="-128"/>
                          <a:ea typeface="Meiryo UI" panose="020B0604030504040204" pitchFamily="50" charset="-128"/>
                        </a:rPr>
                        <a:t>MICE</a:t>
                      </a:r>
                      <a:r>
                        <a:rPr kumimoji="1" lang="ja-JP" altLang="en-US" sz="1050" dirty="0" smtClean="0">
                          <a:solidFill>
                            <a:schemeClr val="tx1"/>
                          </a:solidFill>
                          <a:latin typeface="Meiryo UI" panose="020B0604030504040204" pitchFamily="50" charset="-128"/>
                          <a:ea typeface="Meiryo UI" panose="020B0604030504040204" pitchFamily="50" charset="-128"/>
                        </a:rPr>
                        <a:t>施設</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l">
                        <a:lnSpc>
                          <a:spcPct val="100000"/>
                        </a:lnSpc>
                        <a:spcBef>
                          <a:spcPts val="300"/>
                        </a:spcBef>
                      </a:pPr>
                      <a:r>
                        <a:rPr kumimoji="1" lang="ja-JP" altLang="en-US" sz="1050" dirty="0" smtClean="0">
                          <a:latin typeface="Meiryo UI" panose="020B0604030504040204" pitchFamily="50" charset="-128"/>
                          <a:ea typeface="Meiryo UI" panose="020B0604030504040204" pitchFamily="50" charset="-128"/>
                        </a:rPr>
                        <a:t>　　　国際会議場：最大国際会議室　</a:t>
                      </a:r>
                      <a:r>
                        <a:rPr kumimoji="1" lang="en-US" altLang="ja-JP" sz="1050" dirty="0" smtClean="0">
                          <a:latin typeface="Meiryo UI" panose="020B0604030504040204" pitchFamily="50" charset="-128"/>
                          <a:ea typeface="Meiryo UI" panose="020B0604030504040204" pitchFamily="50" charset="-128"/>
                        </a:rPr>
                        <a:t>6,000</a:t>
                      </a:r>
                      <a:r>
                        <a:rPr kumimoji="1" lang="ja-JP" altLang="en-US" sz="1050" dirty="0" smtClean="0">
                          <a:latin typeface="Meiryo UI" panose="020B0604030504040204" pitchFamily="50" charset="-128"/>
                          <a:ea typeface="Meiryo UI" panose="020B0604030504040204" pitchFamily="50" charset="-128"/>
                        </a:rPr>
                        <a:t>人以上、同数以上収容可能な中小会議室群　</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　　　展示等施設：</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万㎡以上</a:t>
                      </a:r>
                      <a:endParaRPr kumimoji="1" lang="en-US" altLang="ja-JP" sz="1050" dirty="0" smtClean="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4025562799"/>
                  </a:ext>
                </a:extLst>
              </a:tr>
              <a:tr h="45644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魅力増進施設</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＜魅力の創造・発信拠点の形成＞</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　　　日本の観光魅力を幅広く世界に向けて発信する施設の整備</a:t>
                      </a:r>
                      <a:endParaRPr kumimoji="1" lang="en-US" altLang="ja-JP" sz="1050" dirty="0" smtClean="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0002"/>
                  </a:ext>
                </a:extLst>
              </a:tr>
              <a:tr h="52282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送客施設</a:t>
                      </a:r>
                      <a:endParaRPr kumimoji="1" lang="en-US" altLang="ja-JP" sz="1100" dirty="0" smtClean="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＜日本観光のゲートウェイの形成＞</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　　　日本各地の観光情報を発信するとともに、ツアーの企画・提案や、予約など必要なサービスを</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　　　ワンストップで手配する機能を有する施設の整備</a:t>
                      </a:r>
                      <a:endParaRPr kumimoji="1" lang="en-US" altLang="ja-JP" sz="1050" dirty="0" smtClean="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0003"/>
                  </a:ext>
                </a:extLst>
              </a:tr>
              <a:tr h="435683">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宿泊施設</a:t>
                      </a:r>
                      <a:endParaRPr kumimoji="1" lang="en-US" altLang="ja-JP" sz="1100" dirty="0" smtClean="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＜利用者需要の高度化・多様化に対応した宿泊施設の整備＞</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3,000</a:t>
                      </a:r>
                      <a:r>
                        <a:rPr kumimoji="1" lang="ja-JP" altLang="en-US" sz="1050" dirty="0" smtClean="0">
                          <a:latin typeface="Meiryo UI" panose="020B0604030504040204" pitchFamily="50" charset="-128"/>
                          <a:ea typeface="Meiryo UI" panose="020B0604030504040204" pitchFamily="50" charset="-128"/>
                        </a:rPr>
                        <a:t>室以上の様々なタイプの客室を提供し、多様なニーズに対応できる宿泊施設の整備</a:t>
                      </a:r>
                      <a:endParaRPr kumimoji="1" lang="ja-JP" altLang="en-US" sz="105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0004"/>
                  </a:ext>
                </a:extLst>
              </a:tr>
              <a:tr h="256792">
                <a:tc rowSpan="2">
                  <a:txBody>
                    <a:bodyPr/>
                    <a:lstStyle/>
                    <a:p>
                      <a:pPr algn="ctr">
                        <a:spcBef>
                          <a:spcPts val="0"/>
                        </a:spcBef>
                      </a:pPr>
                      <a:r>
                        <a:rPr kumimoji="1" lang="ja-JP" altLang="en-US" sz="1100" dirty="0" smtClean="0">
                          <a:latin typeface="Meiryo UI" panose="020B0604030504040204" pitchFamily="50" charset="-128"/>
                          <a:ea typeface="Meiryo UI" panose="020B0604030504040204" pitchFamily="50" charset="-128"/>
                        </a:rPr>
                        <a:t>中核施設以外の</a:t>
                      </a:r>
                      <a:endParaRPr kumimoji="1" lang="en-US" altLang="ja-JP" sz="1100" dirty="0" smtClean="0">
                        <a:latin typeface="Meiryo UI" panose="020B0604030504040204" pitchFamily="50" charset="-128"/>
                        <a:ea typeface="Meiryo UI" panose="020B0604030504040204" pitchFamily="50" charset="-128"/>
                      </a:endParaRPr>
                    </a:p>
                    <a:p>
                      <a:pPr algn="ctr">
                        <a:spcBef>
                          <a:spcPts val="0"/>
                        </a:spcBef>
                      </a:pPr>
                      <a:r>
                        <a:rPr kumimoji="1" lang="ja-JP" altLang="en-US" sz="1100" dirty="0" smtClean="0">
                          <a:latin typeface="Meiryo UI" panose="020B0604030504040204" pitchFamily="50" charset="-128"/>
                          <a:ea typeface="Meiryo UI" panose="020B0604030504040204" pitchFamily="50" charset="-128"/>
                        </a:rPr>
                        <a:t>施設等の設置・運営</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エンターテイメント拠点</a:t>
                      </a:r>
                      <a:endParaRPr kumimoji="1" lang="en-US" altLang="ja-JP" sz="11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の形成</a:t>
                      </a:r>
                      <a:endParaRPr kumimoji="1" lang="en-US" altLang="ja-JP" sz="1100" dirty="0" smtClean="0">
                        <a:latin typeface="Meiryo UI" panose="020B0604030504040204" pitchFamily="50" charset="-128"/>
                        <a:ea typeface="Meiryo UI" panose="020B0604030504040204" pitchFamily="50" charset="-128"/>
                      </a:endParaRPr>
                    </a:p>
                  </a:txBody>
                  <a:tcPr marL="84406" marR="84406" marT="42203" marB="42203" anchor="ctr"/>
                </a:tc>
                <a:tc>
                  <a:txBody>
                    <a:bodyPr/>
                    <a:lstStyle/>
                    <a:p>
                      <a:pPr algn="l">
                        <a:lnSpc>
                          <a:spcPct val="100000"/>
                        </a:lnSpc>
                        <a:spcBef>
                          <a:spcPts val="300"/>
                        </a:spcBef>
                      </a:pPr>
                      <a:r>
                        <a:rPr kumimoji="1" lang="ja-JP" altLang="en-US" sz="1050" dirty="0" smtClean="0">
                          <a:latin typeface="Meiryo UI" panose="020B0604030504040204" pitchFamily="50" charset="-128"/>
                          <a:ea typeface="Meiryo UI" panose="020B0604030504040204" pitchFamily="50" charset="-128"/>
                        </a:rPr>
                        <a:t>大阪</a:t>
                      </a:r>
                      <a:r>
                        <a:rPr kumimoji="1" lang="en-US" altLang="ja-JP" sz="1050" dirty="0" smtClean="0">
                          <a:latin typeface="Meiryo UI" panose="020B0604030504040204" pitchFamily="50" charset="-128"/>
                          <a:ea typeface="Meiryo UI" panose="020B0604030504040204" pitchFamily="50" charset="-128"/>
                        </a:rPr>
                        <a:t>IR</a:t>
                      </a:r>
                      <a:r>
                        <a:rPr kumimoji="1" lang="ja-JP" altLang="en-US" sz="1050" dirty="0" smtClean="0">
                          <a:latin typeface="Meiryo UI" panose="020B0604030504040204" pitchFamily="50" charset="-128"/>
                          <a:ea typeface="Meiryo UI" panose="020B0604030504040204" pitchFamily="50" charset="-128"/>
                        </a:rPr>
                        <a:t>の象徴となるような多彩なエンターテイメント施設・機能の導入　　など</a:t>
                      </a:r>
                      <a:endParaRPr kumimoji="1" lang="en-US" altLang="ja-JP" sz="1050" dirty="0" smtClean="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746229677"/>
                  </a:ext>
                </a:extLst>
              </a:tr>
              <a:tr h="25679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国際競争力を有する</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リゾート形成</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大阪の新たなランドマークとなる非日常を感じられる都市空間・都市景観の形成　など</a:t>
                      </a:r>
                      <a:endParaRPr kumimoji="1" lang="ja-JP" altLang="en-US" sz="105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4069429746"/>
                  </a:ext>
                </a:extLst>
              </a:tr>
              <a:tr h="521651">
                <a:tc>
                  <a:txBody>
                    <a:bodyPr/>
                    <a:lstStyle/>
                    <a:p>
                      <a:pPr algn="ctr">
                        <a:lnSpc>
                          <a:spcPts val="1000"/>
                        </a:lnSpc>
                        <a:spcBef>
                          <a:spcPts val="300"/>
                        </a:spcBef>
                      </a:pPr>
                      <a:r>
                        <a:rPr kumimoji="1" lang="en-US" altLang="ja-JP" sz="1100" dirty="0" smtClean="0">
                          <a:latin typeface="Meiryo UI" panose="020B0604030504040204" pitchFamily="50" charset="-128"/>
                          <a:ea typeface="Meiryo UI" panose="020B0604030504040204" pitchFamily="50" charset="-128"/>
                        </a:rPr>
                        <a:t>IR</a:t>
                      </a:r>
                      <a:r>
                        <a:rPr kumimoji="1" lang="ja-JP" altLang="en-US" sz="1100" dirty="0" smtClean="0">
                          <a:latin typeface="Meiryo UI" panose="020B0604030504040204" pitchFamily="50" charset="-128"/>
                          <a:ea typeface="Meiryo UI" panose="020B0604030504040204" pitchFamily="50" charset="-128"/>
                        </a:rPr>
                        <a:t>の魅力・持続</a:t>
                      </a:r>
                      <a:endParaRPr kumimoji="1" lang="en-US" altLang="ja-JP" sz="1100" dirty="0" smtClean="0">
                        <a:latin typeface="Meiryo UI" panose="020B0604030504040204" pitchFamily="50" charset="-128"/>
                        <a:ea typeface="Meiryo UI" panose="020B0604030504040204" pitchFamily="50" charset="-128"/>
                      </a:endParaRPr>
                    </a:p>
                    <a:p>
                      <a:pPr algn="ctr">
                        <a:lnSpc>
                          <a:spcPts val="1000"/>
                        </a:lnSpc>
                        <a:spcBef>
                          <a:spcPts val="300"/>
                        </a:spcBef>
                      </a:pPr>
                      <a:r>
                        <a:rPr kumimoji="1" lang="ja-JP" altLang="en-US" sz="1100" dirty="0" smtClean="0">
                          <a:latin typeface="Meiryo UI" panose="020B0604030504040204" pitchFamily="50" charset="-128"/>
                          <a:ea typeface="Meiryo UI" panose="020B0604030504040204" pitchFamily="50" charset="-128"/>
                        </a:rPr>
                        <a:t>可能性を高める取組み</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gridSpan="2">
                  <a:txBody>
                    <a:bodyPr/>
                    <a:lstStyle/>
                    <a:p>
                      <a:pPr algn="l">
                        <a:lnSpc>
                          <a:spcPct val="100000"/>
                        </a:lnSpc>
                        <a:spcBef>
                          <a:spcPts val="300"/>
                        </a:spcBef>
                      </a:pPr>
                      <a:r>
                        <a:rPr kumimoji="1" lang="ja-JP" altLang="en-US" sz="1050" dirty="0" smtClean="0">
                          <a:latin typeface="Meiryo UI" panose="020B0604030504040204" pitchFamily="50" charset="-128"/>
                          <a:ea typeface="Meiryo UI" panose="020B0604030504040204" pitchFamily="50" charset="-128"/>
                        </a:rPr>
                        <a:t>・</a:t>
                      </a:r>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スマートなまちづくり　　　・</a:t>
                      </a:r>
                      <a:r>
                        <a:rPr kumimoji="1" lang="ja-JP" altLang="en-US" sz="1050" baseline="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危機管理・防災対策　　など</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hMerge="1">
                  <a:txBody>
                    <a:bodyPr/>
                    <a:lstStyle/>
                    <a:p>
                      <a:endParaRPr kumimoji="1" lang="ja-JP" altLang="en-US"/>
                    </a:p>
                  </a:txBody>
                  <a:tcPr/>
                </a:tc>
                <a:extLst>
                  <a:ext uri="{0D108BD9-81ED-4DB2-BD59-A6C34878D82A}">
                    <a16:rowId xmlns:a16="http://schemas.microsoft.com/office/drawing/2014/main" val="355976742"/>
                  </a:ext>
                </a:extLst>
              </a:tr>
              <a:tr h="521651">
                <a:tc rowSpan="2">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懸念事項対策</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l">
                        <a:lnSpc>
                          <a:spcPct val="100000"/>
                        </a:lnSpc>
                        <a:spcBef>
                          <a:spcPts val="300"/>
                        </a:spcBef>
                      </a:pPr>
                      <a:r>
                        <a:rPr kumimoji="1" lang="ja-JP" altLang="en-US" sz="1100" dirty="0" smtClean="0">
                          <a:latin typeface="Meiryo UI" panose="020B0604030504040204" pitchFamily="50" charset="-128"/>
                          <a:ea typeface="Meiryo UI" panose="020B0604030504040204" pitchFamily="50" charset="-128"/>
                        </a:rPr>
                        <a:t>ギャンブル依存症対策　　　</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l">
                        <a:lnSpc>
                          <a:spcPct val="100000"/>
                        </a:lnSpc>
                        <a:spcBef>
                          <a:spcPts val="200"/>
                        </a:spcBef>
                      </a:pPr>
                      <a:r>
                        <a:rPr kumimoji="1" lang="ja-JP" altLang="en-US" sz="1050" dirty="0" smtClean="0">
                          <a:latin typeface="Meiryo UI" panose="020B0604030504040204" pitchFamily="50" charset="-128"/>
                          <a:ea typeface="Meiryo UI" panose="020B0604030504040204" pitchFamily="50" charset="-128"/>
                        </a:rPr>
                        <a:t>法に基づく対策に加え、府市独自に事業者に求める対策（本人申告による賭け金額等の上限設定、</a:t>
                      </a:r>
                      <a:r>
                        <a:rPr kumimoji="1" lang="en-US" altLang="ja-JP" sz="1050" dirty="0" smtClean="0">
                          <a:latin typeface="Meiryo UI" panose="020B0604030504040204" pitchFamily="50" charset="-128"/>
                          <a:ea typeface="Meiryo UI" panose="020B0604030504040204" pitchFamily="50" charset="-128"/>
                        </a:rPr>
                        <a:t>24</a:t>
                      </a:r>
                      <a:r>
                        <a:rPr kumimoji="1" lang="ja-JP" altLang="en-US" sz="1050" dirty="0" smtClean="0">
                          <a:latin typeface="Meiryo UI" panose="020B0604030504040204" pitchFamily="50" charset="-128"/>
                          <a:ea typeface="Meiryo UI" panose="020B0604030504040204" pitchFamily="50" charset="-128"/>
                        </a:rPr>
                        <a:t>時間・</a:t>
                      </a:r>
                      <a:r>
                        <a:rPr kumimoji="1" lang="en-US" altLang="ja-JP" sz="1050" dirty="0" smtClean="0">
                          <a:latin typeface="Meiryo UI" panose="020B0604030504040204" pitchFamily="50" charset="-128"/>
                          <a:ea typeface="Meiryo UI" panose="020B0604030504040204" pitchFamily="50" charset="-128"/>
                        </a:rPr>
                        <a:t>365</a:t>
                      </a:r>
                      <a:r>
                        <a:rPr kumimoji="1" lang="ja-JP" altLang="en-US" sz="1050" dirty="0" smtClean="0">
                          <a:latin typeface="Meiryo UI" panose="020B0604030504040204" pitchFamily="50" charset="-128"/>
                          <a:ea typeface="Meiryo UI" panose="020B0604030504040204" pitchFamily="50" charset="-128"/>
                        </a:rPr>
                        <a:t>日利用可能な相談体制の整備等）の実施</a:t>
                      </a:r>
                      <a:endParaRPr kumimoji="1" lang="en-US" altLang="ja-JP" sz="1050" dirty="0" smtClean="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234936145"/>
                  </a:ext>
                </a:extLst>
              </a:tr>
              <a:tr h="502435">
                <a:tc vMerge="1">
                  <a:txBody>
                    <a:bodyPr/>
                    <a:lstStyle/>
                    <a:p>
                      <a:endParaRPr kumimoji="1" lang="ja-JP" altLang="en-US"/>
                    </a:p>
                  </a:txBody>
                  <a:tcPr/>
                </a:tc>
                <a:tc>
                  <a:txBody>
                    <a:bodyPr/>
                    <a:lstStyle/>
                    <a:p>
                      <a:pPr algn="l">
                        <a:lnSpc>
                          <a:spcPct val="100000"/>
                        </a:lnSpc>
                        <a:spcBef>
                          <a:spcPts val="300"/>
                        </a:spcBef>
                      </a:pPr>
                      <a:r>
                        <a:rPr kumimoji="1" lang="ja-JP" altLang="en-US" sz="1100" dirty="0" smtClean="0">
                          <a:latin typeface="Meiryo UI" panose="020B0604030504040204" pitchFamily="50" charset="-128"/>
                          <a:ea typeface="Meiryo UI" panose="020B0604030504040204" pitchFamily="50" charset="-128"/>
                        </a:rPr>
                        <a:t>治安・地域風俗環境対策</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l">
                        <a:lnSpc>
                          <a:spcPct val="100000"/>
                        </a:lnSpc>
                        <a:spcBef>
                          <a:spcPts val="200"/>
                        </a:spcBef>
                      </a:pPr>
                      <a:r>
                        <a:rPr kumimoji="1" lang="ja-JP" altLang="en-US" sz="1050" b="0" dirty="0" smtClean="0">
                          <a:solidFill>
                            <a:schemeClr val="tx1"/>
                          </a:solidFill>
                          <a:latin typeface="Meiryo UI" panose="020B0604030504040204" pitchFamily="50" charset="-128"/>
                          <a:ea typeface="Meiryo UI" panose="020B0604030504040204" pitchFamily="50" charset="-128"/>
                        </a:rPr>
                        <a:t>自主的な防犯対策及び警備の徹底や、組織犯罪対策・暴力団等反社会的勢力対策等の万全の対策の実施</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0010"/>
                  </a:ext>
                </a:extLst>
              </a:tr>
              <a:tr h="1012873">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rPr>
                        <a:t>費用負担</a:t>
                      </a:r>
                    </a:p>
                  </a:txBody>
                  <a:tcPr marL="84406" marR="84406" marT="42203" marB="42203" anchor="ctr"/>
                </a:tc>
                <a:tc gridSpan="2">
                  <a:txBody>
                    <a:bodyPr/>
                    <a:lstStyle/>
                    <a:p>
                      <a:pPr marL="174625" indent="-174625">
                        <a:lnSpc>
                          <a:spcPct val="100000"/>
                        </a:lnSpc>
                        <a:spcBef>
                          <a:spcPts val="300"/>
                        </a:spcBef>
                      </a:pPr>
                      <a:r>
                        <a:rPr lang="ja-JP" altLang="en-US" sz="1050" dirty="0" smtClean="0">
                          <a:latin typeface="Meiryo UI" panose="020B0604030504040204" pitchFamily="50" charset="-128"/>
                          <a:ea typeface="Meiryo UI" panose="020B0604030504040204" pitchFamily="50" charset="-128"/>
                        </a:rPr>
                        <a:t>・　事業者は、本事業の実施に必要な全ての費用を負担</a:t>
                      </a:r>
                    </a:p>
                    <a:p>
                      <a:pPr marL="268288" indent="-268288">
                        <a:lnSpc>
                          <a:spcPct val="100000"/>
                        </a:lnSpc>
                        <a:spcBef>
                          <a:spcPts val="300"/>
                        </a:spcBef>
                      </a:pPr>
                      <a:r>
                        <a:rPr lang="ja-JP" altLang="en-US" sz="1050" dirty="0" smtClean="0">
                          <a:latin typeface="Meiryo UI" panose="020B0604030504040204" pitchFamily="50" charset="-128"/>
                          <a:ea typeface="Meiryo UI" panose="020B0604030504040204" pitchFamily="50" charset="-128"/>
                        </a:rPr>
                        <a:t>・　事業者は、市有地の購入または借地に係る費用を市に支払う</a:t>
                      </a:r>
                    </a:p>
                    <a:p>
                      <a:pPr marL="174625" indent="-174625">
                        <a:lnSpc>
                          <a:spcPct val="100000"/>
                        </a:lnSpc>
                        <a:spcBef>
                          <a:spcPts val="300"/>
                        </a:spcBef>
                      </a:pPr>
                      <a:r>
                        <a:rPr lang="ja-JP" altLang="en-US" sz="1050" dirty="0" smtClean="0">
                          <a:latin typeface="Meiryo UI" panose="020B0604030504040204" pitchFamily="50" charset="-128"/>
                          <a:ea typeface="Meiryo UI" panose="020B0604030504040204" pitchFamily="50" charset="-128"/>
                        </a:rPr>
                        <a:t>・　市は、ＩＲ区域整備の実現・推進等に資するもの</a:t>
                      </a:r>
                      <a:r>
                        <a:rPr lang="ja-JP" altLang="en-US" sz="1050" dirty="0" smtClean="0">
                          <a:solidFill>
                            <a:schemeClr val="tx1"/>
                          </a:solidFill>
                          <a:latin typeface="Meiryo UI" panose="020B0604030504040204" pitchFamily="50" charset="-128"/>
                          <a:ea typeface="Meiryo UI" panose="020B0604030504040204" pitchFamily="50" charset="-128"/>
                        </a:rPr>
                        <a:t>として、夢洲地区への訪問者増加等に対応するためのインフラ整備を行う予定であり、設置運営事業者は、当該インフラ整備費の一部として、</a:t>
                      </a:r>
                      <a:r>
                        <a:rPr lang="en-US" altLang="ja-JP" sz="1050" dirty="0" smtClean="0">
                          <a:solidFill>
                            <a:schemeClr val="tx1"/>
                          </a:solidFill>
                          <a:latin typeface="Meiryo UI" panose="020B0604030504040204" pitchFamily="50" charset="-128"/>
                          <a:ea typeface="Meiryo UI" panose="020B0604030504040204" pitchFamily="50" charset="-128"/>
                        </a:rPr>
                        <a:t>202.5</a:t>
                      </a:r>
                      <a:r>
                        <a:rPr lang="ja-JP" altLang="en-US" sz="1050" dirty="0" smtClean="0">
                          <a:solidFill>
                            <a:schemeClr val="tx1"/>
                          </a:solidFill>
                          <a:latin typeface="Meiryo UI" panose="020B0604030504040204" pitchFamily="50" charset="-128"/>
                          <a:ea typeface="Meiryo UI" panose="020B0604030504040204" pitchFamily="50" charset="-128"/>
                        </a:rPr>
                        <a:t>億円（地下鉄中央線延伸整備に要する費用のうち港営事業会計での負担部分に相当する金額）を負担　　　　　　　</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174625" indent="-174625">
                        <a:lnSpc>
                          <a:spcPct val="100000"/>
                        </a:lnSpc>
                        <a:spcBef>
                          <a:spcPts val="0"/>
                        </a:spcBef>
                      </a:pPr>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今後、港営事業会計での負担額が増減した場合においても、事業者が負担する金額は変更しない</a:t>
                      </a:r>
                    </a:p>
                  </a:txBody>
                  <a:tcPr marL="84406" marR="84406" marT="42203" marB="42203" anchor="ctr"/>
                </a:tc>
                <a:tc hMerge="1">
                  <a:txBody>
                    <a:bodyPr/>
                    <a:lstStyle/>
                    <a:p>
                      <a:pPr algn="l">
                        <a:lnSpc>
                          <a:spcPct val="100000"/>
                        </a:lnSpc>
                        <a:spcBef>
                          <a:spcPts val="200"/>
                        </a:spcBef>
                      </a:pP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4035383410"/>
                  </a:ext>
                </a:extLst>
              </a:tr>
            </a:tbl>
          </a:graphicData>
        </a:graphic>
      </p:graphicFrame>
      <p:sp>
        <p:nvSpPr>
          <p:cNvPr id="12" name="テキスト ボックス 11"/>
          <p:cNvSpPr txBox="1"/>
          <p:nvPr/>
        </p:nvSpPr>
        <p:spPr>
          <a:xfrm>
            <a:off x="323528" y="441183"/>
            <a:ext cx="3598616" cy="233397"/>
          </a:xfrm>
          <a:prstGeom prst="rect">
            <a:avLst/>
          </a:prstGeom>
          <a:noFill/>
        </p:spPr>
        <p:txBody>
          <a:bodyPr wrap="square" rtlCol="0">
            <a:spAutoFit/>
          </a:bodyPr>
          <a:lstStyle/>
          <a:p>
            <a:pPr>
              <a:lnSpc>
                <a:spcPts val="1108"/>
              </a:lnSpc>
              <a:spcBef>
                <a:spcPts val="554"/>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．主な事業条件等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4831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76256" y="6499286"/>
            <a:ext cx="2133600" cy="365125"/>
          </a:xfrm>
        </p:spPr>
        <p:txBody>
          <a:bodyPr/>
          <a:lstStyle/>
          <a:p>
            <a:fld id="{8138B988-03A0-4C61-87A5-A6ADD3801F5D}" type="slidenum">
              <a:rPr kumimoji="1" lang="ja-JP" altLang="en-US" smtClean="0"/>
              <a:t>4</a:t>
            </a:fld>
            <a:endParaRPr kumimoji="1" lang="ja-JP" altLang="en-US"/>
          </a:p>
        </p:txBody>
      </p:sp>
      <p:sp>
        <p:nvSpPr>
          <p:cNvPr id="35" name="テキスト ボックス 34"/>
          <p:cNvSpPr txBox="1"/>
          <p:nvPr/>
        </p:nvSpPr>
        <p:spPr>
          <a:xfrm>
            <a:off x="5652120" y="6451016"/>
            <a:ext cx="2998659" cy="230832"/>
          </a:xfrm>
          <a:prstGeom prst="rect">
            <a:avLst/>
          </a:prstGeom>
          <a:noFill/>
        </p:spPr>
        <p:txBody>
          <a:bodyPr wrap="square" rtlCol="0" anchor="ctr">
            <a:spAutoFit/>
          </a:bodyPr>
          <a:lstStyle/>
          <a:p>
            <a:r>
              <a:rPr lang="en-US" altLang="ja-JP" sz="900" spc="92" dirty="0">
                <a:latin typeface="Meiryo UI" panose="020B0604030504040204" pitchFamily="50" charset="-128"/>
                <a:ea typeface="Meiryo UI" panose="020B0604030504040204" pitchFamily="50" charset="-128"/>
              </a:rPr>
              <a:t>※</a:t>
            </a:r>
            <a:r>
              <a:rPr lang="ja-JP" altLang="en-US" sz="900" spc="92" dirty="0">
                <a:latin typeface="Meiryo UI" panose="020B0604030504040204" pitchFamily="50" charset="-128"/>
                <a:ea typeface="Meiryo UI" panose="020B0604030504040204" pitchFamily="50" charset="-128"/>
              </a:rPr>
              <a:t>国の基本方針等を踏まえ、今後変更の可能性あり</a:t>
            </a:r>
            <a:endParaRPr lang="en-US" altLang="ja-JP" sz="900" b="1" u="sng" spc="92"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51520" y="4306080"/>
            <a:ext cx="2606169" cy="284693"/>
          </a:xfrm>
          <a:prstGeom prst="rect">
            <a:avLst/>
          </a:prstGeom>
          <a:noFill/>
        </p:spPr>
        <p:txBody>
          <a:bodyPr wrap="square" rtlCol="0">
            <a:spAutoFit/>
          </a:bodyPr>
          <a:lstStyle/>
          <a:p>
            <a:pPr>
              <a:lnSpc>
                <a:spcPts val="1477"/>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．今後のスケジュール（想定）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12769004"/>
              </p:ext>
            </p:extLst>
          </p:nvPr>
        </p:nvGraphicFramePr>
        <p:xfrm>
          <a:off x="397631" y="717935"/>
          <a:ext cx="8496945" cy="3143113"/>
        </p:xfrm>
        <a:graphic>
          <a:graphicData uri="http://schemas.openxmlformats.org/drawingml/2006/table">
            <a:tbl>
              <a:tblPr firstRow="1" bandRow="1">
                <a:tableStyleId>{5C22544A-7EE6-4342-B048-85BDC9FD1C3A}</a:tableStyleId>
              </a:tblPr>
              <a:tblGrid>
                <a:gridCol w="1368154">
                  <a:extLst>
                    <a:ext uri="{9D8B030D-6E8A-4147-A177-3AD203B41FA5}">
                      <a16:colId xmlns:a16="http://schemas.microsoft.com/office/drawing/2014/main" val="2565992298"/>
                    </a:ext>
                  </a:extLst>
                </a:gridCol>
                <a:gridCol w="7128791">
                  <a:extLst>
                    <a:ext uri="{9D8B030D-6E8A-4147-A177-3AD203B41FA5}">
                      <a16:colId xmlns:a16="http://schemas.microsoft.com/office/drawing/2014/main" val="3165610701"/>
                    </a:ext>
                  </a:extLst>
                </a:gridCol>
              </a:tblGrid>
              <a:tr h="414495">
                <a:tc>
                  <a:txBody>
                    <a:bodyPr/>
                    <a:lstStyle/>
                    <a:p>
                      <a:pPr algn="ctr"/>
                      <a:r>
                        <a:rPr kumimoji="1" lang="ja-JP" altLang="en-US" sz="1100" dirty="0" smtClean="0">
                          <a:latin typeface="Meiryo UI" panose="020B0604030504040204" pitchFamily="50" charset="-128"/>
                          <a:ea typeface="Meiryo UI" panose="020B0604030504040204" pitchFamily="50" charset="-128"/>
                        </a:rPr>
                        <a:t>項　目</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内　　容</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45263692"/>
                  </a:ext>
                </a:extLst>
              </a:tr>
              <a:tr h="672552">
                <a:tc>
                  <a:txBody>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RFC</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において提案を求める主な項目</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indent="0">
                        <a:lnSpc>
                          <a:spcPct val="100000"/>
                        </a:lnSpc>
                        <a:spcBef>
                          <a:spcPts val="300"/>
                        </a:spcBef>
                        <a:buFont typeface="Arial" panose="020B0604020202020204" pitchFamily="34" charset="0"/>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事業全体方針</a:t>
                      </a:r>
                      <a:r>
                        <a:rPr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開発コンセプト・全体配置計画　　　・　各施設のコンセプト・規模・機能・運営方針</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300"/>
                        </a:spcBef>
                        <a:buFont typeface="Arial" panose="020B0604020202020204" pitchFamily="34" charset="0"/>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懸念事項対策の取組方針</a:t>
                      </a:r>
                      <a:r>
                        <a:rPr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全体工程・開業スケジュール　　　　</a:t>
                      </a:r>
                      <a:r>
                        <a:rPr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投資計画・収支計画　　　　　　　など</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607834990"/>
                  </a:ext>
                </a:extLst>
              </a:tr>
              <a:tr h="560455">
                <a:tc>
                  <a:txBody>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主な参加資格要件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indent="0">
                        <a:lnSpc>
                          <a:spcPct val="100000"/>
                        </a:lnSpc>
                        <a:spcBef>
                          <a:spcPts val="300"/>
                        </a:spcBef>
                        <a:buFont typeface="Arial" panose="020B0604020202020204" pitchFamily="34" charset="0"/>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求める全事項について提案可能である者</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300"/>
                        </a:spcBef>
                        <a:buFont typeface="Arial" panose="020B0604020202020204" pitchFamily="34" charset="0"/>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一定の開発又は運営実績を有する者　　　など</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680280339"/>
                  </a:ext>
                </a:extLst>
              </a:tr>
              <a:tr h="630511">
                <a:tc>
                  <a:txBody>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RFC</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結果の公表</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indent="0">
                        <a:lnSpc>
                          <a:spcPct val="100000"/>
                        </a:lnSpc>
                        <a:spcBef>
                          <a:spcPts val="300"/>
                        </a:spcBef>
                        <a:buFont typeface="Arial" panose="020B0604020202020204" pitchFamily="34" charset="0"/>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応募者名（代表企業のみ）及び提案内容の総評</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を公表</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300"/>
                        </a:spcBef>
                        <a:buFont typeface="Arial" panose="020B0604020202020204" pitchFamily="34" charset="0"/>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ただし、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RFP</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における事業者の決定後は、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RFC</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における応募者の提案概要を公表</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2993198901"/>
                  </a:ext>
                </a:extLst>
              </a:tr>
              <a:tr h="865100">
                <a:tc>
                  <a:txBody>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RFC</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100" dirty="0"/>
                    </a:p>
                  </a:txBody>
                  <a:tcPr anchor="ctr"/>
                </a:tc>
                <a:tc>
                  <a:txBody>
                    <a:bodyPr/>
                    <a:lstStyle/>
                    <a:p>
                      <a:pPr>
                        <a:spcBef>
                          <a:spcPts val="300"/>
                        </a:spcBef>
                      </a:pPr>
                      <a:r>
                        <a:rPr lang="ja-JP" altLang="en-US" sz="1050" dirty="0" smtClean="0">
                          <a:latin typeface="Meiryo UI" panose="020B0604030504040204" pitchFamily="50" charset="-128"/>
                          <a:ea typeface="Meiryo UI" panose="020B0604030504040204" pitchFamily="50" charset="-128"/>
                        </a:rPr>
                        <a:t>４月</a:t>
                      </a:r>
                      <a:r>
                        <a:rPr lang="en-US" altLang="ja-JP" sz="1050" dirty="0" smtClean="0">
                          <a:latin typeface="Meiryo UI" panose="020B0604030504040204" pitchFamily="50" charset="-128"/>
                          <a:ea typeface="Meiryo UI" panose="020B0604030504040204" pitchFamily="50" charset="-128"/>
                        </a:rPr>
                        <a:t>24</a:t>
                      </a:r>
                      <a:r>
                        <a:rPr lang="ja-JP" altLang="en-US" sz="1050" dirty="0" smtClean="0">
                          <a:latin typeface="Meiryo UI" panose="020B0604030504040204" pitchFamily="50" charset="-128"/>
                          <a:ea typeface="Meiryo UI" panose="020B0604030504040204" pitchFamily="50" charset="-128"/>
                        </a:rPr>
                        <a:t>日　　　　　</a:t>
                      </a:r>
                      <a:r>
                        <a:rPr lang="ja-JP" altLang="en-US" sz="1050" baseline="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募集要項公表</a:t>
                      </a:r>
                    </a:p>
                    <a:p>
                      <a:pPr>
                        <a:spcBef>
                          <a:spcPts val="300"/>
                        </a:spcBef>
                      </a:pPr>
                      <a:r>
                        <a:rPr lang="ja-JP" altLang="en-US" sz="1050" dirty="0" smtClean="0">
                          <a:latin typeface="Meiryo UI" panose="020B0604030504040204" pitchFamily="50" charset="-128"/>
                          <a:ea typeface="Meiryo UI" panose="020B0604030504040204" pitchFamily="50" charset="-128"/>
                        </a:rPr>
                        <a:t>８月頃　　　　　　 　提案書の提出期限</a:t>
                      </a:r>
                    </a:p>
                    <a:p>
                      <a:pPr>
                        <a:spcBef>
                          <a:spcPts val="300"/>
                        </a:spcBef>
                      </a:pPr>
                      <a:r>
                        <a:rPr lang="ja-JP" altLang="en-US" sz="1050" dirty="0" smtClean="0">
                          <a:latin typeface="Meiryo UI" panose="020B0604030504040204" pitchFamily="50" charset="-128"/>
                          <a:ea typeface="Meiryo UI" panose="020B0604030504040204" pitchFamily="50" charset="-128"/>
                        </a:rPr>
                        <a:t>８月～</a:t>
                      </a:r>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月頃　　 提案者との対話</a:t>
                      </a:r>
                    </a:p>
                  </a:txBody>
                  <a:tcPr anchor="ctr"/>
                </a:tc>
                <a:extLst>
                  <a:ext uri="{0D108BD9-81ED-4DB2-BD59-A6C34878D82A}">
                    <a16:rowId xmlns:a16="http://schemas.microsoft.com/office/drawing/2014/main" val="2486809636"/>
                  </a:ext>
                </a:extLst>
              </a:tr>
            </a:tbl>
          </a:graphicData>
        </a:graphic>
      </p:graphicFrame>
      <p:sp>
        <p:nvSpPr>
          <p:cNvPr id="16" name="テキスト ボックス 15"/>
          <p:cNvSpPr txBox="1"/>
          <p:nvPr/>
        </p:nvSpPr>
        <p:spPr>
          <a:xfrm>
            <a:off x="251520" y="453292"/>
            <a:ext cx="1288856" cy="233397"/>
          </a:xfrm>
          <a:prstGeom prst="rect">
            <a:avLst/>
          </a:prstGeom>
          <a:noFill/>
        </p:spPr>
        <p:txBody>
          <a:bodyPr wrap="square" rtlCol="0">
            <a:spAutoFit/>
          </a:bodyPr>
          <a:lstStyle/>
          <a:p>
            <a:pPr>
              <a:lnSpc>
                <a:spcPts val="1108"/>
              </a:lnSpc>
              <a:spcBef>
                <a:spcPts val="554"/>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03068632"/>
              </p:ext>
            </p:extLst>
          </p:nvPr>
        </p:nvGraphicFramePr>
        <p:xfrm>
          <a:off x="397630" y="4613163"/>
          <a:ext cx="8496945" cy="1813718"/>
        </p:xfrm>
        <a:graphic>
          <a:graphicData uri="http://schemas.openxmlformats.org/drawingml/2006/table">
            <a:tbl>
              <a:tblPr firstRow="1" bandRow="1">
                <a:tableStyleId>{5C22544A-7EE6-4342-B048-85BDC9FD1C3A}</a:tableStyleId>
              </a:tblPr>
              <a:tblGrid>
                <a:gridCol w="1368154">
                  <a:extLst>
                    <a:ext uri="{9D8B030D-6E8A-4147-A177-3AD203B41FA5}">
                      <a16:colId xmlns:a16="http://schemas.microsoft.com/office/drawing/2014/main" val="2565992298"/>
                    </a:ext>
                  </a:extLst>
                </a:gridCol>
                <a:gridCol w="7128791">
                  <a:extLst>
                    <a:ext uri="{9D8B030D-6E8A-4147-A177-3AD203B41FA5}">
                      <a16:colId xmlns:a16="http://schemas.microsoft.com/office/drawing/2014/main" val="3165610701"/>
                    </a:ext>
                  </a:extLst>
                </a:gridCol>
              </a:tblGrid>
              <a:tr h="405347">
                <a:tc>
                  <a:txBody>
                    <a:bodyPr/>
                    <a:lstStyle/>
                    <a:p>
                      <a:pPr algn="ctr"/>
                      <a:r>
                        <a:rPr kumimoji="1" lang="ja-JP" altLang="en-US" sz="1100" dirty="0" smtClean="0">
                          <a:latin typeface="Meiryo UI" panose="020B0604030504040204" pitchFamily="50" charset="-128"/>
                          <a:ea typeface="Meiryo UI" panose="020B0604030504040204" pitchFamily="50" charset="-128"/>
                        </a:rPr>
                        <a:t>項　目</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内　　容</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45263692"/>
                  </a:ext>
                </a:extLst>
              </a:tr>
              <a:tr h="1408371">
                <a:tc>
                  <a:txBody>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1100" dirty="0"/>
                    </a:p>
                  </a:txBody>
                  <a:tcPr anchor="ctr"/>
                </a:tc>
                <a:tc>
                  <a:txBody>
                    <a:bodyPr/>
                    <a:lstStyle/>
                    <a:p>
                      <a:pPr>
                        <a:spcBef>
                          <a:spcPts val="300"/>
                        </a:spcBef>
                      </a:pPr>
                      <a:r>
                        <a:rPr lang="en-US" altLang="ja-JP" sz="1050" dirty="0" smtClean="0">
                          <a:latin typeface="Meiryo UI" panose="020B0604030504040204" pitchFamily="50" charset="-128"/>
                          <a:ea typeface="Meiryo UI" panose="020B0604030504040204" pitchFamily="50" charset="-128"/>
                        </a:rPr>
                        <a:t>2019</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月頃　　　基本方針の策定（国）</a:t>
                      </a:r>
                    </a:p>
                    <a:p>
                      <a:pPr>
                        <a:spcBef>
                          <a:spcPts val="300"/>
                        </a:spcBef>
                      </a:pPr>
                      <a:r>
                        <a:rPr lang="ja-JP" altLang="en-US" sz="1050" dirty="0" smtClean="0">
                          <a:latin typeface="Meiryo UI" panose="020B0604030504040204" pitchFamily="50" charset="-128"/>
                          <a:ea typeface="Meiryo UI" panose="020B0604030504040204" pitchFamily="50" charset="-128"/>
                        </a:rPr>
                        <a:t>　　↓              　 実施方針の策定</a:t>
                      </a:r>
                    </a:p>
                    <a:p>
                      <a:pPr>
                        <a:spcBef>
                          <a:spcPts val="300"/>
                        </a:spcBef>
                      </a:pPr>
                      <a:r>
                        <a:rPr lang="en-US" altLang="ja-JP" sz="1050" dirty="0" smtClean="0">
                          <a:latin typeface="Meiryo UI" panose="020B0604030504040204" pitchFamily="50" charset="-128"/>
                          <a:ea typeface="Meiryo UI" panose="020B0604030504040204" pitchFamily="50" charset="-128"/>
                        </a:rPr>
                        <a:t>2019</a:t>
                      </a:r>
                      <a:r>
                        <a:rPr lang="ja-JP" altLang="en-US" sz="1050" dirty="0" smtClean="0">
                          <a:latin typeface="Meiryo UI" panose="020B0604030504040204" pitchFamily="50" charset="-128"/>
                          <a:ea typeface="Meiryo UI" panose="020B0604030504040204" pitchFamily="50" charset="-128"/>
                        </a:rPr>
                        <a:t>年秋頃～</a:t>
                      </a:r>
                      <a:r>
                        <a:rPr lang="ja-JP" altLang="en-US" sz="1050" baseline="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民間事業者の公募・選定（</a:t>
                      </a:r>
                      <a:r>
                        <a:rPr lang="en-US" altLang="ja-JP" sz="1050" dirty="0" smtClean="0">
                          <a:latin typeface="Meiryo UI" panose="020B0604030504040204" pitchFamily="50" charset="-128"/>
                          <a:ea typeface="Meiryo UI" panose="020B0604030504040204" pitchFamily="50" charset="-128"/>
                        </a:rPr>
                        <a:t>RFP</a:t>
                      </a:r>
                      <a:r>
                        <a:rPr lang="ja-JP" altLang="en-US" sz="1050" dirty="0" smtClean="0">
                          <a:latin typeface="Meiryo UI" panose="020B0604030504040204" pitchFamily="50" charset="-128"/>
                          <a:ea typeface="Meiryo UI" panose="020B0604030504040204" pitchFamily="50" charset="-128"/>
                        </a:rPr>
                        <a:t>）</a:t>
                      </a:r>
                    </a:p>
                    <a:p>
                      <a:pPr>
                        <a:spcBef>
                          <a:spcPts val="300"/>
                        </a:spcBef>
                      </a:pPr>
                      <a:r>
                        <a:rPr lang="en-US" altLang="ja-JP" sz="1050" dirty="0" smtClean="0">
                          <a:latin typeface="Meiryo UI" panose="020B0604030504040204" pitchFamily="50" charset="-128"/>
                          <a:ea typeface="Meiryo UI" panose="020B0604030504040204" pitchFamily="50" charset="-128"/>
                        </a:rPr>
                        <a:t>2020</a:t>
                      </a:r>
                      <a:r>
                        <a:rPr lang="ja-JP" altLang="en-US" sz="1050" dirty="0" smtClean="0">
                          <a:latin typeface="Meiryo UI" panose="020B0604030504040204" pitchFamily="50" charset="-128"/>
                          <a:ea typeface="Meiryo UI" panose="020B0604030504040204" pitchFamily="50" charset="-128"/>
                        </a:rPr>
                        <a:t>年春頃～</a:t>
                      </a:r>
                      <a:r>
                        <a:rPr lang="ja-JP" altLang="en-US" sz="1050" baseline="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事業予定者の決定</a:t>
                      </a:r>
                    </a:p>
                    <a:p>
                      <a:pPr>
                        <a:spcBef>
                          <a:spcPts val="300"/>
                        </a:spcBef>
                      </a:pPr>
                      <a:r>
                        <a:rPr lang="ja-JP" altLang="en-US" sz="1050" dirty="0" smtClean="0">
                          <a:latin typeface="Meiryo UI" panose="020B0604030504040204" pitchFamily="50" charset="-128"/>
                          <a:ea typeface="Meiryo UI" panose="020B0604030504040204" pitchFamily="50" charset="-128"/>
                        </a:rPr>
                        <a:t>　　↓                 区域整備計画の認定（国）</a:t>
                      </a:r>
                    </a:p>
                    <a:p>
                      <a:pPr>
                        <a:spcBef>
                          <a:spcPts val="300"/>
                        </a:spcBef>
                      </a:pPr>
                      <a:r>
                        <a:rPr lang="en-US" altLang="ja-JP" sz="1050" dirty="0" smtClean="0">
                          <a:latin typeface="Meiryo UI" panose="020B0604030504040204" pitchFamily="50" charset="-128"/>
                          <a:ea typeface="Meiryo UI" panose="020B0604030504040204" pitchFamily="50" charset="-128"/>
                        </a:rPr>
                        <a:t>2022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月頃      土地引渡し</a:t>
                      </a:r>
                    </a:p>
                  </a:txBody>
                  <a:tcPr anchor="ctr"/>
                </a:tc>
                <a:extLst>
                  <a:ext uri="{0D108BD9-81ED-4DB2-BD59-A6C34878D82A}">
                    <a16:rowId xmlns:a16="http://schemas.microsoft.com/office/drawing/2014/main" val="2486809636"/>
                  </a:ext>
                </a:extLst>
              </a:tr>
            </a:tbl>
          </a:graphicData>
        </a:graphic>
      </p:graphicFrame>
    </p:spTree>
    <p:extLst>
      <p:ext uri="{BB962C8B-B14F-4D97-AF65-F5344CB8AC3E}">
        <p14:creationId xmlns:p14="http://schemas.microsoft.com/office/powerpoint/2010/main" val="302191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左中かっこ 75"/>
          <p:cNvSpPr/>
          <p:nvPr/>
        </p:nvSpPr>
        <p:spPr>
          <a:xfrm rot="16200000">
            <a:off x="5573506" y="4530409"/>
            <a:ext cx="362215" cy="1529980"/>
          </a:xfrm>
          <a:prstGeom prst="leftBrace">
            <a:avLst>
              <a:gd name="adj1" fmla="val 8333"/>
              <a:gd name="adj2" fmla="val 49542"/>
            </a:avLst>
          </a:prstGeom>
          <a:ln w="22225">
            <a:solidFill>
              <a:schemeClr val="tx1"/>
            </a:solidFill>
            <a:prstDash val="solid"/>
            <a:headEnd type="none" w="med" len="med"/>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sp>
        <p:nvSpPr>
          <p:cNvPr id="18" name="テキスト ボックス 17"/>
          <p:cNvSpPr txBox="1"/>
          <p:nvPr/>
        </p:nvSpPr>
        <p:spPr>
          <a:xfrm>
            <a:off x="589181" y="726560"/>
            <a:ext cx="731158" cy="1826697"/>
          </a:xfrm>
          <a:prstGeom prst="rect">
            <a:avLst/>
          </a:prstGeom>
          <a:solidFill>
            <a:srgbClr val="002060"/>
          </a:solidFill>
          <a:ln>
            <a:noFill/>
          </a:ln>
        </p:spPr>
        <p:txBody>
          <a:bodyPr vert="horz" wrap="square" lIns="0" rIns="0" rtlCol="0" anchor="ctr">
            <a:noAutofit/>
          </a:bodyPr>
          <a:lstStyle/>
          <a:p>
            <a:pPr algn="ctr"/>
            <a:r>
              <a:rPr lang="ja-JP" altLang="en-US" sz="1477"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a:t>
            </a:r>
            <a:endParaRPr lang="en-US" altLang="ja-JP" sz="1477"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177933" y="2896704"/>
            <a:ext cx="313524" cy="1285754"/>
          </a:xfrm>
          <a:prstGeom prst="rect">
            <a:avLst/>
          </a:prstGeom>
          <a:noFill/>
          <a:ln/>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ＩＲ事業者選定</a:t>
            </a:r>
            <a:endParaRPr lang="en-US" altLang="ja-JP" sz="110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01118" y="2845027"/>
            <a:ext cx="719222" cy="1567001"/>
          </a:xfrm>
          <a:prstGeom prst="rect">
            <a:avLst/>
          </a:prstGeom>
          <a:solidFill>
            <a:srgbClr val="002060"/>
          </a:solidFill>
          <a:ln>
            <a:noFill/>
          </a:ln>
        </p:spPr>
        <p:txBody>
          <a:bodyPr vert="horz" wrap="square" lIns="0" rIns="0" rtlCol="0" anchor="ctr">
            <a:noAutofit/>
          </a:bodyPr>
          <a:lstStyle/>
          <a:p>
            <a:pPr algn="ctr"/>
            <a:r>
              <a:rPr lang="ja-JP" altLang="en-US" sz="1477"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申請</a:t>
            </a:r>
            <a:endParaRPr lang="en-US" altLang="ja-JP" sz="1477"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自治体</a:t>
            </a:r>
            <a:endParaRPr lang="en-US" altLang="ja-JP" sz="1477"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9932" y="4614444"/>
            <a:ext cx="740408" cy="1030154"/>
          </a:xfrm>
          <a:prstGeom prst="rect">
            <a:avLst/>
          </a:prstGeom>
          <a:solidFill>
            <a:srgbClr val="002060"/>
          </a:solidFill>
          <a:ln>
            <a:noFill/>
          </a:ln>
        </p:spPr>
        <p:txBody>
          <a:bodyPr vert="horz" wrap="square" lIns="0" tIns="0" rIns="0" bIns="0" rtlCol="0" anchor="ctr">
            <a:noAutofit/>
          </a:bodyPr>
          <a:lstStyle/>
          <a:p>
            <a:pPr algn="ctr"/>
            <a:r>
              <a:rPr lang="ja-JP" altLang="en-US" sz="1477"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endParaRPr lang="en-US" altLang="ja-JP" sz="1477"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77"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a:t>
            </a:r>
            <a:r>
              <a:rPr lang="ja-JP" altLang="en-US" sz="1477"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1477"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483115" y="2883697"/>
            <a:ext cx="319030" cy="1403415"/>
          </a:xfrm>
          <a:prstGeom prst="rect">
            <a:avLst/>
          </a:prstGeom>
          <a:solidFill>
            <a:schemeClr val="accent6"/>
          </a:solidFill>
          <a:ln/>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r>
              <a:rPr lang="ja-JP" altLang="en-US"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r>
              <a:rPr lang="ja-JP" altLang="en-US" sz="1108"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a:t>
            </a:r>
            <a:endParaRPr lang="en-US" altLang="ja-JP" sz="1108"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38"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（ＲＦＰ</a:t>
            </a:r>
            <a:r>
              <a:rPr lang="ja-JP" altLang="en-US" sz="73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3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2751545" y="2866436"/>
            <a:ext cx="344055" cy="1346326"/>
          </a:xfrm>
          <a:prstGeom prst="rect">
            <a:avLst/>
          </a:prstGeom>
          <a:noFill/>
          <a:ln/>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r>
              <a:rPr lang="ja-JP" altLang="en-US"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実施方針策定</a:t>
            </a:r>
            <a:endParaRPr lang="en-US" altLang="ja-JP"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7202071" y="2907434"/>
            <a:ext cx="266072" cy="2025018"/>
          </a:xfrm>
          <a:prstGeom prst="rect">
            <a:avLst/>
          </a:prstGeom>
          <a:noFill/>
          <a:ln/>
          <a:effectLst/>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実施協定締結</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7716536" y="5193931"/>
            <a:ext cx="1145321" cy="508965"/>
          </a:xfrm>
          <a:prstGeom prst="homePlate">
            <a:avLst>
              <a:gd name="adj" fmla="val 23661"/>
            </a:avLst>
          </a:prstGeom>
          <a:noFill/>
          <a:ln/>
          <a:effectLst/>
        </p:spPr>
        <p:style>
          <a:lnRef idx="1">
            <a:schemeClr val="accent1"/>
          </a:lnRef>
          <a:fillRef idx="2">
            <a:schemeClr val="accent1"/>
          </a:fillRef>
          <a:effectRef idx="1">
            <a:schemeClr val="accent1"/>
          </a:effectRef>
          <a:fontRef idx="minor">
            <a:schemeClr val="dk1"/>
          </a:fontRef>
        </p:style>
        <p:txBody>
          <a:bodyPr vert="horz" wrap="square" lIns="0" rIns="0" rtlCol="0" anchor="ctr">
            <a:noAutofit/>
          </a:bodyPr>
          <a:lstStyle/>
          <a:p>
            <a:pPr algn="ctr">
              <a:spcBef>
                <a:spcPts val="554"/>
              </a:spcBef>
            </a:pP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spcBef>
                <a:spcPts val="554"/>
              </a:spcBef>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カジノ事業等</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spcBef>
                <a:spcPts val="554"/>
              </a:spcBef>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免許取得　</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algn="ctr">
              <a:spcBef>
                <a:spcPts val="554"/>
              </a:spcBef>
            </a:pP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2111337" y="1329352"/>
            <a:ext cx="332436" cy="1452298"/>
          </a:xfrm>
          <a:prstGeom prst="rect">
            <a:avLst/>
          </a:prstGeom>
          <a:noFill/>
          <a:ln/>
        </p:spPr>
        <p:style>
          <a:lnRef idx="1">
            <a:schemeClr val="accent1"/>
          </a:lnRef>
          <a:fillRef idx="2">
            <a:schemeClr val="accent1"/>
          </a:fillRef>
          <a:effectRef idx="1">
            <a:schemeClr val="accent1"/>
          </a:effectRef>
          <a:fontRef idx="minor">
            <a:schemeClr val="dk1"/>
          </a:fontRef>
        </p:style>
        <p:txBody>
          <a:bodyPr vert="eaVert" wrap="square"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カジノ管理委員会設置</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下矢印 77"/>
          <p:cNvSpPr/>
          <p:nvPr/>
        </p:nvSpPr>
        <p:spPr>
          <a:xfrm rot="16200000">
            <a:off x="3154704" y="3403329"/>
            <a:ext cx="326157" cy="232615"/>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下矢印 61"/>
          <p:cNvSpPr/>
          <p:nvPr/>
        </p:nvSpPr>
        <p:spPr>
          <a:xfrm rot="16200000">
            <a:off x="1691390" y="1567137"/>
            <a:ext cx="564923" cy="212557"/>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452922" y="738740"/>
            <a:ext cx="282403" cy="1562894"/>
          </a:xfrm>
          <a:prstGeom prst="rect">
            <a:avLst/>
          </a:prstGeom>
          <a:noFill/>
          <a:ln/>
        </p:spPr>
        <p:style>
          <a:lnRef idx="1">
            <a:schemeClr val="accent1"/>
          </a:lnRef>
          <a:fillRef idx="2">
            <a:schemeClr val="accent1"/>
          </a:fillRef>
          <a:effectRef idx="1">
            <a:schemeClr val="accent1"/>
          </a:effectRef>
          <a:fontRef idx="minor">
            <a:schemeClr val="dk1"/>
          </a:fontRef>
        </p:style>
        <p:txBody>
          <a:bodyPr vert="eaVert" wrap="square" lIns="0" rIns="0" rtlCol="0" anchor="ctr">
            <a:noAutofit/>
          </a:bodyPr>
          <a:lstStyle/>
          <a:p>
            <a:pPr algn="ct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ＩＲ整備法成立・ 公布</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8" name="直線矢印コネクタ 87"/>
          <p:cNvCxnSpPr/>
          <p:nvPr/>
        </p:nvCxnSpPr>
        <p:spPr>
          <a:xfrm>
            <a:off x="6790603" y="2421650"/>
            <a:ext cx="0" cy="468000"/>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7431596" y="2405885"/>
            <a:ext cx="0" cy="468000"/>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8403090" y="2446394"/>
            <a:ext cx="0" cy="2700000"/>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6588224" y="728672"/>
            <a:ext cx="415386" cy="1627954"/>
          </a:xfrm>
          <a:prstGeom prst="roundRect">
            <a:avLst/>
          </a:prstGeom>
          <a:pattFill prst="pct20">
            <a:fgClr>
              <a:schemeClr val="accent1"/>
            </a:fgClr>
            <a:bgClr>
              <a:schemeClr val="bg1"/>
            </a:bgClr>
          </a:pattFill>
          <a:ln w="25400"/>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区域認定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下矢印 85"/>
          <p:cNvSpPr/>
          <p:nvPr/>
        </p:nvSpPr>
        <p:spPr>
          <a:xfrm>
            <a:off x="2818435" y="2455919"/>
            <a:ext cx="232615" cy="336032"/>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7202071" y="1723383"/>
            <a:ext cx="315893" cy="621719"/>
          </a:xfrm>
          <a:prstGeom prst="roundRect">
            <a:avLst/>
          </a:prstGeom>
          <a:solidFill>
            <a:schemeClr val="bg1"/>
          </a:solidFill>
          <a:ln w="9525">
            <a:solidFill>
              <a:schemeClr val="accent1"/>
            </a:solidFill>
          </a:ln>
        </p:spPr>
        <p:style>
          <a:lnRef idx="2">
            <a:schemeClr val="accent1"/>
          </a:lnRef>
          <a:fillRef idx="1">
            <a:schemeClr val="lt1"/>
          </a:fillRef>
          <a:effectRef idx="0">
            <a:schemeClr val="accent1"/>
          </a:effectRef>
          <a:fontRef idx="minor">
            <a:schemeClr val="dk1"/>
          </a:fontRef>
        </p:style>
        <p:txBody>
          <a:bodyPr tIns="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a:t>
            </a:r>
          </a:p>
        </p:txBody>
      </p:sp>
      <p:sp>
        <p:nvSpPr>
          <p:cNvPr id="47" name="テキスト ボックス 46"/>
          <p:cNvSpPr txBox="1"/>
          <p:nvPr/>
        </p:nvSpPr>
        <p:spPr>
          <a:xfrm>
            <a:off x="2803258" y="726560"/>
            <a:ext cx="288160" cy="1654011"/>
          </a:xfrm>
          <a:prstGeom prst="rect">
            <a:avLst/>
          </a:prstGeom>
          <a:noFill/>
          <a:ln/>
        </p:spPr>
        <p:style>
          <a:lnRef idx="1">
            <a:schemeClr val="accent1"/>
          </a:lnRef>
          <a:fillRef idx="2">
            <a:schemeClr val="accent1"/>
          </a:fillRef>
          <a:effectRef idx="1">
            <a:schemeClr val="accent1"/>
          </a:effectRef>
          <a:fontRef idx="minor">
            <a:schemeClr val="dk1"/>
          </a:fontRef>
        </p:style>
        <p:txBody>
          <a:bodyPr vert="eaVert" wrap="square" lIns="0" rIns="0" rtlCol="0" anchor="ctr">
            <a:noAutofit/>
          </a:bodyPr>
          <a:lstStyle/>
          <a:p>
            <a:pPr algn="ctr"/>
            <a:r>
              <a:rPr lang="ja-JP" altLang="en-US"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基本方針策定</a:t>
            </a:r>
            <a:endParaRPr lang="en-US" altLang="ja-JP"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4811163" y="5452161"/>
            <a:ext cx="1910969" cy="253344"/>
          </a:xfrm>
          <a:prstGeom prst="rect">
            <a:avLst/>
          </a:prstGeom>
          <a:noFill/>
          <a:ln>
            <a:noFill/>
          </a:ln>
        </p:spPr>
        <p:txBody>
          <a:bodyPr wrap="square" tIns="33231" bIns="33231" rtlCol="0" anchor="ctr">
            <a:noAutofit/>
          </a:bodyPr>
          <a:lstStyle/>
          <a:p>
            <a:r>
              <a:rPr lang="ja-JP" altLang="en-US" sz="923" dirty="0">
                <a:latin typeface="Meiryo UI" panose="020B0604030504040204" pitchFamily="50" charset="-128"/>
                <a:ea typeface="Meiryo UI" panose="020B0604030504040204" pitchFamily="50" charset="-128"/>
                <a:cs typeface="Meiryo UI" panose="020B0604030504040204" pitchFamily="50" charset="-128"/>
              </a:rPr>
              <a:t>申請自治体・事業者が共同で実施</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292141" y="2923920"/>
            <a:ext cx="498462" cy="2017489"/>
          </a:xfrm>
          <a:prstGeom prst="rect">
            <a:avLst/>
          </a:prstGeom>
          <a:pattFill prst="pct20">
            <a:fgClr>
              <a:schemeClr val="accent1"/>
            </a:fgClr>
            <a:bgClr>
              <a:schemeClr val="bg1"/>
            </a:bgClr>
          </a:pattFill>
          <a:ln w="25400"/>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spcBef>
                <a:spcPts val="554"/>
              </a:spcBef>
            </a:pPr>
            <a:r>
              <a:rPr lang="ja-JP" altLang="en-US" sz="16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区域認定申請</a:t>
            </a:r>
            <a:endParaRPr lang="en-US" altLang="ja-JP" sz="16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8253551" y="716182"/>
            <a:ext cx="299077" cy="1689703"/>
          </a:xfrm>
          <a:prstGeom prst="roundRect">
            <a:avLst/>
          </a:prstGeom>
          <a:noFill/>
          <a:ln/>
          <a:effectLst/>
        </p:spPr>
        <p:style>
          <a:lnRef idx="1">
            <a:schemeClr val="accent1"/>
          </a:lnRef>
          <a:fillRef idx="2">
            <a:schemeClr val="accent1"/>
          </a:fillRef>
          <a:effectRef idx="1">
            <a:schemeClr val="accent1"/>
          </a:effectRef>
          <a:fontRef idx="minor">
            <a:schemeClr val="dk1"/>
          </a:fontRef>
        </p:style>
        <p:txBody>
          <a:bodyPr tIns="0" rtlCol="0" anchor="ctr"/>
          <a:lstStyle/>
          <a:p>
            <a:pPr algn="ctr"/>
            <a:r>
              <a:rPr lang="ja-JP" altLang="en-US" sz="83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カジノ</a:t>
            </a:r>
            <a:endParaRPr lang="en-US" altLang="ja-JP" sz="83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3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免許／背面調査</a:t>
            </a:r>
            <a:endParaRPr lang="en-US" altLang="ja-JP" sz="83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3365243" y="4823940"/>
            <a:ext cx="498462" cy="835073"/>
          </a:xfrm>
          <a:prstGeom prst="rect">
            <a:avLst/>
          </a:prstGeom>
          <a:ln/>
        </p:spPr>
        <p:style>
          <a:lnRef idx="2">
            <a:schemeClr val="accent1"/>
          </a:lnRef>
          <a:fillRef idx="1">
            <a:schemeClr val="lt1"/>
          </a:fillRef>
          <a:effectRef idx="0">
            <a:schemeClr val="accent1"/>
          </a:effectRef>
          <a:fontRef idx="minor">
            <a:schemeClr val="dk1"/>
          </a:fontRef>
        </p:style>
        <p:txBody>
          <a:bodyPr vert="wordArtVertRtl" wrap="square" lIns="0" tIns="0" rIns="0" rtlCol="0" anchor="ctr">
            <a:noAutofit/>
          </a:bodyPr>
          <a:lstStyle/>
          <a:p>
            <a:pPr algn="ctr"/>
            <a:r>
              <a:rPr lang="ja-JP" altLang="en-US"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応募</a:t>
            </a:r>
            <a:endParaRPr lang="en-US" altLang="ja-JP"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下矢印 95"/>
          <p:cNvSpPr/>
          <p:nvPr/>
        </p:nvSpPr>
        <p:spPr>
          <a:xfrm rot="16200000">
            <a:off x="2369787" y="1532574"/>
            <a:ext cx="564923" cy="221919"/>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013970" y="2917433"/>
            <a:ext cx="339531" cy="2030462"/>
          </a:xfrm>
          <a:prstGeom prst="homePlate">
            <a:avLst>
              <a:gd name="adj" fmla="val 19119"/>
            </a:avLst>
          </a:prstGeom>
          <a:solidFill>
            <a:schemeClr val="bg1"/>
          </a:solidFill>
          <a:ln>
            <a:solidFill>
              <a:schemeClr val="accent1"/>
            </a:solidFill>
          </a:ln>
          <a:effectLst>
            <a:outerShdw blurRad="50800" dist="38100" dir="2700000" algn="tl" rotWithShape="0">
              <a:prstClr val="black">
                <a:alpha val="40000"/>
              </a:prstClr>
            </a:outerShdw>
          </a:effectLst>
        </p:spPr>
        <p:txBody>
          <a:bodyPr vert="eaVert" wrap="square" lIns="0" rIns="0" rtlCol="0" anchor="ctr">
            <a:noAutofit/>
          </a:bodyPr>
          <a:lstStyle/>
          <a:p>
            <a:pPr algn="ctr">
              <a:spcBef>
                <a:spcPts val="554"/>
              </a:spcBef>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区域整備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下矢印 79"/>
          <p:cNvSpPr/>
          <p:nvPr/>
        </p:nvSpPr>
        <p:spPr>
          <a:xfrm rot="16200000">
            <a:off x="2083524" y="729367"/>
            <a:ext cx="355474" cy="826106"/>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814521" y="2904959"/>
            <a:ext cx="456100" cy="2014707"/>
          </a:xfrm>
          <a:prstGeom prst="rect">
            <a:avLst/>
          </a:prstGeom>
          <a:noFill/>
          <a:ln/>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spcBef>
                <a:spcPts val="554"/>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区域整備計画策定</a:t>
            </a:r>
            <a:endParaRPr lang="en-US" altLang="ja-JP" sz="110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5415618" y="2909471"/>
            <a:ext cx="305723" cy="1529623"/>
          </a:xfrm>
          <a:prstGeom prst="rect">
            <a:avLst/>
          </a:prstGeom>
          <a:solidFill>
            <a:schemeClr val="bg1"/>
          </a:solidFill>
          <a:ln w="9525">
            <a:solidFill>
              <a:schemeClr val="accent1"/>
            </a:solidFill>
          </a:ln>
        </p:spPr>
        <p:txBody>
          <a:bodyPr vert="eaVert" wrap="square" lIns="0" rIns="0" rtlCol="0" anchor="ctr">
            <a:noAutofit/>
          </a:bodyPr>
          <a:lstStyle/>
          <a:p>
            <a:pPr algn="ctr">
              <a:spcBef>
                <a:spcPts val="554"/>
              </a:spcBef>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地域の合意形成</a:t>
            </a:r>
            <a:r>
              <a:rPr lang="ja-JP" altLang="en-US" sz="650" dirty="0">
                <a:latin typeface="Meiryo UI" panose="020B0604030504040204" pitchFamily="50" charset="-128"/>
                <a:ea typeface="Meiryo UI" panose="020B0604030504040204" pitchFamily="50" charset="-128"/>
                <a:cs typeface="Meiryo UI" panose="020B0604030504040204" pitchFamily="50" charset="-128"/>
              </a:rPr>
              <a:t>（公聴会等</a:t>
            </a:r>
            <a:r>
              <a:rPr lang="ja-JP" altLang="en-US" sz="646"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64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5830278" y="2915848"/>
            <a:ext cx="343823" cy="1513377"/>
          </a:xfrm>
          <a:prstGeom prst="rect">
            <a:avLst/>
          </a:prstGeom>
          <a:noFill/>
          <a:ln>
            <a:solidFill>
              <a:schemeClr val="accent1"/>
            </a:solidFill>
          </a:ln>
        </p:spPr>
        <p:txBody>
          <a:bodyPr vert="eaVert" wrap="square" lIns="0" rIns="0" rtlCol="0" anchor="ctr">
            <a:noAutofit/>
          </a:bodyPr>
          <a:lstStyle/>
          <a:p>
            <a:pPr algn="ctr">
              <a:spcBef>
                <a:spcPts val="554"/>
              </a:spcBef>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下矢印 106"/>
          <p:cNvSpPr/>
          <p:nvPr/>
        </p:nvSpPr>
        <p:spPr>
          <a:xfrm rot="16200000">
            <a:off x="3817583" y="3400777"/>
            <a:ext cx="326157" cy="232615"/>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下矢印 107"/>
          <p:cNvSpPr/>
          <p:nvPr/>
        </p:nvSpPr>
        <p:spPr>
          <a:xfrm rot="16200000">
            <a:off x="4520517" y="3390978"/>
            <a:ext cx="326157" cy="232615"/>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下矢印 108"/>
          <p:cNvSpPr/>
          <p:nvPr/>
        </p:nvSpPr>
        <p:spPr>
          <a:xfrm rot="16200000">
            <a:off x="6862786" y="3465699"/>
            <a:ext cx="326157" cy="239408"/>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8435612" y="2924232"/>
            <a:ext cx="506208" cy="2042359"/>
          </a:xfrm>
          <a:prstGeom prst="homePlate">
            <a:avLst>
              <a:gd name="adj" fmla="val 19119"/>
            </a:avLst>
          </a:prstGeom>
          <a:pattFill prst="pct20">
            <a:fgClr>
              <a:schemeClr val="accent1"/>
            </a:fgClr>
            <a:bgClr>
              <a:schemeClr val="bg1"/>
            </a:bgClr>
          </a:pattFill>
          <a:ln w="25400">
            <a:solidFill>
              <a:schemeClr val="accent1"/>
            </a:solidFill>
          </a:ln>
          <a:effectLst/>
        </p:spPr>
        <p:txBody>
          <a:bodyPr vert="eaVert" wrap="square" lIns="0" rIns="0" rtlCol="0" anchor="ctr">
            <a:noAutofit/>
          </a:bodyPr>
          <a:lstStyle/>
          <a:p>
            <a:pPr algn="ctr">
              <a:spcBef>
                <a:spcPts val="554"/>
              </a:spcBef>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ts val="554"/>
              </a:spcBef>
            </a:pPr>
            <a:r>
              <a:rPr lang="ja-JP" altLang="en-US" sz="16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ＩＲ開業</a:t>
            </a:r>
            <a:endParaRPr lang="en-US" altLang="ja-JP" sz="16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Bef>
                <a:spcPts val="554"/>
              </a:spcBef>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下矢印 112"/>
          <p:cNvSpPr/>
          <p:nvPr/>
        </p:nvSpPr>
        <p:spPr>
          <a:xfrm rot="16200000">
            <a:off x="7709541" y="3502718"/>
            <a:ext cx="326157" cy="232615"/>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矢印コネクタ 48"/>
          <p:cNvCxnSpPr/>
          <p:nvPr/>
        </p:nvCxnSpPr>
        <p:spPr>
          <a:xfrm flipV="1">
            <a:off x="7286091" y="2384523"/>
            <a:ext cx="0" cy="504000"/>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3365936" y="679500"/>
            <a:ext cx="2984058" cy="462919"/>
          </a:xfrm>
          <a:prstGeom prst="rect">
            <a:avLst/>
          </a:prstGeom>
          <a:noFill/>
          <a:ln w="31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地方自治体の準備状況を踏まえ、</a:t>
            </a:r>
            <a:endParaRPr lang="en-US" altLang="ja-JP"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15"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申請・認定のプロセスを</a:t>
            </a:r>
            <a:r>
              <a:rPr lang="en-US" altLang="ja-JP" sz="1015"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15"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行うことを検討</a:t>
            </a:r>
          </a:p>
        </p:txBody>
      </p:sp>
      <p:sp>
        <p:nvSpPr>
          <p:cNvPr id="46" name="左右矢印 45"/>
          <p:cNvSpPr/>
          <p:nvPr/>
        </p:nvSpPr>
        <p:spPr>
          <a:xfrm>
            <a:off x="3131840" y="1099367"/>
            <a:ext cx="3419803" cy="179031"/>
          </a:xfrm>
          <a:prstGeom prst="lef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20073" y="69459"/>
            <a:ext cx="9144000" cy="400110"/>
          </a:xfrm>
          <a:prstGeom prst="rect">
            <a:avLst/>
          </a:prstGeom>
          <a:solidFill>
            <a:schemeClr val="accent1"/>
          </a:solid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今後の流れ</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a:xfrm>
            <a:off x="6965003" y="6509838"/>
            <a:ext cx="2133600" cy="365125"/>
          </a:xfrm>
        </p:spPr>
        <p:txBody>
          <a:bodyPr/>
          <a:lstStyle/>
          <a:p>
            <a:fld id="{8138B988-03A0-4C61-87A5-A6ADD3801F5D}" type="slidenum">
              <a:rPr kumimoji="1" lang="ja-JP" altLang="en-US" smtClean="0"/>
              <a:t>5</a:t>
            </a:fld>
            <a:endParaRPr kumimoji="1" lang="ja-JP" altLang="en-US" dirty="0"/>
          </a:p>
        </p:txBody>
      </p:sp>
      <p:sp>
        <p:nvSpPr>
          <p:cNvPr id="51" name="テキスト ボックス 50"/>
          <p:cNvSpPr txBox="1"/>
          <p:nvPr/>
        </p:nvSpPr>
        <p:spPr>
          <a:xfrm>
            <a:off x="1923627" y="2866435"/>
            <a:ext cx="319030" cy="1420678"/>
          </a:xfrm>
          <a:prstGeom prst="rect">
            <a:avLst/>
          </a:prstGeom>
          <a:solidFill>
            <a:schemeClr val="accent6"/>
          </a:solidFill>
          <a:ln/>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コンセプト募集</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38"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（ＲＦＣ）</a:t>
            </a:r>
            <a:endParaRPr lang="en-US" altLang="ja-JP" sz="73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矢印 53"/>
          <p:cNvSpPr/>
          <p:nvPr/>
        </p:nvSpPr>
        <p:spPr>
          <a:xfrm rot="16200000">
            <a:off x="2361784" y="3375637"/>
            <a:ext cx="326157" cy="288000"/>
          </a:xfrm>
          <a:prstGeom prst="down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下矢印 54"/>
          <p:cNvSpPr/>
          <p:nvPr/>
        </p:nvSpPr>
        <p:spPr>
          <a:xfrm rot="10800000">
            <a:off x="1980495" y="4425695"/>
            <a:ext cx="247409" cy="339032"/>
          </a:xfrm>
          <a:prstGeom prst="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873381" y="4823941"/>
            <a:ext cx="498462" cy="835073"/>
          </a:xfrm>
          <a:prstGeom prst="rect">
            <a:avLst/>
          </a:prstGeom>
          <a:ln/>
        </p:spPr>
        <p:style>
          <a:lnRef idx="2">
            <a:schemeClr val="accent1"/>
          </a:lnRef>
          <a:fillRef idx="1">
            <a:schemeClr val="lt1"/>
          </a:fillRef>
          <a:effectRef idx="0">
            <a:schemeClr val="accent1"/>
          </a:effectRef>
          <a:fontRef idx="minor">
            <a:schemeClr val="dk1"/>
          </a:fontRef>
        </p:style>
        <p:txBody>
          <a:bodyPr vert="wordArtVertRtl" wrap="square" lIns="0" tIns="0" rIns="0" rtlCol="0" anchor="ctr">
            <a:noAutofit/>
          </a:bodyPr>
          <a:lstStyle/>
          <a:p>
            <a:pPr algn="ctr"/>
            <a:r>
              <a:rPr lang="ja-JP" altLang="en-US"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a:t>
            </a:r>
            <a:endParaRPr lang="en-US" altLang="ja-JP" sz="1108"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31510" y="5877272"/>
            <a:ext cx="8892000" cy="0"/>
          </a:xfrm>
          <a:prstGeom prst="line">
            <a:avLst/>
          </a:prstGeom>
          <a:ln w="47625">
            <a:solidFill>
              <a:schemeClr val="tx2">
                <a:lumMod val="75000"/>
              </a:schemeClr>
            </a:solidFill>
            <a:prstDash val="sysDot"/>
            <a:tailEnd type="none" w="med" len="med"/>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rot="10800000">
            <a:off x="3493455" y="4385834"/>
            <a:ext cx="265846" cy="365538"/>
          </a:xfrm>
          <a:prstGeom prst="down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5"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矢印コネクタ 57"/>
          <p:cNvCxnSpPr/>
          <p:nvPr/>
        </p:nvCxnSpPr>
        <p:spPr>
          <a:xfrm flipV="1">
            <a:off x="6688979" y="2403650"/>
            <a:ext cx="0" cy="504000"/>
          </a:xfrm>
          <a:prstGeom prst="straightConnector1">
            <a:avLst/>
          </a:prstGeom>
          <a:ln w="19050">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502603" y="2909575"/>
            <a:ext cx="210696" cy="2025018"/>
          </a:xfrm>
          <a:prstGeom prst="rect">
            <a:avLst/>
          </a:prstGeom>
          <a:noFill/>
          <a:ln/>
          <a:effectLst/>
        </p:spPr>
        <p:style>
          <a:lnRef idx="1">
            <a:schemeClr val="accent6"/>
          </a:lnRef>
          <a:fillRef idx="2">
            <a:schemeClr val="accent6"/>
          </a:fillRef>
          <a:effectRef idx="1">
            <a:schemeClr val="accent6"/>
          </a:effectRef>
          <a:fontRef idx="minor">
            <a:schemeClr val="dk1"/>
          </a:fontRef>
        </p:style>
        <p:txBody>
          <a:bodyPr vert="eaVert" wrap="square" lIns="0" rIns="0" rtlCol="0" anchor="ctr">
            <a:noAutofit/>
          </a:bodyP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土地契約　締結</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2521323" y="5949282"/>
            <a:ext cx="2258614" cy="717241"/>
          </a:xfrm>
          <a:prstGeom prst="rect">
            <a:avLst/>
          </a:prstGeom>
          <a:solidFill>
            <a:schemeClr val="accent1">
              <a:lumMod val="20000"/>
              <a:lumOff val="80000"/>
            </a:schemeClr>
          </a:solidFill>
          <a:ln>
            <a:solidFill>
              <a:schemeClr val="accent1"/>
            </a:solidFill>
          </a:ln>
        </p:spPr>
        <p:txBody>
          <a:bodyPr wrap="square" rtlCol="0" anchor="ctr">
            <a:noAutofit/>
          </a:bodyPr>
          <a:lstStyle/>
          <a:p>
            <a:pPr marL="86460" indent="-86460">
              <a:buFont typeface="Arial" panose="020B0604020202020204" pitchFamily="34" charset="0"/>
              <a:buChar char="•"/>
            </a:pPr>
            <a:r>
              <a:rPr lang="ja-JP" altLang="en-US" sz="969" spc="92" dirty="0">
                <a:latin typeface="Meiryo UI" panose="020B0604030504040204" pitchFamily="50" charset="-128"/>
                <a:ea typeface="Meiryo UI" panose="020B0604030504040204" pitchFamily="50" charset="-128"/>
              </a:rPr>
              <a:t>事業者側のプラン構築の加速化等を目的</a:t>
            </a:r>
            <a:endParaRPr lang="en-US" altLang="ja-JP" sz="969" spc="92" dirty="0">
              <a:latin typeface="Meiryo UI" panose="020B0604030504040204" pitchFamily="50" charset="-128"/>
              <a:ea typeface="Meiryo UI" panose="020B0604030504040204" pitchFamily="50" charset="-128"/>
            </a:endParaRPr>
          </a:p>
          <a:p>
            <a:pPr marL="86460" indent="-86460">
              <a:buFont typeface="Arial" panose="020B0604020202020204" pitchFamily="34" charset="0"/>
              <a:buChar char="•"/>
            </a:pPr>
            <a:r>
              <a:rPr lang="ja-JP" altLang="en-US" sz="969" b="1" u="sng" spc="92" dirty="0">
                <a:latin typeface="Meiryo UI" panose="020B0604030504040204" pitchFamily="50" charset="-128"/>
                <a:ea typeface="Meiryo UI" panose="020B0604030504040204" pitchFamily="50" charset="-128"/>
              </a:rPr>
              <a:t>評価や順位付けは</a:t>
            </a:r>
            <a:r>
              <a:rPr lang="ja-JP" altLang="en-US" sz="969" b="1" u="sng" spc="92" dirty="0" smtClean="0">
                <a:latin typeface="Meiryo UI" panose="020B0604030504040204" pitchFamily="50" charset="-128"/>
                <a:ea typeface="Meiryo UI" panose="020B0604030504040204" pitchFamily="50" charset="-128"/>
              </a:rPr>
              <a:t>行わない</a:t>
            </a:r>
            <a:endParaRPr lang="en-US" altLang="ja-JP" sz="969" b="1" u="sng" spc="92" dirty="0" smtClean="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872719" y="5952457"/>
            <a:ext cx="266413" cy="710893"/>
          </a:xfrm>
          <a:prstGeom prst="rect">
            <a:avLst/>
          </a:prstGeom>
          <a:solidFill>
            <a:schemeClr val="accent5">
              <a:lumMod val="75000"/>
            </a:schemeClr>
          </a:solidFill>
          <a:ln>
            <a:solidFill>
              <a:schemeClr val="accent1"/>
            </a:solidFill>
          </a:ln>
        </p:spPr>
        <p:txBody>
          <a:bodyPr vert="eaVert" wrap="square" rtlCol="0" anchor="ctr" anchorCtr="0">
            <a:noAutofit/>
          </a:bodyPr>
          <a:lstStyle/>
          <a:p>
            <a:pPr algn="ctr"/>
            <a:r>
              <a:rPr lang="ja-JP" altLang="en-US" sz="1000" b="1" dirty="0">
                <a:solidFill>
                  <a:schemeClr val="bg1"/>
                </a:solidFill>
                <a:latin typeface="Meiryo UI" panose="020B0604030504040204" pitchFamily="50" charset="-128"/>
                <a:ea typeface="Meiryo UI" panose="020B0604030504040204" pitchFamily="50" charset="-128"/>
              </a:rPr>
              <a:t>ＲＦＣ</a:t>
            </a:r>
          </a:p>
        </p:txBody>
      </p:sp>
      <p:sp>
        <p:nvSpPr>
          <p:cNvPr id="101" name="テキスト ボックス 100"/>
          <p:cNvSpPr txBox="1"/>
          <p:nvPr/>
        </p:nvSpPr>
        <p:spPr>
          <a:xfrm>
            <a:off x="5309577" y="5948690"/>
            <a:ext cx="263022" cy="717779"/>
          </a:xfrm>
          <a:prstGeom prst="rect">
            <a:avLst/>
          </a:prstGeom>
          <a:solidFill>
            <a:schemeClr val="accent5">
              <a:lumMod val="75000"/>
            </a:schemeClr>
          </a:solidFill>
          <a:ln>
            <a:solidFill>
              <a:schemeClr val="accent1"/>
            </a:solidFill>
          </a:ln>
        </p:spPr>
        <p:txBody>
          <a:bodyPr vert="eaVert" wrap="square" rtlCol="0" anchor="ctr" anchorCtr="0">
            <a:noAutofit/>
          </a:bodyPr>
          <a:lstStyle/>
          <a:p>
            <a:pPr algn="ctr">
              <a:spcBef>
                <a:spcPts val="277"/>
              </a:spcBef>
            </a:pPr>
            <a:r>
              <a:rPr lang="ja-JP" altLang="en-US" sz="1000" b="1" dirty="0" smtClean="0">
                <a:solidFill>
                  <a:schemeClr val="bg1"/>
                </a:solidFill>
                <a:latin typeface="Meiryo UI" panose="020B0604030504040204" pitchFamily="50" charset="-128"/>
                <a:ea typeface="Meiryo UI" panose="020B0604030504040204" pitchFamily="50" charset="-128"/>
              </a:rPr>
              <a:t>ＲＦＰ</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1139132" y="5948689"/>
            <a:ext cx="1382191" cy="717817"/>
          </a:xfrm>
          <a:prstGeom prst="rect">
            <a:avLst/>
          </a:prstGeom>
          <a:noFill/>
          <a:ln>
            <a:solidFill>
              <a:schemeClr val="accent1"/>
            </a:solidFill>
          </a:ln>
        </p:spPr>
        <p:txBody>
          <a:bodyPr wrap="square" rtlCol="0" anchor="ctr">
            <a:noAutofit/>
          </a:bodyPr>
          <a:lstStyle/>
          <a:p>
            <a:pPr algn="ctr"/>
            <a:r>
              <a:rPr lang="ja-JP" altLang="en-US" sz="969" spc="92" dirty="0">
                <a:latin typeface="Meiryo UI" panose="020B0604030504040204" pitchFamily="50" charset="-128"/>
                <a:ea typeface="Meiryo UI" panose="020B0604030504040204" pitchFamily="50" charset="-128"/>
              </a:rPr>
              <a:t>基本方針・実施方針策定前に</a:t>
            </a:r>
            <a:endParaRPr lang="en-US" altLang="ja-JP" sz="969" spc="92" dirty="0">
              <a:latin typeface="Meiryo UI" panose="020B0604030504040204" pitchFamily="50" charset="-128"/>
              <a:ea typeface="Meiryo UI" panose="020B0604030504040204" pitchFamily="50" charset="-128"/>
            </a:endParaRPr>
          </a:p>
          <a:p>
            <a:pPr algn="ctr"/>
            <a:r>
              <a:rPr lang="ja-JP" altLang="en-US" sz="969" b="1" u="sng" spc="92" dirty="0">
                <a:latin typeface="Meiryo UI" panose="020B0604030504040204" pitchFamily="50" charset="-128"/>
                <a:ea typeface="Meiryo UI" panose="020B0604030504040204" pitchFamily="50" charset="-128"/>
              </a:rPr>
              <a:t>府</a:t>
            </a:r>
            <a:r>
              <a:rPr lang="ja-JP" altLang="en-US" sz="969" b="1" u="sng" spc="92" dirty="0" smtClean="0">
                <a:latin typeface="Meiryo UI" panose="020B0604030504040204" pitchFamily="50" charset="-128"/>
                <a:ea typeface="Meiryo UI" panose="020B0604030504040204" pitchFamily="50" charset="-128"/>
              </a:rPr>
              <a:t>市独自</a:t>
            </a:r>
            <a:r>
              <a:rPr lang="ja-JP" altLang="en-US" sz="969" b="1" u="sng" spc="92" dirty="0">
                <a:latin typeface="Meiryo UI" panose="020B0604030504040204" pitchFamily="50" charset="-128"/>
                <a:ea typeface="Meiryo UI" panose="020B0604030504040204" pitchFamily="50" charset="-128"/>
              </a:rPr>
              <a:t>に</a:t>
            </a:r>
            <a:r>
              <a:rPr lang="ja-JP" altLang="en-US" sz="969" b="1" u="sng" spc="92" dirty="0" smtClean="0">
                <a:latin typeface="Meiryo UI" panose="020B0604030504040204" pitchFamily="50" charset="-128"/>
                <a:ea typeface="Meiryo UI" panose="020B0604030504040204" pitchFamily="50" charset="-128"/>
              </a:rPr>
              <a:t>実施</a:t>
            </a:r>
            <a:r>
              <a:rPr lang="ja-JP" altLang="en-US" sz="969" b="1" u="sng" spc="92" dirty="0">
                <a:latin typeface="Meiryo UI" panose="020B0604030504040204" pitchFamily="50" charset="-128"/>
                <a:ea typeface="Meiryo UI" panose="020B0604030504040204" pitchFamily="50" charset="-128"/>
              </a:rPr>
              <a:t>する</a:t>
            </a:r>
            <a:endParaRPr lang="en-US" altLang="ja-JP" sz="969" b="1" u="sng" spc="92" dirty="0">
              <a:latin typeface="Meiryo UI" panose="020B0604030504040204" pitchFamily="50" charset="-128"/>
              <a:ea typeface="Meiryo UI" panose="020B0604030504040204" pitchFamily="50" charset="-128"/>
            </a:endParaRPr>
          </a:p>
          <a:p>
            <a:pPr algn="ctr"/>
            <a:r>
              <a:rPr lang="ja-JP" altLang="en-US" sz="969" b="1" u="sng" spc="92" dirty="0">
                <a:latin typeface="Meiryo UI" panose="020B0604030504040204" pitchFamily="50" charset="-128"/>
                <a:ea typeface="Meiryo UI" panose="020B0604030504040204" pitchFamily="50" charset="-128"/>
              </a:rPr>
              <a:t>コンセプトの募集</a:t>
            </a:r>
            <a:endParaRPr lang="en-US" altLang="ja-JP" sz="969" b="1" u="sng" spc="92"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5572599" y="5952458"/>
            <a:ext cx="1129797" cy="710892"/>
          </a:xfrm>
          <a:prstGeom prst="rect">
            <a:avLst/>
          </a:prstGeom>
          <a:noFill/>
          <a:ln>
            <a:solidFill>
              <a:schemeClr val="accent1"/>
            </a:solidFill>
          </a:ln>
        </p:spPr>
        <p:txBody>
          <a:bodyPr wrap="square" rtlCol="0" anchor="ctr">
            <a:noAutofit/>
          </a:bodyPr>
          <a:lstStyle/>
          <a:p>
            <a:pPr algn="ctr">
              <a:lnSpc>
                <a:spcPts val="1108"/>
              </a:lnSpc>
            </a:pPr>
            <a:r>
              <a:rPr lang="en-US" altLang="ja-JP" sz="969" dirty="0">
                <a:latin typeface="Meiryo UI" panose="020B0604030504040204" pitchFamily="50" charset="-128"/>
                <a:ea typeface="Meiryo UI" panose="020B0604030504040204" pitchFamily="50" charset="-128"/>
              </a:rPr>
              <a:t>IR</a:t>
            </a:r>
            <a:r>
              <a:rPr lang="ja-JP" altLang="en-US" sz="969" dirty="0">
                <a:latin typeface="Meiryo UI" panose="020B0604030504040204" pitchFamily="50" charset="-128"/>
                <a:ea typeface="Meiryo UI" panose="020B0604030504040204" pitchFamily="50" charset="-128"/>
              </a:rPr>
              <a:t>整備法に基づく</a:t>
            </a:r>
            <a:endParaRPr lang="en-US" altLang="ja-JP" sz="969" dirty="0">
              <a:latin typeface="Meiryo UI" panose="020B0604030504040204" pitchFamily="50" charset="-128"/>
              <a:ea typeface="Meiryo UI" panose="020B0604030504040204" pitchFamily="50" charset="-128"/>
            </a:endParaRPr>
          </a:p>
          <a:p>
            <a:pPr algn="ctr">
              <a:lnSpc>
                <a:spcPts val="1108"/>
              </a:lnSpc>
            </a:pPr>
            <a:r>
              <a:rPr lang="ja-JP" altLang="en-US" sz="969" b="1" u="sng" dirty="0">
                <a:latin typeface="Meiryo UI" panose="020B0604030504040204" pitchFamily="50" charset="-128"/>
                <a:ea typeface="Meiryo UI" panose="020B0604030504040204" pitchFamily="50" charset="-128"/>
              </a:rPr>
              <a:t>事業者</a:t>
            </a:r>
            <a:r>
              <a:rPr lang="ja-JP" altLang="en-US" sz="969" b="1" u="sng" dirty="0" smtClean="0">
                <a:latin typeface="Meiryo UI" panose="020B0604030504040204" pitchFamily="50" charset="-128"/>
                <a:ea typeface="Meiryo UI" panose="020B0604030504040204" pitchFamily="50" charset="-128"/>
              </a:rPr>
              <a:t>の</a:t>
            </a:r>
            <a:r>
              <a:rPr lang="ja-JP" altLang="en-US" sz="969" b="1" u="sng" dirty="0">
                <a:latin typeface="Meiryo UI" panose="020B0604030504040204" pitchFamily="50" charset="-128"/>
                <a:ea typeface="Meiryo UI" panose="020B0604030504040204" pitchFamily="50" charset="-128"/>
              </a:rPr>
              <a:t>選定</a:t>
            </a:r>
            <a:endParaRPr lang="en-US" altLang="ja-JP" sz="969" b="1" u="sng"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6702396" y="5952458"/>
            <a:ext cx="1554205" cy="710892"/>
          </a:xfrm>
          <a:prstGeom prst="rect">
            <a:avLst/>
          </a:prstGeom>
          <a:solidFill>
            <a:schemeClr val="accent1">
              <a:lumMod val="20000"/>
              <a:lumOff val="80000"/>
            </a:schemeClr>
          </a:solidFill>
          <a:ln>
            <a:solidFill>
              <a:schemeClr val="accent1"/>
            </a:solidFill>
          </a:ln>
        </p:spPr>
        <p:txBody>
          <a:bodyPr wrap="square" rtlCol="0" anchor="ctr">
            <a:noAutofit/>
          </a:bodyPr>
          <a:lstStyle/>
          <a:p>
            <a:r>
              <a:rPr lang="ja-JP" altLang="en-US" sz="969" spc="92" dirty="0" smtClean="0">
                <a:latin typeface="Meiryo UI" panose="020B0604030504040204" pitchFamily="50" charset="-128"/>
                <a:ea typeface="Meiryo UI" panose="020B0604030504040204" pitchFamily="50" charset="-128"/>
              </a:rPr>
              <a:t>有識者</a:t>
            </a:r>
            <a:r>
              <a:rPr lang="ja-JP" altLang="en-US" sz="969" spc="92" dirty="0">
                <a:latin typeface="Meiryo UI" panose="020B0604030504040204" pitchFamily="50" charset="-128"/>
                <a:ea typeface="Meiryo UI" panose="020B0604030504040204" pitchFamily="50" charset="-128"/>
              </a:rPr>
              <a:t>等に</a:t>
            </a:r>
            <a:r>
              <a:rPr lang="ja-JP" altLang="en-US" sz="969" spc="92" dirty="0" smtClean="0">
                <a:latin typeface="Meiryo UI" panose="020B0604030504040204" pitchFamily="50" charset="-128"/>
                <a:ea typeface="Meiryo UI" panose="020B0604030504040204" pitchFamily="50" charset="-128"/>
              </a:rPr>
              <a:t>よる</a:t>
            </a:r>
            <a:endParaRPr lang="en-US" altLang="ja-JP" sz="969" spc="92" dirty="0" smtClean="0">
              <a:latin typeface="Meiryo UI" panose="020B0604030504040204" pitchFamily="50" charset="-128"/>
              <a:ea typeface="Meiryo UI" panose="020B0604030504040204" pitchFamily="50" charset="-128"/>
            </a:endParaRPr>
          </a:p>
          <a:p>
            <a:r>
              <a:rPr lang="ja-JP" altLang="en-US" sz="969" b="1" u="sng" spc="92" dirty="0" smtClean="0">
                <a:latin typeface="Meiryo UI" panose="020B0604030504040204" pitchFamily="50" charset="-128"/>
                <a:ea typeface="Meiryo UI" panose="020B0604030504040204" pitchFamily="50" charset="-128"/>
              </a:rPr>
              <a:t>選定</a:t>
            </a:r>
            <a:r>
              <a:rPr lang="ja-JP" altLang="en-US" sz="969" b="1" u="sng" spc="92" dirty="0">
                <a:latin typeface="Meiryo UI" panose="020B0604030504040204" pitchFamily="50" charset="-128"/>
                <a:ea typeface="Meiryo UI" panose="020B0604030504040204" pitchFamily="50" charset="-128"/>
              </a:rPr>
              <a:t>委員会で提案</a:t>
            </a:r>
            <a:r>
              <a:rPr lang="ja-JP" altLang="en-US" sz="969" b="1" u="sng" spc="92" dirty="0" smtClean="0">
                <a:latin typeface="Meiryo UI" panose="020B0604030504040204" pitchFamily="50" charset="-128"/>
                <a:ea typeface="Meiryo UI" panose="020B0604030504040204" pitchFamily="50" charset="-128"/>
              </a:rPr>
              <a:t>審査</a:t>
            </a:r>
            <a:endParaRPr lang="en-US" altLang="ja-JP" sz="969" b="1" u="sng" spc="92" dirty="0" smtClean="0">
              <a:latin typeface="Meiryo UI" panose="020B0604030504040204" pitchFamily="50" charset="-128"/>
              <a:ea typeface="Meiryo UI" panose="020B0604030504040204" pitchFamily="50" charset="-128"/>
            </a:endParaRPr>
          </a:p>
        </p:txBody>
      </p:sp>
      <p:sp>
        <p:nvSpPr>
          <p:cNvPr id="105" name="正方形/長方形 104"/>
          <p:cNvSpPr/>
          <p:nvPr/>
        </p:nvSpPr>
        <p:spPr>
          <a:xfrm>
            <a:off x="802013" y="6633393"/>
            <a:ext cx="3297316" cy="224607"/>
          </a:xfrm>
          <a:prstGeom prst="rect">
            <a:avLst/>
          </a:prstGeom>
          <a:noFill/>
          <a:ln w="3175">
            <a:noFill/>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※RFC</a:t>
            </a:r>
            <a:r>
              <a:rPr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参加は、</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RFP</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参加のための条件ではない。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626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692696"/>
            <a:ext cx="8525603" cy="5370509"/>
          </a:xfrm>
          <a:prstGeom prst="rect">
            <a:avLst/>
          </a:prstGeom>
          <a:noFill/>
        </p:spPr>
        <p:txBody>
          <a:bodyPr wrap="square" rtlCol="0">
            <a:spAutoFit/>
          </a:bodyPr>
          <a:lstStyle/>
          <a:p>
            <a:pPr lvl="0">
              <a:lnSpc>
                <a:spcPts val="1800"/>
              </a:lnSpc>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公募型プロポーザルを実施</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RFP</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提案内容</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を公募</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によって競争させ</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、最も優れた提案事業者を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選定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●土地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価格</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は、前提</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条件として提示し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価格</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競争は</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行わない</a:t>
            </a:r>
            <a:endPar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（理由）</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大阪ＩＲがめざす世界最高水準の成長型ＩＲを長期にわたって継続的かつ安定的に実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施し、ＩＲ立地による効果を最大限高めるためには、</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土地価格で</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はなく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競争力の高い魅力</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ある事業</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計画に注力させ、その中で最も優れた提案を採用する必要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施設内容、運営能力、大阪・関西の観光振興、経済振興への貢献、懸念事項への対応等、区域認定にかかる視点を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重視</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わが国のＩＲ制度がベンチマークとするシンガポールにおいても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同様</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の形で実施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endPar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一貫した考え方に基づく土地価格の設定</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●土地価格は、</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事業計画の基本的条件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であることから</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RFC</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RFP</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区域整備計画策定、土地契約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の各時点</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を通じて</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一貫した考え方に</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基づく</a:t>
            </a:r>
            <a:endPar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価格</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設定が</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複数の不動産鑑定業者による評価を実施</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不動産評価審議会に諮問</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「適正</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な対価（時価）」</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を担保</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rPr>
              <a:t>RFP</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土地価格を基本</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としつつ</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RFP</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で提示する土地価格の</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価格</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時点から区域整備計画策定</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までに</a:t>
            </a:r>
            <a:endPar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１年</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以上要する場合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は、社会経済情勢</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の変動</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時点修正を行う</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。その際、</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価格決定のプロセス</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の一つ</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として、議会議決を</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経る</a:t>
            </a:r>
            <a:endPar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区域整備計画の認定申請に位置付け）</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endParaRPr kumimoji="1" lang="en-US" altLang="ja-JP" sz="1050" b="1" i="0" u="none" kern="1200" cap="none" spc="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endParaRPr kumimoji="1" lang="en-US" altLang="ja-JP" sz="1050" b="1" i="0" u="none" kern="1200" cap="none" spc="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RFC</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で提示する土地価格</a:t>
            </a:r>
            <a:endParaRPr kumimoji="1" lang="en-US" altLang="ja-JP" sz="1400" b="1"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RFC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売却又は賃貸のいずれが望ましいと考えるか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、意見を述べることが可能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●提示する価格については、</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RFP</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を見据え、複数の不動産鑑定業者による価格調査を実施し、その平均値とする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又</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は賃貸とするか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など、土地契約の方法・条件は、</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RFC</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での提案内容や国の基本方針等を踏まえ、</a:t>
            </a:r>
            <a:r>
              <a:rPr kumimoji="1"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実施方針又は</a:t>
            </a:r>
            <a:r>
              <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RFP</a:t>
            </a:r>
            <a:r>
              <a:rPr kumimoji="1" lang="ja-JP" altLang="en-US" sz="105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までに決定</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5" name="テキスト ボックス 4"/>
          <p:cNvSpPr txBox="1"/>
          <p:nvPr/>
        </p:nvSpPr>
        <p:spPr>
          <a:xfrm>
            <a:off x="-3411" y="-18690"/>
            <a:ext cx="9144000" cy="400110"/>
          </a:xfrm>
          <a:prstGeom prst="rect">
            <a:avLst/>
          </a:prstGeom>
          <a:solidFill>
            <a:schemeClr val="accent1"/>
          </a:solid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業者選定の考え方</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6"/>
          <p:cNvSpPr>
            <a:spLocks noGrp="1"/>
          </p:cNvSpPr>
          <p:nvPr>
            <p:ph type="sldNum" sz="quarter" idx="12"/>
          </p:nvPr>
        </p:nvSpPr>
        <p:spPr>
          <a:xfrm>
            <a:off x="6965003" y="6509838"/>
            <a:ext cx="2133600" cy="365125"/>
          </a:xfrm>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1451809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lumMod val="75000"/>
            </a:schemeClr>
          </a:solidFill>
          <a:tailEnd type="none" w="med" len="med"/>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66675">
          <a:solidFill>
            <a:schemeClr val="tx2">
              <a:lumMod val="75000"/>
            </a:schemeClr>
          </a:solidFill>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9265</TotalTime>
  <Words>700</Words>
  <Application>Microsoft Office PowerPoint</Application>
  <PresentationFormat>画面に合わせる (4:3)</PresentationFormat>
  <Paragraphs>222</Paragraphs>
  <Slides>7</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Meiryo UI</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j.i</dc:creator>
  <cp:lastModifiedBy>粟井　美里</cp:lastModifiedBy>
  <cp:revision>890</cp:revision>
  <cp:lastPrinted>2019-04-24T05:47:18Z</cp:lastPrinted>
  <dcterms:created xsi:type="dcterms:W3CDTF">2015-05-10T11:12:44Z</dcterms:created>
  <dcterms:modified xsi:type="dcterms:W3CDTF">2019-04-24T06:01:46Z</dcterms:modified>
</cp:coreProperties>
</file>