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88"/>
  </p:notesMasterIdLst>
  <p:handoutMasterIdLst>
    <p:handoutMasterId r:id="rId89"/>
  </p:handoutMasterIdLst>
  <p:sldIdLst>
    <p:sldId id="903" r:id="rId2"/>
    <p:sldId id="720" r:id="rId3"/>
    <p:sldId id="842" r:id="rId4"/>
    <p:sldId id="893" r:id="rId5"/>
    <p:sldId id="930" r:id="rId6"/>
    <p:sldId id="1080" r:id="rId7"/>
    <p:sldId id="932" r:id="rId8"/>
    <p:sldId id="894" r:id="rId9"/>
    <p:sldId id="936" r:id="rId10"/>
    <p:sldId id="1015" r:id="rId11"/>
    <p:sldId id="1014" r:id="rId12"/>
    <p:sldId id="1016" r:id="rId13"/>
    <p:sldId id="939" r:id="rId14"/>
    <p:sldId id="941" r:id="rId15"/>
    <p:sldId id="942" r:id="rId16"/>
    <p:sldId id="1018" r:id="rId17"/>
    <p:sldId id="1017" r:id="rId18"/>
    <p:sldId id="1020" r:id="rId19"/>
    <p:sldId id="1019" r:id="rId20"/>
    <p:sldId id="1022" r:id="rId21"/>
    <p:sldId id="1021" r:id="rId22"/>
    <p:sldId id="1024" r:id="rId23"/>
    <p:sldId id="1023" r:id="rId24"/>
    <p:sldId id="951" r:id="rId25"/>
    <p:sldId id="952" r:id="rId26"/>
    <p:sldId id="1026" r:id="rId27"/>
    <p:sldId id="1025" r:id="rId28"/>
    <p:sldId id="1028" r:id="rId29"/>
    <p:sldId id="1027" r:id="rId30"/>
    <p:sldId id="1030" r:id="rId31"/>
    <p:sldId id="1029" r:id="rId32"/>
    <p:sldId id="825" r:id="rId33"/>
    <p:sldId id="959" r:id="rId34"/>
    <p:sldId id="1032" r:id="rId35"/>
    <p:sldId id="1031" r:id="rId36"/>
    <p:sldId id="1034" r:id="rId37"/>
    <p:sldId id="1033" r:id="rId38"/>
    <p:sldId id="1036" r:id="rId39"/>
    <p:sldId id="1035" r:id="rId40"/>
    <p:sldId id="1038" r:id="rId41"/>
    <p:sldId id="1037" r:id="rId42"/>
    <p:sldId id="968" r:id="rId43"/>
    <p:sldId id="969" r:id="rId44"/>
    <p:sldId id="1040" r:id="rId45"/>
    <p:sldId id="1039" r:id="rId46"/>
    <p:sldId id="1041" r:id="rId47"/>
    <p:sldId id="1042" r:id="rId48"/>
    <p:sldId id="1044" r:id="rId49"/>
    <p:sldId id="1043" r:id="rId50"/>
    <p:sldId id="1046" r:id="rId51"/>
    <p:sldId id="1045" r:id="rId52"/>
    <p:sldId id="1048" r:id="rId53"/>
    <p:sldId id="1047" r:id="rId54"/>
    <p:sldId id="980" r:id="rId55"/>
    <p:sldId id="981" r:id="rId56"/>
    <p:sldId id="1050" r:id="rId57"/>
    <p:sldId id="1049" r:id="rId58"/>
    <p:sldId id="1052" r:id="rId59"/>
    <p:sldId id="1051" r:id="rId60"/>
    <p:sldId id="1054" r:id="rId61"/>
    <p:sldId id="1053" r:id="rId62"/>
    <p:sldId id="880" r:id="rId63"/>
    <p:sldId id="882" r:id="rId64"/>
    <p:sldId id="1055" r:id="rId65"/>
    <p:sldId id="1056" r:id="rId66"/>
    <p:sldId id="1057" r:id="rId67"/>
    <p:sldId id="1058" r:id="rId68"/>
    <p:sldId id="1059" r:id="rId69"/>
    <p:sldId id="921" r:id="rId70"/>
    <p:sldId id="1060" r:id="rId71"/>
    <p:sldId id="1061" r:id="rId72"/>
    <p:sldId id="1062" r:id="rId73"/>
    <p:sldId id="1063" r:id="rId74"/>
    <p:sldId id="1064" r:id="rId75"/>
    <p:sldId id="1065" r:id="rId76"/>
    <p:sldId id="1078" r:id="rId77"/>
    <p:sldId id="1066" r:id="rId78"/>
    <p:sldId id="1067" r:id="rId79"/>
    <p:sldId id="1068" r:id="rId80"/>
    <p:sldId id="990" r:id="rId81"/>
    <p:sldId id="1076" r:id="rId82"/>
    <p:sldId id="1070" r:id="rId83"/>
    <p:sldId id="1077" r:id="rId84"/>
    <p:sldId id="1071" r:id="rId85"/>
    <p:sldId id="1072" r:id="rId86"/>
    <p:sldId id="1073" r:id="rId87"/>
  </p:sldIdLst>
  <p:sldSz cx="10080625" cy="7199313"/>
  <p:notesSz cx="7104063" cy="10234613"/>
  <p:custShowLst>
    <p:custShow name="目的別スライド ショー 1" id="0">
      <p:sldLst>
        <p:sld r:id="rId3"/>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7">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津﨑　洋介" initials="津﨑　洋介" lastIdx="1" clrIdx="0">
    <p:extLst>
      <p:ext uri="{19B8F6BF-5375-455C-9EA6-DF929625EA0E}">
        <p15:presenceInfo xmlns:p15="http://schemas.microsoft.com/office/powerpoint/2012/main" userId="S-1-5-21-161959346-1900351369-444732941-74005" providerId="AD"/>
      </p:ext>
    </p:extLst>
  </p:cmAuthor>
  <p:cmAuthor id="2" name="菅野　光美" initials="菅野　光美" lastIdx="1" clrIdx="1">
    <p:extLst>
      <p:ext uri="{19B8F6BF-5375-455C-9EA6-DF929625EA0E}">
        <p15:presenceInfo xmlns:p15="http://schemas.microsoft.com/office/powerpoint/2012/main" userId="S-1-5-21-161959346-1900351369-444732941-45531" providerId="AD"/>
      </p:ext>
    </p:extLst>
  </p:cmAuthor>
  <p:cmAuthor id="3" name="門﨑　綾" initials="門﨑　綾" lastIdx="1" clrIdx="2">
    <p:extLst>
      <p:ext uri="{19B8F6BF-5375-455C-9EA6-DF929625EA0E}">
        <p15:presenceInfo xmlns:p15="http://schemas.microsoft.com/office/powerpoint/2012/main" userId="S-1-5-21-161959346-1900351369-444732941-1456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267E"/>
    <a:srgbClr val="652B91"/>
    <a:srgbClr val="0000FF"/>
    <a:srgbClr val="FFFF00"/>
    <a:srgbClr val="00CC00"/>
    <a:srgbClr val="333F50"/>
    <a:srgbClr val="C55A11"/>
    <a:srgbClr val="4F6228"/>
    <a:srgbClr val="002060"/>
    <a:srgbClr val="9537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4" autoAdjust="0"/>
    <p:restoredTop sz="94414" autoAdjust="0"/>
  </p:normalViewPr>
  <p:slideViewPr>
    <p:cSldViewPr snapToGrid="0">
      <p:cViewPr varScale="1">
        <p:scale>
          <a:sx n="71" d="100"/>
          <a:sy n="71" d="100"/>
        </p:scale>
        <p:origin x="1308" y="66"/>
      </p:cViewPr>
      <p:guideLst>
        <p:guide orient="horz" pos="2267"/>
        <p:guide pos="3175"/>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2"/>
            <a:ext cx="3078206" cy="513284"/>
          </a:xfrm>
          <a:prstGeom prst="rect">
            <a:avLst/>
          </a:prstGeom>
        </p:spPr>
        <p:txBody>
          <a:bodyPr vert="horz" lIns="94654" tIns="47326" rIns="94654" bIns="4732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4203" y="2"/>
            <a:ext cx="3078206" cy="513284"/>
          </a:xfrm>
          <a:prstGeom prst="rect">
            <a:avLst/>
          </a:prstGeom>
        </p:spPr>
        <p:txBody>
          <a:bodyPr vert="horz" lIns="94654" tIns="47326" rIns="94654" bIns="47326" rtlCol="0"/>
          <a:lstStyle>
            <a:lvl1pPr algn="r">
              <a:defRPr sz="1200"/>
            </a:lvl1pPr>
          </a:lstStyle>
          <a:p>
            <a:fld id="{8670A209-27E1-430E-9C6B-AF3DB53E4D28}" type="datetimeFigureOut">
              <a:rPr kumimoji="1" lang="ja-JP" altLang="en-US" smtClean="0"/>
              <a:t>2023/7/6</a:t>
            </a:fld>
            <a:endParaRPr kumimoji="1" lang="ja-JP" altLang="en-US"/>
          </a:p>
        </p:txBody>
      </p:sp>
      <p:sp>
        <p:nvSpPr>
          <p:cNvPr id="4" name="フッター プレースホルダー 3"/>
          <p:cNvSpPr>
            <a:spLocks noGrp="1"/>
          </p:cNvSpPr>
          <p:nvPr>
            <p:ph type="ftr" sz="quarter" idx="2"/>
          </p:nvPr>
        </p:nvSpPr>
        <p:spPr>
          <a:xfrm>
            <a:off x="3" y="9721332"/>
            <a:ext cx="3078206" cy="513284"/>
          </a:xfrm>
          <a:prstGeom prst="rect">
            <a:avLst/>
          </a:prstGeom>
        </p:spPr>
        <p:txBody>
          <a:bodyPr vert="horz" lIns="94654" tIns="47326" rIns="94654" bIns="4732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4203" y="9721332"/>
            <a:ext cx="3078206" cy="513284"/>
          </a:xfrm>
          <a:prstGeom prst="rect">
            <a:avLst/>
          </a:prstGeom>
        </p:spPr>
        <p:txBody>
          <a:bodyPr vert="horz" lIns="94654" tIns="47326" rIns="94654" bIns="47326" rtlCol="0" anchor="b"/>
          <a:lstStyle>
            <a:lvl1pPr algn="r">
              <a:defRPr sz="1200"/>
            </a:lvl1pPr>
          </a:lstStyle>
          <a:p>
            <a:fld id="{9D2703E5-9E11-46E9-8871-094CC9B3DD69}" type="slidenum">
              <a:rPr kumimoji="1" lang="ja-JP" altLang="en-US" smtClean="0"/>
              <a:t>‹#›</a:t>
            </a:fld>
            <a:endParaRPr kumimoji="1" lang="ja-JP" altLang="en-US"/>
          </a:p>
        </p:txBody>
      </p:sp>
    </p:spTree>
    <p:extLst>
      <p:ext uri="{BB962C8B-B14F-4D97-AF65-F5344CB8AC3E}">
        <p14:creationId xmlns:p14="http://schemas.microsoft.com/office/powerpoint/2010/main" val="323403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3078206" cy="513284"/>
          </a:xfrm>
          <a:prstGeom prst="rect">
            <a:avLst/>
          </a:prstGeom>
        </p:spPr>
        <p:txBody>
          <a:bodyPr vert="horz" lIns="94647" tIns="47323" rIns="94647" bIns="47323"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4024204" y="3"/>
            <a:ext cx="3078206" cy="513284"/>
          </a:xfrm>
          <a:prstGeom prst="rect">
            <a:avLst/>
          </a:prstGeom>
        </p:spPr>
        <p:txBody>
          <a:bodyPr vert="horz" lIns="94647" tIns="47323" rIns="94647" bIns="47323" rtlCol="0"/>
          <a:lstStyle>
            <a:lvl1pPr algn="r">
              <a:defRPr sz="1200"/>
            </a:lvl1pPr>
          </a:lstStyle>
          <a:p>
            <a:fld id="{20BF27E3-8EA8-44E1-8AF0-730ECF37A2EA}" type="datetimeFigureOut">
              <a:rPr kumimoji="1" lang="ja-JP" altLang="en-US" smtClean="0"/>
              <a:t>2023/7/6</a:t>
            </a:fld>
            <a:endParaRPr kumimoji="1" lang="ja-JP" altLang="en-US" dirty="0"/>
          </a:p>
        </p:txBody>
      </p:sp>
      <p:sp>
        <p:nvSpPr>
          <p:cNvPr id="4" name="スライド イメージ プレースホルダー 3"/>
          <p:cNvSpPr>
            <a:spLocks noGrp="1" noRot="1" noChangeAspect="1"/>
          </p:cNvSpPr>
          <p:nvPr>
            <p:ph type="sldImg" idx="2"/>
          </p:nvPr>
        </p:nvSpPr>
        <p:spPr>
          <a:xfrm>
            <a:off x="1133475" y="1279525"/>
            <a:ext cx="4837113" cy="3454400"/>
          </a:xfrm>
          <a:prstGeom prst="rect">
            <a:avLst/>
          </a:prstGeom>
          <a:noFill/>
          <a:ln w="12700">
            <a:solidFill>
              <a:prstClr val="black"/>
            </a:solidFill>
          </a:ln>
        </p:spPr>
        <p:txBody>
          <a:bodyPr vert="horz" lIns="94647" tIns="47323" rIns="94647" bIns="47323" rtlCol="0" anchor="ctr"/>
          <a:lstStyle/>
          <a:p>
            <a:endParaRPr lang="ja-JP" altLang="en-US" dirty="0"/>
          </a:p>
        </p:txBody>
      </p:sp>
      <p:sp>
        <p:nvSpPr>
          <p:cNvPr id="5" name="ノート プレースホルダー 4"/>
          <p:cNvSpPr>
            <a:spLocks noGrp="1"/>
          </p:cNvSpPr>
          <p:nvPr>
            <p:ph type="body" sz="quarter" idx="3"/>
          </p:nvPr>
        </p:nvSpPr>
        <p:spPr>
          <a:xfrm>
            <a:off x="710739" y="4925238"/>
            <a:ext cx="5682588" cy="4029439"/>
          </a:xfrm>
          <a:prstGeom prst="rect">
            <a:avLst/>
          </a:prstGeom>
        </p:spPr>
        <p:txBody>
          <a:bodyPr vert="horz" lIns="94647" tIns="47323" rIns="94647" bIns="4732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4" y="9721332"/>
            <a:ext cx="3078206" cy="513284"/>
          </a:xfrm>
          <a:prstGeom prst="rect">
            <a:avLst/>
          </a:prstGeom>
        </p:spPr>
        <p:txBody>
          <a:bodyPr vert="horz" lIns="94647" tIns="47323" rIns="94647" bIns="47323"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4024204" y="9721332"/>
            <a:ext cx="3078206" cy="513284"/>
          </a:xfrm>
          <a:prstGeom prst="rect">
            <a:avLst/>
          </a:prstGeom>
        </p:spPr>
        <p:txBody>
          <a:bodyPr vert="horz" lIns="94647" tIns="47323" rIns="94647" bIns="47323" rtlCol="0" anchor="b"/>
          <a:lstStyle>
            <a:lvl1pPr algn="r">
              <a:defRPr sz="1200"/>
            </a:lvl1pPr>
          </a:lstStyle>
          <a:p>
            <a:fld id="{539BAA96-0D50-4A49-9A5E-C49B3DD848C8}" type="slidenum">
              <a:rPr kumimoji="1" lang="ja-JP" altLang="en-US" smtClean="0"/>
              <a:t>‹#›</a:t>
            </a:fld>
            <a:endParaRPr kumimoji="1" lang="ja-JP" altLang="en-US" dirty="0"/>
          </a:p>
        </p:txBody>
      </p:sp>
    </p:spTree>
    <p:extLst>
      <p:ext uri="{BB962C8B-B14F-4D97-AF65-F5344CB8AC3E}">
        <p14:creationId xmlns:p14="http://schemas.microsoft.com/office/powerpoint/2010/main" val="2718277980"/>
      </p:ext>
    </p:extLst>
  </p:cSld>
  <p:clrMap bg1="lt1" tx1="dk1" bg2="lt2" tx2="dk2" accent1="accent1" accent2="accent2" accent3="accent3" accent4="accent4" accent5="accent5" accent6="accent6" hlink="hlink" folHlink="folHlink"/>
  <p:notesStyle>
    <a:lvl1pPr marL="0" algn="l" defTabSz="942163" rtl="0" eaLnBrk="1" latinLnBrk="0" hangingPunct="1">
      <a:defRPr kumimoji="1" sz="1237" kern="1200">
        <a:solidFill>
          <a:schemeClr val="tx1"/>
        </a:solidFill>
        <a:latin typeface="+mn-lt"/>
        <a:ea typeface="+mn-ea"/>
        <a:cs typeface="+mn-cs"/>
      </a:defRPr>
    </a:lvl1pPr>
    <a:lvl2pPr marL="471080" algn="l" defTabSz="942163" rtl="0" eaLnBrk="1" latinLnBrk="0" hangingPunct="1">
      <a:defRPr kumimoji="1" sz="1237" kern="1200">
        <a:solidFill>
          <a:schemeClr val="tx1"/>
        </a:solidFill>
        <a:latin typeface="+mn-lt"/>
        <a:ea typeface="+mn-ea"/>
        <a:cs typeface="+mn-cs"/>
      </a:defRPr>
    </a:lvl2pPr>
    <a:lvl3pPr marL="942163" algn="l" defTabSz="942163" rtl="0" eaLnBrk="1" latinLnBrk="0" hangingPunct="1">
      <a:defRPr kumimoji="1" sz="1237" kern="1200">
        <a:solidFill>
          <a:schemeClr val="tx1"/>
        </a:solidFill>
        <a:latin typeface="+mn-lt"/>
        <a:ea typeface="+mn-ea"/>
        <a:cs typeface="+mn-cs"/>
      </a:defRPr>
    </a:lvl3pPr>
    <a:lvl4pPr marL="1413244" algn="l" defTabSz="942163" rtl="0" eaLnBrk="1" latinLnBrk="0" hangingPunct="1">
      <a:defRPr kumimoji="1" sz="1237" kern="1200">
        <a:solidFill>
          <a:schemeClr val="tx1"/>
        </a:solidFill>
        <a:latin typeface="+mn-lt"/>
        <a:ea typeface="+mn-ea"/>
        <a:cs typeface="+mn-cs"/>
      </a:defRPr>
    </a:lvl4pPr>
    <a:lvl5pPr marL="1884325" algn="l" defTabSz="942163" rtl="0" eaLnBrk="1" latinLnBrk="0" hangingPunct="1">
      <a:defRPr kumimoji="1" sz="1237" kern="1200">
        <a:solidFill>
          <a:schemeClr val="tx1"/>
        </a:solidFill>
        <a:latin typeface="+mn-lt"/>
        <a:ea typeface="+mn-ea"/>
        <a:cs typeface="+mn-cs"/>
      </a:defRPr>
    </a:lvl5pPr>
    <a:lvl6pPr marL="2355407" algn="l" defTabSz="942163" rtl="0" eaLnBrk="1" latinLnBrk="0" hangingPunct="1">
      <a:defRPr kumimoji="1" sz="1237" kern="1200">
        <a:solidFill>
          <a:schemeClr val="tx1"/>
        </a:solidFill>
        <a:latin typeface="+mn-lt"/>
        <a:ea typeface="+mn-ea"/>
        <a:cs typeface="+mn-cs"/>
      </a:defRPr>
    </a:lvl6pPr>
    <a:lvl7pPr marL="2826489" algn="l" defTabSz="942163" rtl="0" eaLnBrk="1" latinLnBrk="0" hangingPunct="1">
      <a:defRPr kumimoji="1" sz="1237" kern="1200">
        <a:solidFill>
          <a:schemeClr val="tx1"/>
        </a:solidFill>
        <a:latin typeface="+mn-lt"/>
        <a:ea typeface="+mn-ea"/>
        <a:cs typeface="+mn-cs"/>
      </a:defRPr>
    </a:lvl7pPr>
    <a:lvl8pPr marL="3297571" algn="l" defTabSz="942163" rtl="0" eaLnBrk="1" latinLnBrk="0" hangingPunct="1">
      <a:defRPr kumimoji="1" sz="1237" kern="1200">
        <a:solidFill>
          <a:schemeClr val="tx1"/>
        </a:solidFill>
        <a:latin typeface="+mn-lt"/>
        <a:ea typeface="+mn-ea"/>
        <a:cs typeface="+mn-cs"/>
      </a:defRPr>
    </a:lvl8pPr>
    <a:lvl9pPr marL="3768651" algn="l" defTabSz="942163" rtl="0" eaLnBrk="1" latinLnBrk="0" hangingPunct="1">
      <a:defRPr kumimoji="1" sz="12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10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25021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21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2607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22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41465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98428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26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09532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04491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28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55551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7557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30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8149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61292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34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09045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11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51649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35</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80611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36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33269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182">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182">
                <a:defRPr/>
              </a:pPr>
              <a:t>37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49684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38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78424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39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638303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40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22608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41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35218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44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829431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46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02873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47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96429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12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90742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48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29245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49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35887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50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09706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51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32156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52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28398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69113">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69113">
                <a:defRPr/>
              </a:pPr>
              <a:t>53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86959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56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085276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57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06530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58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12012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59</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0314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13</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909693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87051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61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67356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982243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46399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196043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60460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68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05520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01984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756808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611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16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8155058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243027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387643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000296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231494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77</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51232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213170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79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03373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518169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31148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83</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18898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17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77066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84</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270324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85</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38648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86</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91308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18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1220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73230">
              <a:defRPr/>
            </a:pPr>
            <a:fld id="{67AE9E58-E5B9-4E57-80C2-ECCF39F3F7BD}" type="slidenum">
              <a:rPr kumimoji="1" lang="ja-JP" altLang="en-US">
                <a:solidFill>
                  <a:prstClr val="black"/>
                </a:solidFill>
                <a:latin typeface="游ゴシック" panose="020F0502020204030204"/>
                <a:ea typeface="游ゴシック" panose="020B0400000000000000" pitchFamily="50" charset="-128"/>
              </a:rPr>
              <a:pPr defTabSz="473230">
                <a:defRPr/>
              </a:pPr>
              <a:t>19</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15301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477458">
              <a:defRPr/>
            </a:pPr>
            <a:fld id="{539BAA96-0D50-4A49-9A5E-C49B3DD848C8}" type="slidenum">
              <a:rPr kumimoji="1" lang="ja-JP" altLang="en-US">
                <a:solidFill>
                  <a:prstClr val="black"/>
                </a:solidFill>
                <a:latin typeface="游ゴシック" panose="020F0502020204030204"/>
                <a:ea typeface="游ゴシック" panose="020B0400000000000000" pitchFamily="50" charset="-128"/>
              </a:rPr>
              <a:pPr defTabSz="477458">
                <a:defRPr/>
              </a:pPr>
              <a:t>20</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815480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178222"/>
            <a:ext cx="8568531" cy="2506427"/>
          </a:xfrm>
        </p:spPr>
        <p:txBody>
          <a:bodyPr anchor="b"/>
          <a:lstStyle>
            <a:lvl1pPr algn="ctr">
              <a:defRPr sz="6299"/>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260078" y="3781306"/>
            <a:ext cx="7560469"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C81B59F-7F75-4697-BB00-F2AC2CA5FBD6}" type="datetime1">
              <a:rPr kumimoji="1" lang="ja-JP" altLang="en-US" smtClean="0"/>
              <a:t>2023/7/6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3247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A6444EF-1340-451F-8A59-3740333504E1}" type="datetime1">
              <a:rPr kumimoji="1" lang="ja-JP" altLang="en-US" smtClean="0"/>
              <a:t>2023/7/6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754665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383297"/>
            <a:ext cx="2173635" cy="6101085"/>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93044" y="383297"/>
            <a:ext cx="6394896" cy="610108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2F1C4B2-C0E1-49A4-BA26-836002B33F36}" type="datetime1">
              <a:rPr kumimoji="1" lang="ja-JP" altLang="en-US" smtClean="0"/>
              <a:t>2023/7/6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694709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7A70D93F-781F-4A76-957B-EF9333F494E6}" type="datetime1">
              <a:rPr kumimoji="1" lang="ja-JP" altLang="en-US" smtClean="0"/>
              <a:t>2023/7/6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83572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7793" y="1794831"/>
            <a:ext cx="8694539" cy="2994714"/>
          </a:xfrm>
        </p:spPr>
        <p:txBody>
          <a:bodyPr anchor="b"/>
          <a:lstStyle>
            <a:lvl1pPr>
              <a:defRPr sz="6299"/>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87793" y="4817876"/>
            <a:ext cx="8694539"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2B8FAD-3BBD-4A0E-9AA3-2C7CBC97904E}" type="datetime1">
              <a:rPr kumimoji="1" lang="ja-JP" altLang="en-US" smtClean="0"/>
              <a:t>2023/7/6</a:t>
            </a:fld>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2687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93043"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5103316" y="1916484"/>
            <a:ext cx="4284266" cy="456789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776A6AAD-E36E-49F8-B4AC-90C56F9DC032}" type="datetime1">
              <a:rPr kumimoji="1" lang="ja-JP" altLang="en-US" smtClean="0"/>
              <a:t>2023/7/6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0035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94356" y="383299"/>
            <a:ext cx="8694539" cy="1391534"/>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4357" y="1764832"/>
            <a:ext cx="426457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4" name="Content Placeholder 3"/>
          <p:cNvSpPr>
            <a:spLocks noGrp="1"/>
          </p:cNvSpPr>
          <p:nvPr>
            <p:ph sz="half" idx="2"/>
          </p:nvPr>
        </p:nvSpPr>
        <p:spPr>
          <a:xfrm>
            <a:off x="694357" y="2629749"/>
            <a:ext cx="4264576"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5103317" y="1764832"/>
            <a:ext cx="4285579"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ja-JP" altLang="en-US" smtClean="0"/>
              <a:t>マスター テキストの書式設定</a:t>
            </a:r>
          </a:p>
        </p:txBody>
      </p:sp>
      <p:sp>
        <p:nvSpPr>
          <p:cNvPr id="6" name="Content Placeholder 5"/>
          <p:cNvSpPr>
            <a:spLocks noGrp="1"/>
          </p:cNvSpPr>
          <p:nvPr>
            <p:ph sz="quarter" idx="4"/>
          </p:nvPr>
        </p:nvSpPr>
        <p:spPr>
          <a:xfrm>
            <a:off x="5103317" y="2629749"/>
            <a:ext cx="4285579" cy="386796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470D4EC-56C7-4BBD-BABE-39F3373A94A9}" type="datetime1">
              <a:rPr kumimoji="1" lang="ja-JP" altLang="en-US" smtClean="0"/>
              <a:t>2023/7/6</a:t>
            </a:fld>
            <a:endParaRPr kumimoji="1" lang="ja-JP" altLang="en-US" dirty="0"/>
          </a:p>
        </p:txBody>
      </p:sp>
      <p:sp>
        <p:nvSpPr>
          <p:cNvPr id="8" name="Footer Placeholder 7"/>
          <p:cNvSpPr>
            <a:spLocks noGrp="1"/>
          </p:cNvSpPr>
          <p:nvPr>
            <p:ph type="ftr" sz="quarter" idx="11"/>
          </p:nvPr>
        </p:nvSpPr>
        <p:spPr/>
        <p:txBody>
          <a:bodyPr/>
          <a:lstStyle/>
          <a:p>
            <a:endParaRPr kumimoji="1" lang="ja-JP" altLang="en-US" dirty="0"/>
          </a:p>
        </p:txBody>
      </p:sp>
      <p:sp>
        <p:nvSpPr>
          <p:cNvPr id="9" name="Slide Number Placeholder 8"/>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920349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F7BCC12-5AB6-4138-A367-40763D1BC26C}" type="datetime1">
              <a:rPr kumimoji="1" lang="ja-JP" altLang="en-US" smtClean="0"/>
              <a:t>2023/7/6</a:t>
            </a:fld>
            <a:endParaRPr kumimoji="1" lang="ja-JP" altLang="en-US" dirty="0"/>
          </a:p>
        </p:txBody>
      </p:sp>
      <p:sp>
        <p:nvSpPr>
          <p:cNvPr id="4" name="Footer Placeholder 3"/>
          <p:cNvSpPr>
            <a:spLocks noGrp="1"/>
          </p:cNvSpPr>
          <p:nvPr>
            <p:ph type="ftr" sz="quarter" idx="11"/>
          </p:nvPr>
        </p:nvSpPr>
        <p:spPr/>
        <p:txBody>
          <a:bodyPr/>
          <a:lstStyle/>
          <a:p>
            <a:endParaRPr kumimoji="1" lang="ja-JP" altLang="en-US" dirty="0"/>
          </a:p>
        </p:txBody>
      </p:sp>
      <p:sp>
        <p:nvSpPr>
          <p:cNvPr id="5" name="Slide Number Placeholder 4"/>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345520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E61FD-5D68-4C1A-B871-40A0258A6270}" type="datetime1">
              <a:rPr kumimoji="1" lang="ja-JP" altLang="en-US" smtClean="0"/>
              <a:t>2023/7/6</a:t>
            </a:fld>
            <a:endParaRPr kumimoji="1" lang="ja-JP" altLang="en-US" dirty="0"/>
          </a:p>
        </p:txBody>
      </p:sp>
      <p:sp>
        <p:nvSpPr>
          <p:cNvPr id="3" name="Footer Placeholder 2"/>
          <p:cNvSpPr>
            <a:spLocks noGrp="1"/>
          </p:cNvSpPr>
          <p:nvPr>
            <p:ph type="ftr" sz="quarter" idx="11"/>
          </p:nvPr>
        </p:nvSpPr>
        <p:spPr/>
        <p:txBody>
          <a:bodyPr/>
          <a:lstStyle/>
          <a:p>
            <a:endParaRPr kumimoji="1" lang="ja-JP" altLang="en-US" dirty="0"/>
          </a:p>
        </p:txBody>
      </p:sp>
      <p:sp>
        <p:nvSpPr>
          <p:cNvPr id="4" name="Slide Number Placeholder 3"/>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1486606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285579" y="1036570"/>
            <a:ext cx="5103316"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B4DC111-6FF5-46E3-A2CA-EDBDD90CAF9B}" type="datetime1">
              <a:rPr kumimoji="1" lang="ja-JP" altLang="en-US" smtClean="0"/>
              <a:t>2023/7/6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41431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94356" y="479954"/>
            <a:ext cx="3251264" cy="1679840"/>
          </a:xfrm>
        </p:spPr>
        <p:txBody>
          <a:bodyPr anchor="b"/>
          <a:lstStyle>
            <a:lvl1pPr>
              <a:defRPr sz="3359"/>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4285579" y="1036570"/>
            <a:ext cx="5103316"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ja-JP" altLang="en-US" dirty="0" smtClean="0"/>
              <a:t>図を追加</a:t>
            </a:r>
            <a:endParaRPr lang="en-US" dirty="0"/>
          </a:p>
        </p:txBody>
      </p:sp>
      <p:sp>
        <p:nvSpPr>
          <p:cNvPr id="4" name="Text Placeholder 3"/>
          <p:cNvSpPr>
            <a:spLocks noGrp="1"/>
          </p:cNvSpPr>
          <p:nvPr>
            <p:ph type="body" sz="half" idx="2"/>
          </p:nvPr>
        </p:nvSpPr>
        <p:spPr>
          <a:xfrm>
            <a:off x="694356" y="2159794"/>
            <a:ext cx="325126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FC537B1A-F86D-42AE-92D9-64FCC7A946C0}" type="datetime1">
              <a:rPr kumimoji="1" lang="ja-JP" altLang="en-US" smtClean="0"/>
              <a:t>2023/7/6</a:t>
            </a:fld>
            <a:endParaRPr kumimoji="1" lang="ja-JP" altLang="en-US" dirty="0"/>
          </a:p>
        </p:txBody>
      </p:sp>
      <p:sp>
        <p:nvSpPr>
          <p:cNvPr id="6" name="Footer Placeholder 5"/>
          <p:cNvSpPr>
            <a:spLocks noGrp="1"/>
          </p:cNvSpPr>
          <p:nvPr>
            <p:ph type="ftr" sz="quarter" idx="11"/>
          </p:nvPr>
        </p:nvSpPr>
        <p:spPr/>
        <p:txBody>
          <a:bodyPr/>
          <a:lstStyle/>
          <a:p>
            <a:endParaRPr kumimoji="1" lang="ja-JP" altLang="en-US" dirty="0"/>
          </a:p>
        </p:txBody>
      </p:sp>
      <p:sp>
        <p:nvSpPr>
          <p:cNvPr id="7" name="Slide Number Placeholder 6"/>
          <p:cNvSpPr>
            <a:spLocks noGrp="1"/>
          </p:cNvSpPr>
          <p:nvPr>
            <p:ph type="sldNum" sz="quarter" idx="12"/>
          </p:nvPr>
        </p:nvSpPr>
        <p:spPr/>
        <p:txBody>
          <a:body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259362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383299"/>
            <a:ext cx="8694539" cy="1391534"/>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93043" y="1916484"/>
            <a:ext cx="8694539" cy="456789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93043" y="6672698"/>
            <a:ext cx="2268141"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809C9A3C-5F9F-49A9-8E11-1E56F8D042C9}" type="datetime1">
              <a:rPr kumimoji="1" lang="ja-JP" altLang="en-US" smtClean="0"/>
              <a:t>2023/7/6</a:t>
            </a:fld>
            <a:endParaRPr kumimoji="1" lang="ja-JP" altLang="en-US" dirty="0"/>
          </a:p>
        </p:txBody>
      </p:sp>
      <p:sp>
        <p:nvSpPr>
          <p:cNvPr id="5" name="Footer Placeholder 4"/>
          <p:cNvSpPr>
            <a:spLocks noGrp="1"/>
          </p:cNvSpPr>
          <p:nvPr>
            <p:ph type="ftr" sz="quarter" idx="3"/>
          </p:nvPr>
        </p:nvSpPr>
        <p:spPr>
          <a:xfrm>
            <a:off x="3339207" y="6672698"/>
            <a:ext cx="3402211"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kumimoji="1" lang="ja-JP" altLang="en-US" dirty="0"/>
          </a:p>
        </p:txBody>
      </p:sp>
      <p:sp>
        <p:nvSpPr>
          <p:cNvPr id="6" name="Slide Number Placeholder 5"/>
          <p:cNvSpPr>
            <a:spLocks noGrp="1"/>
          </p:cNvSpPr>
          <p:nvPr>
            <p:ph type="sldNum" sz="quarter" idx="4"/>
          </p:nvPr>
        </p:nvSpPr>
        <p:spPr>
          <a:xfrm>
            <a:off x="7119441" y="6672698"/>
            <a:ext cx="2268141"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4A29C0C3-80A2-4EDA-8DD4-D638D41F3C0E}" type="slidenum">
              <a:rPr kumimoji="1" lang="ja-JP" altLang="en-US" smtClean="0"/>
              <a:t>‹#›</a:t>
            </a:fld>
            <a:endParaRPr kumimoji="1" lang="ja-JP" altLang="en-US" dirty="0"/>
          </a:p>
        </p:txBody>
      </p:sp>
    </p:spTree>
    <p:extLst>
      <p:ext uri="{BB962C8B-B14F-4D97-AF65-F5344CB8AC3E}">
        <p14:creationId xmlns:p14="http://schemas.microsoft.com/office/powerpoint/2010/main" val="32285608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p:bodyStyle>
    <p:otherStyle>
      <a:defPPr>
        <a:defRPr lang="en-US"/>
      </a:defPPr>
      <a:lvl1pPr marL="0" algn="l" defTabSz="959937" rtl="0" eaLnBrk="1" latinLnBrk="0" hangingPunct="1">
        <a:defRPr kumimoji="1" sz="1890" kern="1200">
          <a:solidFill>
            <a:schemeClr val="tx1"/>
          </a:solidFill>
          <a:latin typeface="+mn-lt"/>
          <a:ea typeface="+mn-ea"/>
          <a:cs typeface="+mn-cs"/>
        </a:defRPr>
      </a:lvl1pPr>
      <a:lvl2pPr marL="479969" algn="l" defTabSz="959937" rtl="0" eaLnBrk="1" latinLnBrk="0" hangingPunct="1">
        <a:defRPr kumimoji="1" sz="1890" kern="1200">
          <a:solidFill>
            <a:schemeClr val="tx1"/>
          </a:solidFill>
          <a:latin typeface="+mn-lt"/>
          <a:ea typeface="+mn-ea"/>
          <a:cs typeface="+mn-cs"/>
        </a:defRPr>
      </a:lvl2pPr>
      <a:lvl3pPr marL="959937" algn="l" defTabSz="959937" rtl="0" eaLnBrk="1" latinLnBrk="0" hangingPunct="1">
        <a:defRPr kumimoji="1" sz="1890" kern="1200">
          <a:solidFill>
            <a:schemeClr val="tx1"/>
          </a:solidFill>
          <a:latin typeface="+mn-lt"/>
          <a:ea typeface="+mn-ea"/>
          <a:cs typeface="+mn-cs"/>
        </a:defRPr>
      </a:lvl3pPr>
      <a:lvl4pPr marL="1439906" algn="l" defTabSz="959937" rtl="0" eaLnBrk="1" latinLnBrk="0" hangingPunct="1">
        <a:defRPr kumimoji="1" sz="1890" kern="1200">
          <a:solidFill>
            <a:schemeClr val="tx1"/>
          </a:solidFill>
          <a:latin typeface="+mn-lt"/>
          <a:ea typeface="+mn-ea"/>
          <a:cs typeface="+mn-cs"/>
        </a:defRPr>
      </a:lvl4pPr>
      <a:lvl5pPr marL="1919874" algn="l" defTabSz="959937" rtl="0" eaLnBrk="1" latinLnBrk="0" hangingPunct="1">
        <a:defRPr kumimoji="1" sz="1890" kern="1200">
          <a:solidFill>
            <a:schemeClr val="tx1"/>
          </a:solidFill>
          <a:latin typeface="+mn-lt"/>
          <a:ea typeface="+mn-ea"/>
          <a:cs typeface="+mn-cs"/>
        </a:defRPr>
      </a:lvl5pPr>
      <a:lvl6pPr marL="2399843" algn="l" defTabSz="959937" rtl="0" eaLnBrk="1" latinLnBrk="0" hangingPunct="1">
        <a:defRPr kumimoji="1" sz="1890" kern="1200">
          <a:solidFill>
            <a:schemeClr val="tx1"/>
          </a:solidFill>
          <a:latin typeface="+mn-lt"/>
          <a:ea typeface="+mn-ea"/>
          <a:cs typeface="+mn-cs"/>
        </a:defRPr>
      </a:lvl6pPr>
      <a:lvl7pPr marL="2879811" algn="l" defTabSz="959937" rtl="0" eaLnBrk="1" latinLnBrk="0" hangingPunct="1">
        <a:defRPr kumimoji="1" sz="1890" kern="1200">
          <a:solidFill>
            <a:schemeClr val="tx1"/>
          </a:solidFill>
          <a:latin typeface="+mn-lt"/>
          <a:ea typeface="+mn-ea"/>
          <a:cs typeface="+mn-cs"/>
        </a:defRPr>
      </a:lvl7pPr>
      <a:lvl8pPr marL="3359780" algn="l" defTabSz="959937" rtl="0" eaLnBrk="1" latinLnBrk="0" hangingPunct="1">
        <a:defRPr kumimoji="1" sz="1890" kern="1200">
          <a:solidFill>
            <a:schemeClr val="tx1"/>
          </a:solidFill>
          <a:latin typeface="+mn-lt"/>
          <a:ea typeface="+mn-ea"/>
          <a:cs typeface="+mn-cs"/>
        </a:defRPr>
      </a:lvl8pPr>
      <a:lvl9pPr marL="3839748" algn="l" defTabSz="959937" rtl="0" eaLnBrk="1" latinLnBrk="0" hangingPunct="1">
        <a:defRPr kumimoji="1"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6.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260077" y="4323678"/>
            <a:ext cx="7560469" cy="2509557"/>
          </a:xfrm>
        </p:spPr>
        <p:txBody>
          <a:bodyPr>
            <a:noAutofit/>
          </a:bodyPr>
          <a:lstStyle/>
          <a:p>
            <a:pPr>
              <a:lnSpc>
                <a:spcPts val="1800"/>
              </a:lnSpc>
            </a:pPr>
            <a:r>
              <a:rPr kumimoji="1" lang="ja-JP" altLang="en-US" sz="1600" dirty="0" smtClean="0">
                <a:latin typeface="BIZ UDPゴシック" panose="020B0400000000000000" pitchFamily="50" charset="-128"/>
                <a:ea typeface="BIZ UDPゴシック" panose="020B0400000000000000" pitchFamily="50" charset="-128"/>
              </a:rPr>
              <a:t>大阪府</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大阪市</a:t>
            </a:r>
            <a:r>
              <a:rPr kumimoji="1" lang="en-US" altLang="ja-JP" sz="1600" dirty="0" smtClean="0">
                <a:latin typeface="BIZ UDPゴシック" panose="020B0400000000000000" pitchFamily="50" charset="-128"/>
                <a:ea typeface="BIZ UDPゴシック" panose="020B0400000000000000" pitchFamily="50" charset="-128"/>
              </a:rPr>
              <a:t/>
            </a:r>
            <a:br>
              <a:rPr kumimoji="1" lang="en-US" altLang="ja-JP" sz="1600" dirty="0" smtClean="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関西広域連合</a:t>
            </a:r>
            <a:endParaRPr lang="en-US" altLang="ja-JP" sz="1600" dirty="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関西経済連合会</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kumimoji="1" lang="ja-JP" altLang="en-US" sz="1600" dirty="0" smtClean="0">
                <a:latin typeface="BIZ UDPゴシック" panose="020B0400000000000000" pitchFamily="50" charset="-128"/>
                <a:ea typeface="BIZ UDPゴシック" panose="020B0400000000000000" pitchFamily="50" charset="-128"/>
              </a:rPr>
              <a:t>関西商工会議所連合会・大阪商工会議所</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一般</a:t>
            </a:r>
            <a:r>
              <a:rPr lang="ja-JP" altLang="en-US" sz="1600" dirty="0">
                <a:latin typeface="BIZ UDPゴシック" panose="020B0400000000000000" pitchFamily="50" charset="-128"/>
                <a:ea typeface="BIZ UDPゴシック" panose="020B0400000000000000" pitchFamily="50" charset="-128"/>
              </a:rPr>
              <a:t>社団</a:t>
            </a:r>
            <a:r>
              <a:rPr lang="ja-JP" altLang="en-US" sz="1600" dirty="0" smtClean="0">
                <a:latin typeface="BIZ UDPゴシック" panose="020B0400000000000000" pitchFamily="50" charset="-128"/>
                <a:ea typeface="BIZ UDPゴシック" panose="020B0400000000000000" pitchFamily="50" charset="-128"/>
              </a:rPr>
              <a:t>法人　関西経済同友会</a:t>
            </a:r>
            <a:endParaRPr lang="en-US" altLang="ja-JP" sz="1600" dirty="0" smtClean="0">
              <a:latin typeface="BIZ UDPゴシック" panose="020B0400000000000000" pitchFamily="50" charset="-128"/>
              <a:ea typeface="BIZ UDPゴシック" panose="020B0400000000000000" pitchFamily="50" charset="-128"/>
            </a:endParaRPr>
          </a:p>
          <a:p>
            <a:pPr>
              <a:lnSpc>
                <a:spcPts val="1800"/>
              </a:lnSpc>
            </a:pPr>
            <a:r>
              <a:rPr lang="ja-JP" altLang="en-US" sz="1600" dirty="0" smtClean="0">
                <a:latin typeface="BIZ UDPゴシック" panose="020B0400000000000000" pitchFamily="50" charset="-128"/>
                <a:ea typeface="BIZ UDPゴシック" panose="020B0400000000000000" pitchFamily="50" charset="-128"/>
              </a:rPr>
              <a:t>公益社団法人　</a:t>
            </a:r>
            <a:r>
              <a:rPr lang="en-US" altLang="ja-JP" sz="1600" dirty="0" smtClean="0">
                <a:latin typeface="BIZ UDPゴシック" panose="020B0400000000000000" pitchFamily="50" charset="-128"/>
                <a:ea typeface="BIZ UDPゴシック" panose="020B0400000000000000" pitchFamily="50" charset="-128"/>
              </a:rPr>
              <a:t>2025</a:t>
            </a:r>
            <a:r>
              <a:rPr lang="ja-JP" altLang="en-US" sz="1600" dirty="0" smtClean="0">
                <a:latin typeface="BIZ UDPゴシック" panose="020B0400000000000000" pitchFamily="50" charset="-128"/>
                <a:ea typeface="BIZ UDPゴシック" panose="020B0400000000000000" pitchFamily="50" charset="-128"/>
              </a:rPr>
              <a:t>年日本国際博覧会協会</a:t>
            </a:r>
            <a:endParaRPr lang="en-US" altLang="ja-JP" sz="1600" dirty="0" smtClean="0">
              <a:latin typeface="BIZ UDPゴシック" panose="020B0400000000000000" pitchFamily="50" charset="-128"/>
              <a:ea typeface="BIZ UDPゴシック" panose="020B0400000000000000" pitchFamily="50" charset="-128"/>
            </a:endParaRPr>
          </a:p>
          <a:p>
            <a:pPr>
              <a:lnSpc>
                <a:spcPts val="1200"/>
              </a:lnSpc>
            </a:pPr>
            <a:endParaRPr lang="en-US" altLang="ja-JP" sz="1600" dirty="0">
              <a:latin typeface="BIZ UDPゴシック" panose="020B0400000000000000" pitchFamily="50" charset="-128"/>
              <a:ea typeface="BIZ UDPゴシック" panose="020B0400000000000000" pitchFamily="50" charset="-128"/>
            </a:endParaRPr>
          </a:p>
          <a:p>
            <a:pPr>
              <a:lnSpc>
                <a:spcPts val="1200"/>
              </a:lnSpc>
            </a:pPr>
            <a:r>
              <a:rPr lang="en-US" altLang="ja-JP" sz="1600" dirty="0">
                <a:latin typeface="BIZ UDPゴシック" panose="020B0400000000000000" pitchFamily="50" charset="-128"/>
                <a:ea typeface="BIZ UDPゴシック" panose="020B0400000000000000" pitchFamily="50" charset="-128"/>
              </a:rPr>
              <a:t>2023</a:t>
            </a:r>
            <a:r>
              <a:rPr lang="ja-JP" altLang="en-US" sz="1600" dirty="0" smtClean="0">
                <a:latin typeface="BIZ UDPゴシック" panose="020B0400000000000000" pitchFamily="50" charset="-128"/>
                <a:ea typeface="BIZ UDPゴシック" panose="020B0400000000000000" pitchFamily="50" charset="-128"/>
              </a:rPr>
              <a:t>年６月</a:t>
            </a:r>
            <a:endParaRPr kumimoji="1" lang="ja-JP" altLang="en-US" dirty="0">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25" y="554276"/>
            <a:ext cx="3708400" cy="1108553"/>
          </a:xfrm>
          <a:prstGeom prst="rect">
            <a:avLst/>
          </a:prstGeom>
        </p:spPr>
      </p:pic>
      <p:sp>
        <p:nvSpPr>
          <p:cNvPr id="2" name="タイトル 1"/>
          <p:cNvSpPr>
            <a:spLocks noGrp="1"/>
          </p:cNvSpPr>
          <p:nvPr>
            <p:ph type="ctrTitle"/>
          </p:nvPr>
        </p:nvSpPr>
        <p:spPr bwMode="gray">
          <a:xfrm>
            <a:off x="0" y="2084753"/>
            <a:ext cx="10080625" cy="1005779"/>
          </a:xfrm>
          <a:solidFill>
            <a:schemeClr val="bg1"/>
          </a:solidFill>
        </p:spPr>
        <p:txBody>
          <a:bodyPr anchor="ctr" anchorCtr="0">
            <a:noAutofit/>
          </a:bodyPr>
          <a:lstStyle/>
          <a:p>
            <a:pPr>
              <a:lnSpc>
                <a:spcPct val="100000"/>
              </a:lnSpc>
              <a:spcBef>
                <a:spcPts val="0"/>
              </a:spcBef>
            </a:pPr>
            <a:r>
              <a:rPr kumimoji="1" lang="en-US" altLang="ja-JP" sz="3200" dirty="0" smtClean="0">
                <a:latin typeface="BIZ UDPゴシック" panose="020B0400000000000000" pitchFamily="50" charset="-128"/>
                <a:ea typeface="BIZ UDPゴシック" panose="020B0400000000000000" pitchFamily="50" charset="-128"/>
              </a:rPr>
              <a:t>2025</a:t>
            </a:r>
            <a:r>
              <a:rPr kumimoji="1" lang="ja-JP" altLang="en-US" sz="3200" dirty="0" smtClean="0">
                <a:latin typeface="BIZ UDPゴシック" panose="020B0400000000000000" pitchFamily="50" charset="-128"/>
                <a:ea typeface="BIZ UDPゴシック" panose="020B0400000000000000" pitchFamily="50" charset="-128"/>
              </a:rPr>
              <a:t>年日本国際博覧会（大阪・関西万博）</a:t>
            </a:r>
            <a:r>
              <a:rPr kumimoji="1" lang="en-US" altLang="ja-JP" sz="3200" dirty="0" smtClean="0">
                <a:latin typeface="BIZ UDPゴシック" panose="020B0400000000000000" pitchFamily="50" charset="-128"/>
                <a:ea typeface="BIZ UDPゴシック" panose="020B0400000000000000" pitchFamily="50" charset="-128"/>
              </a:rPr>
              <a:t/>
            </a:r>
            <a:br>
              <a:rPr kumimoji="1" lang="en-US" altLang="ja-JP" sz="3200" dirty="0" smtClean="0">
                <a:latin typeface="BIZ UDPゴシック" panose="020B0400000000000000" pitchFamily="50" charset="-128"/>
                <a:ea typeface="BIZ UDPゴシック" panose="020B0400000000000000" pitchFamily="50" charset="-128"/>
              </a:rPr>
            </a:br>
            <a:r>
              <a:rPr kumimoji="1" lang="ja-JP" altLang="en-US" sz="3200" dirty="0" smtClean="0">
                <a:latin typeface="BIZ UDPゴシック" panose="020B0400000000000000" pitchFamily="50" charset="-128"/>
                <a:ea typeface="BIZ UDPゴシック" panose="020B0400000000000000" pitchFamily="50" charset="-128"/>
              </a:rPr>
              <a:t>関連事業に関する要望</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 name="タイトル 1"/>
          <p:cNvSpPr txBox="1">
            <a:spLocks/>
          </p:cNvSpPr>
          <p:nvPr/>
        </p:nvSpPr>
        <p:spPr bwMode="gray">
          <a:xfrm>
            <a:off x="975568" y="3438603"/>
            <a:ext cx="8089266" cy="463353"/>
          </a:xfrm>
          <a:prstGeom prst="rect">
            <a:avLst/>
          </a:prstGeom>
          <a:solidFill>
            <a:schemeClr val="bg1"/>
          </a:solidFill>
        </p:spPr>
        <p:txBody>
          <a:bodyPr vert="horz" lIns="91440" tIns="45720" rIns="91440" bIns="45720" rtlCol="0" anchor="ctr" anchorCtr="0">
            <a:normAutofit/>
          </a:bodyPr>
          <a:lstStyle>
            <a:lvl1pPr algn="ctr" defTabSz="959937" rtl="0" eaLnBrk="1" latinLnBrk="0" hangingPunct="1">
              <a:lnSpc>
                <a:spcPct val="90000"/>
              </a:lnSpc>
              <a:spcBef>
                <a:spcPct val="0"/>
              </a:spcBef>
              <a:buNone/>
              <a:defRPr kumimoji="1" sz="6299" kern="1200">
                <a:solidFill>
                  <a:schemeClr val="tx1"/>
                </a:solidFill>
                <a:latin typeface="+mj-lt"/>
                <a:ea typeface="+mj-ea"/>
                <a:cs typeface="+mj-cs"/>
              </a:defRPr>
            </a:lvl1pPr>
          </a:lstStyle>
          <a:p>
            <a:pPr>
              <a:lnSpc>
                <a:spcPct val="100000"/>
              </a:lnSpc>
              <a:spcBef>
                <a:spcPts val="0"/>
              </a:spcBef>
            </a:pPr>
            <a:r>
              <a:rPr lang="ja-JP" altLang="en-US" sz="1800" dirty="0" smtClean="0">
                <a:latin typeface="BIZ UDPゴシック" panose="020B0400000000000000" pitchFamily="50" charset="-128"/>
                <a:ea typeface="BIZ UDPゴシック" panose="020B0400000000000000" pitchFamily="50" charset="-128"/>
              </a:rPr>
              <a:t>政府の「２０２５年大阪･関西万博アクションプラン</a:t>
            </a:r>
            <a:r>
              <a:rPr lang="en-US" altLang="ja-JP" sz="1800" dirty="0" smtClean="0">
                <a:latin typeface="BIZ UDPゴシック" panose="020B0400000000000000" pitchFamily="50" charset="-128"/>
                <a:ea typeface="BIZ UDPゴシック" panose="020B0400000000000000" pitchFamily="50" charset="-128"/>
              </a:rPr>
              <a:t>Ver.</a:t>
            </a:r>
            <a:r>
              <a:rPr lang="ja-JP" altLang="en-US" sz="1800" dirty="0" smtClean="0">
                <a:latin typeface="BIZ UDPゴシック" panose="020B0400000000000000" pitchFamily="50" charset="-128"/>
                <a:ea typeface="BIZ UDPゴシック" panose="020B0400000000000000" pitchFamily="50" charset="-128"/>
              </a:rPr>
              <a:t>３」改訂に向けて</a:t>
            </a:r>
            <a:endParaRPr lang="ja-JP" altLang="en-US" sz="1800" dirty="0">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348343" y="3158472"/>
            <a:ext cx="927462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72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2" y="1826121"/>
            <a:ext cx="9759235" cy="271684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p>
          <a:p>
            <a:pPr marL="180975" lvl="0" indent="-180975" defTabSz="959937">
              <a:defRPr/>
            </a:pPr>
            <a:endParaRPr kumimoji="1" lang="en-US" altLang="ja-JP" sz="400" b="1" dirty="0">
              <a:solidFill>
                <a:prstClr val="black"/>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再生医療をはじめとする最先端の医療の姿を会場内外で効果的に発信</a:t>
            </a:r>
          </a:p>
          <a:p>
            <a:pPr marL="180975" lvl="0" indent="-180975" defTabSz="959937">
              <a:spcBef>
                <a:spcPts val="600"/>
              </a:spcBef>
              <a:defRPr/>
            </a:pPr>
            <a:r>
              <a:rPr kumimoji="1" lang="ja-JP" altLang="en-US" sz="1100" dirty="0">
                <a:solidFill>
                  <a:prstClr val="black"/>
                </a:solidFill>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再生医療に係る大阪・関西における最先端の取組みなどの会場内外の発信　</a:t>
            </a:r>
            <a:r>
              <a:rPr kumimoji="1" lang="ja-JP" altLang="en-US" sz="900" dirty="0">
                <a:solidFill>
                  <a:schemeClr val="tx1"/>
                </a:solidFill>
              </a:rPr>
              <a:t>＜府・市・大商・協会</a:t>
            </a:r>
            <a:r>
              <a:rPr kumimoji="1" lang="ja-JP" altLang="en-US" sz="900" dirty="0" smtClean="0">
                <a:solidFill>
                  <a:schemeClr val="tx1"/>
                </a:solidFill>
              </a:rPr>
              <a:t>＞</a:t>
            </a:r>
            <a:endParaRPr kumimoji="1" lang="en-US" altLang="ja-JP" sz="900" dirty="0" smtClean="0">
              <a:solidFill>
                <a:schemeClr val="tx1"/>
              </a:solidFill>
            </a:endParaRPr>
          </a:p>
          <a:p>
            <a:pPr marL="180975" lvl="0" indent="-180975" defTabSz="959937">
              <a:spcBef>
                <a:spcPts val="600"/>
              </a:spcBef>
              <a:defRPr/>
            </a:pPr>
            <a:endParaRPr kumimoji="1" lang="en-US" altLang="ja-JP" sz="900" dirty="0" smtClean="0">
              <a:solidFill>
                <a:prstClr val="black"/>
              </a:solidFill>
            </a:endParaRPr>
          </a:p>
          <a:p>
            <a:pPr marL="185738" lvl="0" indent="-185738" defTabSz="959937">
              <a:spcBef>
                <a:spcPts val="600"/>
              </a:spcBef>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5738" lvl="0" indent="-185738" defTabSz="959937">
              <a:defRPr/>
            </a:pPr>
            <a:endParaRPr kumimoji="1" lang="en-US" altLang="ja-JP" sz="400" b="1" dirty="0">
              <a:solidFill>
                <a:srgbClr val="FF0000"/>
              </a:solidFill>
            </a:endParaRPr>
          </a:p>
          <a:p>
            <a:pPr marL="185738" lvl="0" indent="-185738"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万博で発信した最先端医療を国内外の患者に届けることで世界に</a:t>
            </a:r>
            <a:r>
              <a:rPr kumimoji="1" lang="ja-JP" altLang="en-US" sz="1400" b="1" u="sng" dirty="0" smtClean="0">
                <a:solidFill>
                  <a:prstClr val="black"/>
                </a:solidFill>
                <a:latin typeface="BIZ UDPゴシック" panose="020B0400000000000000" pitchFamily="50" charset="-128"/>
                <a:ea typeface="BIZ UDPゴシック" panose="020B0400000000000000" pitchFamily="50" charset="-128"/>
              </a:rPr>
              <a:t>貢献。その</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ために不可欠な再生医療の産業化に必要な支援</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5738" lvl="0" indent="-185738" defTabSz="959937">
              <a:spcBef>
                <a:spcPts val="600"/>
              </a:spcBef>
              <a:defRPr/>
            </a:pPr>
            <a:r>
              <a:rPr kumimoji="1" lang="ja-JP" altLang="en-US" sz="1100" dirty="0">
                <a:solidFill>
                  <a:prstClr val="black"/>
                </a:solidFill>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・万博後も見据え、再生医療の産業化推進プラットフォーム構築に向けた継続的な財政・技術支援　</a:t>
            </a:r>
            <a:r>
              <a:rPr kumimoji="1" lang="ja-JP" altLang="en-US" sz="900" dirty="0">
                <a:solidFill>
                  <a:prstClr val="black"/>
                </a:solidFill>
              </a:rPr>
              <a:t>＜府・市・大商・協会＞</a:t>
            </a: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a:p>
            <a:pPr marL="185738" lvl="0" indent="-185738"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・再生医療等製品の特性に対応した各種レギュレーションの整備　</a:t>
            </a:r>
            <a:r>
              <a:rPr kumimoji="1" lang="ja-JP" altLang="en-US" sz="900" dirty="0">
                <a:solidFill>
                  <a:prstClr val="black"/>
                </a:solidFill>
              </a:rPr>
              <a:t>＜府・市・大商・協会</a:t>
            </a:r>
            <a:r>
              <a:rPr kumimoji="1" lang="ja-JP" altLang="en-US" sz="900" dirty="0" smtClean="0">
                <a:solidFill>
                  <a:prstClr val="black"/>
                </a:solidFill>
              </a:rPr>
              <a:t>＞</a:t>
            </a:r>
            <a:endParaRPr kumimoji="1" lang="en-US" altLang="ja-JP" sz="900" dirty="0">
              <a:solidFill>
                <a:prstClr val="black"/>
              </a:solidFill>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541541"/>
            <a:ext cx="437812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（厚生労働省、経済産業省）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0" name="表 19"/>
          <p:cNvGraphicFramePr>
            <a:graphicFrameLocks noGrp="1"/>
          </p:cNvGraphicFramePr>
          <p:nvPr>
            <p:extLst>
              <p:ext uri="{D42A27DB-BD31-4B8C-83A1-F6EECF244321}">
                <p14:modId xmlns:p14="http://schemas.microsoft.com/office/powerpoint/2010/main" val="1111690134"/>
              </p:ext>
            </p:extLst>
          </p:nvPr>
        </p:nvGraphicFramePr>
        <p:xfrm>
          <a:off x="265725" y="5249967"/>
          <a:ext cx="9320235" cy="1270200"/>
        </p:xfrm>
        <a:graphic>
          <a:graphicData uri="http://schemas.openxmlformats.org/drawingml/2006/table">
            <a:tbl>
              <a:tblPr bandRow="1">
                <a:tableStyleId>{5940675A-B579-460E-94D1-54222C63F5DA}</a:tableStyleId>
              </a:tblPr>
              <a:tblGrid>
                <a:gridCol w="2709371">
                  <a:extLst>
                    <a:ext uri="{9D8B030D-6E8A-4147-A177-3AD203B41FA5}">
                      <a16:colId xmlns:a16="http://schemas.microsoft.com/office/drawing/2014/main" val="525926817"/>
                    </a:ext>
                  </a:extLst>
                </a:gridCol>
                <a:gridCol w="6610864">
                  <a:extLst>
                    <a:ext uri="{9D8B030D-6E8A-4147-A177-3AD203B41FA5}">
                      <a16:colId xmlns:a16="http://schemas.microsoft.com/office/drawing/2014/main" val="1556401701"/>
                    </a:ext>
                  </a:extLst>
                </a:gridCol>
              </a:tblGrid>
              <a:tr h="71560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mn-ea"/>
                        </a:rPr>
                        <a:t>国「アクションプラン</a:t>
                      </a:r>
                      <a:r>
                        <a:rPr lang="en-US" altLang="ja-JP" sz="1200" b="1" u="none" dirty="0">
                          <a:solidFill>
                            <a:schemeClr val="tx1"/>
                          </a:solidFill>
                          <a:latin typeface="+mn-ea"/>
                        </a:rPr>
                        <a:t>Ver.3</a:t>
                      </a:r>
                      <a:r>
                        <a:rPr lang="ja-JP" altLang="en-US" sz="1200" b="1" u="none" dirty="0">
                          <a:solidFill>
                            <a:schemeClr val="tx1"/>
                          </a:solidFill>
                          <a:latin typeface="+mn-ea"/>
                        </a:rPr>
                        <a:t>」の</a:t>
                      </a:r>
                      <a:endParaRPr lang="en-US" altLang="ja-JP" sz="1200" b="1" u="none"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ea typeface="+mn-ea"/>
                        </a:rPr>
                        <a:t>再⽣・細胞医療・遺伝⼦治療分野の情報発信 ／ </a:t>
                      </a:r>
                      <a:r>
                        <a:rPr lang="ja-JP" altLang="en-US" sz="1100" strike="noStrike" dirty="0" smtClean="0">
                          <a:solidFill>
                            <a:schemeClr val="tx1"/>
                          </a:solidFill>
                          <a:latin typeface="+mn-ea"/>
                          <a:ea typeface="+mn-ea"/>
                        </a:rPr>
                        <a:t>⽇本の先進的な医薬品等の情報発信 ／ 障害者⾃⽴⽀援機器等開発促進　</a:t>
                      </a:r>
                      <a:r>
                        <a:rPr kumimoji="1" lang="en-US" altLang="ja-JP" sz="1100" dirty="0" smtClean="0">
                          <a:solidFill>
                            <a:schemeClr val="tx1"/>
                          </a:solidFill>
                          <a:latin typeface="+mn-ea"/>
                          <a:ea typeface="+mn-ea"/>
                        </a:rPr>
                        <a:t>&lt;</a:t>
                      </a:r>
                      <a:r>
                        <a:rPr kumimoji="1" lang="ja-JP" altLang="en-US" sz="1100" dirty="0" smtClean="0">
                          <a:solidFill>
                            <a:schemeClr val="tx1"/>
                          </a:solidFill>
                          <a:latin typeface="+mn-ea"/>
                          <a:ea typeface="+mn-ea"/>
                        </a:rPr>
                        <a:t>厚労省</a:t>
                      </a:r>
                      <a:r>
                        <a:rPr kumimoji="1" lang="en-US" altLang="ja-JP" sz="1100" dirty="0" smtClean="0">
                          <a:solidFill>
                            <a:schemeClr val="tx1"/>
                          </a:solidFill>
                          <a:latin typeface="+mn-ea"/>
                          <a:ea typeface="+mn-ea"/>
                        </a:rPr>
                        <a:t>&gt;</a:t>
                      </a:r>
                    </a:p>
                    <a:p>
                      <a:pPr marL="171450" indent="-171450">
                        <a:buFont typeface="Wingdings" panose="05000000000000000000" pitchFamily="2" charset="2"/>
                        <a:buChar char="l"/>
                      </a:pPr>
                      <a:r>
                        <a:rPr lang="ja-JP" altLang="en-US" sz="1100" strike="noStrike" dirty="0" smtClean="0">
                          <a:solidFill>
                            <a:schemeClr val="tx1"/>
                          </a:solidFill>
                          <a:latin typeface="+mn-ea"/>
                          <a:ea typeface="+mn-ea"/>
                        </a:rPr>
                        <a:t>医療機器等における先進的研究開発・開発体制強靭化事業の採択者による体験コーナー　</a:t>
                      </a:r>
                      <a:r>
                        <a:rPr lang="en-US" altLang="ja-JP" sz="1100" strike="noStrike" dirty="0" smtClean="0">
                          <a:solidFill>
                            <a:schemeClr val="tx1"/>
                          </a:solidFill>
                          <a:latin typeface="+mn-ea"/>
                          <a:ea typeface="+mn-ea"/>
                        </a:rPr>
                        <a:t>&lt;</a:t>
                      </a:r>
                      <a:r>
                        <a:rPr lang="ja-JP" altLang="en-US" sz="1100" strike="noStrike" dirty="0" smtClean="0">
                          <a:solidFill>
                            <a:schemeClr val="tx1"/>
                          </a:solidFill>
                          <a:latin typeface="+mn-ea"/>
                          <a:ea typeface="+mn-ea"/>
                        </a:rPr>
                        <a:t>経産省</a:t>
                      </a:r>
                      <a:r>
                        <a:rPr lang="en-US" altLang="ja-JP" sz="1100" strike="noStrike" dirty="0" smtClean="0">
                          <a:solidFill>
                            <a:schemeClr val="tx1"/>
                          </a:solidFill>
                          <a:latin typeface="+mn-ea"/>
                          <a:ea typeface="+mn-ea"/>
                        </a:rPr>
                        <a:t>&gt;</a:t>
                      </a:r>
                      <a:endParaRPr kumimoji="1" lang="ja-JP" altLang="en-US" sz="1100" dirty="0">
                        <a:solidFill>
                          <a:schemeClr val="tx1"/>
                        </a:solidFill>
                        <a:latin typeface="+mn-ea"/>
                        <a:ea typeface="+mn-ea"/>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721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mn-ea"/>
                          <a:ea typeface="+mn-ea"/>
                          <a:cs typeface="+mn-cs"/>
                        </a:rPr>
                        <a:t>関係省庁、府市、協会からなる「万博ヘルスケア関係者会議」を設置（</a:t>
                      </a:r>
                      <a:r>
                        <a:rPr kumimoji="1" lang="en-US" altLang="ja-JP" sz="1100" b="0" i="0" u="none" strike="noStrike" kern="1200" cap="none" spc="0" normalizeH="0" baseline="0" noProof="0" dirty="0" smtClean="0">
                          <a:ln>
                            <a:noFill/>
                          </a:ln>
                          <a:solidFill>
                            <a:schemeClr val="tx1"/>
                          </a:solidFill>
                          <a:effectLst/>
                          <a:uLnTx/>
                          <a:uFillTx/>
                          <a:latin typeface="+mn-ea"/>
                          <a:ea typeface="+mn-ea"/>
                          <a:cs typeface="+mn-cs"/>
                        </a:rPr>
                        <a:t>2023.4</a:t>
                      </a:r>
                      <a:r>
                        <a:rPr kumimoji="1" lang="ja-JP" altLang="en-US" sz="1100" b="0" i="0" u="none" strike="noStrike" kern="1200" cap="none" spc="0" normalizeH="0" baseline="0" noProof="0" dirty="0" smtClean="0">
                          <a:ln>
                            <a:noFill/>
                          </a:ln>
                          <a:solidFill>
                            <a:schemeClr val="tx1"/>
                          </a:solidFill>
                          <a:effectLst/>
                          <a:uLnTx/>
                          <a:uFillTx/>
                          <a:latin typeface="+mn-ea"/>
                          <a:ea typeface="+mn-ea"/>
                          <a:cs typeface="+mn-cs"/>
                        </a:rPr>
                        <a:t>）</a:t>
                      </a:r>
                      <a:endParaRPr kumimoji="1" lang="en-US" altLang="ja-JP" sz="1100" b="0" i="0" u="none" strike="noStrike" kern="1200" cap="none" spc="0" normalizeH="0" baseline="0" noProof="0" dirty="0" smtClean="0">
                        <a:ln>
                          <a:noFill/>
                        </a:ln>
                        <a:solidFill>
                          <a:schemeClr val="tx1"/>
                        </a:solidFill>
                        <a:effectLst/>
                        <a:uLnTx/>
                        <a:uFillTx/>
                        <a:latin typeface="+mn-ea"/>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mn-ea"/>
                          <a:ea typeface="+mn-ea"/>
                          <a:cs typeface="+mn-cs"/>
                        </a:rPr>
                        <a:t>同協議会において、万博で発信する健康・医療分野の取組みの全体像や具体的企画案を検討中</a:t>
                      </a:r>
                      <a:endParaRPr kumimoji="1" lang="ja-JP" altLang="en-US" sz="1100" b="0" i="0" u="none" strike="noStrike" kern="1200" cap="none" spc="0" normalizeH="0" baseline="0" noProof="0" dirty="0">
                        <a:ln>
                          <a:noFill/>
                        </a:ln>
                        <a:solidFill>
                          <a:schemeClr val="tx1"/>
                        </a:solidFill>
                        <a:effectLst/>
                        <a:uLnTx/>
                        <a:uFillTx/>
                        <a:latin typeface="+mn-ea"/>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１（１）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ライフサイエンス　</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en-US" altLang="ja-JP" sz="1600" b="1" dirty="0" err="1" smtClean="0">
                <a:solidFill>
                  <a:schemeClr val="bg1"/>
                </a:solidFill>
                <a:latin typeface="BIZ UDPゴシック" panose="020B0400000000000000" pitchFamily="50" charset="-128"/>
                <a:ea typeface="BIZ UDPゴシック" panose="020B0400000000000000" pitchFamily="50" charset="-128"/>
              </a:rPr>
              <a:t>iPS</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細胞やヒト体性幹細胞を活用した再生医療の産業化～</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大阪・関西には、再生医療を中心とするライフサイエンス分野におけるトップクラスの研究機関、企業、大学等が集積。こうした強みを活かし、ライフサイエンスを成長の柱として新たな価値を発信するとともに、「いのち輝く未来社会のデザイン」をテーマとする大阪・関西万博を契機に、健康・医療分野で世界に貢献することをめざす。</a:t>
            </a:r>
          </a:p>
        </p:txBody>
      </p:sp>
      <p:sp>
        <p:nvSpPr>
          <p:cNvPr id="26" name="テキスト ボックス 25"/>
          <p:cNvSpPr txBox="1"/>
          <p:nvPr/>
        </p:nvSpPr>
        <p:spPr>
          <a:xfrm>
            <a:off x="231939" y="482952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41168485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11</a:t>
            </a:fld>
            <a:endParaRPr kumimoji="1" lang="ja-JP" altLang="en-US" dirty="0"/>
          </a:p>
        </p:txBody>
      </p:sp>
      <p:sp>
        <p:nvSpPr>
          <p:cNvPr id="17" name="テキスト ボックス 16"/>
          <p:cNvSpPr txBox="1"/>
          <p:nvPr/>
        </p:nvSpPr>
        <p:spPr>
          <a:xfrm>
            <a:off x="203399" y="69209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nvPr>
        </p:nvGraphicFramePr>
        <p:xfrm>
          <a:off x="280329" y="1753162"/>
          <a:ext cx="9540000" cy="5062854"/>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062854">
                <a:tc>
                  <a:txBody>
                    <a:bodyPr/>
                    <a:lstStyle/>
                    <a:p>
                      <a:pPr marL="0" indent="0" algn="l"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□再生医療の産業化に向けた検討</a:t>
                      </a:r>
                      <a:endParaRPr kumimoji="1" lang="en-US" altLang="ja-JP" sz="1300" strike="sngStrike" dirty="0" smtClean="0">
                        <a:solidFill>
                          <a:srgbClr val="FF0000"/>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6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（主な検討内容）</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・自家細胞を用いた自由診療の適正な普及に向けた医療機関支援</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3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・他家細胞（</a:t>
                      </a:r>
                      <a:r>
                        <a:rPr lang="en-US" altLang="ja-JP" sz="1100" dirty="0" smtClean="0">
                          <a:solidFill>
                            <a:schemeClr val="tx1"/>
                          </a:solidFill>
                          <a:latin typeface="BIZ UDPゴシック" panose="020B0400000000000000" pitchFamily="50" charset="-128"/>
                          <a:ea typeface="BIZ UDPゴシック" panose="020B0400000000000000" pitchFamily="50" charset="-128"/>
                        </a:rPr>
                        <a:t>iPS</a:t>
                      </a:r>
                      <a:r>
                        <a:rPr lang="ja-JP" altLang="en-US" sz="1100" dirty="0" smtClean="0">
                          <a:solidFill>
                            <a:schemeClr val="tx1"/>
                          </a:solidFill>
                          <a:latin typeface="BIZ UDPゴシック" panose="020B0400000000000000" pitchFamily="50" charset="-128"/>
                          <a:ea typeface="BIZ UDPゴシック" panose="020B0400000000000000" pitchFamily="50" charset="-128"/>
                        </a:rPr>
                        <a:t>、間葉系幹細胞等）を用いた再生医療等製品の普及促進に向けた課題と対応策</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□再生医療の拠点形成推進</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60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2024</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年春に中之島（大阪）に未来医療国際拠点がオープン予定</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gn="l"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□再生医療の実用化がスタート</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6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・未来医療国際拠点における「</a:t>
                      </a:r>
                      <a:r>
                        <a:rPr lang="en-US" altLang="ja-JP" sz="1100" dirty="0" smtClean="0">
                          <a:solidFill>
                            <a:schemeClr val="tx1"/>
                          </a:solidFill>
                          <a:latin typeface="BIZ UDPゴシック" panose="020B0400000000000000" pitchFamily="50" charset="-128"/>
                          <a:ea typeface="BIZ UDPゴシック" panose="020B0400000000000000" pitchFamily="50" charset="-128"/>
                        </a:rPr>
                        <a:t>my </a:t>
                      </a:r>
                      <a:r>
                        <a:rPr lang="en-US" altLang="ja-JP" sz="1100" dirty="0" err="1" smtClean="0">
                          <a:solidFill>
                            <a:schemeClr val="tx1"/>
                          </a:solidFill>
                          <a:latin typeface="BIZ UDPゴシック" panose="020B0400000000000000" pitchFamily="50" charset="-128"/>
                          <a:ea typeface="BIZ UDPゴシック" panose="020B0400000000000000" pitchFamily="50" charset="-128"/>
                        </a:rPr>
                        <a:t>iPS</a:t>
                      </a:r>
                      <a:r>
                        <a:rPr lang="ja-JP" altLang="en-US" sz="1100" dirty="0" smtClean="0">
                          <a:solidFill>
                            <a:schemeClr val="tx1"/>
                          </a:solidFill>
                          <a:latin typeface="BIZ UDPゴシック" panose="020B0400000000000000" pitchFamily="50" charset="-128"/>
                          <a:ea typeface="BIZ UDPゴシック" panose="020B0400000000000000" pitchFamily="50" charset="-128"/>
                        </a:rPr>
                        <a:t>細胞」の開発製造、供給開始</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3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・細胞・組織の安定供給システム構築</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（組織採取→培養製造→輸送→治療）</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3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・再生医療に携わる企業等を支援するプラットフォームの構築</a:t>
                      </a: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□再生医療の普及と産業化の進展</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60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・再生医療技術を核とした先端医療の普及と産業化モデルの確立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a:lnSpc>
                          <a:spcPct val="100000"/>
                        </a:lnSpc>
                        <a:spcBef>
                          <a:spcPts val="30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・再生医療技術に関して、世界からの認知を受け、大阪へ投資が向かうグローバル産業として成長</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□再生医療の提供による国際貢献</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85725" indent="-85725" algn="l" defTabSz="443194">
                        <a:lnSpc>
                          <a:spcPct val="100000"/>
                        </a:lnSpc>
                        <a:spcBef>
                          <a:spcPts val="6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・国内外の患者が、再生医療に容易にアクセスできる環境整備</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defTabSz="443194">
                        <a:lnSpc>
                          <a:spcPct val="100000"/>
                        </a:lnSpc>
                        <a:spcBef>
                          <a:spcPts val="30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・外資系企業・研究所、専門人材等の集積</a:t>
                      </a: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4" name="グループ化 13">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1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1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19" name="正方形/長方形 18">
            <a:extLst>
              <a:ext uri="{FF2B5EF4-FFF2-40B4-BE49-F238E27FC236}">
                <a16:creationId xmlns:a16="http://schemas.microsoft.com/office/drawing/2014/main" id="{42AB246C-D6C3-4324-A739-9AC17F6C0836}"/>
              </a:ext>
            </a:extLst>
          </p:cNvPr>
          <p:cNvSpPr/>
          <p:nvPr/>
        </p:nvSpPr>
        <p:spPr>
          <a:xfrm>
            <a:off x="3650884" y="3926090"/>
            <a:ext cx="2778492" cy="172800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000" tIns="216000" rIns="108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再生医療を国内外へ発信</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3053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・大阪ヘルスケアパビリオンにおける、</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iPS</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細胞による“生きる心臓モデル”の展示をはじめ、大阪・関西の再生医療のポテンシャルを発信</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7313" marR="0" lvl="0" indent="-87313" algn="l" defTabSz="930530" rtl="0" eaLnBrk="1" fontAlgn="auto" latinLnBrk="0" hangingPunct="1">
              <a:lnSpc>
                <a:spcPct val="1000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・国と連携し、大阪・関西の最先端の取組みを発信（未来</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医療国際</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拠点とも連携）</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ホームベース 7">
            <a:extLst>
              <a:ext uri="{FF2B5EF4-FFF2-40B4-BE49-F238E27FC236}">
                <a16:creationId xmlns:a16="http://schemas.microsoft.com/office/drawing/2014/main" id="{E599356E-2B0A-4C96-A1C9-EC52982B4052}"/>
              </a:ext>
            </a:extLst>
          </p:cNvPr>
          <p:cNvSpPr/>
          <p:nvPr/>
        </p:nvSpPr>
        <p:spPr>
          <a:xfrm>
            <a:off x="3754724" y="3786500"/>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22" name="図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53" y="4472885"/>
            <a:ext cx="1708331" cy="1708331"/>
          </a:xfrm>
          <a:prstGeom prst="rect">
            <a:avLst/>
          </a:prstGeom>
        </p:spPr>
      </p:pic>
      <p:sp>
        <p:nvSpPr>
          <p:cNvPr id="23" name="テキスト ボックス 22">
            <a:extLst>
              <a:ext uri="{FF2B5EF4-FFF2-40B4-BE49-F238E27FC236}">
                <a16:creationId xmlns:a16="http://schemas.microsoft.com/office/drawing/2014/main" id="{233774CE-BB03-49E5-94E8-1F2C71E354FD}"/>
              </a:ext>
            </a:extLst>
          </p:cNvPr>
          <p:cNvSpPr txBox="1"/>
          <p:nvPr/>
        </p:nvSpPr>
        <p:spPr>
          <a:xfrm>
            <a:off x="1029253" y="6219220"/>
            <a:ext cx="2202124" cy="322258"/>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0" lang="zh-CN"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「未来医療国際拠点」</a:t>
            </a:r>
            <a:r>
              <a:rPr kumimoji="0"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イメージ</a:t>
            </a:r>
            <a:endPar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0"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一般財団法人未来医療推進機構</a:t>
            </a:r>
            <a:r>
              <a:rPr kumimoji="0"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HP</a:t>
            </a:r>
          </a:p>
        </p:txBody>
      </p:sp>
    </p:spTree>
    <p:extLst>
      <p:ext uri="{BB962C8B-B14F-4D97-AF65-F5344CB8AC3E}">
        <p14:creationId xmlns:p14="http://schemas.microsoft.com/office/powerpoint/2010/main" val="2765929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2" y="1978522"/>
            <a:ext cx="9759235" cy="154800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a:solidFill>
                  <a:prstClr val="black"/>
                </a:solidFill>
              </a:rPr>
              <a:t>▷</a:t>
            </a:r>
            <a:r>
              <a:rPr kumimoji="1" lang="ja-JP" altLang="en-US" sz="1400" b="1" u="sng">
                <a:solidFill>
                  <a:prstClr val="black"/>
                </a:solidFill>
                <a:latin typeface="BIZ UDPゴシック" panose="020B0400000000000000" pitchFamily="50" charset="-128"/>
                <a:ea typeface="BIZ UDPゴシック" panose="020B0400000000000000" pitchFamily="50" charset="-128"/>
              </a:rPr>
              <a:t>健康長寿社会の実現に向けた、次世代ヘルスケアサービスの創出の促進</a:t>
            </a:r>
            <a:endParaRPr kumimoji="1" lang="en-US" altLang="ja-JP" sz="1400" b="1" u="sng">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200">
                <a:solidFill>
                  <a:prstClr val="black"/>
                </a:solidFill>
                <a:latin typeface="BIZ UDPゴシック" panose="020B0400000000000000" pitchFamily="50" charset="-128"/>
                <a:ea typeface="BIZ UDPゴシック" panose="020B0400000000000000" pitchFamily="50" charset="-128"/>
              </a:rPr>
              <a:t>　　・利用者の利便性向上に向けたヘルスケアデータの連携（「アスマイル」とマイナポータルや民間</a:t>
            </a:r>
            <a:r>
              <a:rPr kumimoji="1" lang="en-US" altLang="ja-JP" sz="1200">
                <a:solidFill>
                  <a:prstClr val="black"/>
                </a:solidFill>
                <a:latin typeface="BIZ UDPゴシック" panose="020B0400000000000000" pitchFamily="50" charset="-128"/>
                <a:ea typeface="BIZ UDPゴシック" panose="020B0400000000000000" pitchFamily="50" charset="-128"/>
              </a:rPr>
              <a:t>PHR</a:t>
            </a:r>
            <a:r>
              <a:rPr kumimoji="1" lang="ja-JP" altLang="en-US" sz="1200">
                <a:solidFill>
                  <a:prstClr val="black"/>
                </a:solidFill>
                <a:latin typeface="BIZ UDPゴシック" panose="020B0400000000000000" pitchFamily="50" charset="-128"/>
                <a:ea typeface="BIZ UDPゴシック" panose="020B0400000000000000" pitchFamily="50" charset="-128"/>
              </a:rPr>
              <a:t>事業者）に係る財政支援　</a:t>
            </a:r>
            <a:r>
              <a:rPr kumimoji="1" lang="ja-JP" altLang="en-US" sz="900">
                <a:solidFill>
                  <a:prstClr val="black"/>
                </a:solidFill>
                <a:latin typeface="游ゴシック" panose="020B0400000000000000" pitchFamily="50" charset="-128"/>
              </a:rPr>
              <a:t>＜府・市・大商＞</a:t>
            </a:r>
            <a:endParaRPr kumimoji="1" lang="en-US" altLang="ja-JP" sz="900">
              <a:solidFill>
                <a:prstClr val="black"/>
              </a:solidFill>
              <a:latin typeface="游ゴシック" panose="020B0400000000000000" pitchFamily="50" charset="-128"/>
            </a:endParaRPr>
          </a:p>
          <a:p>
            <a:pPr marL="180975" lvl="0" indent="-180975" defTabSz="959937">
              <a:spcBef>
                <a:spcPts val="300"/>
              </a:spcBef>
              <a:defRPr/>
            </a:pPr>
            <a:r>
              <a:rPr kumimoji="1" lang="ja-JP" altLang="en-US" sz="900">
                <a:solidFill>
                  <a:prstClr val="black"/>
                </a:solidFill>
                <a:latin typeface="游ゴシック" panose="020B0400000000000000" pitchFamily="50" charset="-128"/>
              </a:rPr>
              <a:t>　</a:t>
            </a:r>
            <a:r>
              <a:rPr kumimoji="1" lang="ja-JP" altLang="en-US" sz="1200">
                <a:solidFill>
                  <a:prstClr val="black"/>
                </a:solidFill>
                <a:latin typeface="BIZ UDPゴシック" panose="020B0400000000000000" pitchFamily="50" charset="-128"/>
                <a:ea typeface="BIZ UDPゴシック" panose="020B0400000000000000" pitchFamily="50" charset="-128"/>
              </a:rPr>
              <a:t>　・医療・ヘルスケアデータの利活用活性化に向けたルール整備・標準化に対する支援　 </a:t>
            </a:r>
            <a:r>
              <a:rPr kumimoji="1" lang="ja-JP" altLang="en-US" sz="900">
                <a:solidFill>
                  <a:prstClr val="black"/>
                </a:solidFill>
                <a:latin typeface="游ゴシック" panose="020B0400000000000000" pitchFamily="50" charset="-128"/>
              </a:rPr>
              <a:t>＜府・関経連・大商＞</a:t>
            </a:r>
            <a:endParaRPr kumimoji="1" lang="ja-JP" altLang="en-US"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541541"/>
            <a:ext cx="578876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内閣府、</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厚生</a:t>
            </a:r>
            <a:r>
              <a:rPr kumimoji="1" lang="zh-TW"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労働省、経済</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産業省</a:t>
            </a:r>
            <a:r>
              <a:rPr kumimoji="1" lang="ja-JP" altLang="en-US" sz="1100" b="0" i="0" u="none" strike="noStrike" kern="1200" cap="none" spc="0" normalizeH="0" baseline="0" noProof="0" dirty="0" err="1"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文部科学省</a:t>
            </a:r>
            <a:r>
              <a:rPr kumimoji="1" lang="zh-TW" altLang="en-US" sz="11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a:solidFill>
                  <a:prstClr val="white"/>
                </a:solidFill>
                <a:latin typeface="BIZ UDPゴシック" panose="020B0400000000000000" pitchFamily="50" charset="-128"/>
                <a:ea typeface="BIZ UDPゴシック" panose="020B0400000000000000" pitchFamily="50" charset="-128"/>
              </a:rPr>
              <a:t>）　次世代ヘルスケア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万博会場では、ヘルスケアデータを</a:t>
            </a:r>
            <a:r>
              <a:rPr lang="en-US" altLang="ja-JP" sz="1400" dirty="0">
                <a:solidFill>
                  <a:prstClr val="black"/>
                </a:solidFill>
                <a:latin typeface="BIZ UDPゴシック" panose="020B0400000000000000" pitchFamily="50" charset="-128"/>
                <a:ea typeface="BIZ UDPゴシック" panose="020B0400000000000000" pitchFamily="50" charset="-128"/>
              </a:rPr>
              <a:t>AI</a:t>
            </a:r>
            <a:r>
              <a:rPr lang="ja-JP" altLang="en-US" sz="1400" dirty="0">
                <a:solidFill>
                  <a:prstClr val="black"/>
                </a:solidFill>
                <a:latin typeface="BIZ UDPゴシック" panose="020B0400000000000000" pitchFamily="50" charset="-128"/>
                <a:ea typeface="BIZ UDPゴシック" panose="020B0400000000000000" pitchFamily="50" charset="-128"/>
              </a:rPr>
              <a:t>分析し、パーソナライズされた健康プログラムを提案することなどを検討。万博会場内外で実証したヘルスケアに関する先端技術・サービスの普及・活用により、世界のモデルとなる健康長寿社会の実現をめざす。</a:t>
            </a:r>
          </a:p>
        </p:txBody>
      </p:sp>
      <p:sp>
        <p:nvSpPr>
          <p:cNvPr id="26" name="テキスト ボックス 25"/>
          <p:cNvSpPr txBox="1"/>
          <p:nvPr/>
        </p:nvSpPr>
        <p:spPr>
          <a:xfrm>
            <a:off x="140622" y="3807717"/>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210992895"/>
              </p:ext>
            </p:extLst>
          </p:nvPr>
        </p:nvGraphicFramePr>
        <p:xfrm>
          <a:off x="160379" y="4315607"/>
          <a:ext cx="9410342" cy="1617556"/>
        </p:xfrm>
        <a:graphic>
          <a:graphicData uri="http://schemas.openxmlformats.org/drawingml/2006/table">
            <a:tbl>
              <a:tblPr bandRow="1">
                <a:tableStyleId>{5940675A-B579-460E-94D1-54222C63F5DA}</a:tableStyleId>
              </a:tblPr>
              <a:tblGrid>
                <a:gridCol w="2735565">
                  <a:extLst>
                    <a:ext uri="{9D8B030D-6E8A-4147-A177-3AD203B41FA5}">
                      <a16:colId xmlns:a16="http://schemas.microsoft.com/office/drawing/2014/main" val="525926817"/>
                    </a:ext>
                  </a:extLst>
                </a:gridCol>
                <a:gridCol w="6674777">
                  <a:extLst>
                    <a:ext uri="{9D8B030D-6E8A-4147-A177-3AD203B41FA5}">
                      <a16:colId xmlns:a16="http://schemas.microsoft.com/office/drawing/2014/main" val="1556401701"/>
                    </a:ext>
                  </a:extLst>
                </a:gridCol>
              </a:tblGrid>
              <a:tr h="106627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en-US" altLang="ja-JP" sz="1100" dirty="0" smtClean="0">
                          <a:solidFill>
                            <a:schemeClr val="tx1"/>
                          </a:solidFill>
                          <a:latin typeface="+mn-ea"/>
                        </a:rPr>
                        <a:t>Personal Health Record</a:t>
                      </a:r>
                      <a:r>
                        <a:rPr kumimoji="1" lang="ja-JP" altLang="en-US" sz="1100" dirty="0" smtClean="0">
                          <a:solidFill>
                            <a:schemeClr val="tx1"/>
                          </a:solidFill>
                          <a:latin typeface="+mn-ea"/>
                        </a:rPr>
                        <a:t>（</a:t>
                      </a:r>
                      <a:r>
                        <a:rPr kumimoji="1" lang="en-US" altLang="ja-JP" sz="1100" dirty="0" smtClean="0">
                          <a:solidFill>
                            <a:schemeClr val="tx1"/>
                          </a:solidFill>
                          <a:latin typeface="+mn-ea"/>
                        </a:rPr>
                        <a:t>PHR</a:t>
                      </a:r>
                      <a:r>
                        <a:rPr kumimoji="1" lang="ja-JP" altLang="en-US" sz="1100" dirty="0" smtClean="0">
                          <a:solidFill>
                            <a:schemeClr val="tx1"/>
                          </a:solidFill>
                          <a:latin typeface="+mn-ea"/>
                        </a:rPr>
                        <a:t>）を活⽤した万博体験／優良なアイデア・事業の審査への参画（ヘルスケアビジネスコンテストの開催）　</a:t>
                      </a:r>
                      <a:r>
                        <a:rPr kumimoji="1" lang="en-US" altLang="ja-JP" sz="1100" dirty="0" smtClean="0">
                          <a:solidFill>
                            <a:schemeClr val="tx1"/>
                          </a:solidFill>
                          <a:latin typeface="+mn-ea"/>
                        </a:rPr>
                        <a:t>&lt;</a:t>
                      </a:r>
                      <a:r>
                        <a:rPr kumimoji="1" lang="ja-JP" altLang="en-US" sz="1100" dirty="0" smtClean="0">
                          <a:solidFill>
                            <a:schemeClr val="tx1"/>
                          </a:solidFill>
                          <a:latin typeface="+mn-ea"/>
                        </a:rPr>
                        <a:t>経産省</a:t>
                      </a:r>
                      <a:r>
                        <a:rPr kumimoji="1" lang="en-US" altLang="ja-JP" sz="1100" dirty="0" smtClean="0">
                          <a:solidFill>
                            <a:schemeClr val="tx1"/>
                          </a:solidFill>
                          <a:latin typeface="+mn-ea"/>
                        </a:rPr>
                        <a:t>&gt;</a:t>
                      </a:r>
                    </a:p>
                    <a:p>
                      <a:pPr marL="171450" indent="-171450">
                        <a:buFont typeface="Wingdings" panose="05000000000000000000" pitchFamily="2" charset="2"/>
                        <a:buChar char="l"/>
                      </a:pPr>
                      <a:r>
                        <a:rPr kumimoji="1" lang="ja-JP" altLang="en-US" sz="1100" dirty="0" smtClean="0">
                          <a:solidFill>
                            <a:schemeClr val="tx1"/>
                          </a:solidFill>
                          <a:latin typeface="+mn-ea"/>
                        </a:rPr>
                        <a:t>介護ロボット等テクノロジーの普及 ／ スマート・ライフ・プロジェクト</a:t>
                      </a:r>
                      <a:r>
                        <a:rPr kumimoji="1" lang="en-US" altLang="ja-JP" sz="1100" dirty="0" smtClean="0">
                          <a:solidFill>
                            <a:schemeClr val="tx1"/>
                          </a:solidFill>
                          <a:latin typeface="+mn-ea"/>
                        </a:rPr>
                        <a:t>〜</a:t>
                      </a:r>
                      <a:r>
                        <a:rPr kumimoji="1" lang="ja-JP" altLang="en-US" sz="1100" dirty="0" smtClean="0">
                          <a:solidFill>
                            <a:schemeClr val="tx1"/>
                          </a:solidFill>
                          <a:latin typeface="+mn-ea"/>
                        </a:rPr>
                        <a:t>健康寿命を延ばそう</a:t>
                      </a:r>
                      <a:r>
                        <a:rPr kumimoji="1" lang="en-US" altLang="ja-JP" sz="1100" dirty="0" smtClean="0">
                          <a:solidFill>
                            <a:schemeClr val="tx1"/>
                          </a:solidFill>
                          <a:latin typeface="+mn-ea"/>
                        </a:rPr>
                        <a:t>〜</a:t>
                      </a:r>
                      <a:r>
                        <a:rPr kumimoji="1" lang="ja-JP" altLang="en-US" sz="1100" dirty="0" smtClean="0">
                          <a:solidFill>
                            <a:schemeClr val="tx1"/>
                          </a:solidFill>
                          <a:latin typeface="+mn-ea"/>
                        </a:rPr>
                        <a:t>　／ 認知症バリアフリーの取組推進 ／ 世界にユニバーサル・ヘルス・カバレッジ（</a:t>
                      </a:r>
                      <a:r>
                        <a:rPr kumimoji="1" lang="en-US" altLang="ja-JP" sz="1100" dirty="0" smtClean="0">
                          <a:solidFill>
                            <a:schemeClr val="tx1"/>
                          </a:solidFill>
                          <a:latin typeface="+mn-ea"/>
                        </a:rPr>
                        <a:t>UHC)</a:t>
                      </a:r>
                      <a:r>
                        <a:rPr kumimoji="1" lang="ja-JP" altLang="en-US" sz="1100" dirty="0" smtClean="0">
                          <a:solidFill>
                            <a:schemeClr val="tx1"/>
                          </a:solidFill>
                          <a:latin typeface="+mn-ea"/>
                        </a:rPr>
                        <a:t>を発信</a:t>
                      </a:r>
                      <a:r>
                        <a:rPr kumimoji="1" lang="en-US" altLang="ja-JP" sz="1100" dirty="0" smtClean="0">
                          <a:solidFill>
                            <a:schemeClr val="tx1"/>
                          </a:solidFill>
                          <a:latin typeface="+mn-ea"/>
                        </a:rPr>
                        <a:t/>
                      </a:r>
                      <a:br>
                        <a:rPr kumimoji="1" lang="en-US" altLang="ja-JP" sz="1100" dirty="0" smtClean="0">
                          <a:solidFill>
                            <a:schemeClr val="tx1"/>
                          </a:solidFill>
                          <a:latin typeface="+mn-ea"/>
                        </a:rPr>
                      </a:br>
                      <a:r>
                        <a:rPr kumimoji="1" lang="en-US" altLang="ja-JP" sz="1100" dirty="0" smtClean="0">
                          <a:solidFill>
                            <a:schemeClr val="tx1"/>
                          </a:solidFill>
                          <a:latin typeface="+mn-ea"/>
                        </a:rPr>
                        <a:t>&lt;</a:t>
                      </a:r>
                      <a:r>
                        <a:rPr kumimoji="1" lang="ja-JP" altLang="en-US" sz="1100" dirty="0" smtClean="0">
                          <a:solidFill>
                            <a:schemeClr val="tx1"/>
                          </a:solidFill>
                          <a:latin typeface="+mn-ea"/>
                        </a:rPr>
                        <a:t>厚労省</a:t>
                      </a:r>
                      <a:r>
                        <a:rPr kumimoji="1" lang="en-US" altLang="ja-JP" sz="1100" dirty="0" smtClean="0">
                          <a:solidFill>
                            <a:schemeClr val="tx1"/>
                          </a:solidFill>
                          <a:latin typeface="+mn-ea"/>
                        </a:rPr>
                        <a:t>&gt;</a:t>
                      </a: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517372">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経産省と府市において、</a:t>
                      </a:r>
                      <a:r>
                        <a:rPr kumimoji="1" lang="ja-JP" altLang="en-US" sz="1100" b="0" i="0" u="none" strike="noStrike" kern="1200" cap="none" spc="0" normalizeH="0" baseline="0" noProof="0" dirty="0" smtClean="0">
                          <a:ln>
                            <a:noFill/>
                          </a:ln>
                          <a:solidFill>
                            <a:schemeClr val="tx1"/>
                          </a:solidFill>
                          <a:effectLst/>
                          <a:uLnTx/>
                          <a:uFillTx/>
                          <a:latin typeface="+mn-lt"/>
                          <a:ea typeface="+mn-ea"/>
                          <a:cs typeface="+mn-cs"/>
                        </a:rPr>
                        <a:t>医療・ヘルスケアデータのルール等</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について協議中（業界団体においてもルール整備等の動きあり）</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239048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p:cNvSpPr txBox="1"/>
          <p:nvPr/>
        </p:nvSpPr>
        <p:spPr>
          <a:xfrm>
            <a:off x="248483" y="772266"/>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graphicFrame>
        <p:nvGraphicFramePr>
          <p:cNvPr id="30" name="表 29">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400399515"/>
              </p:ext>
            </p:extLst>
          </p:nvPr>
        </p:nvGraphicFramePr>
        <p:xfrm>
          <a:off x="280329" y="1753162"/>
          <a:ext cx="9540000" cy="5062854"/>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062854">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0"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デジタル技術を</a:t>
                      </a:r>
                      <a:r>
                        <a:rPr kumimoji="0"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活用</a:t>
                      </a:r>
                      <a:r>
                        <a:rPr kumimoji="0" lang="ja-JP" altLang="en-US" sz="1300" b="1" i="0"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した</a:t>
                      </a:r>
                      <a:r>
                        <a:rPr kumimoji="0"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健康づくりの推進</a:t>
                      </a: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kumimoji="0" lang="ja-JP" altLang="en-US" sz="110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府が運営する</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健康</a:t>
                      </a:r>
                      <a:r>
                        <a:rPr kumimoji="1" lang="ja-JP" altLang="en-US" sz="110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アプリ「アスマイル」等による健康活動促進</a:t>
                      </a:r>
                      <a:endParaRPr kumimoji="1" lang="en-US" altLang="ja-JP" sz="110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・公民連携による</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スマートヘルスシティの推進</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北大阪健康医療都市（健都）における健康・医療のまちづくり</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□健康寿命延伸達成（</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2</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歳以上）</a:t>
                      </a:r>
                      <a:r>
                        <a:rPr lang="en-US" altLang="ja-JP" sz="1000" b="1" dirty="0" smtClean="0">
                          <a:solidFill>
                            <a:schemeClr val="tx1"/>
                          </a:solidFill>
                          <a:latin typeface="BIZ UDPゴシック" panose="020B0400000000000000" pitchFamily="50" charset="-128"/>
                          <a:ea typeface="BIZ UDPゴシック" panose="020B0400000000000000" pitchFamily="50" charset="-128"/>
                        </a:rPr>
                        <a:t>2013</a:t>
                      </a:r>
                      <a:r>
                        <a:rPr lang="ja-JP" altLang="en-US" sz="1000" b="1" dirty="0" smtClean="0">
                          <a:solidFill>
                            <a:schemeClr val="tx1"/>
                          </a:solidFill>
                          <a:latin typeface="BIZ UDPゴシック" panose="020B0400000000000000" pitchFamily="50" charset="-128"/>
                          <a:ea typeface="BIZ UDPゴシック" panose="020B0400000000000000" pitchFamily="50" charset="-128"/>
                        </a:rPr>
                        <a:t>年比</a:t>
                      </a:r>
                      <a:endParaRPr lang="en-US" altLang="ja-JP" sz="10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lang="en-US" altLang="ja-JP" sz="11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・デジタルサービスの拡充・提供主体の多様化</a:t>
                      </a:r>
                    </a:p>
                    <a:p>
                      <a:pPr marL="0" indent="0" defTabSz="443194">
                        <a:lnSpc>
                          <a:spcPct val="100000"/>
                        </a:lnSpc>
                        <a:spcBef>
                          <a:spcPts val="0"/>
                        </a:spcBef>
                        <a:spcAft>
                          <a:spcPts val="0"/>
                        </a:spcAft>
                        <a:defRPr/>
                      </a:pPr>
                      <a:endParaRPr lang="en-US" altLang="ja-JP" sz="11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10</a:t>
                      </a:r>
                      <a:r>
                        <a:rPr kumimoji="0"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歳若返り”達成</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a:t>
                      </a:r>
                      <a:r>
                        <a:rPr kumimoji="0" lang="ja-JP" altLang="en-US" sz="1100" b="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等で</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実証された先端技術・サービス等の普</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及・活用により日常生活の中で自然と健康管理が</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できる社会の実現</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・次世代ヘルスケアサービスの裾野の拡大により、</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住民に</a:t>
                      </a:r>
                      <a:r>
                        <a:rPr lang="ja-JP" altLang="en-US" sz="1100" u="none" noProof="0" dirty="0" smtClean="0">
                          <a:solidFill>
                            <a:schemeClr val="tx1"/>
                          </a:solidFill>
                          <a:latin typeface="BIZ UDPゴシック" panose="020B0400000000000000" pitchFamily="50" charset="-128"/>
                          <a:ea typeface="BIZ UDPゴシック" panose="020B0400000000000000" pitchFamily="50" charset="-128"/>
                        </a:rPr>
                        <a:t>健康増進に向けた多様な選択肢を提供</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・官民の多様な担い手による</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最先端の技術・サー</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ビスの実装が進む「スマートヘルスシティ」の実現</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・健都を核に、新たなヘルスケア産業を創出する</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エコシステムと、住民の健康に係る行動変容の好</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循環を実現</a:t>
                      </a: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34" name="グループ化 33">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3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3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3" name="正方形/長方形 42">
            <a:extLst>
              <a:ext uri="{FF2B5EF4-FFF2-40B4-BE49-F238E27FC236}">
                <a16:creationId xmlns:a16="http://schemas.microsoft.com/office/drawing/2014/main" id="{42AB246C-D6C3-4324-A739-9AC17F6C0836}"/>
              </a:ext>
            </a:extLst>
          </p:cNvPr>
          <p:cNvSpPr/>
          <p:nvPr/>
        </p:nvSpPr>
        <p:spPr>
          <a:xfrm>
            <a:off x="3810229" y="3046185"/>
            <a:ext cx="2460166" cy="3024828"/>
          </a:xfrm>
          <a:prstGeom prst="rect">
            <a:avLst/>
          </a:prstGeom>
          <a:solidFill>
            <a:schemeClr val="bg1"/>
          </a:solidFill>
          <a:ln w="19050" cmpd="dbl">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59937" rtl="0" eaLnBrk="1" fontAlgn="auto" latinLnBrk="0" hangingPunct="1">
              <a:lnSpc>
                <a:spcPct val="100000"/>
              </a:lnSpc>
              <a:spcBef>
                <a:spcPts val="0"/>
              </a:spcBef>
              <a:buClrTx/>
              <a:buSzTx/>
              <a:buFontTx/>
              <a:buNone/>
              <a:tabLst/>
              <a:defRPr/>
            </a:pPr>
            <a:endParaRPr kumimoji="1" lang="en-US" altLang="ja-JP" sz="8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lvl="0" defTabSz="959937">
              <a:spcAft>
                <a:spcPts val="300"/>
              </a:spcAft>
              <a:defRPr/>
            </a:pPr>
            <a:r>
              <a:rPr kumimoji="1" lang="ja-JP" altLang="en-US" sz="13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パーソナライズされた健康プログラムの実装（</a:t>
            </a:r>
            <a:r>
              <a:rPr kumimoji="1" lang="ja-JP" altLang="en-US"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パビリオン</a:t>
            </a:r>
            <a:r>
              <a:rPr kumimoji="1" lang="ja-JP" altLang="en-US" sz="13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3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85725" lvl="0" indent="-85725" defTabSz="959937">
              <a:defRPr/>
            </a:pPr>
            <a:r>
              <a:rPr kumimoji="1" lang="ja-JP" altLang="en-US" sz="12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アスマイルなどの健康アプリ等で取得した日々の健康活動データや検診データと</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パビリオン内</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で</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取得</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した</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データを</a:t>
            </a:r>
            <a:r>
              <a:rPr kumimoji="1" lang="ja-JP" altLang="en-US" sz="1100" dirty="0">
                <a:solidFill>
                  <a:schemeClr val="tx1"/>
                </a:solidFill>
                <a:latin typeface="BIZ UDPゴシック" panose="020B0400000000000000" pitchFamily="50" charset="-128"/>
                <a:ea typeface="BIZ UDPゴシック" panose="020B0400000000000000" pitchFamily="50" charset="-128"/>
              </a:rPr>
              <a:t>基に</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個人最適化された健康プログラムを提案</a:t>
            </a:r>
          </a:p>
        </p:txBody>
      </p:sp>
      <p:sp>
        <p:nvSpPr>
          <p:cNvPr id="44" name="ホームベース 7">
            <a:extLst>
              <a:ext uri="{FF2B5EF4-FFF2-40B4-BE49-F238E27FC236}">
                <a16:creationId xmlns:a16="http://schemas.microsoft.com/office/drawing/2014/main" id="{E599356E-2B0A-4C96-A1C9-EC52982B4052}"/>
              </a:ext>
            </a:extLst>
          </p:cNvPr>
          <p:cNvSpPr/>
          <p:nvPr/>
        </p:nvSpPr>
        <p:spPr>
          <a:xfrm>
            <a:off x="3899514" y="2873334"/>
            <a:ext cx="1044000" cy="345699"/>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49" name="図 48"/>
          <p:cNvPicPr>
            <a:picLocks noChangeAspect="1"/>
          </p:cNvPicPr>
          <p:nvPr/>
        </p:nvPicPr>
        <p:blipFill>
          <a:blip r:embed="rId3"/>
          <a:stretch>
            <a:fillRect/>
          </a:stretch>
        </p:blipFill>
        <p:spPr>
          <a:xfrm>
            <a:off x="4421514" y="4822170"/>
            <a:ext cx="1237595" cy="743776"/>
          </a:xfrm>
          <a:prstGeom prst="rect">
            <a:avLst/>
          </a:prstGeom>
        </p:spPr>
      </p:pic>
      <p:sp>
        <p:nvSpPr>
          <p:cNvPr id="50" name="テキスト ボックス 49">
            <a:extLst>
              <a:ext uri="{FF2B5EF4-FFF2-40B4-BE49-F238E27FC236}">
                <a16:creationId xmlns:a16="http://schemas.microsoft.com/office/drawing/2014/main" id="{233774CE-BB03-49E5-94E8-1F2C71E354FD}"/>
              </a:ext>
            </a:extLst>
          </p:cNvPr>
          <p:cNvSpPr txBox="1"/>
          <p:nvPr/>
        </p:nvSpPr>
        <p:spPr>
          <a:xfrm>
            <a:off x="4421514" y="5565946"/>
            <a:ext cx="2194101" cy="423835"/>
          </a:xfrm>
          <a:prstGeom prst="rect">
            <a:avLst/>
          </a:prstGeom>
          <a:noFill/>
        </p:spPr>
        <p:txBody>
          <a:bodyPr wrap="square" lIns="0" tIns="0" rIns="0" bIns="0" rtlCol="0" anchor="ctr" anchorCtr="0">
            <a:noAutofit/>
          </a:bodyPr>
          <a:lstStyle/>
          <a:p>
            <a:r>
              <a:rPr lang="ja-JP" altLang="en-US" sz="8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ミライのヘルスケア体験</a:t>
            </a:r>
          </a:p>
          <a:p>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大阪パビリオン出展基本計画案</a:t>
            </a:r>
          </a:p>
        </p:txBody>
      </p:sp>
    </p:spTree>
    <p:extLst>
      <p:ext uri="{BB962C8B-B14F-4D97-AF65-F5344CB8AC3E}">
        <p14:creationId xmlns:p14="http://schemas.microsoft.com/office/powerpoint/2010/main" val="6047940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14</a:t>
            </a:fld>
            <a:endParaRPr kumimoji="1" lang="ja-JP" altLang="en-US" dirty="0"/>
          </a:p>
        </p:txBody>
      </p:sp>
    </p:spTree>
    <p:extLst>
      <p:ext uri="{BB962C8B-B14F-4D97-AF65-F5344CB8AC3E}">
        <p14:creationId xmlns:p14="http://schemas.microsoft.com/office/powerpoint/2010/main" val="40467123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0914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a:solidFill>
                  <a:prstClr val="black"/>
                </a:solidFill>
                <a:latin typeface="BIZ UDPゴシック" panose="020B0400000000000000" pitchFamily="50" charset="-128"/>
                <a:ea typeface="BIZ UDPゴシック" panose="020B0400000000000000" pitchFamily="50" charset="-128"/>
              </a:rPr>
              <a:t>２　</a:t>
            </a:r>
            <a:r>
              <a:rPr lang="ja-JP" altLang="en-US" sz="4000" dirty="0" smtClean="0">
                <a:latin typeface="BIZ UDPゴシック" panose="020B0400000000000000" pitchFamily="50" charset="-128"/>
                <a:ea typeface="BIZ UDPゴシック" panose="020B0400000000000000" pitchFamily="50" charset="-128"/>
              </a:rPr>
              <a:t>スマートモビリティの推進</a:t>
            </a:r>
            <a:endParaRPr kumimoji="1" lang="ja-JP" altLang="en-US" sz="28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843243" y="4299585"/>
            <a:ext cx="6300793" cy="1477328"/>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項目</a:t>
            </a:r>
            <a:r>
              <a:rPr kumimoji="1" lang="en-US" altLang="ja-JP" sz="1500" dirty="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（１） </a:t>
            </a:r>
            <a:r>
              <a:rPr kumimoji="1" lang="ja-JP" altLang="en-US" sz="1500" dirty="0">
                <a:latin typeface="BIZ UDPゴシック" panose="020B0400000000000000" pitchFamily="50" charset="-128"/>
                <a:ea typeface="BIZ UDPゴシック" panose="020B0400000000000000" pitchFamily="50" charset="-128"/>
              </a:rPr>
              <a:t>空飛ぶ</a:t>
            </a:r>
            <a:r>
              <a:rPr kumimoji="1" lang="ja-JP" altLang="en-US" sz="1500" dirty="0" smtClean="0">
                <a:latin typeface="BIZ UDPゴシック" panose="020B0400000000000000" pitchFamily="50" charset="-128"/>
                <a:ea typeface="BIZ UDPゴシック" panose="020B0400000000000000" pitchFamily="50" charset="-128"/>
              </a:rPr>
              <a:t>クルマ</a:t>
            </a:r>
            <a:endParaRPr kumimoji="1" lang="ja-JP" altLang="en-US" sz="1500" dirty="0">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（２） </a:t>
            </a:r>
            <a:r>
              <a:rPr kumimoji="1" lang="ja-JP" altLang="en-US" sz="1500" dirty="0">
                <a:latin typeface="BIZ UDPゴシック" panose="020B0400000000000000" pitchFamily="50" charset="-128"/>
                <a:ea typeface="BIZ UDPゴシック" panose="020B0400000000000000" pitchFamily="50" charset="-128"/>
              </a:rPr>
              <a:t>自動</a:t>
            </a:r>
            <a:r>
              <a:rPr kumimoji="1" lang="ja-JP" altLang="en-US" sz="1500" dirty="0" smtClean="0">
                <a:latin typeface="BIZ UDPゴシック" panose="020B0400000000000000" pitchFamily="50" charset="-128"/>
                <a:ea typeface="BIZ UDPゴシック" panose="020B0400000000000000" pitchFamily="50" charset="-128"/>
              </a:rPr>
              <a:t>運転</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（３） </a:t>
            </a:r>
            <a:r>
              <a:rPr kumimoji="1" lang="en-US" altLang="ja-JP" sz="1500" dirty="0" smtClean="0">
                <a:latin typeface="BIZ UDPゴシック" panose="020B0400000000000000" pitchFamily="50" charset="-128"/>
                <a:ea typeface="BIZ UDPゴシック" panose="020B0400000000000000" pitchFamily="50" charset="-128"/>
              </a:rPr>
              <a:t>MaaS</a:t>
            </a:r>
            <a:r>
              <a:rPr kumimoji="1" lang="ja-JP" altLang="en-US" sz="1500" dirty="0" smtClean="0">
                <a:latin typeface="BIZ UDPゴシック" panose="020B0400000000000000" pitchFamily="50" charset="-128"/>
                <a:ea typeface="BIZ UDPゴシック" panose="020B0400000000000000" pitchFamily="50" charset="-128"/>
              </a:rPr>
              <a:t>（マース）</a:t>
            </a:r>
            <a:endParaRPr kumimoji="1" lang="en-US" altLang="ja-JP" sz="1500" dirty="0">
              <a:latin typeface="BIZ UDPゴシック" panose="020B0400000000000000" pitchFamily="50" charset="-128"/>
              <a:ea typeface="BIZ UDPゴシック" panose="020B0400000000000000" pitchFamily="50" charset="-128"/>
            </a:endParaRPr>
          </a:p>
          <a:p>
            <a:pPr lvl="0" indent="271463">
              <a:spcBef>
                <a:spcPts val="600"/>
              </a:spcBef>
              <a:defRPr/>
            </a:pPr>
            <a:r>
              <a:rPr kumimoji="1" lang="ja-JP" altLang="en-US" sz="1500" dirty="0">
                <a:latin typeface="BIZ UDPゴシック" panose="020B0400000000000000" pitchFamily="50" charset="-128"/>
                <a:ea typeface="BIZ UDPゴシック" panose="020B0400000000000000" pitchFamily="50" charset="-128"/>
              </a:rPr>
              <a:t>（４）</a:t>
            </a:r>
            <a:r>
              <a:rPr kumimoji="1" lang="ja-JP" altLang="en-US" sz="1500" dirty="0" smtClean="0">
                <a:latin typeface="BIZ UDPゴシック" panose="020B0400000000000000" pitchFamily="50" charset="-128"/>
                <a:ea typeface="BIZ UDPゴシック" panose="020B0400000000000000" pitchFamily="50" charset="-128"/>
              </a:rPr>
              <a:t>ゼロエミッションモビリティ</a:t>
            </a:r>
            <a:endParaRPr kumimoji="1" lang="ja-JP" altLang="en-US" sz="1500" dirty="0">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15</a:t>
            </a:fld>
            <a:endParaRPr kumimoji="1" lang="ja-JP" altLang="en-US" dirty="0"/>
          </a:p>
        </p:txBody>
      </p:sp>
    </p:spTree>
    <p:extLst>
      <p:ext uri="{BB962C8B-B14F-4D97-AF65-F5344CB8AC3E}">
        <p14:creationId xmlns:p14="http://schemas.microsoft.com/office/powerpoint/2010/main" val="3086171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2" y="1922965"/>
            <a:ext cx="9759235" cy="240681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endParaRPr kumimoji="1" lang="en-US" altLang="ja-JP" sz="1500" b="1" dirty="0">
              <a:solidFill>
                <a:srgbClr val="4472C4"/>
              </a:solidFill>
            </a:endParaRPr>
          </a:p>
          <a:p>
            <a:pPr marL="180975" lvl="0" indent="-180975" defTabSz="959937">
              <a:defRPr/>
            </a:pPr>
            <a:endParaRPr kumimoji="1" lang="en-US" altLang="ja-JP" sz="600" b="1" dirty="0">
              <a:solidFill>
                <a:srgbClr val="FF0000"/>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万博における商用運航の実現</a:t>
            </a:r>
          </a:p>
          <a:p>
            <a:pPr marL="180975" lvl="0" indent="-180975" defTabSz="959937">
              <a:defRPr/>
            </a:pPr>
            <a:r>
              <a:rPr kumimoji="1" lang="ja-JP" altLang="en-US" sz="1200" dirty="0" smtClean="0">
                <a:solidFill>
                  <a:srgbClr val="FF0000"/>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「準備会議」の議論も踏まえたポート設置や運航に係る基準の早期</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整備や運航事業者・ポート</a:t>
            </a:r>
            <a:r>
              <a:rPr kumimoji="1" lang="ja-JP" altLang="en-US" sz="1200" dirty="0">
                <a:solidFill>
                  <a:schemeClr val="tx1"/>
                </a:solidFill>
                <a:latin typeface="BIZ UDPゴシック" panose="020B0400000000000000" pitchFamily="50" charset="-128"/>
                <a:ea typeface="BIZ UDPゴシック" panose="020B0400000000000000" pitchFamily="50" charset="-128"/>
              </a:rPr>
              <a:t>整備事業者への財政支援</a:t>
            </a:r>
            <a:r>
              <a:rPr kumimoji="1" lang="ja-JP" altLang="en-US" sz="900" dirty="0">
                <a:solidFill>
                  <a:schemeClr val="tx1"/>
                </a:solidFill>
                <a:latin typeface="游ゴシック 本文"/>
              </a:rPr>
              <a:t>＜府・市・大商・協会</a:t>
            </a:r>
            <a:r>
              <a:rPr kumimoji="1" lang="ja-JP" altLang="en-US" sz="900" dirty="0" smtClean="0">
                <a:solidFill>
                  <a:schemeClr val="tx1"/>
                </a:solidFill>
                <a:latin typeface="游ゴシック 本文"/>
              </a:rPr>
              <a:t>＞</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rPr>
              <a:t>万博で得たノウハウなどを定着・発展させ、更なる商用運航拡大に向けた支援 </a:t>
            </a:r>
            <a:endParaRPr kumimoji="1" lang="en-US" altLang="ja-JP" sz="1400" b="1" u="sng" dirty="0">
              <a:solidFill>
                <a:prstClr val="black"/>
              </a:solidFill>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・運航事業者やポート整備事業者の自立的な運航に必要な技術的・財政的支援　</a:t>
            </a:r>
            <a:r>
              <a:rPr kumimoji="1" lang="ja-JP" altLang="en-US" sz="900" dirty="0">
                <a:solidFill>
                  <a:prstClr val="black"/>
                </a:solidFill>
                <a:latin typeface="游ゴシック" panose="020B0400000000000000" pitchFamily="50" charset="-128"/>
              </a:rPr>
              <a:t>＜府・市・大商・協会</a:t>
            </a:r>
            <a:r>
              <a:rPr kumimoji="1" lang="ja-JP" altLang="en-US" sz="900" dirty="0" smtClean="0">
                <a:solidFill>
                  <a:prstClr val="black"/>
                </a:solidFill>
                <a:latin typeface="游ゴシック" panose="020B0400000000000000" pitchFamily="50" charset="-128"/>
              </a:rPr>
              <a:t>＞</a:t>
            </a:r>
            <a:endParaRPr kumimoji="1" lang="ja-JP" altLang="en-US"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541541"/>
            <a:ext cx="4378122"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（経済</a:t>
            </a:r>
            <a:r>
              <a:rPr kumimoji="1" lang="zh-TW" altLang="en-US" sz="1100" dirty="0">
                <a:solidFill>
                  <a:prstClr val="black"/>
                </a:solidFill>
                <a:latin typeface="メイリオ" panose="020B0604030504040204" pitchFamily="50" charset="-128"/>
                <a:ea typeface="メイリオ" panose="020B0604030504040204" pitchFamily="50" charset="-128"/>
              </a:rPr>
              <a:t>産業省、国土交通省）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２（１）　空飛ぶクルマ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大阪・関西万博を、多様なプレイヤーによるイノベーションを誘発し、社会実装していく「未来社会の実験場」とするため、</a:t>
            </a:r>
          </a:p>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多様なチャレンジを会場内外で生み出す仕掛けづくりを進めていく。そのシンボルとして、万博会場の立地特性を最大限に活かした「空飛ぶクルマ」の商用運航を実現し、大阪・関西をはじめ我が国が、次世代モビリティの分野で世界をリードすることをめざす。</a:t>
            </a:r>
          </a:p>
        </p:txBody>
      </p:sp>
      <p:sp>
        <p:nvSpPr>
          <p:cNvPr id="26" name="テキスト ボックス 25"/>
          <p:cNvSpPr txBox="1"/>
          <p:nvPr/>
        </p:nvSpPr>
        <p:spPr>
          <a:xfrm>
            <a:off x="179089" y="473256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3664129237"/>
              </p:ext>
            </p:extLst>
          </p:nvPr>
        </p:nvGraphicFramePr>
        <p:xfrm>
          <a:off x="179089" y="5090692"/>
          <a:ext cx="9288000" cy="107029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u="none" dirty="0" smtClean="0">
                          <a:solidFill>
                            <a:schemeClr val="tx1"/>
                          </a:solidFill>
                          <a:latin typeface="+mn-ea"/>
                        </a:rPr>
                        <a:t>大阪・関西万博における空飛ぶクルマの実現</a:t>
                      </a:r>
                      <a:endParaRPr kumimoji="1" lang="en-US" altLang="ja-JP" sz="1100" u="none" dirty="0" smtClean="0">
                        <a:solidFill>
                          <a:schemeClr val="tx1"/>
                        </a:solidFill>
                        <a:latin typeface="+mn-ea"/>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大阪・関西万博空飛ぶクルマ準備会議」において、具体的な運航の絵姿</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離着陸場</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ポート</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運航ルートなど</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や今後のスケジュール並びに事業者への支援策などを協議中</a:t>
                      </a:r>
                      <a:r>
                        <a:rPr kumimoji="1" lang="ja-JP" altLang="en-US" sz="1100" b="0" i="0" u="none" strike="noStrike" kern="1200" cap="none" spc="0" normalizeH="0" baseline="0" noProof="0" dirty="0" smtClean="0">
                          <a:ln>
                            <a:noFill/>
                          </a:ln>
                          <a:solidFill>
                            <a:schemeClr val="tx1"/>
                          </a:solidFill>
                          <a:effectLst/>
                          <a:uLnTx/>
                          <a:uFillTx/>
                          <a:latin typeface="+mn-ea"/>
                          <a:ea typeface="+mn-ea"/>
                          <a:cs typeface="+mn-cs"/>
                        </a:rPr>
                        <a:t>（</a:t>
                      </a:r>
                      <a:r>
                        <a:rPr lang="ja-JP" altLang="en-US" sz="1100" u="none" dirty="0" smtClean="0">
                          <a:solidFill>
                            <a:schemeClr val="tx1"/>
                          </a:solidFill>
                          <a:latin typeface="+mn-ea"/>
                          <a:ea typeface="+mn-ea"/>
                        </a:rPr>
                        <a:t>２０２３年１０月頃</a:t>
                      </a:r>
                      <a:r>
                        <a:rPr lang="en-US" altLang="ja-JP" sz="1100" u="none" dirty="0" smtClean="0">
                          <a:solidFill>
                            <a:schemeClr val="tx1"/>
                          </a:solidFill>
                          <a:latin typeface="+mn-ea"/>
                          <a:ea typeface="+mn-ea"/>
                        </a:rPr>
                        <a:t>VP</a:t>
                      </a:r>
                      <a:r>
                        <a:rPr lang="ja-JP" altLang="en-US" sz="1100" u="none" dirty="0" smtClean="0">
                          <a:solidFill>
                            <a:schemeClr val="tx1"/>
                          </a:solidFill>
                          <a:latin typeface="+mn-ea"/>
                          <a:ea typeface="+mn-ea"/>
                        </a:rPr>
                        <a:t>（バーティポート）整備指針の公表予定）</a:t>
                      </a:r>
                      <a:endParaRPr lang="en-US" altLang="ja-JP" sz="1100" u="none" dirty="0" smtClean="0">
                        <a:solidFill>
                          <a:schemeClr val="tx1"/>
                        </a:solidFill>
                        <a:latin typeface="+mn-ea"/>
                        <a:ea typeface="+mn-ea"/>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4510376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17</a:t>
            </a:fld>
            <a:endParaRPr kumimoji="1" lang="ja-JP" altLang="en-US" dirty="0"/>
          </a:p>
        </p:txBody>
      </p:sp>
      <p:sp>
        <p:nvSpPr>
          <p:cNvPr id="78" name="テキスト ボックス 77"/>
          <p:cNvSpPr txBox="1"/>
          <p:nvPr/>
        </p:nvSpPr>
        <p:spPr>
          <a:xfrm>
            <a:off x="203399" y="76829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68" name="表 67">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623159631"/>
              </p:ext>
            </p:extLst>
          </p:nvPr>
        </p:nvGraphicFramePr>
        <p:xfrm>
          <a:off x="280329" y="1753162"/>
          <a:ext cx="9540000" cy="5062854"/>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062854">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□空飛ぶクルマの開発や実用化</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に向けた議論が加速</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・「空飛ぶクルマ 大阪ラウンドテーブル」設置（</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2020</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11</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・「大阪版ロードマップ」を策定</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（２０２</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3</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・「大阪・関西万博空飛ぶクルマ準備会議」設置（</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2023</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□課題抽出のための実証実験</a:t>
                      </a:r>
                      <a:endParaRPr lang="en-US" altLang="ja-JP" sz="4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・離着陸場の可能性調査</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・運用性の検証</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・事業可能性の検証</a:t>
                      </a:r>
                      <a:endParaRPr kumimoji="1" lang="en-US" altLang="ja-JP" sz="1100" u="sng"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・空飛ぶクルマ実機による有人実証飛行　</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・運航管理システムの検証　　等</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□ベイエリア中心に「商用運航」を</a:t>
                      </a:r>
                    </a:p>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　実現し、万博会場アクセスに活用</a:t>
                      </a:r>
                    </a:p>
                    <a:p>
                      <a:pPr marL="0" indent="0" defTabSz="443194">
                        <a:lnSpc>
                          <a:spcPct val="100000"/>
                        </a:lnSpc>
                        <a:spcBef>
                          <a:spcPts val="0"/>
                        </a:spcBef>
                        <a:spcAft>
                          <a:spcPts val="0"/>
                        </a:spcAft>
                        <a:defRPr/>
                      </a:pPr>
                      <a:endParaRPr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・パイロット搭乗</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・定期路線運航（空飛ぶタクシー・娯楽・観光）</a:t>
                      </a:r>
                    </a:p>
                    <a:p>
                      <a:pPr marL="0" indent="0" defTabSz="443194">
                        <a:lnSpc>
                          <a:spcPct val="100000"/>
                        </a:lnSpc>
                        <a:spcBef>
                          <a:spcPts val="0"/>
                        </a:spcBef>
                        <a:spcAft>
                          <a:spcPts val="0"/>
                        </a:spcAft>
                        <a:defRPr/>
                      </a:pPr>
                      <a:endParaRPr lang="en-US" altLang="ja-JP" sz="1100" b="1" dirty="0" smtClean="0">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1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□都市部中心を含む「商用運航」が拡大</a:t>
                      </a:r>
                      <a:endParaRPr kumimoji="1" lang="en-US" altLang="ja-JP" sz="600" b="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・関西各地での複数運航の実施</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・自動・自律飛行（パイロットレス）／オンデマンド運航へ段階的に移行　</a:t>
                      </a:r>
                      <a:endParaRPr kumimoji="0"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69" name="グループ化 68">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70"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71"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72"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73" name="テキスト ボックス 72">
            <a:extLst>
              <a:ext uri="{FF2B5EF4-FFF2-40B4-BE49-F238E27FC236}">
                <a16:creationId xmlns:a16="http://schemas.microsoft.com/office/drawing/2014/main" id="{233774CE-BB03-49E5-94E8-1F2C71E354FD}"/>
              </a:ext>
            </a:extLst>
          </p:cNvPr>
          <p:cNvSpPr txBox="1"/>
          <p:nvPr/>
        </p:nvSpPr>
        <p:spPr>
          <a:xfrm>
            <a:off x="3927793" y="4445187"/>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（出典）空の移動革命社会実装に向けた大阪版ロードマップ／アクションプラン</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(2022</a:t>
            </a: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月</a:t>
            </a:r>
            <a:r>
              <a:rPr lang="en-US" altLang="ja-JP" sz="70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74" name="グループ化 73"/>
          <p:cNvGrpSpPr/>
          <p:nvPr/>
        </p:nvGrpSpPr>
        <p:grpSpPr>
          <a:xfrm>
            <a:off x="3841269" y="3014926"/>
            <a:ext cx="2005030" cy="1388562"/>
            <a:chOff x="4770659" y="2895005"/>
            <a:chExt cx="2005030" cy="1388562"/>
          </a:xfrm>
        </p:grpSpPr>
        <p:grpSp>
          <p:nvGrpSpPr>
            <p:cNvPr id="75" name="グループ化 74"/>
            <p:cNvGrpSpPr/>
            <p:nvPr/>
          </p:nvGrpSpPr>
          <p:grpSpPr>
            <a:xfrm>
              <a:off x="5062431" y="2895005"/>
              <a:ext cx="1713258" cy="1388562"/>
              <a:chOff x="4307396" y="2822210"/>
              <a:chExt cx="1713258" cy="1388562"/>
            </a:xfrm>
          </p:grpSpPr>
          <p:grpSp>
            <p:nvGrpSpPr>
              <p:cNvPr id="81" name="グループ化 80">
                <a:extLst>
                  <a:ext uri="{FF2B5EF4-FFF2-40B4-BE49-F238E27FC236}">
                    <a16:creationId xmlns:a16="http://schemas.microsoft.com/office/drawing/2014/main" id="{FC300622-8B3C-4404-ADF8-8E9527A5377B}"/>
                  </a:ext>
                </a:extLst>
              </p:cNvPr>
              <p:cNvGrpSpPr>
                <a:grpSpLocks noChangeAspect="1"/>
              </p:cNvGrpSpPr>
              <p:nvPr/>
            </p:nvGrpSpPr>
            <p:grpSpPr>
              <a:xfrm>
                <a:off x="4307396" y="2822210"/>
                <a:ext cx="1713258" cy="1368000"/>
                <a:chOff x="958326" y="3419998"/>
                <a:chExt cx="1893600" cy="1512000"/>
              </a:xfrm>
            </p:grpSpPr>
            <p:sp>
              <p:nvSpPr>
                <p:cNvPr id="85" name="正方形/長方形 84">
                  <a:extLst>
                    <a:ext uri="{FF2B5EF4-FFF2-40B4-BE49-F238E27FC236}">
                      <a16:creationId xmlns:a16="http://schemas.microsoft.com/office/drawing/2014/main" id="{8BC1D7C2-61E6-481E-9359-A5670D789E8B}"/>
                    </a:ext>
                  </a:extLst>
                </p:cNvPr>
                <p:cNvSpPr/>
                <p:nvPr/>
              </p:nvSpPr>
              <p:spPr bwMode="gray">
                <a:xfrm>
                  <a:off x="958326" y="3419998"/>
                  <a:ext cx="1884908" cy="1512000"/>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86" name="図 85">
                  <a:extLst>
                    <a:ext uri="{FF2B5EF4-FFF2-40B4-BE49-F238E27FC236}">
                      <a16:creationId xmlns:a16="http://schemas.microsoft.com/office/drawing/2014/main" id="{7335C9A8-5147-422C-8E4F-17F91F30D805}"/>
                    </a:ext>
                  </a:extLst>
                </p:cNvPr>
                <p:cNvPicPr>
                  <a:picLocks noChangeAspect="1"/>
                </p:cNvPicPr>
                <p:nvPr/>
              </p:nvPicPr>
              <p:blipFill rotWithShape="1">
                <a:blip r:embed="rId3"/>
                <a:srcRect l="36116" t="30359" r="24241" b="32343"/>
                <a:stretch/>
              </p:blipFill>
              <p:spPr>
                <a:xfrm>
                  <a:off x="958327" y="3419998"/>
                  <a:ext cx="1893599" cy="1511162"/>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87" name="楕円 86">
                  <a:extLst>
                    <a:ext uri="{FF2B5EF4-FFF2-40B4-BE49-F238E27FC236}">
                      <a16:creationId xmlns:a16="http://schemas.microsoft.com/office/drawing/2014/main" id="{6EE41140-4C89-4651-BA1A-CCD90315F6B0}"/>
                    </a:ext>
                  </a:extLst>
                </p:cNvPr>
                <p:cNvSpPr/>
                <p:nvPr/>
              </p:nvSpPr>
              <p:spPr bwMode="gray">
                <a:xfrm>
                  <a:off x="1313708" y="3991078"/>
                  <a:ext cx="952652" cy="906316"/>
                </a:xfrm>
                <a:prstGeom prst="ellipse">
                  <a:avLst/>
                </a:prstGeom>
                <a:solidFill>
                  <a:srgbClr val="FFC000">
                    <a:alpha val="10000"/>
                  </a:srgb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88" name="円弧 87">
                  <a:extLst>
                    <a:ext uri="{FF2B5EF4-FFF2-40B4-BE49-F238E27FC236}">
                      <a16:creationId xmlns:a16="http://schemas.microsoft.com/office/drawing/2014/main" id="{E7D35028-E533-45ED-8B00-242AB576EFEC}"/>
                    </a:ext>
                  </a:extLst>
                </p:cNvPr>
                <p:cNvSpPr/>
                <p:nvPr/>
              </p:nvSpPr>
              <p:spPr bwMode="gray">
                <a:xfrm rot="18210099" flipH="1" flipV="1">
                  <a:off x="1604795" y="4252319"/>
                  <a:ext cx="619124" cy="424069"/>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89" name="円弧 88">
                  <a:extLst>
                    <a:ext uri="{FF2B5EF4-FFF2-40B4-BE49-F238E27FC236}">
                      <a16:creationId xmlns:a16="http://schemas.microsoft.com/office/drawing/2014/main" id="{43F3AE5A-15E4-499E-9480-04E2F53ED866}"/>
                    </a:ext>
                  </a:extLst>
                </p:cNvPr>
                <p:cNvSpPr/>
                <p:nvPr/>
              </p:nvSpPr>
              <p:spPr bwMode="gray">
                <a:xfrm rot="20407907" flipH="1" flipV="1">
                  <a:off x="2058884" y="4159693"/>
                  <a:ext cx="95949" cy="89949"/>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90" name="円弧 89">
                  <a:extLst>
                    <a:ext uri="{FF2B5EF4-FFF2-40B4-BE49-F238E27FC236}">
                      <a16:creationId xmlns:a16="http://schemas.microsoft.com/office/drawing/2014/main" id="{58594B74-22EE-4A58-987B-322F271B7D9D}"/>
                    </a:ext>
                  </a:extLst>
                </p:cNvPr>
                <p:cNvSpPr/>
                <p:nvPr/>
              </p:nvSpPr>
              <p:spPr bwMode="gray">
                <a:xfrm rot="19895116" flipH="1" flipV="1">
                  <a:off x="1295679" y="4252028"/>
                  <a:ext cx="811012" cy="281274"/>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91" name="円弧 90">
                  <a:extLst>
                    <a:ext uri="{FF2B5EF4-FFF2-40B4-BE49-F238E27FC236}">
                      <a16:creationId xmlns:a16="http://schemas.microsoft.com/office/drawing/2014/main" id="{730AC356-A7AC-46A1-BADE-E14BED49BD6C}"/>
                    </a:ext>
                  </a:extLst>
                </p:cNvPr>
                <p:cNvSpPr/>
                <p:nvPr/>
              </p:nvSpPr>
              <p:spPr bwMode="gray">
                <a:xfrm rot="171797" flipH="1" flipV="1">
                  <a:off x="1650397" y="4123707"/>
                  <a:ext cx="426726" cy="226563"/>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92" name="楕円 91">
                  <a:extLst>
                    <a:ext uri="{FF2B5EF4-FFF2-40B4-BE49-F238E27FC236}">
                      <a16:creationId xmlns:a16="http://schemas.microsoft.com/office/drawing/2014/main" id="{98BF4D4F-C9C0-41B3-97B0-352298857C0F}"/>
                    </a:ext>
                  </a:extLst>
                </p:cNvPr>
                <p:cNvSpPr/>
                <p:nvPr/>
              </p:nvSpPr>
              <p:spPr bwMode="gray">
                <a:xfrm>
                  <a:off x="1640311" y="4619692"/>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93" name="楕円 92">
                  <a:extLst>
                    <a:ext uri="{FF2B5EF4-FFF2-40B4-BE49-F238E27FC236}">
                      <a16:creationId xmlns:a16="http://schemas.microsoft.com/office/drawing/2014/main" id="{67050AB0-C476-4DA7-9E35-993AF491345B}"/>
                    </a:ext>
                  </a:extLst>
                </p:cNvPr>
                <p:cNvSpPr/>
                <p:nvPr/>
              </p:nvSpPr>
              <p:spPr bwMode="gray">
                <a:xfrm>
                  <a:off x="2024664" y="4154643"/>
                  <a:ext cx="53712" cy="53712"/>
                </a:xfrm>
                <a:prstGeom prst="ellipse">
                  <a:avLst/>
                </a:prstGeom>
                <a:solidFill>
                  <a:schemeClr val="bg1"/>
                </a:solidFill>
                <a:ln w="12700" algn="ctr">
                  <a:solidFill>
                    <a:schemeClr val="tx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94" name="楕円 93">
                  <a:extLst>
                    <a:ext uri="{FF2B5EF4-FFF2-40B4-BE49-F238E27FC236}">
                      <a16:creationId xmlns:a16="http://schemas.microsoft.com/office/drawing/2014/main" id="{246342A8-5777-4CB9-95B0-109FAD940D0E}"/>
                    </a:ext>
                  </a:extLst>
                </p:cNvPr>
                <p:cNvSpPr/>
                <p:nvPr/>
              </p:nvSpPr>
              <p:spPr bwMode="gray">
                <a:xfrm>
                  <a:off x="1609035" y="4191057"/>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95" name="楕円 94">
                  <a:extLst>
                    <a:ext uri="{FF2B5EF4-FFF2-40B4-BE49-F238E27FC236}">
                      <a16:creationId xmlns:a16="http://schemas.microsoft.com/office/drawing/2014/main" id="{71FC0DF2-A85B-46A4-A40B-74C5651D9F3A}"/>
                    </a:ext>
                  </a:extLst>
                </p:cNvPr>
                <p:cNvSpPr/>
                <p:nvPr/>
              </p:nvSpPr>
              <p:spPr bwMode="gray">
                <a:xfrm>
                  <a:off x="1326571" y="4579317"/>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96" name="楕円 95">
                  <a:extLst>
                    <a:ext uri="{FF2B5EF4-FFF2-40B4-BE49-F238E27FC236}">
                      <a16:creationId xmlns:a16="http://schemas.microsoft.com/office/drawing/2014/main" id="{31F17E1A-A9B7-4A5D-8F70-0FCACB52C28D}"/>
                    </a:ext>
                  </a:extLst>
                </p:cNvPr>
                <p:cNvSpPr/>
                <p:nvPr/>
              </p:nvSpPr>
              <p:spPr bwMode="gray">
                <a:xfrm>
                  <a:off x="2131390" y="4174946"/>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sp>
            <p:nvSpPr>
              <p:cNvPr id="82" name="正方形/長方形 81"/>
              <p:cNvSpPr/>
              <p:nvPr/>
            </p:nvSpPr>
            <p:spPr>
              <a:xfrm>
                <a:off x="5053108" y="3958772"/>
                <a:ext cx="468000" cy="25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関空</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83" name="正方形/長方形 82"/>
              <p:cNvSpPr/>
              <p:nvPr/>
            </p:nvSpPr>
            <p:spPr>
              <a:xfrm>
                <a:off x="5143224" y="3617216"/>
                <a:ext cx="648000" cy="252000"/>
              </a:xfrm>
              <a:prstGeom prst="rect">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solidFill>
                      <a:schemeClr val="tx1"/>
                    </a:solidFill>
                    <a:latin typeface="BIZ UDPゴシック" panose="020B0400000000000000" pitchFamily="50" charset="-128"/>
                    <a:ea typeface="BIZ UDPゴシック" panose="020B0400000000000000" pitchFamily="50" charset="-128"/>
                  </a:rPr>
                  <a:t>万博会場</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p:txBody>
          </p:sp>
          <p:sp>
            <p:nvSpPr>
              <p:cNvPr id="84" name="フローチャート: 結合子 83"/>
              <p:cNvSpPr/>
              <p:nvPr/>
            </p:nvSpPr>
            <p:spPr>
              <a:xfrm>
                <a:off x="5232124" y="3455667"/>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6" name="正方形/長方形 75"/>
            <p:cNvSpPr/>
            <p:nvPr/>
          </p:nvSpPr>
          <p:spPr>
            <a:xfrm>
              <a:off x="6108208" y="3237695"/>
              <a:ext cx="650598" cy="2265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大阪市内</a:t>
              </a:r>
            </a:p>
          </p:txBody>
        </p:sp>
        <p:sp>
          <p:nvSpPr>
            <p:cNvPr id="77" name="正方形/長方形 76"/>
            <p:cNvSpPr/>
            <p:nvPr/>
          </p:nvSpPr>
          <p:spPr>
            <a:xfrm>
              <a:off x="5240359" y="3259820"/>
              <a:ext cx="650598" cy="2265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神戸空港</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79" name="正方形/長方形 78"/>
            <p:cNvSpPr/>
            <p:nvPr/>
          </p:nvSpPr>
          <p:spPr>
            <a:xfrm>
              <a:off x="4770659" y="3636462"/>
              <a:ext cx="559187" cy="226578"/>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淡路島</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grpSp>
      <p:sp>
        <p:nvSpPr>
          <p:cNvPr id="97" name="正方形/長方形 96">
            <a:extLst>
              <a:ext uri="{FF2B5EF4-FFF2-40B4-BE49-F238E27FC236}">
                <a16:creationId xmlns:a16="http://schemas.microsoft.com/office/drawing/2014/main" id="{42AB246C-D6C3-4324-A739-9AC17F6C0836}"/>
              </a:ext>
            </a:extLst>
          </p:cNvPr>
          <p:cNvSpPr/>
          <p:nvPr/>
        </p:nvSpPr>
        <p:spPr>
          <a:xfrm>
            <a:off x="3692998" y="4874204"/>
            <a:ext cx="2758444" cy="1872475"/>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144000" rIns="36000" bIns="0" rtlCol="0" anchor="t" anchorCtr="0"/>
          <a:lstStyle/>
          <a:p>
            <a:pPr indent="-443194" defTabSz="930530">
              <a:spcAft>
                <a:spcPts val="291"/>
              </a:spcAft>
              <a:defRPr/>
            </a:pP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endParaRPr kumimoji="1" lang="en-US" altLang="ja-JP" sz="1100" dirty="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a:t>
            </a:r>
            <a:endParaRPr kumimoji="1" lang="en-US" altLang="ja-JP" sz="1300" b="1" dirty="0">
              <a:solidFill>
                <a:srgbClr val="0070C0"/>
              </a:solidFill>
              <a:latin typeface="BIZ UDPゴシック" panose="020B0400000000000000" pitchFamily="50" charset="-128"/>
              <a:ea typeface="BIZ UDPゴシック" panose="020B0400000000000000" pitchFamily="50" charset="-128"/>
            </a:endParaRPr>
          </a:p>
          <a:p>
            <a:pPr indent="-443194" defTabSz="930530">
              <a:spcAft>
                <a:spcPts val="291"/>
              </a:spcAft>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indent="-443194" defTabSz="930530">
              <a:spcAft>
                <a:spcPts val="291"/>
              </a:spcAft>
              <a:defRPr/>
            </a:pPr>
            <a:r>
              <a:rPr kumimoji="1" lang="ja-JP" altLang="en-US" sz="1100" dirty="0">
                <a:solidFill>
                  <a:prstClr val="black"/>
                </a:solidFill>
                <a:latin typeface="BIZ UDPゴシック" panose="020B0400000000000000" pitchFamily="50" charset="-128"/>
                <a:ea typeface="BIZ UDPゴシック" panose="020B0400000000000000" pitchFamily="50" charset="-128"/>
              </a:rPr>
              <a:t>　</a:t>
            </a:r>
            <a:endParaRPr kumimoji="1" lang="ja-JP" altLang="en-US" sz="1300" dirty="0">
              <a:solidFill>
                <a:schemeClr val="tx1"/>
              </a:solidFill>
              <a:latin typeface="BIZ UDPゴシック" panose="020B0400000000000000" pitchFamily="50" charset="-128"/>
              <a:ea typeface="BIZ UDPゴシック" panose="020B0400000000000000" pitchFamily="50" charset="-128"/>
            </a:endParaRPr>
          </a:p>
        </p:txBody>
      </p:sp>
      <p:sp>
        <p:nvSpPr>
          <p:cNvPr id="98" name="ホームベース 7">
            <a:extLst>
              <a:ext uri="{FF2B5EF4-FFF2-40B4-BE49-F238E27FC236}">
                <a16:creationId xmlns:a16="http://schemas.microsoft.com/office/drawing/2014/main" id="{E599356E-2B0A-4C96-A1C9-EC52982B4052}"/>
              </a:ext>
            </a:extLst>
          </p:cNvPr>
          <p:cNvSpPr/>
          <p:nvPr/>
        </p:nvSpPr>
        <p:spPr>
          <a:xfrm>
            <a:off x="3789663" y="4746983"/>
            <a:ext cx="1012036" cy="259584"/>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99" name="二等辺三角形 98"/>
          <p:cNvSpPr/>
          <p:nvPr/>
        </p:nvSpPr>
        <p:spPr>
          <a:xfrm flipV="1">
            <a:off x="4718923" y="5871121"/>
            <a:ext cx="672163" cy="19129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0" name="正方形/長方形 99">
            <a:extLst>
              <a:ext uri="{FF2B5EF4-FFF2-40B4-BE49-F238E27FC236}">
                <a16:creationId xmlns:a16="http://schemas.microsoft.com/office/drawing/2014/main" id="{42AB246C-D6C3-4324-A739-9AC17F6C0836}"/>
              </a:ext>
            </a:extLst>
          </p:cNvPr>
          <p:cNvSpPr/>
          <p:nvPr/>
        </p:nvSpPr>
        <p:spPr>
          <a:xfrm>
            <a:off x="3888746" y="6108665"/>
            <a:ext cx="2327752" cy="531977"/>
          </a:xfrm>
          <a:prstGeom prst="rect">
            <a:avLst/>
          </a:prstGeom>
          <a:no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algn="ctr" defTabSz="930530">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「商用運航」を</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世界へ</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発信</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algn="ctr" defTabSz="930530">
              <a:spcBef>
                <a:spcPts val="6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→人・企業・投資の呼び込み</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p:txBody>
      </p:sp>
      <p:sp>
        <p:nvSpPr>
          <p:cNvPr id="101" name="角丸四角形 100"/>
          <p:cNvSpPr/>
          <p:nvPr/>
        </p:nvSpPr>
        <p:spPr>
          <a:xfrm>
            <a:off x="3800230" y="5102004"/>
            <a:ext cx="2563236" cy="738958"/>
          </a:xfrm>
          <a:prstGeom prst="roundRect">
            <a:avLst>
              <a:gd name="adj" fmla="val 11020"/>
            </a:avLst>
          </a:prstGeom>
          <a:noFill/>
          <a:ln>
            <a:noFill/>
          </a:ln>
        </p:spPr>
        <p:style>
          <a:lnRef idx="2">
            <a:schemeClr val="accent6"/>
          </a:lnRef>
          <a:fillRef idx="1">
            <a:schemeClr val="lt1"/>
          </a:fillRef>
          <a:effectRef idx="0">
            <a:schemeClr val="accent6"/>
          </a:effectRef>
          <a:fontRef idx="minor">
            <a:schemeClr val="dk1"/>
          </a:fontRef>
        </p:style>
        <p:txBody>
          <a:bodyPr lIns="36000" tIns="0" rIns="36000" bIns="0" rtlCol="0" anchor="ctr"/>
          <a:lstStyle/>
          <a:p>
            <a:r>
              <a:rPr kumimoji="1" lang="ja-JP" altLang="en-US" sz="1300" b="1" dirty="0">
                <a:solidFill>
                  <a:schemeClr val="tx1"/>
                </a:solidFill>
                <a:latin typeface="BIZ UDPゴシック" panose="020B0400000000000000" pitchFamily="50" charset="-128"/>
                <a:ea typeface="BIZ UDPゴシック" panose="020B0400000000000000" pitchFamily="50" charset="-128"/>
              </a:rPr>
              <a:t>会場内の遊覧・観覧</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体験や会場外</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ポートとの２地点間</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運航を実現</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a:spcBef>
                <a:spcPts val="600"/>
              </a:spcBef>
            </a:pP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多くの人が空飛ぶクルマを体験</a:t>
            </a:r>
            <a:endParaRPr kumimoji="1" lang="ja-JP" altLang="en-US" sz="1200" dirty="0">
              <a:solidFill>
                <a:schemeClr val="tx1"/>
              </a:solidFill>
            </a:endParaRPr>
          </a:p>
        </p:txBody>
      </p:sp>
      <p:grpSp>
        <p:nvGrpSpPr>
          <p:cNvPr id="102" name="グループ化 101"/>
          <p:cNvGrpSpPr/>
          <p:nvPr/>
        </p:nvGrpSpPr>
        <p:grpSpPr>
          <a:xfrm>
            <a:off x="7266124" y="2990023"/>
            <a:ext cx="2102675" cy="1368000"/>
            <a:chOff x="7187799" y="2821258"/>
            <a:chExt cx="2102675" cy="1368000"/>
          </a:xfrm>
        </p:grpSpPr>
        <p:grpSp>
          <p:nvGrpSpPr>
            <p:cNvPr id="103" name="グループ化 102">
              <a:extLst>
                <a:ext uri="{FF2B5EF4-FFF2-40B4-BE49-F238E27FC236}">
                  <a16:creationId xmlns:a16="http://schemas.microsoft.com/office/drawing/2014/main" id="{BC665369-8703-4856-9990-60B2FAA6797A}"/>
                </a:ext>
              </a:extLst>
            </p:cNvPr>
            <p:cNvGrpSpPr>
              <a:grpSpLocks noChangeAspect="1"/>
            </p:cNvGrpSpPr>
            <p:nvPr/>
          </p:nvGrpSpPr>
          <p:grpSpPr>
            <a:xfrm>
              <a:off x="7187799" y="2821258"/>
              <a:ext cx="1709992" cy="1368000"/>
              <a:chOff x="4009122" y="3100124"/>
              <a:chExt cx="1889990" cy="1512000"/>
            </a:xfrm>
          </p:grpSpPr>
          <p:sp>
            <p:nvSpPr>
              <p:cNvPr id="106" name="正方形/長方形 105">
                <a:extLst>
                  <a:ext uri="{FF2B5EF4-FFF2-40B4-BE49-F238E27FC236}">
                    <a16:creationId xmlns:a16="http://schemas.microsoft.com/office/drawing/2014/main" id="{E0050D91-8F86-4784-B343-E02A7ABF42E1}"/>
                  </a:ext>
                </a:extLst>
              </p:cNvPr>
              <p:cNvSpPr/>
              <p:nvPr/>
            </p:nvSpPr>
            <p:spPr bwMode="gray">
              <a:xfrm>
                <a:off x="4009122" y="3105070"/>
                <a:ext cx="1880913" cy="1507054"/>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107" name="図 106">
                <a:extLst>
                  <a:ext uri="{FF2B5EF4-FFF2-40B4-BE49-F238E27FC236}">
                    <a16:creationId xmlns:a16="http://schemas.microsoft.com/office/drawing/2014/main" id="{D88C8B29-4F69-48DC-B9A7-B0E8D60F29DD}"/>
                  </a:ext>
                </a:extLst>
              </p:cNvPr>
              <p:cNvPicPr>
                <a:picLocks noChangeAspect="1"/>
              </p:cNvPicPr>
              <p:nvPr/>
            </p:nvPicPr>
            <p:blipFill rotWithShape="1">
              <a:blip r:embed="rId4"/>
              <a:srcRect l="36198" t="30359" r="24105" b="32343"/>
              <a:stretch/>
            </p:blipFill>
            <p:spPr>
              <a:xfrm>
                <a:off x="4009122" y="3105070"/>
                <a:ext cx="1889990" cy="1506219"/>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108" name="フリーフォーム: 図形 216">
                <a:extLst>
                  <a:ext uri="{FF2B5EF4-FFF2-40B4-BE49-F238E27FC236}">
                    <a16:creationId xmlns:a16="http://schemas.microsoft.com/office/drawing/2014/main" id="{9258C2EC-5B9F-46E8-B19F-5E31BA978D1D}"/>
                  </a:ext>
                </a:extLst>
              </p:cNvPr>
              <p:cNvSpPr/>
              <p:nvPr/>
            </p:nvSpPr>
            <p:spPr bwMode="gray">
              <a:xfrm>
                <a:off x="4165646" y="3100124"/>
                <a:ext cx="1733466" cy="1506220"/>
              </a:xfrm>
              <a:custGeom>
                <a:avLst/>
                <a:gdLst>
                  <a:gd name="connsiteX0" fmla="*/ 624553 w 2549704"/>
                  <a:gd name="connsiteY0" fmla="*/ 0 h 2232345"/>
                  <a:gd name="connsiteX1" fmla="*/ 1925152 w 2549704"/>
                  <a:gd name="connsiteY1" fmla="*/ 0 h 2232345"/>
                  <a:gd name="connsiteX2" fmla="*/ 1987634 w 2549704"/>
                  <a:gd name="connsiteY2" fmla="*/ 35755 h 2232345"/>
                  <a:gd name="connsiteX3" fmla="*/ 2549704 w 2549704"/>
                  <a:gd name="connsiteY3" fmla="*/ 1031508 h 2232345"/>
                  <a:gd name="connsiteX4" fmla="*/ 1274852 w 2549704"/>
                  <a:gd name="connsiteY4" fmla="*/ 2232345 h 2232345"/>
                  <a:gd name="connsiteX5" fmla="*/ 0 w 2549704"/>
                  <a:gd name="connsiteY5" fmla="*/ 1031508 h 2232345"/>
                  <a:gd name="connsiteX6" fmla="*/ 562071 w 2549704"/>
                  <a:gd name="connsiteY6" fmla="*/ 35755 h 2232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9704" h="2232345">
                    <a:moveTo>
                      <a:pt x="624553" y="0"/>
                    </a:moveTo>
                    <a:lnTo>
                      <a:pt x="1925152" y="0"/>
                    </a:lnTo>
                    <a:lnTo>
                      <a:pt x="1987634" y="35755"/>
                    </a:lnTo>
                    <a:cubicBezTo>
                      <a:pt x="2326747" y="251554"/>
                      <a:pt x="2549704" y="617006"/>
                      <a:pt x="2549704" y="1031508"/>
                    </a:cubicBezTo>
                    <a:cubicBezTo>
                      <a:pt x="2549704" y="1694712"/>
                      <a:pt x="1978933" y="2232345"/>
                      <a:pt x="1274852" y="2232345"/>
                    </a:cubicBezTo>
                    <a:cubicBezTo>
                      <a:pt x="570771" y="2232345"/>
                      <a:pt x="0" y="1694712"/>
                      <a:pt x="0" y="1031508"/>
                    </a:cubicBezTo>
                    <a:cubicBezTo>
                      <a:pt x="0" y="617006"/>
                      <a:pt x="222958" y="251554"/>
                      <a:pt x="562071" y="35755"/>
                    </a:cubicBezTo>
                    <a:close/>
                  </a:path>
                </a:pathLst>
              </a:custGeom>
              <a:solidFill>
                <a:srgbClr val="FFC000">
                  <a:alpha val="10000"/>
                </a:srgbClr>
              </a:solidFill>
              <a:ln w="12700" algn="ctr">
                <a:noFill/>
                <a:miter lim="800000"/>
                <a:headEnd/>
                <a:tailE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1200" b="0" i="0" u="none" strike="noStrike" kern="1200" cap="none" spc="0" normalizeH="0" baseline="0" noProof="0" dirty="0">
                  <a:ln>
                    <a:noFill/>
                  </a:ln>
                  <a:solidFill>
                    <a:prstClr val="black"/>
                  </a:solidFill>
                  <a:effectLst/>
                  <a:uLnTx/>
                  <a:uFillTx/>
                  <a:latin typeface="+mn-lt"/>
                  <a:ea typeface="+mn-ea"/>
                  <a:cs typeface="+mn-cs"/>
                </a:endParaRPr>
              </a:p>
            </p:txBody>
          </p:sp>
          <p:grpSp>
            <p:nvGrpSpPr>
              <p:cNvPr id="109" name="グループ化 108">
                <a:extLst>
                  <a:ext uri="{FF2B5EF4-FFF2-40B4-BE49-F238E27FC236}">
                    <a16:creationId xmlns:a16="http://schemas.microsoft.com/office/drawing/2014/main" id="{CE33CB4B-A5B4-425D-9335-41889B400BC2}"/>
                  </a:ext>
                </a:extLst>
              </p:cNvPr>
              <p:cNvGrpSpPr/>
              <p:nvPr/>
            </p:nvGrpSpPr>
            <p:grpSpPr>
              <a:xfrm>
                <a:off x="4332973" y="3198312"/>
                <a:ext cx="1319357" cy="1256248"/>
                <a:chOff x="4442177" y="1880059"/>
                <a:chExt cx="1774371" cy="1689497"/>
              </a:xfrm>
            </p:grpSpPr>
            <p:sp>
              <p:nvSpPr>
                <p:cNvPr id="110" name="円弧 109">
                  <a:extLst>
                    <a:ext uri="{FF2B5EF4-FFF2-40B4-BE49-F238E27FC236}">
                      <a16:creationId xmlns:a16="http://schemas.microsoft.com/office/drawing/2014/main" id="{E11CC764-8646-4309-B825-DD6DCB93AD2E}"/>
                    </a:ext>
                  </a:extLst>
                </p:cNvPr>
                <p:cNvSpPr/>
                <p:nvPr/>
              </p:nvSpPr>
              <p:spPr bwMode="gray">
                <a:xfrm rot="18210099" flipH="1" flipV="1">
                  <a:off x="4856540" y="2870368"/>
                  <a:ext cx="829921" cy="568455"/>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1" name="円弧 110">
                  <a:extLst>
                    <a:ext uri="{FF2B5EF4-FFF2-40B4-BE49-F238E27FC236}">
                      <a16:creationId xmlns:a16="http://schemas.microsoft.com/office/drawing/2014/main" id="{1232EFCF-A5CF-49ED-A1DC-0B6229B500BE}"/>
                    </a:ext>
                  </a:extLst>
                </p:cNvPr>
                <p:cNvSpPr/>
                <p:nvPr/>
              </p:nvSpPr>
              <p:spPr bwMode="gray">
                <a:xfrm rot="20407907" flipH="1" flipV="1">
                  <a:off x="5465236" y="2746204"/>
                  <a:ext cx="128618" cy="120575"/>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2" name="円弧 111">
                  <a:extLst>
                    <a:ext uri="{FF2B5EF4-FFF2-40B4-BE49-F238E27FC236}">
                      <a16:creationId xmlns:a16="http://schemas.microsoft.com/office/drawing/2014/main" id="{067B9DF8-53D1-4E71-9EC5-FF6A5A310FF4}"/>
                    </a:ext>
                  </a:extLst>
                </p:cNvPr>
                <p:cNvSpPr/>
                <p:nvPr/>
              </p:nvSpPr>
              <p:spPr bwMode="gray">
                <a:xfrm rot="19895116" flipH="1" flipV="1">
                  <a:off x="4442177" y="2869977"/>
                  <a:ext cx="1087142" cy="377041"/>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3" name="円弧 112">
                  <a:extLst>
                    <a:ext uri="{FF2B5EF4-FFF2-40B4-BE49-F238E27FC236}">
                      <a16:creationId xmlns:a16="http://schemas.microsoft.com/office/drawing/2014/main" id="{ED5A6C17-DB8F-45F8-AC22-34ED4ADA4527}"/>
                    </a:ext>
                  </a:extLst>
                </p:cNvPr>
                <p:cNvSpPr/>
                <p:nvPr/>
              </p:nvSpPr>
              <p:spPr bwMode="gray">
                <a:xfrm rot="171797" flipH="1" flipV="1">
                  <a:off x="4917668" y="2697966"/>
                  <a:ext cx="572016" cy="303702"/>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4" name="円弧 113">
                  <a:extLst>
                    <a:ext uri="{FF2B5EF4-FFF2-40B4-BE49-F238E27FC236}">
                      <a16:creationId xmlns:a16="http://schemas.microsoft.com/office/drawing/2014/main" id="{4B7CB3BA-C59B-4872-A160-2F1D010A3EB8}"/>
                    </a:ext>
                  </a:extLst>
                </p:cNvPr>
                <p:cNvSpPr/>
                <p:nvPr/>
              </p:nvSpPr>
              <p:spPr bwMode="gray">
                <a:xfrm rot="18319163" flipH="1" flipV="1">
                  <a:off x="4393497" y="2970379"/>
                  <a:ext cx="621545" cy="230545"/>
                </a:xfrm>
                <a:prstGeom prst="arc">
                  <a:avLst>
                    <a:gd name="adj1" fmla="val 21569837"/>
                    <a:gd name="adj2" fmla="val 1047070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5" name="円弧 114">
                  <a:extLst>
                    <a:ext uri="{FF2B5EF4-FFF2-40B4-BE49-F238E27FC236}">
                      <a16:creationId xmlns:a16="http://schemas.microsoft.com/office/drawing/2014/main" id="{52343566-59F4-412D-B3FF-6BC1D80C083E}"/>
                    </a:ext>
                  </a:extLst>
                </p:cNvPr>
                <p:cNvSpPr/>
                <p:nvPr/>
              </p:nvSpPr>
              <p:spPr bwMode="gray">
                <a:xfrm rot="199874" flipH="1" flipV="1">
                  <a:off x="4495704" y="3250624"/>
                  <a:ext cx="456923" cy="166941"/>
                </a:xfrm>
                <a:prstGeom prst="arc">
                  <a:avLst>
                    <a:gd name="adj1" fmla="val 351218"/>
                    <a:gd name="adj2" fmla="val 1092980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6" name="円弧 115">
                  <a:extLst>
                    <a:ext uri="{FF2B5EF4-FFF2-40B4-BE49-F238E27FC236}">
                      <a16:creationId xmlns:a16="http://schemas.microsoft.com/office/drawing/2014/main" id="{22EFB6F8-4381-431B-A4BE-10347562AB0D}"/>
                    </a:ext>
                  </a:extLst>
                </p:cNvPr>
                <p:cNvSpPr/>
                <p:nvPr/>
              </p:nvSpPr>
              <p:spPr bwMode="gray">
                <a:xfrm rot="18029339" flipH="1" flipV="1">
                  <a:off x="4800839" y="2614526"/>
                  <a:ext cx="227748" cy="213545"/>
                </a:xfrm>
                <a:prstGeom prst="arc">
                  <a:avLst>
                    <a:gd name="adj1" fmla="val 21224198"/>
                    <a:gd name="adj2" fmla="val 680051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7" name="円弧 116">
                  <a:extLst>
                    <a:ext uri="{FF2B5EF4-FFF2-40B4-BE49-F238E27FC236}">
                      <a16:creationId xmlns:a16="http://schemas.microsoft.com/office/drawing/2014/main" id="{B6B1206A-187E-40CE-AB2B-BFCAF3175E38}"/>
                    </a:ext>
                  </a:extLst>
                </p:cNvPr>
                <p:cNvSpPr/>
                <p:nvPr/>
              </p:nvSpPr>
              <p:spPr bwMode="gray">
                <a:xfrm rot="20860171" flipH="1" flipV="1">
                  <a:off x="4906011" y="2618693"/>
                  <a:ext cx="876266" cy="256715"/>
                </a:xfrm>
                <a:prstGeom prst="arc">
                  <a:avLst>
                    <a:gd name="adj1" fmla="val 101027"/>
                    <a:gd name="adj2" fmla="val 10678795"/>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8" name="円弧 117">
                  <a:extLst>
                    <a:ext uri="{FF2B5EF4-FFF2-40B4-BE49-F238E27FC236}">
                      <a16:creationId xmlns:a16="http://schemas.microsoft.com/office/drawing/2014/main" id="{7681692E-D632-4B9F-B499-9ACC4E30C435}"/>
                    </a:ext>
                  </a:extLst>
                </p:cNvPr>
                <p:cNvSpPr/>
                <p:nvPr/>
              </p:nvSpPr>
              <p:spPr bwMode="gray">
                <a:xfrm rot="18137651" flipH="1" flipV="1">
                  <a:off x="5593933" y="2124344"/>
                  <a:ext cx="854679" cy="366109"/>
                </a:xfrm>
                <a:prstGeom prst="arc">
                  <a:avLst>
                    <a:gd name="adj1" fmla="val 352904"/>
                    <a:gd name="adj2" fmla="val 10312440"/>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19" name="円弧 118">
                  <a:extLst>
                    <a:ext uri="{FF2B5EF4-FFF2-40B4-BE49-F238E27FC236}">
                      <a16:creationId xmlns:a16="http://schemas.microsoft.com/office/drawing/2014/main" id="{61FA118A-7603-4161-AED9-35EFD1105DA1}"/>
                    </a:ext>
                  </a:extLst>
                </p:cNvPr>
                <p:cNvSpPr/>
                <p:nvPr/>
              </p:nvSpPr>
              <p:spPr bwMode="gray">
                <a:xfrm rot="20075897" flipH="1" flipV="1">
                  <a:off x="4917939" y="3002869"/>
                  <a:ext cx="904254" cy="440079"/>
                </a:xfrm>
                <a:prstGeom prst="arc">
                  <a:avLst>
                    <a:gd name="adj1" fmla="val 351218"/>
                    <a:gd name="adj2" fmla="val 10018113"/>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20" name="楕円 119">
                  <a:extLst>
                    <a:ext uri="{FF2B5EF4-FFF2-40B4-BE49-F238E27FC236}">
                      <a16:creationId xmlns:a16="http://schemas.microsoft.com/office/drawing/2014/main" id="{317308DE-452C-4590-B28C-799894AE7C36}"/>
                    </a:ext>
                  </a:extLst>
                </p:cNvPr>
                <p:cNvSpPr/>
                <p:nvPr/>
              </p:nvSpPr>
              <p:spPr bwMode="gray">
                <a:xfrm>
                  <a:off x="4904149" y="3362822"/>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121" name="楕円 120">
                  <a:extLst>
                    <a:ext uri="{FF2B5EF4-FFF2-40B4-BE49-F238E27FC236}">
                      <a16:creationId xmlns:a16="http://schemas.microsoft.com/office/drawing/2014/main" id="{EBECCA66-FCE6-4444-BA3D-0C2CF771B7FB}"/>
                    </a:ext>
                  </a:extLst>
                </p:cNvPr>
                <p:cNvSpPr/>
                <p:nvPr/>
              </p:nvSpPr>
              <p:spPr bwMode="gray">
                <a:xfrm>
                  <a:off x="5457465" y="2777535"/>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2"/>
                    </a:solidFill>
                    <a:latin typeface="+mn-lt"/>
                    <a:cs typeface="+mn-cs"/>
                  </a:endParaRPr>
                </a:p>
              </p:txBody>
            </p:sp>
            <p:sp>
              <p:nvSpPr>
                <p:cNvPr id="122" name="楕円 121">
                  <a:extLst>
                    <a:ext uri="{FF2B5EF4-FFF2-40B4-BE49-F238E27FC236}">
                      <a16:creationId xmlns:a16="http://schemas.microsoft.com/office/drawing/2014/main" id="{7E07190F-44FB-4668-B768-41ED255B2FEF}"/>
                    </a:ext>
                  </a:extLst>
                </p:cNvPr>
                <p:cNvSpPr/>
                <p:nvPr/>
              </p:nvSpPr>
              <p:spPr bwMode="gray">
                <a:xfrm>
                  <a:off x="4862224" y="2788247"/>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123" name="楕円 122">
                  <a:extLst>
                    <a:ext uri="{FF2B5EF4-FFF2-40B4-BE49-F238E27FC236}">
                      <a16:creationId xmlns:a16="http://schemas.microsoft.com/office/drawing/2014/main" id="{AFBC52F3-09CD-4DCD-9D32-6B17A0E1C20D}"/>
                    </a:ext>
                  </a:extLst>
                </p:cNvPr>
                <p:cNvSpPr/>
                <p:nvPr/>
              </p:nvSpPr>
              <p:spPr bwMode="gray">
                <a:xfrm>
                  <a:off x="4826395" y="261793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124" name="楕円 123">
                  <a:extLst>
                    <a:ext uri="{FF2B5EF4-FFF2-40B4-BE49-F238E27FC236}">
                      <a16:creationId xmlns:a16="http://schemas.microsoft.com/office/drawing/2014/main" id="{C7B2EF4B-1506-4AF9-8333-FD85BD54B146}"/>
                    </a:ext>
                  </a:extLst>
                </p:cNvPr>
                <p:cNvSpPr/>
                <p:nvPr/>
              </p:nvSpPr>
              <p:spPr bwMode="gray">
                <a:xfrm>
                  <a:off x="4483587" y="3308700"/>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125" name="楕円 124">
                  <a:extLst>
                    <a:ext uri="{FF2B5EF4-FFF2-40B4-BE49-F238E27FC236}">
                      <a16:creationId xmlns:a16="http://schemas.microsoft.com/office/drawing/2014/main" id="{8EBBE2C5-5AFF-4F9D-95D7-E219010A9184}"/>
                    </a:ext>
                  </a:extLst>
                </p:cNvPr>
                <p:cNvSpPr/>
                <p:nvPr/>
              </p:nvSpPr>
              <p:spPr bwMode="gray">
                <a:xfrm>
                  <a:off x="6144548" y="18831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6"/>
                    </a:solidFill>
                    <a:effectLst/>
                    <a:uLnTx/>
                    <a:uFillTx/>
                    <a:latin typeface="+mn-lt"/>
                    <a:ea typeface="+mn-ea"/>
                    <a:cs typeface="+mn-cs"/>
                  </a:endParaRPr>
                </a:p>
              </p:txBody>
            </p:sp>
            <p:sp>
              <p:nvSpPr>
                <p:cNvPr id="126" name="円弧 125">
                  <a:extLst>
                    <a:ext uri="{FF2B5EF4-FFF2-40B4-BE49-F238E27FC236}">
                      <a16:creationId xmlns:a16="http://schemas.microsoft.com/office/drawing/2014/main" id="{CD336EF1-CDAF-42A5-B194-9D22778E7509}"/>
                    </a:ext>
                  </a:extLst>
                </p:cNvPr>
                <p:cNvSpPr/>
                <p:nvPr/>
              </p:nvSpPr>
              <p:spPr bwMode="gray">
                <a:xfrm rot="15106281" flipH="1" flipV="1">
                  <a:off x="5572477" y="2725696"/>
                  <a:ext cx="251130" cy="213339"/>
                </a:xfrm>
                <a:prstGeom prst="arc">
                  <a:avLst>
                    <a:gd name="adj1" fmla="val 771307"/>
                    <a:gd name="adj2" fmla="val 763477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27" name="円弧 126">
                  <a:extLst>
                    <a:ext uri="{FF2B5EF4-FFF2-40B4-BE49-F238E27FC236}">
                      <a16:creationId xmlns:a16="http://schemas.microsoft.com/office/drawing/2014/main" id="{3A137A07-03E0-450B-8886-5C77178E33FD}"/>
                    </a:ext>
                  </a:extLst>
                </p:cNvPr>
                <p:cNvSpPr/>
                <p:nvPr/>
              </p:nvSpPr>
              <p:spPr bwMode="gray">
                <a:xfrm rot="15106281" flipH="1" flipV="1">
                  <a:off x="5578771" y="2706309"/>
                  <a:ext cx="447490" cy="275961"/>
                </a:xfrm>
                <a:prstGeom prst="arc">
                  <a:avLst>
                    <a:gd name="adj1" fmla="val 3997902"/>
                    <a:gd name="adj2" fmla="val 1115308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28" name="円弧 127">
                  <a:extLst>
                    <a:ext uri="{FF2B5EF4-FFF2-40B4-BE49-F238E27FC236}">
                      <a16:creationId xmlns:a16="http://schemas.microsoft.com/office/drawing/2014/main" id="{A2D3C2BF-AE4F-4670-992E-12DC3A9396E4}"/>
                    </a:ext>
                  </a:extLst>
                </p:cNvPr>
                <p:cNvSpPr/>
                <p:nvPr/>
              </p:nvSpPr>
              <p:spPr bwMode="gray">
                <a:xfrm rot="13142475" flipH="1" flipV="1">
                  <a:off x="5671745" y="2388058"/>
                  <a:ext cx="255314" cy="241068"/>
                </a:xfrm>
                <a:prstGeom prst="arc">
                  <a:avLst>
                    <a:gd name="adj1" fmla="val 3336722"/>
                    <a:gd name="adj2" fmla="val 10900167"/>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effectLst/>
                  </a:endParaRPr>
                </a:p>
              </p:txBody>
            </p:sp>
            <p:sp>
              <p:nvSpPr>
                <p:cNvPr id="129" name="楕円 128">
                  <a:extLst>
                    <a:ext uri="{FF2B5EF4-FFF2-40B4-BE49-F238E27FC236}">
                      <a16:creationId xmlns:a16="http://schemas.microsoft.com/office/drawing/2014/main" id="{196A7DAB-CFF5-4F55-9EEC-81914E7D64EC}"/>
                    </a:ext>
                  </a:extLst>
                </p:cNvPr>
                <p:cNvSpPr/>
                <p:nvPr/>
              </p:nvSpPr>
              <p:spPr bwMode="gray">
                <a:xfrm>
                  <a:off x="5754373" y="2608401"/>
                  <a:ext cx="72000" cy="72000"/>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990564" fontAlgn="auto">
                    <a:spcBef>
                      <a:spcPts val="0"/>
                    </a:spcBef>
                    <a:spcAft>
                      <a:spcPts val="0"/>
                    </a:spcAft>
                    <a:buSzPct val="100000"/>
                  </a:pPr>
                  <a:endParaRPr kumimoji="1" lang="ja-JP" altLang="en-US" sz="800" b="1" dirty="0">
                    <a:solidFill>
                      <a:schemeClr val="accent6"/>
                    </a:solidFill>
                    <a:latin typeface="+mn-lt"/>
                    <a:cs typeface="+mn-cs"/>
                  </a:endParaRPr>
                </a:p>
              </p:txBody>
            </p:sp>
            <p:sp>
              <p:nvSpPr>
                <p:cNvPr id="130" name="楕円 129">
                  <a:extLst>
                    <a:ext uri="{FF2B5EF4-FFF2-40B4-BE49-F238E27FC236}">
                      <a16:creationId xmlns:a16="http://schemas.microsoft.com/office/drawing/2014/main" id="{8839894D-CC56-4615-924A-FA8D03D071A1}"/>
                    </a:ext>
                  </a:extLst>
                </p:cNvPr>
                <p:cNvSpPr/>
                <p:nvPr/>
              </p:nvSpPr>
              <p:spPr bwMode="gray">
                <a:xfrm>
                  <a:off x="5698042" y="23965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131" name="楕円 130">
                  <a:extLst>
                    <a:ext uri="{FF2B5EF4-FFF2-40B4-BE49-F238E27FC236}">
                      <a16:creationId xmlns:a16="http://schemas.microsoft.com/office/drawing/2014/main" id="{8AC07951-6B41-44B8-A552-6D0F14852AC9}"/>
                    </a:ext>
                  </a:extLst>
                </p:cNvPr>
                <p:cNvSpPr/>
                <p:nvPr/>
              </p:nvSpPr>
              <p:spPr bwMode="gray">
                <a:xfrm>
                  <a:off x="5562427" y="2766651"/>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sp>
              <p:nvSpPr>
                <p:cNvPr id="132" name="楕円 131">
                  <a:extLst>
                    <a:ext uri="{FF2B5EF4-FFF2-40B4-BE49-F238E27FC236}">
                      <a16:creationId xmlns:a16="http://schemas.microsoft.com/office/drawing/2014/main" id="{48076D1A-CB6E-447E-9316-F7353E524F45}"/>
                    </a:ext>
                  </a:extLst>
                </p:cNvPr>
                <p:cNvSpPr/>
                <p:nvPr/>
              </p:nvSpPr>
              <p:spPr bwMode="gray">
                <a:xfrm>
                  <a:off x="5682068" y="2937162"/>
                  <a:ext cx="48416" cy="48416"/>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pPr>
                  <a:endParaRPr kumimoji="1" lang="ja-JP" altLang="en-US" sz="800" b="1" i="0" u="none" strike="noStrike" kern="1200" cap="none" spc="0" normalizeH="0" baseline="0" noProof="0" dirty="0">
                    <a:ln>
                      <a:noFill/>
                    </a:ln>
                    <a:solidFill>
                      <a:schemeClr val="accent2"/>
                    </a:solidFill>
                    <a:effectLst/>
                    <a:uLnTx/>
                    <a:uFillTx/>
                    <a:latin typeface="+mn-lt"/>
                    <a:cs typeface="+mn-cs"/>
                  </a:endParaRPr>
                </a:p>
              </p:txBody>
            </p:sp>
          </p:grpSp>
        </p:grpSp>
        <p:sp>
          <p:nvSpPr>
            <p:cNvPr id="104" name="正方形/長方形 103"/>
            <p:cNvSpPr/>
            <p:nvPr/>
          </p:nvSpPr>
          <p:spPr>
            <a:xfrm>
              <a:off x="8462474" y="3360993"/>
              <a:ext cx="828000" cy="4320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都市間飛行も可能に</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105" name="フローチャート: 結合子 104"/>
            <p:cNvSpPr/>
            <p:nvPr/>
          </p:nvSpPr>
          <p:spPr>
            <a:xfrm>
              <a:off x="8153822" y="3460254"/>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33" name="テキスト ボックス 132">
            <a:extLst>
              <a:ext uri="{FF2B5EF4-FFF2-40B4-BE49-F238E27FC236}">
                <a16:creationId xmlns:a16="http://schemas.microsoft.com/office/drawing/2014/main" id="{233774CE-BB03-49E5-94E8-1F2C71E354FD}"/>
              </a:ext>
            </a:extLst>
          </p:cNvPr>
          <p:cNvSpPr txBox="1"/>
          <p:nvPr/>
        </p:nvSpPr>
        <p:spPr>
          <a:xfrm>
            <a:off x="7136770" y="4446311"/>
            <a:ext cx="2340060" cy="294610"/>
          </a:xfrm>
          <a:prstGeom prst="rect">
            <a:avLst/>
          </a:prstGeom>
          <a:noFill/>
        </p:spPr>
        <p:txBody>
          <a:bodyPr wrap="square" lIns="0" tIns="0" rIns="0" bIns="0" rtlCol="0" anchor="ctr" anchorCtr="0">
            <a:noAutofit/>
          </a:bodyPr>
          <a:lstStyle/>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（出典）空の移動革命社会実装に向けた大阪版ロードマップ／アクションプラン</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(2022</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年</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月</a:t>
            </a:r>
            <a:r>
              <a:rPr lang="en-US" altLang="ja-JP" sz="70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（一部加工）</a:t>
            </a:r>
            <a:endPar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12767462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646545"/>
            <a:ext cx="9759235" cy="2788295"/>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endParaRPr kumimoji="1" lang="en-US" altLang="ja-JP" sz="1500" b="1" dirty="0">
              <a:solidFill>
                <a:srgbClr val="4472C4"/>
              </a:solidFill>
            </a:endParaRPr>
          </a:p>
          <a:p>
            <a:pPr marL="180975" lvl="0" indent="-180975" defTabSz="959937">
              <a:defRPr/>
            </a:pPr>
            <a:endParaRPr kumimoji="1" lang="en-US" altLang="ja-JP" sz="600" b="1" dirty="0">
              <a:solidFill>
                <a:srgbClr val="FF0000"/>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万博会場内および会場アクセスにおいて、自動運転の実現</a:t>
            </a: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・路側センサー等のインフラ整備に対する財政支援　</a:t>
            </a:r>
            <a:r>
              <a:rPr kumimoji="1" lang="ja-JP" altLang="en-US" sz="900" dirty="0">
                <a:solidFill>
                  <a:prstClr val="black"/>
                </a:solidFill>
                <a:latin typeface="游ゴシック" panose="020B0400000000000000" pitchFamily="50" charset="-128"/>
              </a:rPr>
              <a:t>＜府・市・関経連・大商・協会＞</a:t>
            </a: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・運行事業者に対する実証・実装運行に対する財政支援　</a:t>
            </a:r>
            <a:r>
              <a:rPr kumimoji="1" lang="ja-JP" altLang="en-US" sz="900" dirty="0">
                <a:solidFill>
                  <a:prstClr val="black"/>
                </a:solidFill>
                <a:latin typeface="游ゴシック" panose="020B0400000000000000" pitchFamily="50" charset="-128"/>
              </a:rPr>
              <a:t>＜府・市・関経連・大商・協会＞</a:t>
            </a: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rPr>
              <a:t>万博で実現した自動運転での移動</a:t>
            </a:r>
            <a:r>
              <a:rPr kumimoji="1" lang="ja-JP" altLang="en-US" sz="1400" b="1" u="sng" dirty="0">
                <a:solidFill>
                  <a:schemeClr val="tx1"/>
                </a:solidFill>
              </a:rPr>
              <a:t>サービスの普及</a:t>
            </a:r>
            <a:r>
              <a:rPr kumimoji="1" lang="ja-JP" altLang="en-US" sz="1400" b="1" u="sng" dirty="0" smtClean="0">
                <a:solidFill>
                  <a:schemeClr val="tx1"/>
                </a:solidFill>
              </a:rPr>
              <a:t>拡大に対する支援 </a:t>
            </a:r>
            <a:endParaRPr kumimoji="1" lang="en-US" altLang="ja-JP" sz="1400" b="1" u="sng" dirty="0">
              <a:solidFill>
                <a:schemeClr val="tx1"/>
              </a:solidFill>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・運行事業者等が実施する自動運転移動サービスの実証・実装運行に対する財政支援　</a:t>
            </a:r>
            <a:r>
              <a:rPr kumimoji="1" lang="ja-JP" altLang="en-US" sz="900" dirty="0" smtClean="0">
                <a:solidFill>
                  <a:prstClr val="black"/>
                </a:solidFill>
                <a:latin typeface="游ゴシック" panose="020B0400000000000000" pitchFamily="50" charset="-128"/>
              </a:rPr>
              <a:t>＜関</a:t>
            </a:r>
            <a:r>
              <a:rPr kumimoji="1" lang="ja-JP" altLang="en-US" sz="900" dirty="0">
                <a:solidFill>
                  <a:prstClr val="black"/>
                </a:solidFill>
                <a:latin typeface="游ゴシック" panose="020B0400000000000000" pitchFamily="50" charset="-128"/>
              </a:rPr>
              <a:t>経連・大商・協会</a:t>
            </a:r>
            <a:r>
              <a:rPr kumimoji="1" lang="ja-JP" altLang="en-US" sz="900" dirty="0" smtClean="0">
                <a:solidFill>
                  <a:prstClr val="black"/>
                </a:solidFill>
                <a:latin typeface="游ゴシック" panose="020B0400000000000000" pitchFamily="50" charset="-128"/>
              </a:rPr>
              <a:t>＞</a:t>
            </a:r>
            <a:endParaRPr kumimoji="1" lang="ja-JP" altLang="en-US"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225453"/>
            <a:ext cx="4378122"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経済産業省</a:t>
            </a:r>
            <a:r>
              <a:rPr kumimoji="1" lang="ja-JP" altLang="en-US" sz="1100" dirty="0" err="1">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a:t>
            </a:r>
            <a:r>
              <a:rPr kumimoji="1" lang="ja-JP" altLang="en-US" sz="1100" dirty="0" smtClean="0">
                <a:latin typeface="メイリオ" panose="020B0604030504040204" pitchFamily="50" charset="-128"/>
                <a:ea typeface="メイリオ" panose="020B0604030504040204" pitchFamily="50" charset="-128"/>
              </a:rPr>
              <a:t>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zh-TW" altLang="en-US" b="1" dirty="0">
                <a:solidFill>
                  <a:prstClr val="white"/>
                </a:solidFill>
                <a:latin typeface="BIZ UDPゴシック" panose="020B0400000000000000" pitchFamily="50" charset="-128"/>
                <a:ea typeface="BIZ UDPゴシック" panose="020B0400000000000000" pitchFamily="50" charset="-128"/>
              </a:rPr>
              <a:t>２（２）　自動運転</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世界的に開発競争が激化する自動運転を、万博会場へのアクセスや会場内の移動で実現。安全・快適な未来のモビリティ社会の体験を通じ、その後の社会実装につなげていく。</a:t>
            </a:r>
          </a:p>
        </p:txBody>
      </p:sp>
      <p:sp>
        <p:nvSpPr>
          <p:cNvPr id="26" name="テキスト ボックス 25"/>
          <p:cNvSpPr txBox="1"/>
          <p:nvPr/>
        </p:nvSpPr>
        <p:spPr>
          <a:xfrm>
            <a:off x="166023" y="474653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322458826"/>
              </p:ext>
            </p:extLst>
          </p:nvPr>
        </p:nvGraphicFramePr>
        <p:xfrm>
          <a:off x="179089" y="5168976"/>
          <a:ext cx="9406871" cy="1070292"/>
        </p:xfrm>
        <a:graphic>
          <a:graphicData uri="http://schemas.openxmlformats.org/drawingml/2006/table">
            <a:tbl>
              <a:tblPr bandRow="1">
                <a:tableStyleId>{5940675A-B579-460E-94D1-54222C63F5DA}</a:tableStyleId>
              </a:tblPr>
              <a:tblGrid>
                <a:gridCol w="2734555">
                  <a:extLst>
                    <a:ext uri="{9D8B030D-6E8A-4147-A177-3AD203B41FA5}">
                      <a16:colId xmlns:a16="http://schemas.microsoft.com/office/drawing/2014/main" val="525926817"/>
                    </a:ext>
                  </a:extLst>
                </a:gridCol>
                <a:gridCol w="6672316">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u="none" dirty="0" smtClean="0">
                          <a:solidFill>
                            <a:schemeClr val="tx1"/>
                          </a:solidFill>
                          <a:latin typeface="+mn-ea"/>
                        </a:rPr>
                        <a:t>自動運転の一層の推進＜デジタル庁、警察庁、総務省、経産省、国交省＞</a:t>
                      </a:r>
                    </a:p>
                    <a:p>
                      <a:pPr marL="171450" indent="-171450">
                        <a:buFont typeface="Wingdings" panose="05000000000000000000" pitchFamily="2" charset="2"/>
                        <a:buChar char="l"/>
                      </a:pPr>
                      <a:r>
                        <a:rPr kumimoji="1" lang="en-US" altLang="ja-JP" sz="1100" u="none" dirty="0" smtClean="0">
                          <a:solidFill>
                            <a:schemeClr val="tx1"/>
                          </a:solidFill>
                          <a:latin typeface="+mn-ea"/>
                        </a:rPr>
                        <a:t>Beyond 5G ready </a:t>
                      </a:r>
                      <a:r>
                        <a:rPr kumimoji="1" lang="ja-JP" altLang="en-US" sz="1100" u="none" dirty="0" smtClean="0">
                          <a:solidFill>
                            <a:schemeClr val="tx1"/>
                          </a:solidFill>
                          <a:latin typeface="+mn-ea"/>
                        </a:rPr>
                        <a:t>ショーケースの実現＜総務省＞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大阪市自動運転バス実装協議会において、自動運転バスの実装に向けて有識者、国、バス事業者等を含めて協議中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国において、自動運転実証支援の予算を確保（</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3658222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19</a:t>
            </a:fld>
            <a:endParaRPr kumimoji="1" lang="ja-JP" altLang="en-US" dirty="0"/>
          </a:p>
        </p:txBody>
      </p:sp>
      <p:sp>
        <p:nvSpPr>
          <p:cNvPr id="17" name="テキスト ボックス 16"/>
          <p:cNvSpPr txBox="1"/>
          <p:nvPr/>
        </p:nvSpPr>
        <p:spPr>
          <a:xfrm>
            <a:off x="203399" y="521765"/>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2" name="テキスト ボックス 153"/>
          <p:cNvSpPr txBox="1"/>
          <p:nvPr/>
        </p:nvSpPr>
        <p:spPr>
          <a:xfrm>
            <a:off x="280329" y="6401718"/>
            <a:ext cx="9529983" cy="626701"/>
          </a:xfrm>
          <a:prstGeom prst="rect">
            <a:avLst/>
          </a:prstGeom>
          <a:noFill/>
          <a:ln>
            <a:noFill/>
            <a:prstDash val="solid"/>
          </a:ln>
        </p:spPr>
        <p:txBody>
          <a:bodyPr wrap="square" lIns="72000" tIns="36000" rIns="72000" bIns="3600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defTabSz="959937">
              <a:defRPr/>
            </a:pPr>
            <a:r>
              <a:rPr kumimoji="1" lang="en-US" altLang="ja-JP" sz="900" dirty="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自動運転レベル</a:t>
            </a:r>
            <a:endParaRPr kumimoji="1" lang="en-US" altLang="ja-JP" sz="900" strike="dblStrike" dirty="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レベル３：条件付自動運転（システムが運転、緊急時は人が運転）</a:t>
            </a:r>
            <a:endParaRPr kumimoji="1" lang="en-US" altLang="ja-JP" sz="900" dirty="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・レベル４：特定条件下における完全自動運転（システムが運転</a:t>
            </a:r>
            <a:r>
              <a:rPr kumimoji="1" lang="ja-JP" altLang="en-US" sz="900" dirty="0" smtClean="0">
                <a:latin typeface="BIZ UDPゴシック" panose="020B0400000000000000" pitchFamily="50" charset="-128"/>
                <a:ea typeface="BIZ UDPゴシック" panose="020B0400000000000000" pitchFamily="50" charset="-128"/>
              </a:rPr>
              <a:t>）</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a:latin typeface="BIZ UDPゴシック" panose="020B0400000000000000" pitchFamily="50" charset="-128"/>
                <a:ea typeface="BIZ UDPゴシック" panose="020B0400000000000000" pitchFamily="50" charset="-128"/>
              </a:rPr>
              <a:t>　</a:t>
            </a:r>
            <a:r>
              <a:rPr kumimoji="1" lang="en-US" altLang="ja-JP" sz="900" dirty="0" smtClean="0">
                <a:latin typeface="BIZ UDPゴシック" panose="020B0400000000000000" pitchFamily="50" charset="-128"/>
                <a:ea typeface="BIZ UDPゴシック" panose="020B0400000000000000" pitchFamily="50" charset="-128"/>
              </a:rPr>
              <a:t>2025</a:t>
            </a:r>
            <a:r>
              <a:rPr kumimoji="1" lang="ja-JP" altLang="en-US" sz="900" dirty="0" smtClean="0">
                <a:latin typeface="BIZ UDPゴシック" panose="020B0400000000000000" pitchFamily="50" charset="-128"/>
                <a:ea typeface="BIZ UDPゴシック" panose="020B0400000000000000" pitchFamily="50" charset="-128"/>
              </a:rPr>
              <a:t>年にめざす自動運転レベルをレベル４としているが、今後</a:t>
            </a:r>
            <a:r>
              <a:rPr kumimoji="1" lang="ja-JP" altLang="en-US" sz="900" dirty="0">
                <a:latin typeface="BIZ UDPゴシック" panose="020B0400000000000000" pitchFamily="50" charset="-128"/>
                <a:ea typeface="BIZ UDPゴシック" panose="020B0400000000000000" pitchFamily="50" charset="-128"/>
              </a:rPr>
              <a:t>関係者間で安全面・技術面及び運用面で検討を進め、実現可能なレベルを決定して</a:t>
            </a:r>
            <a:r>
              <a:rPr kumimoji="1" lang="ja-JP" altLang="en-US" sz="900" dirty="0" smtClean="0">
                <a:latin typeface="BIZ UDPゴシック" panose="020B0400000000000000" pitchFamily="50" charset="-128"/>
                <a:ea typeface="BIZ UDPゴシック" panose="020B0400000000000000" pitchFamily="50" charset="-128"/>
              </a:rPr>
              <a:t>いく</a:t>
            </a:r>
            <a:endParaRPr kumimoji="1" lang="ja-JP" altLang="en-US" sz="900" dirty="0">
              <a:latin typeface="BIZ UDPゴシック" panose="020B0400000000000000" pitchFamily="50" charset="-128"/>
              <a:ea typeface="BIZ UDPゴシック" panose="020B0400000000000000" pitchFamily="50" charset="-128"/>
            </a:endParaRPr>
          </a:p>
        </p:txBody>
      </p:sp>
      <p:graphicFrame>
        <p:nvGraphicFramePr>
          <p:cNvPr id="16" name="表 15">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705868010"/>
              </p:ext>
            </p:extLst>
          </p:nvPr>
        </p:nvGraphicFramePr>
        <p:xfrm>
          <a:off x="280329" y="1753163"/>
          <a:ext cx="9540000" cy="463264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632648">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□自動運転の実証実験</a:t>
                      </a:r>
                      <a:endParaRPr lang="ja-JP" altLang="en-US" sz="600" b="1"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・これまで万博会場となる夢洲等で、民間企業に</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より実証実験を実施</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・「大阪市自動運転バス実装協議会」を発足（２０２</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２年</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12</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月）し、自動運転バスの実装に向けて、関</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係行政機関等と協議や意見交換等を実施</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（想定ルート案）</a:t>
                      </a: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① 新大阪駅・大阪駅ルート</a:t>
                      </a: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② 舞洲駐車場～万博会場</a:t>
                      </a:r>
                    </a:p>
                    <a:p>
                      <a:pPr marL="92075" indent="-9207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③ 万博会場内の外周道路</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・郊外の高齢化が進む団地で地域の足として実証</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92075" marR="0" lvl="0" indent="-92075"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を実施中（レベル３</a:t>
                      </a:r>
                      <a:r>
                        <a:rPr lang="en-US" altLang="ja-JP" sz="1100" b="0" u="none" baseline="300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　河内長野市）</a:t>
                      </a:r>
                    </a:p>
                    <a:p>
                      <a:pPr marL="0" indent="0">
                        <a:lnSpc>
                          <a:spcPct val="100000"/>
                        </a:lnSpc>
                        <a:spcBef>
                          <a:spcPts val="0"/>
                        </a:spcBef>
                        <a:spcAft>
                          <a:spcPts val="0"/>
                        </a:spcAft>
                        <a:defRPr/>
                      </a:pP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・関西文化学術研究都市（けいはんな学研都市）　</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において、自動運転サービス実証事業</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レベル</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2)</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及び「自動バレーパーキング」実証実験</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を実施</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いずれも</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2021</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年度</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a:t>
                      </a:r>
                      <a:endParaRPr lang="ja-JP" altLang="en-US"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a:t>
                      </a:r>
                      <a:r>
                        <a:rPr lang="en-US" altLang="ja-JP" sz="900" b="0" dirty="0" smtClean="0">
                          <a:solidFill>
                            <a:schemeClr val="tx1"/>
                          </a:solidFill>
                          <a:latin typeface="BIZ UDPゴシック" panose="020B0400000000000000" pitchFamily="50" charset="-128"/>
                          <a:ea typeface="BIZ UDPゴシック" panose="020B0400000000000000" pitchFamily="50" charset="-128"/>
                        </a:rPr>
                        <a:t>※</a:t>
                      </a:r>
                      <a:r>
                        <a:rPr lang="ja-JP" altLang="en-US" sz="900" b="0" dirty="0" smtClean="0">
                          <a:solidFill>
                            <a:schemeClr val="tx1"/>
                          </a:solidFill>
                          <a:latin typeface="BIZ UDPゴシック" panose="020B0400000000000000" pitchFamily="50" charset="-128"/>
                          <a:ea typeface="BIZ UDPゴシック" panose="020B0400000000000000" pitchFamily="50" charset="-128"/>
                        </a:rPr>
                        <a:t>一般車両と混在する中で最短ルートを検知して走行・駐</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a:t>
                      </a:r>
                      <a:r>
                        <a:rPr lang="ja-JP" altLang="en-US" sz="900" b="0" dirty="0" err="1" smtClean="0">
                          <a:solidFill>
                            <a:schemeClr val="tx1"/>
                          </a:solidFill>
                          <a:latin typeface="BIZ UDPゴシック" panose="020B0400000000000000" pitchFamily="50" charset="-128"/>
                          <a:ea typeface="BIZ UDPゴシック" panose="020B0400000000000000" pitchFamily="50" charset="-128"/>
                        </a:rPr>
                        <a:t>車する</a:t>
                      </a:r>
                      <a:r>
                        <a:rPr lang="ja-JP" altLang="en-US" sz="900" b="0" dirty="0" smtClean="0">
                          <a:solidFill>
                            <a:schemeClr val="tx1"/>
                          </a:solidFill>
                          <a:latin typeface="BIZ UDPゴシック" panose="020B0400000000000000" pitchFamily="50" charset="-128"/>
                          <a:ea typeface="BIZ UDPゴシック" panose="020B0400000000000000" pitchFamily="50" charset="-128"/>
                        </a:rPr>
                        <a:t>実験。レベル</a:t>
                      </a:r>
                      <a:r>
                        <a:rPr lang="en-US" altLang="ja-JP" sz="900" b="0" dirty="0" smtClean="0">
                          <a:solidFill>
                            <a:schemeClr val="tx1"/>
                          </a:solidFill>
                          <a:latin typeface="BIZ UDPゴシック" panose="020B0400000000000000" pitchFamily="50" charset="-128"/>
                          <a:ea typeface="BIZ UDPゴシック" panose="020B0400000000000000" pitchFamily="50" charset="-128"/>
                        </a:rPr>
                        <a:t>4</a:t>
                      </a:r>
                      <a:r>
                        <a:rPr lang="ja-JP" altLang="en-US" sz="900" b="0" dirty="0" smtClean="0">
                          <a:solidFill>
                            <a:schemeClr val="tx1"/>
                          </a:solidFill>
                          <a:latin typeface="BIZ UDPゴシック" panose="020B0400000000000000" pitchFamily="50" charset="-128"/>
                          <a:ea typeface="BIZ UDPゴシック" panose="020B0400000000000000" pitchFamily="50" charset="-128"/>
                        </a:rPr>
                        <a:t>相当</a:t>
                      </a:r>
                    </a:p>
                    <a:p>
                      <a:pPr marL="0" indent="0">
                        <a:lnSpc>
                          <a:spcPct val="100000"/>
                        </a:lnSpc>
                        <a:spcBef>
                          <a:spcPts val="0"/>
                        </a:spcBef>
                        <a:spcAft>
                          <a:spcPts val="0"/>
                        </a:spcAft>
                        <a:defRPr/>
                      </a:pP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□自動運転の社会実装</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・自動運転での移動サービスが普及拡大</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a:t>
                      </a:r>
                      <a:endParaRPr kumimoji="0"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8" name="グループ化 17">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1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2" name="正方形/長方形 21">
            <a:extLst>
              <a:ext uri="{FF2B5EF4-FFF2-40B4-BE49-F238E27FC236}">
                <a16:creationId xmlns:a16="http://schemas.microsoft.com/office/drawing/2014/main" id="{42AB246C-D6C3-4324-A739-9AC17F6C0836}"/>
              </a:ext>
            </a:extLst>
          </p:cNvPr>
          <p:cNvSpPr/>
          <p:nvPr/>
        </p:nvSpPr>
        <p:spPr>
          <a:xfrm>
            <a:off x="3770769" y="2201161"/>
            <a:ext cx="2412000" cy="1772383"/>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会場までのアクセスや会場内において、自動</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運転</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（レベル４</a:t>
            </a:r>
            <a:r>
              <a:rPr kumimoji="1" lang="en-US" altLang="ja-JP" sz="1300" b="1" baseline="30000"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で</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安全に移動</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92075" indent="-92075"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・主</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要駅</a:t>
            </a:r>
            <a:r>
              <a:rPr kumimoji="1" lang="ja-JP" altLang="en-US" sz="1100" dirty="0">
                <a:solidFill>
                  <a:schemeClr val="tx1"/>
                </a:solidFill>
                <a:latin typeface="BIZ UDPゴシック" panose="020B0400000000000000" pitchFamily="50" charset="-128"/>
                <a:ea typeface="BIZ UDPゴシック" panose="020B0400000000000000" pitchFamily="50" charset="-128"/>
              </a:rPr>
              <a:t>等</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から</a:t>
            </a:r>
            <a:r>
              <a:rPr kumimoji="1" lang="ja-JP" altLang="en-US" sz="1100" dirty="0">
                <a:solidFill>
                  <a:schemeClr val="tx1"/>
                </a:solidFill>
                <a:latin typeface="BIZ UDPゴシック" panose="020B0400000000000000" pitchFamily="50" charset="-128"/>
                <a:ea typeface="BIZ UDPゴシック" panose="020B0400000000000000" pitchFamily="50" charset="-128"/>
              </a:rPr>
              <a:t>万博会場へのアクセス</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を自動運転で</a:t>
            </a:r>
            <a:r>
              <a:rPr kumimoji="1" lang="ja-JP" altLang="en-US" sz="1100" dirty="0">
                <a:solidFill>
                  <a:schemeClr val="tx1"/>
                </a:solidFill>
                <a:latin typeface="BIZ UDPゴシック" panose="020B0400000000000000" pitchFamily="50" charset="-128"/>
                <a:ea typeface="BIZ UDPゴシック" panose="020B0400000000000000" pitchFamily="50" charset="-128"/>
              </a:rPr>
              <a:t>輸送</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defTabSz="930530">
              <a:defRPr/>
            </a:pPr>
            <a:endParaRPr kumimoji="1" lang="ja-JP" altLang="en-US" sz="400" dirty="0">
              <a:solidFill>
                <a:schemeClr val="tx1"/>
              </a:solidFill>
              <a:latin typeface="BIZ UDPゴシック" panose="020B0400000000000000" pitchFamily="50" charset="-128"/>
              <a:ea typeface="BIZ UDPゴシック" panose="020B0400000000000000" pitchFamily="50" charset="-128"/>
            </a:endParaRPr>
          </a:p>
          <a:p>
            <a:pPr marL="92075" indent="-92075" defTabSz="930530">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・広大な</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万博会場内を</a:t>
            </a:r>
            <a:r>
              <a:rPr kumimoji="1" lang="ja-JP" altLang="en-US" sz="1100" dirty="0">
                <a:solidFill>
                  <a:schemeClr val="tx1"/>
                </a:solidFill>
                <a:latin typeface="BIZ UDPゴシック" panose="020B0400000000000000" pitchFamily="50" charset="-128"/>
                <a:ea typeface="BIZ UDPゴシック" panose="020B0400000000000000" pitchFamily="50" charset="-128"/>
              </a:rPr>
              <a:t>、自動運転車により安全に移動</a:t>
            </a:r>
          </a:p>
        </p:txBody>
      </p:sp>
      <p:sp>
        <p:nvSpPr>
          <p:cNvPr id="23" name="ホームベース 7">
            <a:extLst>
              <a:ext uri="{FF2B5EF4-FFF2-40B4-BE49-F238E27FC236}">
                <a16:creationId xmlns:a16="http://schemas.microsoft.com/office/drawing/2014/main" id="{E599356E-2B0A-4C96-A1C9-EC52982B4052}"/>
              </a:ext>
            </a:extLst>
          </p:cNvPr>
          <p:cNvSpPr/>
          <p:nvPr/>
        </p:nvSpPr>
        <p:spPr>
          <a:xfrm>
            <a:off x="3770769" y="2072529"/>
            <a:ext cx="1012036" cy="257265"/>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grpSp>
        <p:nvGrpSpPr>
          <p:cNvPr id="24" name="グループ化 23"/>
          <p:cNvGrpSpPr/>
          <p:nvPr/>
        </p:nvGrpSpPr>
        <p:grpSpPr>
          <a:xfrm>
            <a:off x="7113325" y="2534115"/>
            <a:ext cx="2121593" cy="1623429"/>
            <a:chOff x="5659334" y="3141069"/>
            <a:chExt cx="2186190" cy="1755087"/>
          </a:xfrm>
        </p:grpSpPr>
        <p:pic>
          <p:nvPicPr>
            <p:cNvPr id="25" name="図 24" descr="画面の領域"/>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9334" y="3141069"/>
              <a:ext cx="2186190" cy="1755087"/>
            </a:xfrm>
            <a:prstGeom prst="rect">
              <a:avLst/>
            </a:prstGeom>
          </p:spPr>
        </p:pic>
        <p:sp>
          <p:nvSpPr>
            <p:cNvPr id="26" name="正方形/長方形 25"/>
            <p:cNvSpPr/>
            <p:nvPr/>
          </p:nvSpPr>
          <p:spPr>
            <a:xfrm>
              <a:off x="6877049" y="3542687"/>
              <a:ext cx="108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2" name="テキスト ボックス 1"/>
          <p:cNvSpPr txBox="1"/>
          <p:nvPr/>
        </p:nvSpPr>
        <p:spPr>
          <a:xfrm>
            <a:off x="3494544" y="4179403"/>
            <a:ext cx="3192005" cy="830997"/>
          </a:xfrm>
          <a:prstGeom prst="rect">
            <a:avLst/>
          </a:prstGeom>
          <a:noFill/>
        </p:spPr>
        <p:txBody>
          <a:bodyPr wrap="square" rtlCol="0">
            <a:spAutoFit/>
          </a:bodyPr>
          <a:lstStyle/>
          <a:p>
            <a:r>
              <a:rPr kumimoji="1" lang="ja-JP" altLang="en-US" sz="1300" b="1" dirty="0" smtClean="0">
                <a:latin typeface="BIZ UDPゴシック" panose="020B0400000000000000" pitchFamily="50" charset="-128"/>
                <a:ea typeface="BIZ UDPゴシック" panose="020B0400000000000000" pitchFamily="50" charset="-128"/>
              </a:rPr>
              <a:t>□万博を契機に万博会場外においても</a:t>
            </a:r>
            <a:endParaRPr kumimoji="1" lang="en-US" altLang="ja-JP" sz="1300" b="1" dirty="0" smtClean="0">
              <a:latin typeface="BIZ UDPゴシック" panose="020B0400000000000000" pitchFamily="50" charset="-128"/>
              <a:ea typeface="BIZ UDPゴシック" panose="020B0400000000000000" pitchFamily="50" charset="-128"/>
            </a:endParaRPr>
          </a:p>
          <a:p>
            <a:r>
              <a:rPr kumimoji="1" lang="ja-JP" altLang="en-US" sz="1300" b="1" dirty="0">
                <a:latin typeface="BIZ UDPゴシック" panose="020B0400000000000000" pitchFamily="50" charset="-128"/>
                <a:ea typeface="BIZ UDPゴシック" panose="020B0400000000000000" pitchFamily="50" charset="-128"/>
              </a:rPr>
              <a:t>　</a:t>
            </a:r>
            <a:r>
              <a:rPr kumimoji="1" lang="ja-JP" altLang="en-US" sz="1300" b="1" dirty="0" smtClean="0">
                <a:latin typeface="BIZ UDPゴシック" panose="020B0400000000000000" pitchFamily="50" charset="-128"/>
                <a:ea typeface="BIZ UDPゴシック" panose="020B0400000000000000" pitchFamily="50" charset="-128"/>
              </a:rPr>
              <a:t>自動運転化を促進</a:t>
            </a:r>
            <a:endParaRPr kumimoji="1" lang="en-US" altLang="ja-JP" sz="1300" b="1"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a:t>
            </a:r>
            <a:r>
              <a:rPr kumimoji="1" lang="ja-JP" altLang="en-US" sz="1100" dirty="0" err="1" smtClean="0">
                <a:latin typeface="BIZ UDPゴシック" panose="020B0400000000000000" pitchFamily="50" charset="-128"/>
                <a:ea typeface="BIZ UDPゴシック" panose="020B0400000000000000" pitchFamily="50" charset="-128"/>
              </a:rPr>
              <a:t>けいはんな</a:t>
            </a:r>
            <a:r>
              <a:rPr kumimoji="1" lang="ja-JP" altLang="en-US" sz="1100" dirty="0" smtClean="0">
                <a:latin typeface="BIZ UDPゴシック" panose="020B0400000000000000" pitchFamily="50" charset="-128"/>
                <a:ea typeface="BIZ UDPゴシック" panose="020B0400000000000000" pitchFamily="50" charset="-128"/>
              </a:rPr>
              <a:t>学研都市で開催する、「けいはんな</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万博」の会場間における輸送等</a:t>
            </a:r>
            <a:endParaRPr kumimoji="1" lang="ja-JP" altLang="en-US" sz="11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03885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16E0FB0-D25E-419A-84B4-8EDEFC81B60B}"/>
              </a:ext>
            </a:extLst>
          </p:cNvPr>
          <p:cNvSpPr txBox="1"/>
          <p:nvPr/>
        </p:nvSpPr>
        <p:spPr>
          <a:xfrm>
            <a:off x="746967" y="626783"/>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目 次≫</a:t>
            </a:r>
            <a:endPar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Ⅰ</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要望</a:t>
            </a:r>
            <a:r>
              <a:rPr kumimoji="0" lang="ja-JP" altLang="en-US" sz="16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に</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あたって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defTabSz="457200" rtl="0" eaLnBrk="1" fontAlgn="auto" latinLnBrk="0" hangingPunct="1">
              <a:lnSpc>
                <a:spcPts val="1600"/>
              </a:lnSpc>
              <a:spcBef>
                <a:spcPts val="1200"/>
              </a:spcBef>
              <a:spcAft>
                <a:spcPts val="0"/>
              </a:spcAft>
              <a:buClrTx/>
              <a:buSzTx/>
              <a:buFontTx/>
              <a:buNone/>
              <a:tabLst/>
              <a:defRPr/>
            </a:pPr>
            <a:r>
              <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Ⅱ</a:t>
            </a:r>
            <a:r>
              <a:rPr kumimoji="0" lang="ja-JP" altLang="en-US"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noProof="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万博を契機とした「未来社会」の実現に向けて</a:t>
            </a: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kumimoji="0" lang="ja-JP" altLang="en-US" sz="1400" b="1" i="0" u="none" strike="noStrike" kern="1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ライフサイエンス、次世代ヘルスケアの推進</a:t>
            </a: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kumimoji="0" lang="ja-JP" altLang="en-US" sz="14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14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ライフサイエンス</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（２）　次</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世代ヘルスケア</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スマートモビリティ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の推進</a:t>
            </a:r>
            <a:endPar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空飛ぶクルマ</a:t>
            </a:r>
            <a:endParaRPr lang="en-US" altLang="ja-JP"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自動運転</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err="1" smtClean="0">
                <a:latin typeface="BIZ UDPゴシック" panose="020B0400000000000000" pitchFamily="50" charset="-128"/>
                <a:ea typeface="BIZ UDPゴシック" panose="020B0400000000000000" pitchFamily="50" charset="-128"/>
                <a:cs typeface="Times New Roman" panose="02020603050405020304" pitchFamily="18" charset="0"/>
              </a:rPr>
              <a:t>MaaS</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　ゼロエミッションモビリティの普及</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カーボンニュートラルや「</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大阪ブルー</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・オーシャン・ビジョン」の実現</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最先端技術の開発・実用化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事</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業者や府民の行動変容</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大阪ブルー･オーシャン･</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ビジョン</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先端技術を駆使した「スマートシティ</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実現やスタートアップの創出</a:t>
            </a:r>
            <a:endPar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　スマートシティ</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バーチャル</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スタートアップ</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多様な魅力の創出・発信やさらなる交流の促進</a:t>
            </a:r>
          </a:p>
          <a:p>
            <a:pPr marL="152400" lvl="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多様な都市魅力の創出･</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発信</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dirty="0" smtClean="0">
                <a:latin typeface="BIZ UDPゴシック" panose="020B0400000000000000" pitchFamily="50" charset="-128"/>
                <a:ea typeface="BIZ UDPゴシック" panose="020B0400000000000000" pitchFamily="50" charset="-128"/>
              </a:rPr>
              <a:t>(2</a:t>
            </a:r>
            <a:r>
              <a:rPr lang="en-US" altLang="ja-JP" sz="1400" dirty="0">
                <a:latin typeface="BIZ UDPゴシック" panose="020B0400000000000000" pitchFamily="50" charset="-128"/>
                <a:ea typeface="BIZ UDPゴシック" panose="020B0400000000000000" pitchFamily="50" charset="-128"/>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dirty="0" smtClean="0">
                <a:latin typeface="BIZ UDPゴシック" panose="020B0400000000000000" pitchFamily="50" charset="-128"/>
                <a:ea typeface="BIZ UDPゴシック" panose="020B0400000000000000" pitchFamily="50" charset="-128"/>
              </a:rPr>
              <a:t>多様</a:t>
            </a:r>
            <a:r>
              <a:rPr lang="ja-JP" altLang="en-US" sz="1400" dirty="0">
                <a:latin typeface="BIZ UDPゴシック" panose="020B0400000000000000" pitchFamily="50" charset="-128"/>
                <a:ea typeface="BIZ UDPゴシック" panose="020B0400000000000000" pitchFamily="50" charset="-128"/>
              </a:rPr>
              <a:t>な文化・価値観の融合</a:t>
            </a:r>
            <a:endParaRPr kumimoji="1" lang="en-US" altLang="ja-JP" sz="1400" b="1" dirty="0">
              <a:latin typeface="BIZ UDPゴシック" panose="020B0400000000000000" pitchFamily="50" charset="-128"/>
              <a:ea typeface="BIZ UDPゴシック" panose="020B0400000000000000" pitchFamily="50" charset="-128"/>
            </a:endParaRPr>
          </a:p>
          <a:p>
            <a:pPr marL="152400" lvl="0" indent="-152400">
              <a:lnSpc>
                <a:spcPts val="1600"/>
              </a:lnSpc>
              <a:spcBef>
                <a:spcPts val="600"/>
              </a:spcBef>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６</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来訪者の受入環境の整備</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ユニバーサルデザイン（</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UD</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）タクシーの普及促進</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　空港運用</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強化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３</a:t>
            </a:r>
            <a:r>
              <a:rPr kumimoji="1" lang="ja-JP" altLang="en-US" sz="1400" dirty="0" smtClean="0">
                <a:latin typeface="BIZ UDPゴシック" panose="020B0400000000000000" pitchFamily="50" charset="-128"/>
                <a:ea typeface="BIZ UDPゴシック" panose="020B0400000000000000" pitchFamily="50" charset="-128"/>
              </a:rPr>
              <a:t>）</a:t>
            </a:r>
            <a:r>
              <a:rPr kumimoji="1" lang="ja-JP" altLang="en-US" sz="1400" dirty="0">
                <a:latin typeface="BIZ UDPゴシック" panose="020B0400000000000000" pitchFamily="50" charset="-128"/>
                <a:ea typeface="BIZ UDPゴシック" panose="020B0400000000000000" pitchFamily="50" charset="-128"/>
              </a:rPr>
              <a:t>　食</a:t>
            </a:r>
            <a:r>
              <a:rPr kumimoji="1" lang="ja-JP" altLang="en-US" sz="1400" dirty="0" smtClean="0">
                <a:latin typeface="BIZ UDPゴシック" panose="020B0400000000000000" pitchFamily="50" charset="-128"/>
                <a:ea typeface="BIZ UDPゴシック" panose="020B0400000000000000" pitchFamily="50" charset="-128"/>
              </a:rPr>
              <a:t>の多様性に配慮した環境整備</a:t>
            </a:r>
            <a:endParaRPr kumimoji="1" lang="en-US" altLang="ja-JP" sz="1400"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A16E0FB0-D25E-419A-84B4-8EDEFC81B60B}"/>
              </a:ext>
            </a:extLst>
          </p:cNvPr>
          <p:cNvSpPr txBox="1"/>
          <p:nvPr/>
        </p:nvSpPr>
        <p:spPr>
          <a:xfrm>
            <a:off x="7198514" y="516588"/>
            <a:ext cx="1513541" cy="5657959"/>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９</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noProof="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15</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endParaRPr lang="en-US" altLang="ja-JP" sz="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3</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３</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３</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6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1400" b="1" i="0" u="none" strike="noStrike" kern="100" cap="none" spc="0" normalizeH="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５５</a:t>
            </a:r>
            <a:endPar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1442267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646545"/>
            <a:ext cx="9759235" cy="147600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関西広域でストレスフリーな移動サービスの提供</a:t>
            </a: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・「関西</a:t>
            </a:r>
            <a:r>
              <a:rPr kumimoji="1" lang="en-US" altLang="ja-JP" sz="1200" dirty="0" err="1">
                <a:solidFill>
                  <a:prstClr val="black"/>
                </a:solidFill>
                <a:latin typeface="BIZ UDPゴシック" panose="020B0400000000000000" pitchFamily="50" charset="-128"/>
                <a:ea typeface="BIZ UDPゴシック" panose="020B0400000000000000" pitchFamily="50" charset="-128"/>
              </a:rPr>
              <a:t>MaaS</a:t>
            </a:r>
            <a:r>
              <a:rPr kumimoji="1" lang="ja-JP" altLang="en-US" sz="1200" dirty="0">
                <a:solidFill>
                  <a:prstClr val="black"/>
                </a:solidFill>
                <a:latin typeface="BIZ UDPゴシック" panose="020B0400000000000000" pitchFamily="50" charset="-128"/>
                <a:ea typeface="BIZ UDPゴシック" panose="020B0400000000000000" pitchFamily="50" charset="-128"/>
              </a:rPr>
              <a:t>アプリ」</a:t>
            </a:r>
            <a:r>
              <a:rPr kumimoji="1" lang="ja-JP" altLang="en-US" sz="1200" dirty="0">
                <a:solidFill>
                  <a:schemeClr val="tx1"/>
                </a:solidFill>
                <a:latin typeface="BIZ UDPゴシック" panose="020B0400000000000000" pitchFamily="50" charset="-128"/>
                <a:ea typeface="BIZ UDPゴシック" panose="020B0400000000000000" pitchFamily="50" charset="-128"/>
              </a:rPr>
              <a:t>（仮称）</a:t>
            </a:r>
            <a:r>
              <a:rPr kumimoji="1" lang="ja-JP" altLang="en-US" sz="1200" dirty="0">
                <a:solidFill>
                  <a:prstClr val="black"/>
                </a:solidFill>
                <a:latin typeface="BIZ UDPゴシック" panose="020B0400000000000000" pitchFamily="50" charset="-128"/>
                <a:ea typeface="BIZ UDPゴシック" panose="020B0400000000000000" pitchFamily="50" charset="-128"/>
              </a:rPr>
              <a:t>の機能拡充に対する財政支援　</a:t>
            </a:r>
            <a:r>
              <a:rPr kumimoji="1" lang="ja-JP" altLang="en-US" sz="900" dirty="0">
                <a:solidFill>
                  <a:prstClr val="black"/>
                </a:solidFill>
                <a:latin typeface="游ゴシック" panose="020B0400000000000000" pitchFamily="50" charset="-128"/>
              </a:rPr>
              <a:t>＜府・市・関経連・大商・協会＞</a:t>
            </a: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・同アプリのデータ連携先となる交通事業者や観光事業者等のシステム整備等への財政支援　</a:t>
            </a:r>
            <a:r>
              <a:rPr kumimoji="1" lang="ja-JP" altLang="en-US" sz="900" dirty="0">
                <a:solidFill>
                  <a:prstClr val="black"/>
                </a:solidFill>
                <a:latin typeface="游ゴシック" panose="020B0400000000000000" pitchFamily="50" charset="-128"/>
              </a:rPr>
              <a:t>＜府・市・関経連・大商・協会＞</a:t>
            </a: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286413"/>
            <a:ext cx="4378122"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経済産業省</a:t>
            </a:r>
            <a:r>
              <a:rPr kumimoji="1" lang="ja-JP" altLang="en-US" sz="1100" dirty="0" err="1">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a:t>
            </a:r>
            <a:r>
              <a:rPr kumimoji="1" lang="ja-JP" altLang="en-US" sz="1100" dirty="0" smtClean="0">
                <a:latin typeface="メイリオ" panose="020B0604030504040204" pitchFamily="50" charset="-128"/>
                <a:ea typeface="メイリオ" panose="020B0604030504040204" pitchFamily="50" charset="-128"/>
              </a:rPr>
              <a:t>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２（３）　</a:t>
            </a:r>
            <a:r>
              <a:rPr kumimoji="1" lang="en-US" altLang="ja-JP" b="1" dirty="0" err="1">
                <a:solidFill>
                  <a:prstClr val="white"/>
                </a:solidFill>
                <a:latin typeface="BIZ UDPゴシック" panose="020B0400000000000000" pitchFamily="50" charset="-128"/>
                <a:ea typeface="BIZ UDPゴシック" panose="020B0400000000000000" pitchFamily="50" charset="-128"/>
              </a:rPr>
              <a:t>MaaS</a:t>
            </a:r>
            <a:r>
              <a:rPr kumimoji="1" lang="ja-JP" altLang="en-US" b="1" dirty="0">
                <a:solidFill>
                  <a:prstClr val="white"/>
                </a:solidFill>
                <a:latin typeface="BIZ UDPゴシック" panose="020B0400000000000000" pitchFamily="50" charset="-128"/>
                <a:ea typeface="BIZ UDPゴシック" panose="020B0400000000000000" pitchFamily="50" charset="-128"/>
              </a:rPr>
              <a:t>（マース）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官民が連携し、万博来訪者向けの</a:t>
            </a:r>
            <a:r>
              <a:rPr lang="en-US" altLang="ja-JP" sz="1400" dirty="0" err="1">
                <a:solidFill>
                  <a:prstClr val="black"/>
                </a:solidFill>
                <a:latin typeface="BIZ UDPゴシック" panose="020B0400000000000000" pitchFamily="50" charset="-128"/>
                <a:ea typeface="BIZ UDPゴシック" panose="020B0400000000000000" pitchFamily="50" charset="-128"/>
              </a:rPr>
              <a:t>MaaS</a:t>
            </a:r>
            <a:r>
              <a:rPr lang="ja-JP" altLang="en-US" sz="1400" dirty="0">
                <a:solidFill>
                  <a:prstClr val="black"/>
                </a:solidFill>
                <a:latin typeface="BIZ UDPゴシック" panose="020B0400000000000000" pitchFamily="50" charset="-128"/>
                <a:ea typeface="BIZ UDPゴシック" panose="020B0400000000000000" pitchFamily="50" charset="-128"/>
              </a:rPr>
              <a:t>を構築。万博会場までの効率的な移動手段や観光案内、乗車券、万博チケットの購入なども一つのアプリで完結。ストレスフリーな移動の実現と、関西一円への周遊を促進する。</a:t>
            </a:r>
          </a:p>
        </p:txBody>
      </p:sp>
      <p:sp>
        <p:nvSpPr>
          <p:cNvPr id="26" name="テキスト ボックス 25"/>
          <p:cNvSpPr txBox="1"/>
          <p:nvPr/>
        </p:nvSpPr>
        <p:spPr>
          <a:xfrm>
            <a:off x="140622" y="368266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959716273"/>
              </p:ext>
            </p:extLst>
          </p:nvPr>
        </p:nvGraphicFramePr>
        <p:xfrm>
          <a:off x="203206" y="4129332"/>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en-US" altLang="ja-JP" sz="1100" u="none" strike="noStrike" dirty="0" err="1" smtClean="0">
                          <a:solidFill>
                            <a:schemeClr val="tx1"/>
                          </a:solidFill>
                          <a:latin typeface="+mn-ea"/>
                        </a:rPr>
                        <a:t>MaaS</a:t>
                      </a:r>
                      <a:r>
                        <a:rPr kumimoji="1" lang="ja-JP" altLang="en-US" sz="1100" u="none" strike="noStrike" dirty="0" smtClean="0">
                          <a:solidFill>
                            <a:schemeClr val="tx1"/>
                          </a:solidFill>
                          <a:latin typeface="+mn-ea"/>
                        </a:rPr>
                        <a:t>の推進</a:t>
                      </a:r>
                      <a:r>
                        <a:rPr kumimoji="1" lang="ja-JP" altLang="en-US" sz="1100" u="none" dirty="0" smtClean="0">
                          <a:solidFill>
                            <a:schemeClr val="tx1"/>
                          </a:solidFill>
                          <a:latin typeface="+mn-ea"/>
                        </a:rPr>
                        <a:t>＜国交省＞</a:t>
                      </a:r>
                      <a:endParaRPr kumimoji="1" lang="en-US" altLang="ja-JP" sz="1100" u="none" dirty="0" smtClean="0">
                        <a:solidFill>
                          <a:schemeClr val="tx1"/>
                        </a:solidFill>
                        <a:latin typeface="+mn-ea"/>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u="none" dirty="0" smtClean="0">
                          <a:solidFill>
                            <a:schemeClr val="tx1"/>
                          </a:solidFill>
                          <a:latin typeface="+mn-ea"/>
                        </a:rPr>
                        <a:t>デジタル田園都市国家構想に関連するデジタル実装モデルの海外発信・展開＜内閣官房＞</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「関西</a:t>
                      </a:r>
                      <a:r>
                        <a:rPr kumimoji="1" lang="en-US" altLang="ja-JP"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推進連絡会議」等を通じて、「関西</a:t>
                      </a:r>
                      <a:r>
                        <a:rPr kumimoji="1" lang="en-US" altLang="ja-JP"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」の推進方針について共有</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支援の予算を確保（</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補正・</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R5</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当初）</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144789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21</a:t>
            </a:fld>
            <a:endParaRPr kumimoji="1" lang="ja-JP" altLang="en-US" dirty="0"/>
          </a:p>
        </p:txBody>
      </p:sp>
      <p:sp>
        <p:nvSpPr>
          <p:cNvPr id="26" name="テキスト ボックス 25"/>
          <p:cNvSpPr txBox="1"/>
          <p:nvPr/>
        </p:nvSpPr>
        <p:spPr>
          <a:xfrm>
            <a:off x="203399" y="76829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4" name="表 23">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993114864"/>
              </p:ext>
            </p:extLst>
          </p:nvPr>
        </p:nvGraphicFramePr>
        <p:xfrm>
          <a:off x="280329" y="1753163"/>
          <a:ext cx="9540000" cy="3218887"/>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3218887">
                <a:tc>
                  <a:txBody>
                    <a:bodyPr/>
                    <a:lstStyle/>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a:t>
                      </a:r>
                      <a:r>
                        <a:rPr lang="en-US" altLang="ja-JP" sz="1300" b="1" dirty="0" err="1" smtClean="0">
                          <a:solidFill>
                            <a:prstClr val="black"/>
                          </a:solidFill>
                          <a:latin typeface="BIZ UDPゴシック" panose="020B0400000000000000" pitchFamily="50" charset="-128"/>
                          <a:ea typeface="BIZ UDPゴシック" panose="020B0400000000000000" pitchFamily="50" charset="-128"/>
                        </a:rPr>
                        <a:t>MaaS</a:t>
                      </a:r>
                      <a:r>
                        <a:rPr lang="ja-JP" altLang="en-US" sz="1300" b="1" dirty="0" smtClean="0">
                          <a:solidFill>
                            <a:prstClr val="black"/>
                          </a:solidFill>
                          <a:latin typeface="BIZ UDPゴシック" panose="020B0400000000000000" pitchFamily="50" charset="-128"/>
                          <a:ea typeface="BIZ UDPゴシック" panose="020B0400000000000000" pitchFamily="50" charset="-128"/>
                        </a:rPr>
                        <a:t>実現に向けて官民連携</a:t>
                      </a:r>
                    </a:p>
                    <a:p>
                      <a:pPr marL="0" indent="0" defTabSz="443194">
                        <a:lnSpc>
                          <a:spcPct val="100000"/>
                        </a:lnSpc>
                        <a:spcBef>
                          <a:spcPts val="0"/>
                        </a:spcBef>
                        <a:spcAft>
                          <a:spcPts val="0"/>
                        </a:spcAft>
                        <a:defRPr/>
                      </a:pPr>
                      <a:r>
                        <a:rPr lang="ja-JP" altLang="en-US" sz="1300" b="1" dirty="0" smtClean="0">
                          <a:solidFill>
                            <a:prstClr val="black"/>
                          </a:solidFill>
                          <a:latin typeface="BIZ UDPゴシック" panose="020B0400000000000000" pitchFamily="50" charset="-128"/>
                          <a:ea typeface="BIZ UDPゴシック" panose="020B0400000000000000" pitchFamily="50" charset="-128"/>
                        </a:rPr>
                        <a:t>　 スタート</a:t>
                      </a:r>
                      <a:endParaRPr lang="ja-JP" altLang="en-US" sz="600" b="1" dirty="0" smtClean="0">
                        <a:solidFill>
                          <a:prstClr val="black"/>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・関西</a:t>
                      </a:r>
                      <a:r>
                        <a:rPr lang="en-US" altLang="ja-JP" sz="1100" dirty="0" err="1" smtClean="0">
                          <a:solidFill>
                            <a:schemeClr val="tx1"/>
                          </a:solidFill>
                          <a:latin typeface="BIZ UDPゴシック" panose="020B0400000000000000" pitchFamily="50" charset="-128"/>
                          <a:ea typeface="BIZ UDPゴシック" panose="020B0400000000000000" pitchFamily="50" charset="-128"/>
                        </a:rPr>
                        <a:t>MaaS</a:t>
                      </a:r>
                      <a:r>
                        <a:rPr lang="ja-JP" altLang="en-US" sz="1100" dirty="0" smtClean="0">
                          <a:solidFill>
                            <a:schemeClr val="tx1"/>
                          </a:solidFill>
                          <a:latin typeface="BIZ UDPゴシック" panose="020B0400000000000000" pitchFamily="50" charset="-128"/>
                          <a:ea typeface="BIZ UDPゴシック" panose="020B0400000000000000" pitchFamily="50" charset="-128"/>
                        </a:rPr>
                        <a:t>検討会</a:t>
                      </a:r>
                      <a:r>
                        <a:rPr lang="en-US" altLang="ja-JP" sz="11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10</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月設立</a:t>
                      </a:r>
                      <a:r>
                        <a:rPr lang="en-US" altLang="ja-JP"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を進化させ、関西</a:t>
                      </a:r>
                      <a:r>
                        <a:rPr lang="en-US" altLang="ja-JP" sz="1100" dirty="0" err="1" smtClean="0">
                          <a:solidFill>
                            <a:schemeClr val="tx1"/>
                          </a:solidFill>
                          <a:latin typeface="BIZ UDPゴシック" panose="020B0400000000000000" pitchFamily="50" charset="-128"/>
                          <a:ea typeface="BIZ UDPゴシック" panose="020B0400000000000000" pitchFamily="50" charset="-128"/>
                        </a:rPr>
                        <a:t>MaaS</a:t>
                      </a:r>
                      <a:r>
                        <a:rPr lang="ja-JP" altLang="en-US" sz="1100" dirty="0" smtClean="0">
                          <a:solidFill>
                            <a:schemeClr val="tx1"/>
                          </a:solidFill>
                          <a:latin typeface="BIZ UDPゴシック" panose="020B0400000000000000" pitchFamily="50" charset="-128"/>
                          <a:ea typeface="BIZ UDPゴシック" panose="020B0400000000000000" pitchFamily="50" charset="-128"/>
                        </a:rPr>
                        <a:t>協議会を設立（</a:t>
                      </a:r>
                      <a:r>
                        <a:rPr lang="en-US" altLang="ja-JP" sz="1100" dirty="0" smtClean="0">
                          <a:solidFill>
                            <a:schemeClr val="tx1"/>
                          </a:solidFill>
                          <a:latin typeface="BIZ UDPゴシック" panose="020B0400000000000000" pitchFamily="50" charset="-128"/>
                          <a:ea typeface="BIZ UDPゴシック" panose="020B0400000000000000" pitchFamily="50" charset="-128"/>
                        </a:rPr>
                        <a:t>2022</a:t>
                      </a:r>
                      <a:r>
                        <a:rPr lang="ja-JP" altLang="en-US" sz="1100"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dirty="0" smtClean="0">
                          <a:solidFill>
                            <a:schemeClr val="tx1"/>
                          </a:solidFill>
                          <a:latin typeface="BIZ UDPゴシック" panose="020B0400000000000000" pitchFamily="50" charset="-128"/>
                          <a:ea typeface="BIZ UDPゴシック" panose="020B0400000000000000" pitchFamily="50" charset="-128"/>
                        </a:rPr>
                        <a:t>11</a:t>
                      </a:r>
                      <a:r>
                        <a:rPr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・関西</a:t>
                      </a:r>
                      <a:r>
                        <a:rPr kumimoji="1" lang="en-US" altLang="ja-JP" sz="110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推進連絡会議（２０２１年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1</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２月設立）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indent="0" defTabSz="959937">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・大阪市内で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オンデマンド交通の社会実験開始 </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２０２１年</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3</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□万博来訪者向けの</a:t>
                      </a:r>
                      <a:r>
                        <a:rPr kumimoji="1" lang="en-US" altLang="ja-JP" sz="13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構築</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･万博来訪者に対してストレスフリーな移動サービスを提供</a:t>
                      </a: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□関西広域で</a:t>
                      </a:r>
                      <a:r>
                        <a:rPr kumimoji="1" lang="en-US" altLang="ja-JP" sz="1300" b="1"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300" b="1" dirty="0" err="1" smtClean="0">
                          <a:solidFill>
                            <a:schemeClr val="tx1"/>
                          </a:solidFill>
                          <a:latin typeface="BIZ UDPゴシック" panose="020B0400000000000000" pitchFamily="50" charset="-128"/>
                          <a:ea typeface="BIZ UDPゴシック" panose="020B0400000000000000" pitchFamily="50" charset="-128"/>
                        </a:rPr>
                        <a:t>が拡</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a:t>
                      </a:r>
                      <a:endParaRPr kumimoji="1" lang="ja-JP" altLang="en-US" sz="6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・交通、観光、宿泊などサービス拡充</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・高齢化が進む地域では、</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オンデマンド交通を組込んだ</a:t>
                      </a:r>
                      <a:r>
                        <a:rPr kumimoji="1" lang="en-US" altLang="ja-JP" sz="1100" b="0" dirty="0" err="1" smtClean="0">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により、移動利便性が向上</a:t>
                      </a: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5" name="グループ化 24">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34"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3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40" name="テキスト ボックス 39">
            <a:extLst>
              <a:ext uri="{FF2B5EF4-FFF2-40B4-BE49-F238E27FC236}">
                <a16:creationId xmlns:a16="http://schemas.microsoft.com/office/drawing/2014/main" id="{233774CE-BB03-49E5-94E8-1F2C71E354FD}"/>
              </a:ext>
            </a:extLst>
          </p:cNvPr>
          <p:cNvSpPr txBox="1"/>
          <p:nvPr/>
        </p:nvSpPr>
        <p:spPr>
          <a:xfrm>
            <a:off x="4389992" y="4318490"/>
            <a:ext cx="1562104" cy="342923"/>
          </a:xfrm>
          <a:prstGeom prst="rect">
            <a:avLst/>
          </a:prstGeom>
          <a:noFill/>
        </p:spPr>
        <p:txBody>
          <a:bodyPr wrap="square" lIns="0" tIns="0" rIns="0" bIns="0" rtlCol="0" anchor="ctr" anchorCtr="0">
            <a:noAutofit/>
          </a:bodyPr>
          <a:lstStyle/>
          <a:p>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MaaS</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活用（イメージ）</a:t>
            </a:r>
            <a:endParaRPr lang="en-US" altLang="ja-JP" sz="800" dirty="0">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41" name="グループ化 40"/>
          <p:cNvGrpSpPr/>
          <p:nvPr/>
        </p:nvGrpSpPr>
        <p:grpSpPr>
          <a:xfrm>
            <a:off x="3618047" y="2684214"/>
            <a:ext cx="2681702" cy="1594250"/>
            <a:chOff x="4613672" y="3194770"/>
            <a:chExt cx="2588987" cy="1594250"/>
          </a:xfrm>
        </p:grpSpPr>
        <p:sp>
          <p:nvSpPr>
            <p:cNvPr id="43" name="円形吹き出し 42"/>
            <p:cNvSpPr>
              <a:spLocks noChangeAspect="1"/>
            </p:cNvSpPr>
            <p:nvPr/>
          </p:nvSpPr>
          <p:spPr>
            <a:xfrm>
              <a:off x="5689474" y="3504787"/>
              <a:ext cx="1022026" cy="1060489"/>
            </a:xfrm>
            <a:prstGeom prst="wedgeEllipseCallout">
              <a:avLst>
                <a:gd name="adj1" fmla="val -59191"/>
                <a:gd name="adj2" fmla="val -11272"/>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90" b="0"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pic>
          <p:nvPicPr>
            <p:cNvPr id="44" name="図 4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4613672" y="3707618"/>
              <a:ext cx="467357" cy="644828"/>
            </a:xfrm>
            <a:prstGeom prst="rect">
              <a:avLst/>
            </a:prstGeom>
          </p:spPr>
        </p:pic>
        <p:pic>
          <p:nvPicPr>
            <p:cNvPr id="45" name="図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9006" y="3574552"/>
              <a:ext cx="321477" cy="443553"/>
            </a:xfrm>
            <a:prstGeom prst="rect">
              <a:avLst/>
            </a:prstGeom>
          </p:spPr>
        </p:pic>
        <p:sp>
          <p:nvSpPr>
            <p:cNvPr id="46" name="テキスト ボックス 45"/>
            <p:cNvSpPr txBox="1"/>
            <p:nvPr/>
          </p:nvSpPr>
          <p:spPr>
            <a:xfrm>
              <a:off x="6221633" y="3290197"/>
              <a:ext cx="98102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・観光スポット</a:t>
              </a:r>
            </a:p>
          </p:txBody>
        </p:sp>
        <p:pic>
          <p:nvPicPr>
            <p:cNvPr id="47" name="図 4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0723" y="3524000"/>
              <a:ext cx="688750" cy="950291"/>
            </a:xfrm>
            <a:prstGeom prst="rect">
              <a:avLst/>
            </a:prstGeom>
          </p:spPr>
        </p:pic>
        <p:pic>
          <p:nvPicPr>
            <p:cNvPr id="48" name="図 47"/>
            <p:cNvPicPr>
              <a:picLocks noChangeAspect="1"/>
            </p:cNvPicPr>
            <p:nvPr/>
          </p:nvPicPr>
          <p:blipFill rotWithShape="1">
            <a:blip r:embed="rId6" cstate="email">
              <a:extLst>
                <a:ext uri="{28A0092B-C50C-407E-A947-70E740481C1C}">
                  <a14:useLocalDpi xmlns:a14="http://schemas.microsoft.com/office/drawing/2010/main"/>
                </a:ext>
              </a:extLst>
            </a:blip>
            <a:srcRect l="882" t="35978" r="75735" b="29138"/>
            <a:stretch/>
          </p:blipFill>
          <p:spPr>
            <a:xfrm>
              <a:off x="5775813" y="3548891"/>
              <a:ext cx="546853" cy="484016"/>
            </a:xfrm>
            <a:prstGeom prst="rect">
              <a:avLst/>
            </a:prstGeom>
            <a:ln>
              <a:solidFill>
                <a:schemeClr val="tx1">
                  <a:lumMod val="50000"/>
                  <a:lumOff val="50000"/>
                </a:schemeClr>
              </a:solidFill>
            </a:ln>
          </p:spPr>
        </p:pic>
        <p:pic>
          <p:nvPicPr>
            <p:cNvPr id="49" name="図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11042" y="4059066"/>
              <a:ext cx="395525" cy="349600"/>
            </a:xfrm>
            <a:prstGeom prst="rect">
              <a:avLst/>
            </a:prstGeom>
          </p:spPr>
        </p:pic>
        <p:pic>
          <p:nvPicPr>
            <p:cNvPr id="50" name="図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6885" y="3984360"/>
              <a:ext cx="450141" cy="526301"/>
            </a:xfrm>
            <a:prstGeom prst="rect">
              <a:avLst/>
            </a:prstGeom>
          </p:spPr>
        </p:pic>
        <p:sp>
          <p:nvSpPr>
            <p:cNvPr id="51" name="テキスト ボックス 50"/>
            <p:cNvSpPr txBox="1"/>
            <p:nvPr/>
          </p:nvSpPr>
          <p:spPr>
            <a:xfrm>
              <a:off x="6230581" y="4533124"/>
              <a:ext cx="780631" cy="2099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・交通情報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2" name="テキスト ボックス 51"/>
            <p:cNvSpPr txBox="1"/>
            <p:nvPr/>
          </p:nvSpPr>
          <p:spPr>
            <a:xfrm>
              <a:off x="5237708" y="3194770"/>
              <a:ext cx="104998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・万博チケット</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・混雑状況</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63" name="テキスト ボックス 62"/>
            <p:cNvSpPr txBox="1"/>
            <p:nvPr/>
          </p:nvSpPr>
          <p:spPr>
            <a:xfrm>
              <a:off x="5444021" y="4542799"/>
              <a:ext cx="7724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00" dirty="0">
                  <a:latin typeface="BIZ UDPゴシック" panose="020B0400000000000000" pitchFamily="50" charset="-128"/>
                  <a:ea typeface="BIZ UDPゴシック" panose="020B0400000000000000" pitchFamily="50" charset="-128"/>
                </a:rPr>
                <a:t>道路</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情報</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pic>
          <p:nvPicPr>
            <p:cNvPr id="64" name="図 63" descr="画面の領域"/>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5671" y="4152508"/>
              <a:ext cx="310770" cy="378962"/>
            </a:xfrm>
            <a:prstGeom prst="rect">
              <a:avLst/>
            </a:prstGeom>
          </p:spPr>
        </p:pic>
      </p:grpSp>
      <p:sp>
        <p:nvSpPr>
          <p:cNvPr id="65" name="正方形/長方形 64"/>
          <p:cNvSpPr/>
          <p:nvPr/>
        </p:nvSpPr>
        <p:spPr>
          <a:xfrm>
            <a:off x="280329" y="5073699"/>
            <a:ext cx="9514939" cy="412833"/>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a:t>
            </a:r>
            <a:r>
              <a:rPr kumimoji="1" lang="en-US" altLang="ja-JP" sz="900" dirty="0" err="1" smtClean="0">
                <a:solidFill>
                  <a:schemeClr val="tx1"/>
                </a:solidFill>
                <a:latin typeface="BIZ UDPゴシック" panose="020B0400000000000000" pitchFamily="50" charset="-128"/>
                <a:ea typeface="BIZ UDPゴシック" panose="020B0400000000000000" pitchFamily="50" charset="-128"/>
              </a:rPr>
              <a:t>MaaS</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様々な移動手段の予約や決済などを一体的に提供するサービス</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85725" lvl="0" indent="-85725" defTabSz="959937">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a:solidFill>
                  <a:schemeClr val="tx1"/>
                </a:solidFill>
                <a:latin typeface="BIZ UDPゴシック" panose="020B0400000000000000" pitchFamily="50" charset="-128"/>
                <a:ea typeface="BIZ UDPゴシック" panose="020B0400000000000000" pitchFamily="50" charset="-128"/>
              </a:rPr>
              <a:t>オンデマンド交通：利用者の予約に対して</a:t>
            </a:r>
            <a:r>
              <a:rPr kumimoji="1" lang="en-US" altLang="ja-JP" sz="900" dirty="0">
                <a:solidFill>
                  <a:schemeClr val="tx1"/>
                </a:solidFill>
                <a:latin typeface="BIZ UDPゴシック" panose="020B0400000000000000" pitchFamily="50" charset="-128"/>
                <a:ea typeface="BIZ UDPゴシック" panose="020B0400000000000000" pitchFamily="50" charset="-128"/>
              </a:rPr>
              <a:t>AI</a:t>
            </a:r>
            <a:r>
              <a:rPr kumimoji="1" lang="ja-JP" altLang="en-US" sz="900" dirty="0">
                <a:solidFill>
                  <a:schemeClr val="tx1"/>
                </a:solidFill>
                <a:latin typeface="BIZ UDPゴシック" panose="020B0400000000000000" pitchFamily="50" charset="-128"/>
                <a:ea typeface="BIZ UDPゴシック" panose="020B0400000000000000" pitchFamily="50" charset="-128"/>
              </a:rPr>
              <a:t>による最適な運行ルート、配車をリアルタイムに行う輸送サービス</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35995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646545"/>
            <a:ext cx="9759235" cy="194047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ゼロエミッションモビリティの万博アクセス等での活用とその後の普及拡大 </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dirty="0">
                <a:solidFill>
                  <a:schemeClr val="tx1"/>
                </a:solidFill>
                <a:latin typeface="BIZ UDPゴシック" panose="020B0400000000000000" pitchFamily="50" charset="-128"/>
                <a:ea typeface="BIZ UDPゴシック" panose="020B0400000000000000" pitchFamily="50" charset="-128"/>
              </a:rPr>
              <a:t>バス及びそのインフラ等の導入コストへの財政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a:t>
            </a:r>
            <a:r>
              <a:rPr kumimoji="1" lang="ja-JP" altLang="en-US" sz="900" dirty="0">
                <a:solidFill>
                  <a:schemeClr val="tx1"/>
                </a:solidFill>
                <a:latin typeface="游ゴシック" panose="020B0400000000000000" pitchFamily="50" charset="-128"/>
              </a:rPr>
              <a:t>＜府・市・関経連・大商・協会</a:t>
            </a:r>
            <a:r>
              <a:rPr kumimoji="1" lang="ja-JP" altLang="en-US" sz="900" dirty="0" smtClean="0">
                <a:solidFill>
                  <a:schemeClr val="tx1"/>
                </a:solidFill>
                <a:latin typeface="游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dirty="0">
                <a:solidFill>
                  <a:schemeClr val="tx1"/>
                </a:solidFill>
                <a:latin typeface="BIZ UDPゴシック" panose="020B0400000000000000" pitchFamily="50" charset="-128"/>
                <a:ea typeface="BIZ UDPゴシック" panose="020B0400000000000000" pitchFamily="50" charset="-128"/>
              </a:rPr>
              <a:t>バスにおけるランニングコストへの財政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a:t>
            </a:r>
            <a:r>
              <a:rPr kumimoji="1" lang="ja-JP" altLang="en-US" sz="900" dirty="0">
                <a:solidFill>
                  <a:schemeClr val="tx1"/>
                </a:solidFill>
                <a:latin typeface="游ゴシック" panose="020B0400000000000000" pitchFamily="50" charset="-128"/>
              </a:rPr>
              <a:t>＜府・市・関経連・大商・協会</a:t>
            </a:r>
            <a:r>
              <a:rPr kumimoji="1" lang="ja-JP" altLang="en-US" sz="900" dirty="0" smtClean="0">
                <a:solidFill>
                  <a:schemeClr val="tx1"/>
                </a:solidFill>
                <a:latin typeface="游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多様なモビリティの実現のため、</a:t>
            </a:r>
            <a:r>
              <a:rPr kumimoji="1" lang="en-US" altLang="ja-JP" sz="1200"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dirty="0">
                <a:solidFill>
                  <a:schemeClr val="tx1"/>
                </a:solidFill>
                <a:latin typeface="BIZ UDPゴシック" panose="020B0400000000000000" pitchFamily="50" charset="-128"/>
                <a:ea typeface="BIZ UDPゴシック" panose="020B0400000000000000" pitchFamily="50" charset="-128"/>
              </a:rPr>
              <a:t>バス</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船の技術開発への財政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a:t>
            </a:r>
            <a:r>
              <a:rPr kumimoji="1" lang="ja-JP" altLang="en-US" sz="900" dirty="0">
                <a:solidFill>
                  <a:schemeClr val="tx1"/>
                </a:solidFill>
                <a:latin typeface="游ゴシック" panose="020B0400000000000000" pitchFamily="50" charset="-128"/>
              </a:rPr>
              <a:t>＜府・市・関経連・大商・協会</a:t>
            </a:r>
            <a:r>
              <a:rPr kumimoji="1" lang="ja-JP" altLang="en-US" sz="900" dirty="0" smtClean="0">
                <a:solidFill>
                  <a:schemeClr val="tx1"/>
                </a:solidFill>
                <a:latin typeface="游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EV</a:t>
            </a:r>
            <a:r>
              <a:rPr kumimoji="1" lang="ja-JP" altLang="en-US" sz="1200" dirty="0">
                <a:solidFill>
                  <a:schemeClr val="tx1"/>
                </a:solidFill>
                <a:latin typeface="BIZ UDPゴシック" panose="020B0400000000000000" pitchFamily="50" charset="-128"/>
                <a:ea typeface="BIZ UDPゴシック" panose="020B0400000000000000" pitchFamily="50" charset="-128"/>
              </a:rPr>
              <a:t>・</a:t>
            </a:r>
            <a:r>
              <a:rPr kumimoji="1" lang="en-US" altLang="ja-JP" sz="1200" dirty="0">
                <a:solidFill>
                  <a:schemeClr val="tx1"/>
                </a:solidFill>
                <a:latin typeface="BIZ UDPゴシック" panose="020B0400000000000000" pitchFamily="50" charset="-128"/>
                <a:ea typeface="BIZ UDPゴシック" panose="020B0400000000000000" pitchFamily="50" charset="-128"/>
              </a:rPr>
              <a:t>FC</a:t>
            </a:r>
            <a:r>
              <a:rPr kumimoji="1" lang="ja-JP" altLang="en-US" sz="1200" dirty="0">
                <a:solidFill>
                  <a:schemeClr val="tx1"/>
                </a:solidFill>
                <a:latin typeface="BIZ UDPゴシック" panose="020B0400000000000000" pitchFamily="50" charset="-128"/>
                <a:ea typeface="BIZ UDPゴシック" panose="020B0400000000000000" pitchFamily="50" charset="-128"/>
              </a:rPr>
              <a:t>船の実証事業に対する財政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a:t>
            </a:r>
            <a:r>
              <a:rPr kumimoji="1" lang="ja-JP" altLang="en-US" sz="900" dirty="0">
                <a:solidFill>
                  <a:schemeClr val="tx1"/>
                </a:solidFill>
                <a:latin typeface="游ゴシック" panose="020B0400000000000000" pitchFamily="50" charset="-128"/>
              </a:rPr>
              <a:t>＜府・市・関経連・大商・協会</a:t>
            </a:r>
            <a:r>
              <a:rPr kumimoji="1" lang="ja-JP" altLang="en-US" sz="900" dirty="0" smtClean="0">
                <a:solidFill>
                  <a:schemeClr val="tx1"/>
                </a:solidFill>
                <a:latin typeface="游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次世代船舶を活用した海上観光実現に向けた航路実証運航・イベント航行等への財政支援 </a:t>
            </a:r>
            <a:r>
              <a:rPr kumimoji="1" lang="ja-JP" altLang="en-US" sz="900" dirty="0">
                <a:solidFill>
                  <a:schemeClr val="tx1"/>
                </a:solidFill>
                <a:latin typeface="游ゴシック" panose="020B0400000000000000" pitchFamily="50" charset="-128"/>
              </a:rPr>
              <a:t>　＜関経連＞</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179089" y="1301653"/>
            <a:ext cx="4942379"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経済産業省</a:t>
            </a:r>
            <a:r>
              <a:rPr kumimoji="1" lang="ja-JP" altLang="en-US" sz="1100" dirty="0" err="1">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a:t>
            </a:r>
            <a:r>
              <a:rPr kumimoji="1" lang="ja-JP" altLang="en-US" sz="1100" dirty="0" smtClean="0">
                <a:latin typeface="メイリオ" panose="020B0604030504040204" pitchFamily="50" charset="-128"/>
                <a:ea typeface="メイリオ" panose="020B0604030504040204" pitchFamily="50" charset="-128"/>
              </a:rPr>
              <a:t>交通省、環境省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２（４）　</a:t>
            </a:r>
            <a:r>
              <a:rPr kumimoji="1" lang="ja-JP" altLang="en-US" b="1" dirty="0" smtClean="0">
                <a:solidFill>
                  <a:schemeClr val="bg1"/>
                </a:solidFill>
                <a:latin typeface="BIZ UDPゴシック" panose="020B0400000000000000" pitchFamily="50" charset="-128"/>
                <a:ea typeface="BIZ UDPゴシック" panose="020B0400000000000000" pitchFamily="50" charset="-128"/>
              </a:rPr>
              <a:t>ゼロエミッションモビリティ</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温室効果ガス（ＣＯ２）の排出削減に向けては、ゼロエミッションモビリティを幅広く普及させることが重要である。万博会場へのアクセス等において、</a:t>
            </a:r>
            <a:r>
              <a:rPr lang="en-US" altLang="ja-JP" sz="1400" dirty="0">
                <a:solidFill>
                  <a:prstClr val="black"/>
                </a:solidFill>
                <a:latin typeface="BIZ UDPゴシック" panose="020B0400000000000000" pitchFamily="50" charset="-128"/>
                <a:ea typeface="BIZ UDPゴシック" panose="020B0400000000000000" pitchFamily="50" charset="-128"/>
              </a:rPr>
              <a:t>EV</a:t>
            </a:r>
            <a:r>
              <a:rPr lang="ja-JP" altLang="en-US" sz="1400" dirty="0">
                <a:solidFill>
                  <a:prstClr val="black"/>
                </a:solidFill>
                <a:latin typeface="BIZ UDPゴシック" panose="020B0400000000000000" pitchFamily="50" charset="-128"/>
                <a:ea typeface="BIZ UDPゴシック" panose="020B0400000000000000" pitchFamily="50" charset="-128"/>
              </a:rPr>
              <a:t>・</a:t>
            </a:r>
            <a:r>
              <a:rPr lang="en-US" altLang="ja-JP" sz="1400" dirty="0">
                <a:solidFill>
                  <a:prstClr val="black"/>
                </a:solidFill>
                <a:latin typeface="BIZ UDPゴシック" panose="020B0400000000000000" pitchFamily="50" charset="-128"/>
                <a:ea typeface="BIZ UDPゴシック" panose="020B0400000000000000" pitchFamily="50" charset="-128"/>
              </a:rPr>
              <a:t>FC</a:t>
            </a:r>
            <a:r>
              <a:rPr lang="ja-JP" altLang="en-US" sz="1400" dirty="0">
                <a:solidFill>
                  <a:prstClr val="black"/>
                </a:solidFill>
                <a:latin typeface="BIZ UDPゴシック" panose="020B0400000000000000" pitchFamily="50" charset="-128"/>
                <a:ea typeface="BIZ UDPゴシック" panose="020B0400000000000000" pitchFamily="50" charset="-128"/>
              </a:rPr>
              <a:t>バスや、</a:t>
            </a:r>
            <a:r>
              <a:rPr lang="en-US" altLang="ja-JP" sz="1400" dirty="0">
                <a:solidFill>
                  <a:prstClr val="black"/>
                </a:solidFill>
                <a:latin typeface="BIZ UDPゴシック" panose="020B0400000000000000" pitchFamily="50" charset="-128"/>
                <a:ea typeface="BIZ UDPゴシック" panose="020B0400000000000000" pitchFamily="50" charset="-128"/>
              </a:rPr>
              <a:t>EV</a:t>
            </a:r>
            <a:r>
              <a:rPr lang="ja-JP" altLang="en-US" sz="1400" dirty="0">
                <a:solidFill>
                  <a:prstClr val="black"/>
                </a:solidFill>
                <a:latin typeface="BIZ UDPゴシック" panose="020B0400000000000000" pitchFamily="50" charset="-128"/>
                <a:ea typeface="BIZ UDPゴシック" panose="020B0400000000000000" pitchFamily="50" charset="-128"/>
              </a:rPr>
              <a:t>・</a:t>
            </a:r>
            <a:r>
              <a:rPr lang="en-US" altLang="ja-JP" sz="1400" dirty="0">
                <a:solidFill>
                  <a:prstClr val="black"/>
                </a:solidFill>
                <a:latin typeface="BIZ UDPゴシック" panose="020B0400000000000000" pitchFamily="50" charset="-128"/>
                <a:ea typeface="BIZ UDPゴシック" panose="020B0400000000000000" pitchFamily="50" charset="-128"/>
              </a:rPr>
              <a:t>FC</a:t>
            </a:r>
            <a:r>
              <a:rPr lang="ja-JP" altLang="en-US" sz="1400" dirty="0">
                <a:solidFill>
                  <a:prstClr val="black"/>
                </a:solidFill>
                <a:latin typeface="BIZ UDPゴシック" panose="020B0400000000000000" pitchFamily="50" charset="-128"/>
                <a:ea typeface="BIZ UDPゴシック" panose="020B0400000000000000" pitchFamily="50" charset="-128"/>
              </a:rPr>
              <a:t>船を活用するとともに、広く大阪・関西への拡大を</a:t>
            </a:r>
            <a:r>
              <a:rPr lang="ja-JP" altLang="en-US" sz="1400" dirty="0" smtClean="0">
                <a:solidFill>
                  <a:prstClr val="black"/>
                </a:solidFill>
                <a:latin typeface="BIZ UDPゴシック" panose="020B0400000000000000" pitchFamily="50" charset="-128"/>
                <a:ea typeface="BIZ UDPゴシック" panose="020B0400000000000000" pitchFamily="50" charset="-128"/>
              </a:rPr>
              <a:t>めざす。</a:t>
            </a:r>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140622" y="380037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471126359"/>
              </p:ext>
            </p:extLst>
          </p:nvPr>
        </p:nvGraphicFramePr>
        <p:xfrm>
          <a:off x="179089" y="4352289"/>
          <a:ext cx="9288000" cy="101784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電動車の活用拡大＜環境省・国交省＞</a:t>
                      </a: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EV</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バスの補助について、大阪への重点的な配分等、万博時に必要な台数の導入に向けて協議中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次世代船舶を活用する海上観光実現に向けた観光促進事業の活用、事業規模を協議中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491058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23</a:t>
            </a:fld>
            <a:endParaRPr kumimoji="1" lang="ja-JP" altLang="en-US" dirty="0"/>
          </a:p>
        </p:txBody>
      </p:sp>
      <p:sp>
        <p:nvSpPr>
          <p:cNvPr id="22" name="テキスト ボックス 21"/>
          <p:cNvSpPr txBox="1"/>
          <p:nvPr/>
        </p:nvSpPr>
        <p:spPr>
          <a:xfrm>
            <a:off x="203399" y="805191"/>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026072338"/>
              </p:ext>
            </p:extLst>
          </p:nvPr>
        </p:nvGraphicFramePr>
        <p:xfrm>
          <a:off x="280329" y="1753163"/>
          <a:ext cx="9540000" cy="463264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632648">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EV</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FC</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バスの導入数</a:t>
                      </a:r>
                    </a:p>
                    <a:p>
                      <a:pPr marL="0" indent="0"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　府域で</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24</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台（</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2023</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年</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3</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月末）</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・ディーゼルバスと比較して高額であり、</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事業者の買い替えが進まず</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バス：約</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5,400</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万円（充電設備含む</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バス：約</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1</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億円</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 　ディーゼルバス：約</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2,000</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万円　</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参考：大阪府・大阪市の補助制度を活用した場合の負担</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dirty="0" smtClean="0">
                          <a:solidFill>
                            <a:schemeClr val="tx1"/>
                          </a:solidFill>
                          <a:latin typeface="BIZ UDPゴシック" panose="020B0400000000000000" pitchFamily="50" charset="-128"/>
                          <a:ea typeface="BIZ UDPゴシック" panose="020B0400000000000000" pitchFamily="50" charset="-128"/>
                        </a:rPr>
                        <a:t>バス</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dirty="0" smtClean="0">
                          <a:solidFill>
                            <a:schemeClr val="tx1"/>
                          </a:solidFill>
                          <a:latin typeface="BIZ UDPゴシック" panose="020B0400000000000000" pitchFamily="50" charset="-128"/>
                          <a:ea typeface="BIZ UDPゴシック" panose="020B0400000000000000" pitchFamily="50" charset="-128"/>
                        </a:rPr>
                        <a:t>バス</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u="sng" dirty="0" smtClean="0">
                          <a:solidFill>
                            <a:srgbClr val="FF0000"/>
                          </a:solidFill>
                          <a:latin typeface="BIZ UDPゴシック" panose="020B0400000000000000" pitchFamily="50" charset="-128"/>
                          <a:ea typeface="BIZ UDPゴシック" panose="020B0400000000000000" pitchFamily="50" charset="-128"/>
                        </a:rPr>
                        <a:t>　　　　　</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船の開発・実証</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lang="ja-JP" altLang="en-US" sz="1100" dirty="0" smtClean="0">
                          <a:solidFill>
                            <a:schemeClr val="tx1"/>
                          </a:solidFill>
                          <a:latin typeface="BIZ UDPゴシック" panose="020B0400000000000000" pitchFamily="50" charset="-128"/>
                          <a:ea typeface="BIZ UDPゴシック" panose="020B0400000000000000" pitchFamily="50" charset="-128"/>
                        </a:rPr>
                        <a:t>船の実証事業を実施中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・水素および電気のバンカリング設備を</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　設計中</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□万博を契機に、府域での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バスの導入を促進</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・万博に向けて、府内バス運行事業者の </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導入が加速</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・充電設備、水素ステーションの整備が</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4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船の実証の進展</a:t>
                      </a: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・運航</a:t>
                      </a:r>
                      <a:endParaRPr kumimoji="1"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・万博において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船等に使用する設備実績・ノウハウを蓄積</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□府域の路線バスの５割を</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バス（更新分）</a:t>
                      </a:r>
                      <a:endParaRPr kumimoji="1" lang="en-US" altLang="ja-JP" sz="6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・万博を契機に</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バスの導入が進展</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バスの導入状況に合わせて、バス対応の充電設備、水素ステーションの整備が進展</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0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船の実用化</a:t>
                      </a:r>
                      <a:endParaRPr kumimoji="1" lang="ja-JP" altLang="en-US" sz="11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EV</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FC</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船が海上輸送や観光用などで運航</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indent="-45720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ja-JP" altLang="en-US" sz="1100" dirty="0" smtClean="0">
                          <a:solidFill>
                            <a:schemeClr val="tx1"/>
                          </a:solidFill>
                          <a:latin typeface="BIZ UDPゴシック" panose="020B0400000000000000" pitchFamily="50" charset="-128"/>
                          <a:ea typeface="BIZ UDPゴシック" panose="020B0400000000000000" pitchFamily="50" charset="-128"/>
                        </a:rPr>
                        <a:t>水素及び電気のバンカリング設備</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の導入が進展</a:t>
                      </a:r>
                      <a:endParaRPr kumimoji="1" lang="en-US" altLang="ja-JP" sz="1100" strike="sngStrike" dirty="0" smtClean="0">
                        <a:solidFill>
                          <a:schemeClr val="tx1"/>
                        </a:solidFill>
                        <a:latin typeface="BIZ UDPゴシック" panose="020B0400000000000000" pitchFamily="50" charset="-128"/>
                        <a:ea typeface="BIZ UDPゴシック" panose="020B0400000000000000" pitchFamily="50" charset="-128"/>
                      </a:endParaRP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4" name="グループ化 13">
            <a:extLst>
              <a:ext uri="{FF2B5EF4-FFF2-40B4-BE49-F238E27FC236}">
                <a16:creationId xmlns:a16="http://schemas.microsoft.com/office/drawing/2014/main" id="{B1406B80-BB7A-4E81-A06D-8F4FC87D64EF}"/>
              </a:ext>
            </a:extLst>
          </p:cNvPr>
          <p:cNvGrpSpPr/>
          <p:nvPr/>
        </p:nvGrpSpPr>
        <p:grpSpPr>
          <a:xfrm>
            <a:off x="251753" y="1372041"/>
            <a:ext cx="9720000" cy="381120"/>
            <a:chOff x="407938" y="886368"/>
            <a:chExt cx="6821672" cy="340159"/>
          </a:xfrm>
          <a:solidFill>
            <a:srgbClr val="953735"/>
          </a:solidFill>
        </p:grpSpPr>
        <p:sp>
          <p:nvSpPr>
            <p:cNvPr id="1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1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aphicFrame>
        <p:nvGraphicFramePr>
          <p:cNvPr id="18" name="表 17"/>
          <p:cNvGraphicFramePr>
            <a:graphicFrameLocks noGrp="1"/>
          </p:cNvGraphicFramePr>
          <p:nvPr>
            <p:extLst>
              <p:ext uri="{D42A27DB-BD31-4B8C-83A1-F6EECF244321}">
                <p14:modId xmlns:p14="http://schemas.microsoft.com/office/powerpoint/2010/main" val="3114015166"/>
              </p:ext>
            </p:extLst>
          </p:nvPr>
        </p:nvGraphicFramePr>
        <p:xfrm>
          <a:off x="580233" y="3960296"/>
          <a:ext cx="2292126" cy="358194"/>
        </p:xfrm>
        <a:graphic>
          <a:graphicData uri="http://schemas.openxmlformats.org/drawingml/2006/table">
            <a:tbl>
              <a:tblPr firstRow="1" bandRow="1">
                <a:tableStyleId>{7DF18680-E054-41AD-8BC1-D1AEF772440D}</a:tableStyleId>
              </a:tblPr>
              <a:tblGrid>
                <a:gridCol w="764042">
                  <a:extLst>
                    <a:ext uri="{9D8B030D-6E8A-4147-A177-3AD203B41FA5}">
                      <a16:colId xmlns:a16="http://schemas.microsoft.com/office/drawing/2014/main" val="599272707"/>
                    </a:ext>
                  </a:extLst>
                </a:gridCol>
                <a:gridCol w="764042">
                  <a:extLst>
                    <a:ext uri="{9D8B030D-6E8A-4147-A177-3AD203B41FA5}">
                      <a16:colId xmlns:a16="http://schemas.microsoft.com/office/drawing/2014/main" val="2986229031"/>
                    </a:ext>
                  </a:extLst>
                </a:gridCol>
                <a:gridCol w="764042">
                  <a:extLst>
                    <a:ext uri="{9D8B030D-6E8A-4147-A177-3AD203B41FA5}">
                      <a16:colId xmlns:a16="http://schemas.microsoft.com/office/drawing/2014/main" val="2031742507"/>
                    </a:ext>
                  </a:extLst>
                </a:gridCol>
              </a:tblGrid>
              <a:tr h="358194">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国の補助</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1/3</a:t>
                      </a:r>
                      <a:endParaRPr kumimoji="1" lang="ja-JP" altLang="en-US" sz="900" b="1"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府市の補助</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1/3</a:t>
                      </a:r>
                      <a:endParaRPr kumimoji="1" lang="ja-JP" altLang="en-US" sz="900" b="1"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事業者負担</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1/3</a:t>
                      </a:r>
                      <a:endParaRPr kumimoji="1" lang="ja-JP" altLang="en-US" sz="900" b="1"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213837"/>
                  </a:ext>
                </a:extLst>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3979185176"/>
              </p:ext>
            </p:extLst>
          </p:nvPr>
        </p:nvGraphicFramePr>
        <p:xfrm>
          <a:off x="580233" y="4661413"/>
          <a:ext cx="2293200" cy="411480"/>
        </p:xfrm>
        <a:graphic>
          <a:graphicData uri="http://schemas.openxmlformats.org/drawingml/2006/table">
            <a:tbl>
              <a:tblPr firstRow="1" bandRow="1">
                <a:tableStyleId>{7DF18680-E054-41AD-8BC1-D1AEF772440D}</a:tableStyleId>
              </a:tblPr>
              <a:tblGrid>
                <a:gridCol w="1149467">
                  <a:extLst>
                    <a:ext uri="{9D8B030D-6E8A-4147-A177-3AD203B41FA5}">
                      <a16:colId xmlns:a16="http://schemas.microsoft.com/office/drawing/2014/main" val="599272707"/>
                    </a:ext>
                  </a:extLst>
                </a:gridCol>
                <a:gridCol w="733508">
                  <a:extLst>
                    <a:ext uri="{9D8B030D-6E8A-4147-A177-3AD203B41FA5}">
                      <a16:colId xmlns:a16="http://schemas.microsoft.com/office/drawing/2014/main" val="2986229031"/>
                    </a:ext>
                  </a:extLst>
                </a:gridCol>
                <a:gridCol w="410225">
                  <a:extLst>
                    <a:ext uri="{9D8B030D-6E8A-4147-A177-3AD203B41FA5}">
                      <a16:colId xmlns:a16="http://schemas.microsoft.com/office/drawing/2014/main" val="2031742507"/>
                    </a:ext>
                  </a:extLst>
                </a:gridCol>
              </a:tblGrid>
              <a:tr h="405262">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国の補助</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a:t>
                      </a:r>
                      <a:r>
                        <a:rPr kumimoji="1" lang="ja-JP" altLang="en-US" sz="900" b="1" dirty="0">
                          <a:latin typeface="BIZ UDPゴシック" panose="020B0400000000000000" pitchFamily="50" charset="-128"/>
                          <a:ea typeface="BIZ UDPゴシック" panose="020B0400000000000000" pitchFamily="50" charset="-128"/>
                        </a:rPr>
                        <a:t>２</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府市の補助</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1/3</a:t>
                      </a:r>
                      <a:endParaRPr kumimoji="1" lang="ja-JP" altLang="en-US" sz="900" b="1"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事業者</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ja-JP" altLang="en-US" sz="900" b="1" dirty="0">
                          <a:latin typeface="BIZ UDPゴシック" panose="020B0400000000000000" pitchFamily="50" charset="-128"/>
                          <a:ea typeface="BIZ UDPゴシック" panose="020B0400000000000000" pitchFamily="50" charset="-128"/>
                        </a:rPr>
                        <a:t>負担</a:t>
                      </a:r>
                      <a:endParaRPr kumimoji="1" lang="en-US" altLang="ja-JP" sz="900" b="1" dirty="0">
                        <a:latin typeface="BIZ UDPゴシック" panose="020B0400000000000000" pitchFamily="50" charset="-128"/>
                        <a:ea typeface="BIZ UDPゴシック" panose="020B0400000000000000" pitchFamily="50" charset="-128"/>
                      </a:endParaRPr>
                    </a:p>
                    <a:p>
                      <a:pPr algn="ctr"/>
                      <a:r>
                        <a:rPr kumimoji="1" lang="en-US" altLang="ja-JP" sz="900" b="1" dirty="0">
                          <a:latin typeface="BIZ UDPゴシック" panose="020B0400000000000000" pitchFamily="50" charset="-128"/>
                          <a:ea typeface="BIZ UDPゴシック" panose="020B0400000000000000" pitchFamily="50" charset="-128"/>
                        </a:rPr>
                        <a:t>1/6</a:t>
                      </a:r>
                      <a:endParaRPr kumimoji="1" lang="ja-JP" altLang="en-US" sz="900" b="1" dirty="0">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213837"/>
                  </a:ext>
                </a:extLst>
              </a:tr>
            </a:tbl>
          </a:graphicData>
        </a:graphic>
      </p:graphicFrame>
      <p:sp>
        <p:nvSpPr>
          <p:cNvPr id="21" name="正方形/長方形 20">
            <a:extLst>
              <a:ext uri="{FF2B5EF4-FFF2-40B4-BE49-F238E27FC236}">
                <a16:creationId xmlns:a16="http://schemas.microsoft.com/office/drawing/2014/main" id="{42AB246C-D6C3-4324-A739-9AC17F6C0836}"/>
              </a:ext>
            </a:extLst>
          </p:cNvPr>
          <p:cNvSpPr/>
          <p:nvPr/>
        </p:nvSpPr>
        <p:spPr>
          <a:xfrm>
            <a:off x="3835339" y="4139393"/>
            <a:ext cx="2474782" cy="2062290"/>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会場へのアクセス等で活用</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defTabSz="930530">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・夢洲↔舞洲</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パークアンドライドバス</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や周辺のターミナル駅からのシャトル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バス等に</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バスを活用</a:t>
            </a:r>
            <a:endParaRPr kumimoji="1" lang="ja-JP" altLang="en-US"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・無線給電など新技術を活用した</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p>
          <a:p>
            <a:pPr marL="0" marR="0" lvl="0" indent="0" algn="l" defTabSz="930530" rtl="0" eaLnBrk="1" fontAlgn="auto" latinLnBrk="0" hangingPunct="1">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バスの試行</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運行</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EV</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FC</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船による来場者の海上移動</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が実現</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ホームベース 7">
            <a:extLst>
              <a:ext uri="{FF2B5EF4-FFF2-40B4-BE49-F238E27FC236}">
                <a16:creationId xmlns:a16="http://schemas.microsoft.com/office/drawing/2014/main" id="{E599356E-2B0A-4C96-A1C9-EC52982B4052}"/>
              </a:ext>
            </a:extLst>
          </p:cNvPr>
          <p:cNvSpPr/>
          <p:nvPr/>
        </p:nvSpPr>
        <p:spPr>
          <a:xfrm>
            <a:off x="3834265" y="3999801"/>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spTree>
    <p:extLst>
      <p:ext uri="{BB962C8B-B14F-4D97-AF65-F5344CB8AC3E}">
        <p14:creationId xmlns:p14="http://schemas.microsoft.com/office/powerpoint/2010/main" val="21565279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24</a:t>
            </a:fld>
            <a:endParaRPr kumimoji="1" lang="ja-JP" altLang="en-US" dirty="0"/>
          </a:p>
        </p:txBody>
      </p:sp>
    </p:spTree>
    <p:extLst>
      <p:ext uri="{BB962C8B-B14F-4D97-AF65-F5344CB8AC3E}">
        <p14:creationId xmlns:p14="http://schemas.microsoft.com/office/powerpoint/2010/main" val="557369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20000" y="2167341"/>
            <a:ext cx="8525707" cy="205183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rPr>
              <a:t>３　</a:t>
            </a:r>
            <a:r>
              <a:rPr kumimoji="1" lang="ja-JP" altLang="en-US" sz="40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カーボンニュートラルや</a:t>
            </a:r>
            <a:r>
              <a:rPr kumimoji="1" lang="en-US" altLang="ja-JP" sz="40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
            </a:r>
            <a:br>
              <a:rPr kumimoji="1" lang="en-US" altLang="ja-JP" sz="40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br>
            <a:r>
              <a:rPr kumimoji="1" lang="ja-JP" altLang="en-US" sz="40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kern="1200" cap="none" spc="-20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「大阪ブルー</a:t>
            </a:r>
            <a:r>
              <a:rPr kumimoji="1" lang="ja-JP" altLang="en-US" sz="4000" b="0" i="0" u="none" kern="1200" cap="none" spc="-200" normalizeH="0" baseline="0" noProof="0" dirty="0">
                <a:ln>
                  <a:noFill/>
                </a:ln>
                <a:effectLst/>
                <a:uLnTx/>
                <a:uFillTx/>
                <a:latin typeface="BIZ UDPゴシック" panose="020B0400000000000000" pitchFamily="50" charset="-128"/>
                <a:ea typeface="BIZ UDPゴシック" panose="020B0400000000000000" pitchFamily="50" charset="-128"/>
                <a:cs typeface="+mj-cs"/>
              </a:rPr>
              <a:t>・オーシャン・ビジョン</a:t>
            </a:r>
            <a:r>
              <a:rPr kumimoji="1" lang="ja-JP" altLang="en-US" sz="4000" b="0" i="0" u="none" kern="1200" cap="none" spc="-20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a:t>
            </a:r>
            <a:endParaRPr kumimoji="1" lang="en-US" altLang="ja-JP" sz="4000" b="0" i="0" u="none" kern="1200" cap="none" spc="-20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endParaRPr>
          </a:p>
          <a:p>
            <a:pPr marL="0" marR="0" lvl="0" indent="0" algn="l" defTabSz="959937" rtl="0" eaLnBrk="1" fontAlgn="auto" latinLnBrk="0" hangingPunct="1">
              <a:lnSpc>
                <a:spcPct val="90000"/>
              </a:lnSpc>
              <a:spcBef>
                <a:spcPct val="0"/>
              </a:spcBef>
              <a:spcAft>
                <a:spcPts val="0"/>
              </a:spcAft>
              <a:buClrTx/>
              <a:buSzTx/>
              <a:buFontTx/>
              <a:buNone/>
              <a:tabLst/>
              <a:defRPr/>
            </a:pPr>
            <a:r>
              <a:rPr kumimoji="1" lang="ja-JP" altLang="en-US" sz="40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j-cs"/>
              </a:rPr>
              <a:t>　</a:t>
            </a:r>
            <a:r>
              <a:rPr kumimoji="1" lang="ja-JP" altLang="en-US" sz="40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j-cs"/>
              </a:rPr>
              <a:t>　の</a:t>
            </a:r>
            <a:r>
              <a:rPr kumimoji="1" lang="ja-JP" altLang="en-US" sz="40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j-cs"/>
              </a:rPr>
              <a:t>実現</a:t>
            </a:r>
            <a:endParaRPr kumimoji="1" lang="ja-JP" altLang="en-US" sz="28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547104" y="4314825"/>
            <a:ext cx="6871497" cy="1169551"/>
          </a:xfrm>
          <a:prstGeom prst="rect">
            <a:avLst/>
          </a:prstGeom>
          <a:noFill/>
          <a:ln w="28575">
            <a:solidFill>
              <a:schemeClr val="tx2"/>
            </a:solidFill>
            <a:prstDash val="sysDot"/>
          </a:ln>
        </p:spPr>
        <p:txBody>
          <a:bodyPr wrap="square" rtlCol="0">
            <a:spAutoFit/>
          </a:bodyPr>
          <a:lstStyle/>
          <a:p>
            <a:pPr marL="0" marR="0" lvl="0" indent="85725" algn="l" defTabSz="457200" rtl="0" eaLnBrk="1" fontAlgn="auto" latinLnBrk="0" hangingPunct="1">
              <a:lnSpc>
                <a:spcPct val="100000"/>
              </a:lnSpc>
              <a:spcBef>
                <a:spcPts val="0"/>
              </a:spcBef>
              <a:spcAft>
                <a:spcPts val="0"/>
              </a:spcAft>
              <a:buClrTx/>
              <a:buSzTx/>
              <a:buFontTx/>
              <a:buNone/>
              <a:tabLst/>
              <a:defRPr/>
            </a:pPr>
            <a:r>
              <a:rPr kumimoji="1" lang="en-US" altLang="ja-JP"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項目</a:t>
            </a:r>
            <a:r>
              <a:rPr kumimoji="1" lang="en-US" altLang="ja-JP"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p>
          <a:p>
            <a:pPr marL="0" marR="0" lvl="0" indent="271463" algn="l" defTabSz="4572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（１）</a:t>
            </a:r>
            <a:r>
              <a:rPr kumimoji="1" lang="ja-JP" altLang="en-US" sz="1500" dirty="0" smtClean="0">
                <a:latin typeface="BIZ UDPゴシック" panose="020B0400000000000000" pitchFamily="50" charset="-128"/>
                <a:ea typeface="BIZ UDPゴシック" panose="020B0400000000000000" pitchFamily="50" charset="-128"/>
              </a:rPr>
              <a:t>最先端技術の開発・実用化</a:t>
            </a:r>
            <a:endParaRPr kumimoji="1" lang="ja-JP" altLang="en-US" sz="1500" b="0" i="0" u="non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271463" algn="l" defTabSz="4572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（２）事</a:t>
            </a: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業者や府民の行動変容</a:t>
            </a:r>
          </a:p>
          <a:p>
            <a:pPr marL="0" marR="0" lvl="0" indent="271463" algn="l" defTabSz="4572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500" b="0" i="0" u="non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a:t>
            </a: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）大阪</a:t>
            </a:r>
            <a:r>
              <a:rPr kumimoji="1" lang="ja-JP" altLang="en-US" sz="15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ブルー・オーシャン・</a:t>
            </a:r>
            <a:r>
              <a:rPr kumimoji="1" lang="ja-JP" altLang="en-US" sz="15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ビジョン</a:t>
            </a:r>
            <a:r>
              <a:rPr kumimoji="1" lang="ja-JP" altLang="en-US" sz="15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　</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572764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856165"/>
            <a:ext cx="9759235" cy="311207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p>
          <a:p>
            <a:pPr marL="180975" lvl="0" indent="-180975" defTabSz="959937">
              <a:defRPr/>
            </a:pPr>
            <a:endParaRPr kumimoji="1" lang="en-US" altLang="ja-JP" sz="500" b="1" dirty="0">
              <a:solidFill>
                <a:srgbClr val="FF0000"/>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カーボンニュートラルに係るわが国の最先端技術の会場内外での発信</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・会場内外での最先端技術の積極的な実証・活用　</a:t>
            </a:r>
            <a:r>
              <a:rPr kumimoji="1" lang="ja-JP" altLang="en-US" sz="900" dirty="0">
                <a:solidFill>
                  <a:prstClr val="black"/>
                </a:solidFill>
                <a:latin typeface="游ゴシック" panose="020B0400000000000000" pitchFamily="50" charset="-128"/>
              </a:rPr>
              <a:t>＜府・市・関経連・大商・協会＞</a:t>
            </a: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・事業者が会場内外で新技術を</a:t>
            </a:r>
            <a:r>
              <a:rPr kumimoji="1" lang="ja-JP" altLang="en-US" sz="1200" dirty="0">
                <a:solidFill>
                  <a:schemeClr val="tx1"/>
                </a:solidFill>
                <a:latin typeface="BIZ UDPゴシック" panose="020B0400000000000000" pitchFamily="50" charset="-128"/>
                <a:ea typeface="BIZ UDPゴシック" panose="020B0400000000000000" pitchFamily="50" charset="-128"/>
              </a:rPr>
              <a:t>実証する場合の財政支援　</a:t>
            </a:r>
            <a:r>
              <a:rPr kumimoji="1" lang="ja-JP" altLang="en-US" sz="900" dirty="0">
                <a:solidFill>
                  <a:schemeClr val="tx1"/>
                </a:solidFill>
                <a:latin typeface="游ゴシック" panose="020B0400000000000000" pitchFamily="50" charset="-128"/>
              </a:rPr>
              <a:t>＜府・市・関経連・大商・協会＞</a:t>
            </a:r>
          </a:p>
          <a:p>
            <a:pPr marL="180975" lvl="0" indent="-180975"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・会場周辺でブルーカーボン生態系の再生・創出を進めるための</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財政・技術支援</a:t>
            </a: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＜府＞</a:t>
            </a:r>
            <a:endParaRPr kumimoji="1" lang="en-US" altLang="ja-JP" sz="900" dirty="0">
              <a:solidFill>
                <a:prstClr val="black"/>
              </a:solidFill>
              <a:latin typeface="游ゴシック" panose="020B0400000000000000" pitchFamily="50" charset="-128"/>
            </a:endParaRP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・万博での</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r>
              <a:rPr kumimoji="1" lang="ja-JP" altLang="en-US" sz="1200" dirty="0">
                <a:solidFill>
                  <a:prstClr val="black"/>
                </a:solidFill>
                <a:latin typeface="BIZ UDPゴシック" panose="020B0400000000000000" pitchFamily="50" charset="-128"/>
                <a:ea typeface="BIZ UDPゴシック" panose="020B0400000000000000" pitchFamily="50" charset="-128"/>
              </a:rPr>
              <a:t>テーマウィーク</a:t>
            </a:r>
            <a:r>
              <a:rPr kumimoji="1" lang="en-US" altLang="ja-JP" sz="1200" dirty="0">
                <a:solidFill>
                  <a:prstClr val="black"/>
                </a:solidFill>
                <a:latin typeface="BIZ UDPゴシック" panose="020B0400000000000000" pitchFamily="50" charset="-128"/>
                <a:ea typeface="BIZ UDPゴシック" panose="020B0400000000000000" pitchFamily="50" charset="-128"/>
              </a:rPr>
              <a:t>』</a:t>
            </a:r>
            <a:r>
              <a:rPr kumimoji="1" lang="ja-JP" altLang="en-US" sz="1200" dirty="0">
                <a:solidFill>
                  <a:prstClr val="black"/>
                </a:solidFill>
                <a:latin typeface="BIZ UDPゴシック" panose="020B0400000000000000" pitchFamily="50" charset="-128"/>
                <a:ea typeface="BIZ UDPゴシック" panose="020B0400000000000000" pitchFamily="50" charset="-128"/>
              </a:rPr>
              <a:t>を活用した日本のカーボンニュートラル技術（水素等）の発信（政府による「水素閣僚会議」の開催</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等</a:t>
            </a: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＜関経連</a:t>
            </a:r>
            <a:r>
              <a:rPr kumimoji="1" lang="ja-JP" altLang="en-US" sz="900" dirty="0" smtClean="0">
                <a:solidFill>
                  <a:prstClr val="black"/>
                </a:solidFill>
                <a:latin typeface="游ゴシック" panose="020B0400000000000000" pitchFamily="50" charset="-128"/>
              </a:rPr>
              <a:t>＞</a:t>
            </a:r>
            <a:endParaRPr kumimoji="1" lang="en-US" altLang="ja-JP" sz="900" dirty="0" smtClean="0">
              <a:solidFill>
                <a:prstClr val="black"/>
              </a:solidFill>
              <a:latin typeface="游ゴシック" panose="020B0400000000000000" pitchFamily="50" charset="-128"/>
            </a:endParaRPr>
          </a:p>
          <a:p>
            <a:pPr marL="180975" lvl="0" indent="-180975" defTabSz="959937">
              <a:spcBef>
                <a:spcPts val="600"/>
              </a:spcBef>
              <a:defRPr/>
            </a:pP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endParaRPr>
          </a:p>
          <a:p>
            <a:pPr marL="180975" lvl="0" indent="-180975" defTabSz="959937">
              <a:defRPr/>
            </a:pPr>
            <a:r>
              <a:rPr kumimoji="1" lang="ja-JP" altLang="en-US" sz="1400" b="1" dirty="0">
                <a:solidFill>
                  <a:prstClr val="black"/>
                </a:solidFill>
                <a:latin typeface="游ゴシック" panose="020B0400000000000000" pitchFamily="50" charset="-128"/>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万博で発信した最先端技術の実用化や、世界を先導する新たな技術開発の促進</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300"/>
              </a:spcBef>
              <a:defRPr/>
            </a:pPr>
            <a:r>
              <a:rPr kumimoji="1" lang="ja-JP" altLang="en-US" sz="1400" b="1" dirty="0">
                <a:solidFill>
                  <a:srgbClr val="FF0000"/>
                </a:solidFill>
                <a:latin typeface="游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・新技術の開発・実用化に向けた財政支援</a:t>
            </a:r>
            <a:r>
              <a:rPr kumimoji="1" lang="ja-JP" altLang="en-US" sz="1200" dirty="0">
                <a:solidFill>
                  <a:prstClr val="black"/>
                </a:solidFill>
                <a:latin typeface="游ゴシック" panose="020B0400000000000000" pitchFamily="50" charset="-128"/>
              </a:rPr>
              <a:t>　</a:t>
            </a:r>
            <a:r>
              <a:rPr kumimoji="1" lang="ja-JP" altLang="en-US" sz="900" dirty="0">
                <a:solidFill>
                  <a:prstClr val="black"/>
                </a:solidFill>
                <a:latin typeface="游ゴシック" panose="020B0400000000000000" pitchFamily="50" charset="-128"/>
              </a:rPr>
              <a:t>＜府・市・関経連・大商・協会＞</a:t>
            </a:r>
            <a:r>
              <a:rPr kumimoji="1" lang="ja-JP" altLang="en-US" sz="1200" dirty="0">
                <a:solidFill>
                  <a:prstClr val="black"/>
                </a:solidFill>
                <a:latin typeface="游ゴシック" panose="020B0400000000000000" pitchFamily="50" charset="-128"/>
              </a:rPr>
              <a:t/>
            </a:r>
            <a:br>
              <a:rPr kumimoji="1" lang="ja-JP" altLang="en-US" sz="1200" dirty="0">
                <a:solidFill>
                  <a:prstClr val="black"/>
                </a:solidFill>
                <a:latin typeface="游ゴシック" panose="020B0400000000000000" pitchFamily="50" charset="-128"/>
              </a:rPr>
            </a:br>
            <a:r>
              <a:rPr kumimoji="1" lang="ja-JP" altLang="en-US" sz="1200" dirty="0">
                <a:solidFill>
                  <a:prstClr val="black"/>
                </a:solidFill>
                <a:latin typeface="游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・水素技術の利活用拡大に向けた規制緩和</a:t>
            </a:r>
            <a:r>
              <a:rPr kumimoji="1" lang="ja-JP" altLang="en-US" sz="1200" dirty="0">
                <a:solidFill>
                  <a:prstClr val="black"/>
                </a:solidFill>
                <a:latin typeface="游ゴシック" panose="020B0400000000000000" pitchFamily="50" charset="-128"/>
              </a:rPr>
              <a:t>　</a:t>
            </a:r>
            <a:r>
              <a:rPr kumimoji="1" lang="ja-JP" altLang="en-US" sz="900" dirty="0">
                <a:solidFill>
                  <a:prstClr val="black"/>
                </a:solidFill>
                <a:latin typeface="游ゴシック" panose="020B0400000000000000" pitchFamily="50" charset="-128"/>
              </a:rPr>
              <a:t>＜府・市・関経連・大商・協会＞</a:t>
            </a:r>
            <a:r>
              <a:rPr kumimoji="1" lang="ja-JP" altLang="en-US" sz="1200" dirty="0">
                <a:solidFill>
                  <a:prstClr val="black"/>
                </a:solidFill>
                <a:latin typeface="游ゴシック" panose="020B0400000000000000" pitchFamily="50" charset="-128"/>
              </a:rPr>
              <a:t/>
            </a:r>
            <a:br>
              <a:rPr kumimoji="1" lang="ja-JP" altLang="en-US" sz="1200" dirty="0">
                <a:solidFill>
                  <a:prstClr val="black"/>
                </a:solidFill>
                <a:latin typeface="游ゴシック" panose="020B0400000000000000" pitchFamily="50" charset="-128"/>
              </a:rPr>
            </a:br>
            <a:r>
              <a:rPr kumimoji="1" lang="ja-JP" altLang="en-US" sz="1200" dirty="0">
                <a:solidFill>
                  <a:prstClr val="black"/>
                </a:solidFill>
                <a:latin typeface="BIZ UDPゴシック" panose="020B0400000000000000" pitchFamily="50" charset="-128"/>
                <a:ea typeface="BIZ UDPゴシック" panose="020B0400000000000000" pitchFamily="50" charset="-128"/>
              </a:rPr>
              <a:t>  ・民・官が連携して大阪湾奥部における藻場創出を加速するための財政・技術支援</a:t>
            </a:r>
            <a:r>
              <a:rPr kumimoji="1" lang="ja-JP" altLang="en-US" sz="1200" dirty="0">
                <a:solidFill>
                  <a:prstClr val="black"/>
                </a:solidFill>
                <a:latin typeface="游ゴシック" panose="020B0400000000000000" pitchFamily="50" charset="-128"/>
              </a:rPr>
              <a:t>　</a:t>
            </a:r>
            <a:r>
              <a:rPr kumimoji="1" lang="ja-JP" altLang="en-US" sz="900" dirty="0">
                <a:solidFill>
                  <a:prstClr val="black"/>
                </a:solidFill>
                <a:latin typeface="游ゴシック" panose="020B0400000000000000" pitchFamily="50" charset="-128"/>
              </a:rPr>
              <a:t>＜府・</a:t>
            </a:r>
            <a:r>
              <a:rPr kumimoji="1" lang="ja-JP" altLang="en-US" sz="900" dirty="0" smtClean="0">
                <a:solidFill>
                  <a:prstClr val="black"/>
                </a:solidFill>
                <a:latin typeface="游ゴシック" panose="020B0400000000000000" pitchFamily="50" charset="-128"/>
              </a:rPr>
              <a:t>市</a:t>
            </a:r>
            <a:r>
              <a:rPr kumimoji="1" lang="ja-JP" altLang="en-US" sz="900" dirty="0">
                <a:solidFill>
                  <a:prstClr val="black"/>
                </a:solidFill>
                <a:latin typeface="游ゴシック" panose="020B0400000000000000" pitchFamily="50" charset="-128"/>
              </a:rPr>
              <a:t>・</a:t>
            </a:r>
            <a:r>
              <a:rPr kumimoji="1" lang="ja-JP" altLang="en-US" sz="900" dirty="0" smtClean="0">
                <a:solidFill>
                  <a:prstClr val="black"/>
                </a:solidFill>
                <a:latin typeface="游ゴシック" panose="020B0400000000000000" pitchFamily="50" charset="-128"/>
              </a:rPr>
              <a:t>大商</a:t>
            </a:r>
            <a:r>
              <a:rPr kumimoji="1" lang="ja-JP" altLang="en-US" sz="900" dirty="0">
                <a:solidFill>
                  <a:prstClr val="black"/>
                </a:solidFill>
                <a:latin typeface="游ゴシック" panose="020B0400000000000000" pitchFamily="50" charset="-128"/>
              </a:rPr>
              <a:t>・協会</a:t>
            </a:r>
            <a:r>
              <a:rPr kumimoji="1" lang="ja-JP" altLang="en-US" sz="900" dirty="0" smtClean="0">
                <a:solidFill>
                  <a:prstClr val="black"/>
                </a:solidFill>
                <a:latin typeface="游ゴシック" panose="020B0400000000000000" pitchFamily="50" charset="-128"/>
              </a:rPr>
              <a:t>＞</a:t>
            </a:r>
            <a:endParaRPr kumimoji="1" lang="ja-JP" altLang="en-US"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521537"/>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経済産業省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環境省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３（１） 　カーボンニュートラル</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～最先端技術の開発・実用化</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en-US" altLang="ja-JP" sz="1400" dirty="0">
                <a:solidFill>
                  <a:prstClr val="black"/>
                </a:solidFill>
                <a:latin typeface="BIZ UDPゴシック" panose="020B0400000000000000" pitchFamily="50" charset="-128"/>
                <a:ea typeface="BIZ UDPゴシック" panose="020B0400000000000000" pitchFamily="50" charset="-128"/>
              </a:rPr>
              <a:t>2050</a:t>
            </a:r>
            <a:r>
              <a:rPr lang="ja-JP" altLang="en-US" sz="1400" dirty="0">
                <a:solidFill>
                  <a:prstClr val="black"/>
                </a:solidFill>
                <a:latin typeface="BIZ UDPゴシック" panose="020B0400000000000000" pitchFamily="50" charset="-128"/>
                <a:ea typeface="BIZ UDPゴシック" panose="020B0400000000000000" pitchFamily="50" charset="-128"/>
              </a:rPr>
              <a:t>年</a:t>
            </a:r>
            <a:r>
              <a:rPr lang="ja-JP" altLang="en-US" sz="1400" dirty="0">
                <a:latin typeface="BIZ UDPゴシック" panose="020B0400000000000000" pitchFamily="50" charset="-128"/>
                <a:ea typeface="BIZ UDPゴシック" panose="020B0400000000000000" pitchFamily="50" charset="-128"/>
              </a:rPr>
              <a:t>までに温室効果ガス</a:t>
            </a:r>
            <a:r>
              <a:rPr lang="ja-JP" altLang="en-US" sz="1400" dirty="0" smtClean="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 CO</a:t>
            </a:r>
            <a:r>
              <a:rPr kumimoji="1" lang="ja-JP" altLang="en-US" sz="800" dirty="0">
                <a:latin typeface="BIZ UDPゴシック" panose="020B0400000000000000" pitchFamily="50" charset="-128"/>
                <a:ea typeface="BIZ UDPゴシック" panose="020B0400000000000000" pitchFamily="50" charset="-128"/>
              </a:rPr>
              <a:t>２ </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排出量の実質ゼロを達成するためには、革新的技術の開発や実用化が不可欠である。「未来社会の実験場」をコンセプトとする万博会場において、蓄電池や水素</a:t>
            </a:r>
            <a:r>
              <a:rPr lang="ja-JP" altLang="en-US" sz="1400" dirty="0" smtClean="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 CO</a:t>
            </a:r>
            <a:r>
              <a:rPr kumimoji="1" lang="ja-JP" altLang="en-US" sz="800" dirty="0">
                <a:latin typeface="BIZ UDPゴシック" panose="020B0400000000000000" pitchFamily="50" charset="-128"/>
                <a:ea typeface="BIZ UDPゴシック" panose="020B0400000000000000" pitchFamily="50" charset="-128"/>
              </a:rPr>
              <a:t>２</a:t>
            </a:r>
            <a:r>
              <a:rPr lang="ja-JP" altLang="en-US" sz="1400" dirty="0" smtClean="0">
                <a:latin typeface="BIZ UDPゴシック" panose="020B0400000000000000" pitchFamily="50" charset="-128"/>
                <a:ea typeface="BIZ UDPゴシック" panose="020B0400000000000000" pitchFamily="50" charset="-128"/>
              </a:rPr>
              <a:t>回収</a:t>
            </a:r>
            <a:r>
              <a:rPr lang="ja-JP" altLang="en-US" sz="1400" dirty="0">
                <a:latin typeface="BIZ UDPゴシック" panose="020B0400000000000000" pitchFamily="50" charset="-128"/>
                <a:ea typeface="BIZ UDPゴシック" panose="020B0400000000000000" pitchFamily="50" charset="-128"/>
              </a:rPr>
              <a:t>、次世代型太陽電池などの最先端技術に加え、ブルーカーボン生態系（藻場・干潟等）の再生・創出などカーボンニュートラルに資する技術を実証・活用することにより、その後の研究開発や実用化につなげていく。</a:t>
            </a:r>
          </a:p>
        </p:txBody>
      </p:sp>
      <p:sp>
        <p:nvSpPr>
          <p:cNvPr id="26" name="テキスト ボックス 25"/>
          <p:cNvSpPr txBox="1"/>
          <p:nvPr/>
        </p:nvSpPr>
        <p:spPr>
          <a:xfrm>
            <a:off x="140622" y="515280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3895269342"/>
              </p:ext>
            </p:extLst>
          </p:nvPr>
        </p:nvGraphicFramePr>
        <p:xfrm>
          <a:off x="203206" y="5510889"/>
          <a:ext cx="9288000" cy="147329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618449">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dirty="0" smtClean="0">
                          <a:solidFill>
                            <a:schemeClr val="tx1"/>
                          </a:solidFill>
                          <a:latin typeface="+mn-ea"/>
                        </a:rPr>
                        <a:t>水素発電技術の実証等／</a:t>
                      </a:r>
                      <a:r>
                        <a:rPr lang="en-US" altLang="ja-JP" sz="1100" strike="noStrike" dirty="0" smtClean="0">
                          <a:solidFill>
                            <a:schemeClr val="tx1"/>
                          </a:solidFill>
                          <a:latin typeface="+mn-ea"/>
                        </a:rPr>
                        <a:t>CO2</a:t>
                      </a:r>
                      <a:r>
                        <a:rPr lang="ja-JP" altLang="en-US" sz="1100" strike="noStrike" dirty="0" smtClean="0">
                          <a:solidFill>
                            <a:schemeClr val="tx1"/>
                          </a:solidFill>
                          <a:latin typeface="+mn-ea"/>
                        </a:rPr>
                        <a:t>の分離・回収技術の実証／</a:t>
                      </a:r>
                      <a:r>
                        <a:rPr lang="en-US" altLang="ja-JP" sz="1100" strike="noStrike" dirty="0" smtClean="0">
                          <a:solidFill>
                            <a:schemeClr val="tx1"/>
                          </a:solidFill>
                          <a:latin typeface="+mn-ea"/>
                        </a:rPr>
                        <a:t>CO2</a:t>
                      </a:r>
                      <a:r>
                        <a:rPr lang="ja-JP" altLang="en-US" sz="1100" strike="noStrike" dirty="0" smtClean="0">
                          <a:solidFill>
                            <a:schemeClr val="tx1"/>
                          </a:solidFill>
                          <a:latin typeface="+mn-ea"/>
                        </a:rPr>
                        <a:t>排出削減・固定量最大化コンクリートの実証／次世代型太陽電池の開発推進</a:t>
                      </a:r>
                      <a:r>
                        <a:rPr kumimoji="1" lang="ja-JP" altLang="en-US" sz="1100" dirty="0" smtClean="0">
                          <a:solidFill>
                            <a:schemeClr val="tx1"/>
                          </a:solidFill>
                          <a:latin typeface="+mn-ea"/>
                        </a:rPr>
                        <a:t>＜経産省＞</a:t>
                      </a:r>
                    </a:p>
                    <a:p>
                      <a:pPr marL="171450" indent="-171450">
                        <a:buFont typeface="Wingdings" panose="05000000000000000000" pitchFamily="2" charset="2"/>
                        <a:buChar char="l"/>
                      </a:pPr>
                      <a:r>
                        <a:rPr lang="ja-JP" altLang="en-US" sz="1100" strike="noStrike" dirty="0" smtClean="0">
                          <a:solidFill>
                            <a:schemeClr val="tx1"/>
                          </a:solidFill>
                          <a:latin typeface="+mn-ea"/>
                        </a:rPr>
                        <a:t>再エネ水素を使ったメタネーション実証＜環境省＞</a:t>
                      </a:r>
                      <a:endParaRPr lang="en-US" altLang="ja-JP" sz="1100" strike="noStrike" dirty="0" smtClean="0">
                        <a:solidFill>
                          <a:schemeClr val="tx1"/>
                        </a:solidFill>
                        <a:latin typeface="+mn-ea"/>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754372">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lang="ja-JP" altLang="en-US" sz="1100" strike="noStrike" dirty="0" smtClean="0">
                          <a:solidFill>
                            <a:schemeClr val="tx1"/>
                          </a:solidFill>
                          <a:latin typeface="+mn-ea"/>
                        </a:rPr>
                        <a:t>カーボンニュートラルに資する最先端技術の会場内外での実証等について国と協議中</a:t>
                      </a:r>
                      <a:endParaRPr kumimoji="1" lang="ja-JP" altLang="en-US" sz="1100" b="0" i="0" u="none" strike="sng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会場周辺での</a:t>
                      </a:r>
                      <a:r>
                        <a:rPr kumimoji="1" lang="ja-JP" altLang="en-US" sz="1100" u="none" dirty="0" smtClean="0">
                          <a:solidFill>
                            <a:schemeClr val="tx1"/>
                          </a:solidFill>
                          <a:latin typeface="+mn-ea"/>
                        </a:rPr>
                        <a:t>ブルーカーボン生態系の再生・創出</a:t>
                      </a:r>
                      <a:r>
                        <a:rPr kumimoji="1" lang="ja-JP" altLang="en-US"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への</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支援について環境省・国交省と協議中</a:t>
                      </a:r>
                      <a:endParaRPr kumimoji="1" lang="en-US" altLang="ja-JP" sz="1100" b="0" u="sng" dirty="0" smtClean="0">
                        <a:solidFill>
                          <a:schemeClr val="tx1"/>
                        </a:solidFill>
                        <a:latin typeface="+mn-ea"/>
                        <a:ea typeface="+mn-ea"/>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28663472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27</a:t>
            </a:fld>
            <a:endParaRPr kumimoji="1" lang="ja-JP" altLang="en-US" dirty="0"/>
          </a:p>
        </p:txBody>
      </p:sp>
      <p:sp>
        <p:nvSpPr>
          <p:cNvPr id="24" name="テキスト ボックス 23"/>
          <p:cNvSpPr txBox="1"/>
          <p:nvPr/>
        </p:nvSpPr>
        <p:spPr>
          <a:xfrm>
            <a:off x="203399" y="514936"/>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2" name="表 2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919971527"/>
              </p:ext>
            </p:extLst>
          </p:nvPr>
        </p:nvGraphicFramePr>
        <p:xfrm>
          <a:off x="280329" y="1603262"/>
          <a:ext cx="9540000" cy="5062853"/>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062853">
                <a:tc>
                  <a:txBody>
                    <a:bodyPr/>
                    <a:lstStyle/>
                    <a:p>
                      <a:pPr marL="0" indent="0" defTabSz="443194">
                        <a:lnSpc>
                          <a:spcPct val="100000"/>
                        </a:lnSpc>
                        <a:spcBef>
                          <a:spcPts val="600"/>
                        </a:spcBef>
                        <a:spcAft>
                          <a:spcPts val="0"/>
                        </a:spcAft>
                        <a:buFont typeface="Wingdings" panose="05000000000000000000" pitchFamily="2" charset="2"/>
                        <a:buNone/>
                        <a:defRPr/>
                      </a:pPr>
                      <a:r>
                        <a:rPr lang="ja-JP" altLang="en-US" sz="1300" b="1" dirty="0">
                          <a:solidFill>
                            <a:schemeClr val="tx1"/>
                          </a:solidFill>
                          <a:latin typeface="BIZ UDPゴシック" panose="020B0400000000000000" pitchFamily="50" charset="-128"/>
                          <a:ea typeface="BIZ UDPゴシック" panose="020B0400000000000000" pitchFamily="50" charset="-128"/>
                        </a:rPr>
                        <a:t>□最先端技術の研究開発や実用化に向けた実証</a:t>
                      </a:r>
                      <a:endParaRPr lang="en-US" altLang="ja-JP" sz="1300" b="0"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600"/>
                        </a:spcBef>
                        <a:spcAft>
                          <a:spcPts val="0"/>
                        </a:spcAft>
                        <a:buFont typeface="Wingdings" panose="05000000000000000000" pitchFamily="2" charset="2"/>
                        <a:buNone/>
                        <a:defRPr/>
                      </a:pPr>
                      <a:r>
                        <a:rPr lang="ja-JP" altLang="en-US" sz="1300" b="0" dirty="0">
                          <a:solidFill>
                            <a:schemeClr val="tx1"/>
                          </a:solidFill>
                          <a:latin typeface="BIZ UDPゴシック" panose="020B0400000000000000" pitchFamily="50" charset="-128"/>
                          <a:ea typeface="BIZ UDPゴシック" panose="020B0400000000000000"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rPr>
                        <a:t>大阪産業技術研究所等で、次世代蓄電池等の研究開発を実施中</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600"/>
                        </a:spcBef>
                        <a:spcAft>
                          <a:spcPts val="0"/>
                        </a:spcAft>
                        <a:buFont typeface="Wingdings" panose="05000000000000000000" pitchFamily="2" charset="2"/>
                        <a:buNone/>
                        <a:defRPr/>
                      </a:pPr>
                      <a:r>
                        <a:rPr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H2Osaka</a:t>
                      </a:r>
                      <a:r>
                        <a:rPr lang="ja-JP" altLang="en-US" sz="1100" dirty="0">
                          <a:solidFill>
                            <a:schemeClr val="tx1"/>
                          </a:solidFill>
                          <a:latin typeface="BIZ UDPゴシック" panose="020B0400000000000000" pitchFamily="50" charset="-128"/>
                          <a:ea typeface="BIZ UDPゴシック" panose="020B0400000000000000" pitchFamily="50" charset="-128"/>
                        </a:rPr>
                        <a:t>ビジョン推進会議参画事業者による実証実験（水素製造・発電、業務・産業用燃料電池等）を実施中</a:t>
                      </a:r>
                      <a:endParaRPr lang="en-US" altLang="ja-JP" sz="1100"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600"/>
                        </a:spcBef>
                        <a:spcAft>
                          <a:spcPts val="0"/>
                        </a:spcAft>
                        <a:buFont typeface="Wingdings" panose="05000000000000000000" pitchFamily="2" charset="2"/>
                        <a:buNone/>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・国のグリーンイノベーション基金を活用した</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800" u="none" dirty="0">
                          <a:solidFill>
                            <a:schemeClr val="tx1"/>
                          </a:solidFill>
                          <a:latin typeface="BIZ UDPゴシック" panose="020B0400000000000000" pitchFamily="50" charset="-128"/>
                          <a:ea typeface="BIZ UDPゴシック" panose="020B0400000000000000" pitchFamily="50" charset="-128"/>
                        </a:rPr>
                        <a:t>２</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回収や次世代型太陽電池等の研究開発を実施中</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171450" marR="0" lvl="0" indent="-171450" algn="l" defTabSz="959937"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1" lang="en-US" altLang="ja-JP" sz="14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・府、環境省のモデル事業により、既設護岸にブルーカーボン生態系を再生・創出する技術の開発を推進</a:t>
                      </a: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600"/>
                        </a:spcBef>
                        <a:spcAft>
                          <a:spcPts val="0"/>
                        </a:spcAft>
                        <a:buFont typeface="Wingdings" panose="05000000000000000000" pitchFamily="2" charset="2"/>
                        <a:buNone/>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a:t>
                      </a:r>
                      <a:r>
                        <a:rPr lang="ja-JP" altLang="en-US" sz="1300" b="1" dirty="0">
                          <a:solidFill>
                            <a:schemeClr val="tx1"/>
                          </a:solidFill>
                          <a:latin typeface="BIZ UDPゴシック" panose="020B0400000000000000" pitchFamily="50" charset="-128"/>
                          <a:ea typeface="BIZ UDPゴシック" panose="020B0400000000000000" pitchFamily="50" charset="-128"/>
                        </a:rPr>
                        <a:t>万博を契機とした最先端技術の実証・活用</a:t>
                      </a: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600"/>
                        </a:spcBef>
                        <a:spcAft>
                          <a:spcPts val="0"/>
                        </a:spcAft>
                        <a:buFont typeface="Wingdings" panose="05000000000000000000" pitchFamily="2" charset="2"/>
                        <a:buNone/>
                        <a:defRPr/>
                      </a:pPr>
                      <a:r>
                        <a:rPr kumimoji="1" lang="ja-JP" altLang="en-US" sz="1100" u="none" dirty="0">
                          <a:solidFill>
                            <a:schemeClr val="tx1"/>
                          </a:solidFill>
                          <a:latin typeface="BIZ UDPゴシック" panose="020B0400000000000000" pitchFamily="50" charset="-128"/>
                          <a:ea typeface="BIZ UDPゴシック" panose="020B0400000000000000" pitchFamily="50" charset="-128"/>
                        </a:rPr>
                        <a:t>・</a:t>
                      </a:r>
                      <a:r>
                        <a:rPr lang="ja-JP" altLang="en-US" sz="1100" u="none" dirty="0">
                          <a:solidFill>
                            <a:schemeClr val="tx1"/>
                          </a:solidFill>
                          <a:latin typeface="BIZ UDPゴシック" panose="020B0400000000000000" pitchFamily="50" charset="-128"/>
                          <a:ea typeface="BIZ UDPゴシック" panose="020B0400000000000000" pitchFamily="50" charset="-128"/>
                        </a:rPr>
                        <a:t>産学官連携による次世代蓄電池等の製品化に向けた性能向上等の進展</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600"/>
                        </a:spcBef>
                        <a:spcAft>
                          <a:spcPts val="0"/>
                        </a:spcAft>
                        <a:buFont typeface="Wingdings" panose="05000000000000000000" pitchFamily="2" charset="2"/>
                        <a:buNone/>
                        <a:defRPr/>
                      </a:pPr>
                      <a:r>
                        <a:rPr lang="ja-JP" altLang="en-US" sz="1100" u="none" dirty="0">
                          <a:solidFill>
                            <a:schemeClr val="tx1"/>
                          </a:solidFill>
                          <a:latin typeface="BIZ UDPゴシック" panose="020B0400000000000000" pitchFamily="50" charset="-128"/>
                          <a:ea typeface="BIZ UDPゴシック" panose="020B0400000000000000" pitchFamily="50" charset="-128"/>
                        </a:rPr>
                        <a:t>・会場で活用</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する</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800" u="none" dirty="0">
                          <a:solidFill>
                            <a:schemeClr val="tx1"/>
                          </a:solidFill>
                          <a:latin typeface="BIZ UDPゴシック" panose="020B0400000000000000" pitchFamily="50" charset="-128"/>
                          <a:ea typeface="BIZ UDPゴシック" panose="020B0400000000000000" pitchFamily="50" charset="-128"/>
                        </a:rPr>
                        <a:t>２</a:t>
                      </a:r>
                      <a:r>
                        <a:rPr lang="ja-JP" altLang="en-US" sz="1100" u="none" dirty="0">
                          <a:solidFill>
                            <a:schemeClr val="tx1"/>
                          </a:solidFill>
                          <a:latin typeface="BIZ UDPゴシック" panose="020B0400000000000000" pitchFamily="50" charset="-128"/>
                          <a:ea typeface="BIZ UDPゴシック" panose="020B0400000000000000" pitchFamily="50" charset="-128"/>
                        </a:rPr>
                        <a:t>フリー水素の製造、水素発電の実証</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600"/>
                        </a:spcBef>
                        <a:spcAft>
                          <a:spcPts val="0"/>
                        </a:spcAft>
                        <a:buFont typeface="Wingdings" panose="05000000000000000000" pitchFamily="2" charset="2"/>
                        <a:buNone/>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次世代型太陽電池の府域における活用</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600"/>
                        </a:spcBef>
                        <a:spcAft>
                          <a:spcPts val="0"/>
                        </a:spcAft>
                        <a:buFont typeface="Wingdings" panose="05000000000000000000" pitchFamily="2" charset="2"/>
                        <a:buNone/>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・大阪湾奥部におけるブルーカーボン生態系の再生・創出</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600"/>
                        </a:spcBef>
                        <a:spcAft>
                          <a:spcPts val="0"/>
                        </a:spcAft>
                        <a:buFont typeface="Wingdings" panose="05000000000000000000" pitchFamily="2" charset="2"/>
                        <a:buNone/>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□万博で活用した最先端技術の研究開発・実用化</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600"/>
                        </a:spcBef>
                        <a:spcAft>
                          <a:spcPts val="0"/>
                        </a:spcAft>
                        <a:buFont typeface="Wingdings" panose="05000000000000000000" pitchFamily="2" charset="2"/>
                        <a:buNone/>
                      </a:pPr>
                      <a:r>
                        <a:rPr kumimoji="1" lang="ja-JP" altLang="en-US" sz="1100" b="1"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u="none" dirty="0">
                          <a:solidFill>
                            <a:schemeClr val="tx1"/>
                          </a:solidFill>
                          <a:latin typeface="BIZ UDPゴシック" panose="020B0400000000000000" pitchFamily="50" charset="-128"/>
                          <a:ea typeface="BIZ UDPゴシック" panose="020B0400000000000000" pitchFamily="50" charset="-128"/>
                        </a:rPr>
                        <a:t>次世代蓄電池の実用化と電池関連産業の集積を活かしたイノベーション促進・水素発電による電力供給等が開始</a:t>
                      </a:r>
                      <a:endParaRPr kumimoji="1"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600"/>
                        </a:spcBef>
                        <a:spcAft>
                          <a:spcPts val="0"/>
                        </a:spcAft>
                        <a:buFont typeface="Wingdings" panose="05000000000000000000" pitchFamily="2" charset="2"/>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・大気中や排ガス</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から</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800" u="none" dirty="0">
                          <a:solidFill>
                            <a:schemeClr val="tx1"/>
                          </a:solidFill>
                          <a:latin typeface="BIZ UDPゴシック" panose="020B0400000000000000" pitchFamily="50" charset="-128"/>
                          <a:ea typeface="BIZ UDPゴシック" panose="020B0400000000000000" pitchFamily="50" charset="-128"/>
                        </a:rPr>
                        <a:t>２</a:t>
                      </a:r>
                      <a:r>
                        <a:rPr lang="ja-JP" altLang="en-US" sz="1100" u="none" dirty="0">
                          <a:solidFill>
                            <a:schemeClr val="tx1"/>
                          </a:solidFill>
                          <a:latin typeface="BIZ UDPゴシック" panose="020B0400000000000000" pitchFamily="50" charset="-128"/>
                          <a:ea typeface="BIZ UDPゴシック" panose="020B0400000000000000" pitchFamily="50" charset="-128"/>
                        </a:rPr>
                        <a:t>を回収し、地中への貯留や有効活用を行う技術の実用化に向けた研究開発</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600"/>
                        </a:spcBef>
                        <a:spcAft>
                          <a:spcPts val="0"/>
                        </a:spcAft>
                        <a:buFont typeface="Wingdings" panose="05000000000000000000" pitchFamily="2" charset="2"/>
                        <a:buNone/>
                      </a:pPr>
                      <a:r>
                        <a:rPr lang="ja-JP" altLang="en-US" sz="1100" u="none" dirty="0">
                          <a:solidFill>
                            <a:schemeClr val="tx1"/>
                          </a:solidFill>
                          <a:latin typeface="BIZ UDPゴシック" panose="020B0400000000000000" pitchFamily="50" charset="-128"/>
                          <a:ea typeface="BIZ UDPゴシック" panose="020B0400000000000000" pitchFamily="50" charset="-128"/>
                        </a:rPr>
                        <a:t>・次世代型太陽電池が府内事業所や家庭に普及拡大</a:t>
                      </a:r>
                      <a:endParaRPr lang="en-US" altLang="ja-JP" sz="110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600"/>
                        </a:spcBef>
                        <a:spcAft>
                          <a:spcPts val="0"/>
                        </a:spcAft>
                        <a:buFont typeface="Wingdings" panose="05000000000000000000" pitchFamily="2" charset="2"/>
                        <a:buNone/>
                      </a:pPr>
                      <a:r>
                        <a:rPr lang="ja-JP" altLang="en-US" sz="1100" b="0" u="none" dirty="0">
                          <a:solidFill>
                            <a:schemeClr val="tx1"/>
                          </a:solidFill>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ブルーカーボン生態系により府内</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800" u="none" dirty="0">
                          <a:solidFill>
                            <a:schemeClr val="tx1"/>
                          </a:solidFill>
                          <a:latin typeface="BIZ UDPゴシック" panose="020B0400000000000000" pitchFamily="50" charset="-128"/>
                          <a:ea typeface="BIZ UDPゴシック" panose="020B0400000000000000" pitchFamily="50" charset="-128"/>
                        </a:rPr>
                        <a:t>２</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削減に貢献</a:t>
                      </a: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3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3" name="グループ化 22">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25"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p>
          </p:txBody>
        </p:sp>
        <p:sp>
          <p:nvSpPr>
            <p:cNvPr id="2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8" name="グループ化 27"/>
          <p:cNvGrpSpPr/>
          <p:nvPr/>
        </p:nvGrpSpPr>
        <p:grpSpPr>
          <a:xfrm>
            <a:off x="696688" y="3989492"/>
            <a:ext cx="2476423" cy="726602"/>
            <a:chOff x="4883946" y="5135854"/>
            <a:chExt cx="2476423" cy="726602"/>
          </a:xfrm>
        </p:grpSpPr>
        <p:sp>
          <p:nvSpPr>
            <p:cNvPr id="29" name="テキスト ボックス 28">
              <a:extLst>
                <a:ext uri="{FF2B5EF4-FFF2-40B4-BE49-F238E27FC236}">
                  <a16:creationId xmlns:a16="http://schemas.microsoft.com/office/drawing/2014/main" id="{4B540E6E-594E-47B9-9E8F-4484B1258F13}"/>
                </a:ext>
              </a:extLst>
            </p:cNvPr>
            <p:cNvSpPr txBox="1"/>
            <p:nvPr/>
          </p:nvSpPr>
          <p:spPr>
            <a:xfrm>
              <a:off x="6264390" y="5691574"/>
              <a:ext cx="1095979" cy="12941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▲次世代型太陽電池</a:t>
              </a:r>
            </a:p>
          </p:txBody>
        </p:sp>
        <p:pic>
          <p:nvPicPr>
            <p:cNvPr id="30" name="図 29"/>
            <p:cNvPicPr>
              <a:picLocks noChangeAspect="1"/>
            </p:cNvPicPr>
            <p:nvPr/>
          </p:nvPicPr>
          <p:blipFill>
            <a:blip r:embed="rId3"/>
            <a:stretch>
              <a:fillRect/>
            </a:stretch>
          </p:blipFill>
          <p:spPr>
            <a:xfrm>
              <a:off x="4883946" y="5135854"/>
              <a:ext cx="1353059" cy="726602"/>
            </a:xfrm>
            <a:prstGeom prst="rect">
              <a:avLst/>
            </a:prstGeom>
          </p:spPr>
        </p:pic>
      </p:grpSp>
      <p:pic>
        <p:nvPicPr>
          <p:cNvPr id="31" name="図 30" descr="C:\Users\TabuchiKe\AppData\Local\Microsoft\Windows\INetCache\Content.Word\P1070475　ﾜｶﾒ.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371" y="5663712"/>
            <a:ext cx="1088096" cy="816071"/>
          </a:xfrm>
          <a:prstGeom prst="rect">
            <a:avLst/>
          </a:prstGeom>
          <a:noFill/>
          <a:ln>
            <a:noFill/>
          </a:ln>
        </p:spPr>
      </p:pic>
      <p:sp>
        <p:nvSpPr>
          <p:cNvPr id="33" name="テキスト ボックス 32">
            <a:extLst>
              <a:ext uri="{FF2B5EF4-FFF2-40B4-BE49-F238E27FC236}">
                <a16:creationId xmlns:a16="http://schemas.microsoft.com/office/drawing/2014/main" id="{4B540E6E-594E-47B9-9E8F-4484B1258F13}"/>
              </a:ext>
            </a:extLst>
          </p:cNvPr>
          <p:cNvSpPr txBox="1"/>
          <p:nvPr/>
        </p:nvSpPr>
        <p:spPr>
          <a:xfrm>
            <a:off x="1996425" y="6352466"/>
            <a:ext cx="1095979" cy="12941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▲藻場イメージ</a:t>
            </a:r>
          </a:p>
        </p:txBody>
      </p:sp>
      <p:grpSp>
        <p:nvGrpSpPr>
          <p:cNvPr id="35" name="グループ化 34"/>
          <p:cNvGrpSpPr/>
          <p:nvPr/>
        </p:nvGrpSpPr>
        <p:grpSpPr>
          <a:xfrm>
            <a:off x="3618046" y="3819809"/>
            <a:ext cx="2872692" cy="2389384"/>
            <a:chOff x="3372263" y="1559073"/>
            <a:chExt cx="2733331" cy="1787418"/>
          </a:xfrm>
        </p:grpSpPr>
        <p:sp>
          <p:nvSpPr>
            <p:cNvPr id="53" name="正方形/長方形 52">
              <a:extLst>
                <a:ext uri="{FF2B5EF4-FFF2-40B4-BE49-F238E27FC236}">
                  <a16:creationId xmlns:a16="http://schemas.microsoft.com/office/drawing/2014/main" id="{42AB246C-D6C3-4324-A739-9AC17F6C0836}"/>
                </a:ext>
              </a:extLst>
            </p:cNvPr>
            <p:cNvSpPr/>
            <p:nvPr/>
          </p:nvSpPr>
          <p:spPr>
            <a:xfrm>
              <a:off x="3372263" y="1665079"/>
              <a:ext cx="2733331" cy="1681412"/>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36000" defTabSz="930530">
                <a:spcBef>
                  <a:spcPts val="1000"/>
                </a:spcBef>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最先端技術の実証・活用</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54000" indent="-457200" defTabSz="930530">
                <a:spcBef>
                  <a:spcPts val="600"/>
                </a:spcBef>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・次世代蓄電技術を活用した効率的なエネルギーマネジメント</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52388" lvl="0" indent="-104775" defTabSz="930530">
                <a:spcBef>
                  <a:spcPts val="600"/>
                </a:spcBef>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a:t>
              </a:r>
              <a:r>
                <a:rPr lang="en-US" altLang="ja-JP" sz="1100" dirty="0">
                  <a:solidFill>
                    <a:schemeClr val="tx1"/>
                  </a:solidFill>
                  <a:latin typeface="BIZ UDPゴシック" panose="020B0400000000000000" pitchFamily="50" charset="-128"/>
                  <a:ea typeface="BIZ UDPゴシック" panose="020B0400000000000000" pitchFamily="50" charset="-128"/>
                </a:rPr>
                <a:t>CO</a:t>
              </a:r>
              <a:r>
                <a:rPr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フリー水素の活用、水素で発電した電力の利活用</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marL="52388" lvl="0" indent="-104775" defTabSz="930530">
                <a:spcBef>
                  <a:spcPts val="600"/>
                </a:spcBef>
                <a:defRPr/>
              </a:pPr>
              <a:r>
                <a:rPr kumimoji="1" lang="ja-JP" altLang="en-US" sz="1100" dirty="0">
                  <a:solidFill>
                    <a:schemeClr val="tx1"/>
                  </a:solidFill>
                  <a:latin typeface="BIZ UDPゴシック" panose="020B0400000000000000" pitchFamily="50" charset="-128"/>
                  <a:ea typeface="BIZ UDPゴシック" panose="020B0400000000000000" pitchFamily="50" charset="-128"/>
                </a:rPr>
                <a:t>・大気中からの</a:t>
              </a:r>
              <a:r>
                <a:rPr kumimoji="1" lang="en-US" altLang="ja-JP" sz="1100" dirty="0">
                  <a:solidFill>
                    <a:schemeClr val="tx1"/>
                  </a:solidFill>
                  <a:latin typeface="BIZ UDPゴシック" panose="020B0400000000000000" pitchFamily="50" charset="-128"/>
                  <a:ea typeface="BIZ UDPゴシック" panose="020B0400000000000000" pitchFamily="50" charset="-128"/>
                </a:rPr>
                <a:t>CO</a:t>
              </a: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1100" dirty="0">
                  <a:solidFill>
                    <a:schemeClr val="tx1"/>
                  </a:solidFill>
                  <a:latin typeface="BIZ UDPゴシック" panose="020B0400000000000000" pitchFamily="50" charset="-128"/>
                  <a:ea typeface="BIZ UDPゴシック" panose="020B0400000000000000" pitchFamily="50" charset="-128"/>
                </a:rPr>
                <a:t>回収（</a:t>
              </a:r>
              <a:r>
                <a:rPr kumimoji="1" lang="en-US" altLang="ja-JP" sz="1100" dirty="0">
                  <a:solidFill>
                    <a:schemeClr val="tx1"/>
                  </a:solidFill>
                  <a:latin typeface="BIZ UDPゴシック" panose="020B0400000000000000" pitchFamily="50" charset="-128"/>
                  <a:ea typeface="BIZ UDPゴシック" panose="020B0400000000000000" pitchFamily="50" charset="-128"/>
                </a:rPr>
                <a:t>DAC</a:t>
              </a:r>
              <a:r>
                <a:rPr kumimoji="1" lang="ja-JP" altLang="en-US" sz="1100" dirty="0">
                  <a:solidFill>
                    <a:schemeClr val="tx1"/>
                  </a:solidFill>
                  <a:latin typeface="BIZ UDPゴシック" panose="020B0400000000000000" pitchFamily="50" charset="-128"/>
                  <a:ea typeface="BIZ UDPゴシック" panose="020B0400000000000000" pitchFamily="50" charset="-128"/>
                </a:rPr>
                <a:t>）やメタネーションによる活用、次世代型太陽電池をパビリオン等に設置</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72000" lvl="0" indent="-104775" defTabSz="930530">
                <a:spcBef>
                  <a:spcPts val="600"/>
                </a:spcBef>
                <a:defRPr/>
              </a:pPr>
              <a:r>
                <a:rPr kumimoji="1" lang="ja-JP" altLang="en-US" sz="1300" dirty="0">
                  <a:solidFill>
                    <a:schemeClr val="tx1"/>
                  </a:solidFill>
                  <a:latin typeface="BIZ UDPゴシック" panose="020B0400000000000000" pitchFamily="50" charset="-128"/>
                  <a:ea typeface="BIZ UDPゴシック" panose="020B0400000000000000" pitchFamily="50" charset="-128"/>
                </a:rPr>
                <a:t>・</a:t>
              </a:r>
              <a:r>
                <a:rPr kumimoji="1" lang="ja-JP" altLang="en-US" sz="1100" dirty="0">
                  <a:solidFill>
                    <a:schemeClr val="tx1"/>
                  </a:solidFill>
                  <a:latin typeface="BIZ UDPゴシック" panose="020B0400000000000000" pitchFamily="50" charset="-128"/>
                  <a:ea typeface="BIZ UDPゴシック" panose="020B0400000000000000" pitchFamily="50" charset="-128"/>
                </a:rPr>
                <a:t>ブルーカーボン生態系の再生・創出を発信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p:txBody>
        </p:sp>
        <p:sp>
          <p:nvSpPr>
            <p:cNvPr id="54" name="ホームベース 7">
              <a:extLst>
                <a:ext uri="{FF2B5EF4-FFF2-40B4-BE49-F238E27FC236}">
                  <a16:creationId xmlns:a16="http://schemas.microsoft.com/office/drawing/2014/main" id="{E599356E-2B0A-4C96-A1C9-EC52982B4052}"/>
                </a:ext>
              </a:extLst>
            </p:cNvPr>
            <p:cNvSpPr/>
            <p:nvPr/>
          </p:nvSpPr>
          <p:spPr>
            <a:xfrm>
              <a:off x="3372263" y="1559073"/>
              <a:ext cx="1012036" cy="213415"/>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spcBef>
                  <a:spcPts val="800"/>
                </a:spcBef>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grpSp>
      <p:pic>
        <p:nvPicPr>
          <p:cNvPr id="55" name="図 54"/>
          <p:cNvPicPr>
            <a:picLocks noChangeAspect="1"/>
          </p:cNvPicPr>
          <p:nvPr/>
        </p:nvPicPr>
        <p:blipFill>
          <a:blip r:embed="rId5"/>
          <a:stretch>
            <a:fillRect/>
          </a:stretch>
        </p:blipFill>
        <p:spPr>
          <a:xfrm>
            <a:off x="7414136" y="4339856"/>
            <a:ext cx="942975" cy="752475"/>
          </a:xfrm>
          <a:prstGeom prst="rect">
            <a:avLst/>
          </a:prstGeom>
        </p:spPr>
      </p:pic>
      <p:sp>
        <p:nvSpPr>
          <p:cNvPr id="56" name="テキスト ボックス 55">
            <a:extLst>
              <a:ext uri="{FF2B5EF4-FFF2-40B4-BE49-F238E27FC236}">
                <a16:creationId xmlns:a16="http://schemas.microsoft.com/office/drawing/2014/main" id="{CB9FAD70-FAB6-467A-9680-A6234F35643D}"/>
              </a:ext>
            </a:extLst>
          </p:cNvPr>
          <p:cNvSpPr txBox="1"/>
          <p:nvPr/>
        </p:nvSpPr>
        <p:spPr>
          <a:xfrm>
            <a:off x="8367726" y="4919567"/>
            <a:ext cx="737304" cy="15880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▲全固体電池</a:t>
            </a:r>
          </a:p>
        </p:txBody>
      </p:sp>
      <p:pic>
        <p:nvPicPr>
          <p:cNvPr id="57" name="図 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8808" y="5396014"/>
            <a:ext cx="1109995" cy="813179"/>
          </a:xfrm>
          <a:prstGeom prst="rect">
            <a:avLst/>
          </a:prstGeom>
        </p:spPr>
      </p:pic>
      <p:sp>
        <p:nvSpPr>
          <p:cNvPr id="58" name="テキスト ボックス 57">
            <a:extLst>
              <a:ext uri="{FF2B5EF4-FFF2-40B4-BE49-F238E27FC236}">
                <a16:creationId xmlns:a16="http://schemas.microsoft.com/office/drawing/2014/main" id="{4D59AADD-D1E5-4C9A-9DD8-CDF8C780E73A}"/>
              </a:ext>
            </a:extLst>
          </p:cNvPr>
          <p:cNvSpPr txBox="1"/>
          <p:nvPr/>
        </p:nvSpPr>
        <p:spPr>
          <a:xfrm>
            <a:off x="8525163" y="5914236"/>
            <a:ext cx="1336841" cy="309930"/>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▲水素</a:t>
            </a:r>
            <a:r>
              <a:rPr kumimoji="0" lang="en-US" altLang="ja-JP"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CGS</a:t>
            </a:r>
            <a:r>
              <a:rPr kumimoji="0"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実証プラント</a:t>
            </a:r>
            <a:endParaRPr kumimoji="0" lang="en-US" altLang="ja-JP"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（神戸ポートアイランド）</a:t>
            </a:r>
          </a:p>
        </p:txBody>
      </p:sp>
      <p:sp>
        <p:nvSpPr>
          <p:cNvPr id="59" name="正方形/長方形 58"/>
          <p:cNvSpPr/>
          <p:nvPr/>
        </p:nvSpPr>
        <p:spPr>
          <a:xfrm>
            <a:off x="264072" y="6645533"/>
            <a:ext cx="9556257" cy="456792"/>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lvl="0" defTabSz="959937">
              <a:defRPr/>
            </a:pPr>
            <a:r>
              <a:rPr kumimoji="1" lang="ja-JP" altLang="en-US" sz="800" dirty="0">
                <a:solidFill>
                  <a:schemeClr val="tx1"/>
                </a:solidFill>
                <a:latin typeface="BIZ UDPゴシック" panose="020B0400000000000000" pitchFamily="50" charset="-128"/>
                <a:ea typeface="BIZ UDPゴシック" panose="020B0400000000000000" pitchFamily="50" charset="-128"/>
              </a:rPr>
              <a:t>＊</a:t>
            </a:r>
            <a:r>
              <a:rPr kumimoji="1" lang="en-US" altLang="ja-JP" sz="800" strike="sngStrike" dirty="0">
                <a:solidFill>
                  <a:schemeClr val="tx1"/>
                </a:solidFill>
                <a:latin typeface="BIZ UDPゴシック" panose="020B0400000000000000" pitchFamily="50" charset="-128"/>
                <a:ea typeface="BIZ UDPゴシック" panose="020B0400000000000000" pitchFamily="50" charset="-128"/>
              </a:rPr>
              <a:t> </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400" dirty="0">
                <a:solidFill>
                  <a:schemeClr val="tx1"/>
                </a:solidFill>
                <a:latin typeface="BIZ UDPゴシック" panose="020B0400000000000000" pitchFamily="50" charset="-128"/>
                <a:ea typeface="BIZ UDPゴシック" panose="020B0400000000000000" pitchFamily="50" charset="-128"/>
              </a:rPr>
              <a:t>２</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フリー水素</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製造過程</a:t>
            </a:r>
            <a:r>
              <a:rPr kumimoji="1" lang="ja-JP" altLang="en-US" sz="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で</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400" dirty="0">
                <a:solidFill>
                  <a:schemeClr val="tx1"/>
                </a:solidFill>
                <a:latin typeface="BIZ UDPゴシック" panose="020B0400000000000000" pitchFamily="50" charset="-128"/>
                <a:ea typeface="BIZ UDPゴシック" panose="020B0400000000000000" pitchFamily="50" charset="-128"/>
              </a:rPr>
              <a:t>２</a:t>
            </a:r>
            <a:r>
              <a:rPr kumimoji="1" lang="ja-JP" altLang="en-US" sz="8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を排</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出しない水素。　</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エネルギーマネジメント：エネルギーの使用状況を把握した上で、電力需要の低い時間帯に蓄電池を充電し、電力需要の高いピーク時に蓄電池から放電する</a:t>
            </a: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en-US" altLang="ja-JP"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など、エネルギー需要の平準化を行い、最適なエネルギー利用を実現するための活動。　</a:t>
            </a:r>
            <a:r>
              <a:rPr kumimoji="1" lang="en-US" altLang="ja-JP" sz="800" dirty="0">
                <a:solidFill>
                  <a:schemeClr val="tx1"/>
                </a:solidFill>
                <a:latin typeface="BIZ UDPゴシック" panose="020B0400000000000000" pitchFamily="50" charset="-128"/>
                <a:ea typeface="BIZ UDPゴシック" panose="020B0400000000000000" pitchFamily="50" charset="-128"/>
              </a:rPr>
              <a:t>※DAC</a:t>
            </a:r>
            <a:r>
              <a:rPr kumimoji="1" lang="ja-JP" altLang="en-US" sz="800" dirty="0">
                <a:solidFill>
                  <a:schemeClr val="tx1"/>
                </a:solidFill>
                <a:latin typeface="BIZ UDPゴシック" panose="020B0400000000000000" pitchFamily="50" charset="-128"/>
                <a:ea typeface="BIZ UDPゴシック" panose="020B0400000000000000" pitchFamily="50" charset="-128"/>
              </a:rPr>
              <a:t>（</a:t>
            </a:r>
            <a:r>
              <a:rPr kumimoji="1" lang="en-US" altLang="ja-JP" sz="800" dirty="0">
                <a:solidFill>
                  <a:schemeClr val="tx1"/>
                </a:solidFill>
                <a:latin typeface="BIZ UDPゴシック" panose="020B0400000000000000" pitchFamily="50" charset="-128"/>
                <a:ea typeface="BIZ UDPゴシック" panose="020B0400000000000000" pitchFamily="50" charset="-128"/>
              </a:rPr>
              <a:t>Direct Air Capture</a:t>
            </a:r>
            <a:r>
              <a:rPr kumimoji="1" lang="ja-JP" altLang="en-US" sz="800" dirty="0">
                <a:solidFill>
                  <a:schemeClr val="tx1"/>
                </a:solidFill>
                <a:latin typeface="BIZ UDPゴシック" panose="020B0400000000000000" pitchFamily="50" charset="-128"/>
                <a:ea typeface="BIZ UDPゴシック" panose="020B0400000000000000" pitchFamily="50" charset="-128"/>
              </a:rPr>
              <a:t>）：空気中から</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直接</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CO</a:t>
            </a:r>
            <a:r>
              <a:rPr kumimoji="1" lang="ja-JP" altLang="en-US" sz="400" dirty="0">
                <a:solidFill>
                  <a:schemeClr val="tx1"/>
                </a:solidFill>
                <a:latin typeface="BIZ UDPゴシック" panose="020B0400000000000000" pitchFamily="50" charset="-128"/>
                <a:ea typeface="BIZ UDPゴシック" panose="020B0400000000000000" pitchFamily="50" charset="-128"/>
              </a:rPr>
              <a:t>２</a:t>
            </a:r>
            <a:r>
              <a:rPr kumimoji="1" lang="ja-JP" altLang="en-US" sz="800" dirty="0">
                <a:solidFill>
                  <a:schemeClr val="tx1"/>
                </a:solidFill>
                <a:latin typeface="BIZ UDPゴシック" panose="020B0400000000000000" pitchFamily="50" charset="-128"/>
                <a:ea typeface="BIZ UDPゴシック" panose="020B0400000000000000" pitchFamily="50" charset="-128"/>
              </a:rPr>
              <a:t>を回収</a:t>
            </a:r>
            <a:r>
              <a:rPr kumimoji="1" lang="ja-JP" altLang="en-US" sz="800" dirty="0">
                <a:solidFill>
                  <a:prstClr val="black"/>
                </a:solidFill>
                <a:latin typeface="BIZ UDPゴシック" panose="020B0400000000000000" pitchFamily="50" charset="-128"/>
                <a:ea typeface="BIZ UDPゴシック" panose="020B0400000000000000" pitchFamily="50" charset="-128"/>
              </a:rPr>
              <a:t>する技術。 </a:t>
            </a:r>
            <a:endParaRPr kumimoji="1" lang="en-US" altLang="ja-JP" sz="800" dirty="0">
              <a:solidFill>
                <a:prstClr val="black"/>
              </a:solidFill>
              <a:latin typeface="BIZ UDPゴシック" panose="020B0400000000000000" pitchFamily="50" charset="-128"/>
              <a:ea typeface="BIZ UDPゴシック" panose="020B0400000000000000" pitchFamily="50" charset="-128"/>
            </a:endParaRPr>
          </a:p>
          <a:p>
            <a:pPr lvl="0" defTabSz="959937">
              <a:defRPr/>
            </a:pPr>
            <a:r>
              <a:rPr kumimoji="1" lang="ja-JP" altLang="en-US" sz="800" dirty="0">
                <a:solidFill>
                  <a:prstClr val="black"/>
                </a:solidFill>
                <a:latin typeface="BIZ UDPゴシック" panose="020B0400000000000000" pitchFamily="50" charset="-128"/>
                <a:ea typeface="BIZ UDPゴシック" panose="020B0400000000000000" pitchFamily="50" charset="-128"/>
              </a:rPr>
              <a:t>＊メタネーション</a:t>
            </a:r>
            <a:r>
              <a:rPr kumimoji="1" lang="en-US" altLang="ja-JP" sz="800" dirty="0">
                <a:solidFill>
                  <a:prstClr val="black"/>
                </a:solidFill>
                <a:latin typeface="BIZ UDPゴシック" panose="020B0400000000000000" pitchFamily="50" charset="-128"/>
                <a:ea typeface="BIZ UDPゴシック" panose="020B0400000000000000" pitchFamily="50" charset="-128"/>
              </a:rPr>
              <a:t>:</a:t>
            </a:r>
            <a:r>
              <a:rPr kumimoji="1" lang="ja-JP" altLang="en-US" sz="800" dirty="0">
                <a:solidFill>
                  <a:prstClr val="black"/>
                </a:solidFill>
                <a:latin typeface="BIZ UDPゴシック" panose="020B0400000000000000" pitchFamily="50" charset="-128"/>
                <a:ea typeface="BIZ UDPゴシック" panose="020B0400000000000000" pitchFamily="50" charset="-128"/>
              </a:rPr>
              <a:t>水素</a:t>
            </a:r>
            <a:r>
              <a:rPr kumimoji="1" lang="ja-JP" altLang="en-US" sz="800" dirty="0" smtClean="0">
                <a:solidFill>
                  <a:prstClr val="black"/>
                </a:solidFill>
                <a:latin typeface="BIZ UDPゴシック" panose="020B0400000000000000" pitchFamily="50" charset="-128"/>
                <a:ea typeface="BIZ UDPゴシック" panose="020B0400000000000000" pitchFamily="50" charset="-128"/>
              </a:rPr>
              <a:t>と</a:t>
            </a:r>
            <a:r>
              <a:rPr kumimoji="1" lang="en-US" altLang="ja-JP" sz="800" dirty="0" smtClean="0">
                <a:solidFill>
                  <a:prstClr val="black"/>
                </a:solidFill>
                <a:latin typeface="BIZ UDPゴシック" panose="020B0400000000000000" pitchFamily="50" charset="-128"/>
                <a:ea typeface="BIZ UDPゴシック" panose="020B0400000000000000" pitchFamily="50" charset="-128"/>
              </a:rPr>
              <a:t>CO</a:t>
            </a:r>
            <a:r>
              <a:rPr kumimoji="1" lang="ja-JP" altLang="en-US" sz="400" dirty="0">
                <a:solidFill>
                  <a:srgbClr val="FF0000"/>
                </a:solidFill>
                <a:latin typeface="BIZ UDPゴシック" panose="020B0400000000000000" pitchFamily="50" charset="-128"/>
                <a:ea typeface="BIZ UDPゴシック" panose="020B0400000000000000" pitchFamily="50" charset="-128"/>
              </a:rPr>
              <a:t>２</a:t>
            </a:r>
            <a:r>
              <a:rPr kumimoji="1" lang="ja-JP" altLang="en-US" sz="800" dirty="0">
                <a:solidFill>
                  <a:prstClr val="black"/>
                </a:solidFill>
                <a:latin typeface="BIZ UDPゴシック" panose="020B0400000000000000" pitchFamily="50" charset="-128"/>
                <a:ea typeface="BIZ UDPゴシック" panose="020B0400000000000000" pitchFamily="50" charset="-128"/>
              </a:rPr>
              <a:t>から天然ガスの主成分であるメタンを合成する技術。</a:t>
            </a:r>
          </a:p>
        </p:txBody>
      </p:sp>
    </p:spTree>
    <p:extLst>
      <p:ext uri="{BB962C8B-B14F-4D97-AF65-F5344CB8AC3E}">
        <p14:creationId xmlns:p14="http://schemas.microsoft.com/office/powerpoint/2010/main" val="1052132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737752"/>
            <a:ext cx="9759235" cy="2739967"/>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p>
          <a:p>
            <a:pPr marL="180975" lvl="0" indent="-180975" defTabSz="959937">
              <a:defRPr/>
            </a:pPr>
            <a:endParaRPr kumimoji="1" lang="en-US" altLang="ja-JP" sz="600" b="1" dirty="0">
              <a:solidFill>
                <a:srgbClr val="4472C4"/>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カーボンニュートラルを体現する万博の開催</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・万博へのクレジット寄付の全国的な展開　</a:t>
            </a:r>
            <a:r>
              <a:rPr kumimoji="1" lang="ja-JP" altLang="en-US" sz="900" dirty="0">
                <a:solidFill>
                  <a:prstClr val="black"/>
                </a:solidFill>
                <a:latin typeface="游ゴシック" panose="020B0400000000000000" pitchFamily="50" charset="-128"/>
              </a:rPr>
              <a:t>＜府・市・大商・協会＞ </a:t>
            </a:r>
            <a:endParaRPr kumimoji="1" lang="ja-JP" altLang="en-US" sz="1200"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・ポイント制度</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や</a:t>
            </a:r>
            <a:r>
              <a:rPr kumimoji="1" lang="en-US" altLang="ja-JP" sz="1200"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見える</a:t>
            </a:r>
            <a:r>
              <a:rPr kumimoji="1" lang="ja-JP" altLang="en-US" sz="1200" dirty="0">
                <a:solidFill>
                  <a:prstClr val="black"/>
                </a:solidFill>
                <a:latin typeface="BIZ UDPゴシック" panose="020B0400000000000000" pitchFamily="50" charset="-128"/>
                <a:ea typeface="BIZ UDPゴシック" panose="020B0400000000000000" pitchFamily="50" charset="-128"/>
              </a:rPr>
              <a:t>化に</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対する財政・技術支援</a:t>
            </a: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＜府・市・大商・協会＞ </a:t>
            </a:r>
            <a:endParaRPr kumimoji="1" lang="en-US" altLang="ja-JP" sz="900" dirty="0">
              <a:solidFill>
                <a:prstClr val="black"/>
              </a:solidFill>
              <a:latin typeface="游ゴシック" panose="020B0400000000000000" pitchFamily="50" charset="-128"/>
            </a:endParaRPr>
          </a:p>
          <a:p>
            <a:pPr marL="180975" lvl="0" indent="-180975" defTabSz="959937">
              <a:spcBef>
                <a:spcPts val="600"/>
              </a:spcBef>
              <a:defRPr/>
            </a:pP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latin typeface="游ゴシック" panose="020B0400000000000000" pitchFamily="50" charset="-128"/>
            </a:endParaRPr>
          </a:p>
          <a:p>
            <a:pPr marL="180975" lvl="0" indent="-180975" defTabSz="959937">
              <a:defRPr/>
            </a:pPr>
            <a:r>
              <a:rPr kumimoji="1" lang="ja-JP" altLang="en-US" sz="1400" b="1" dirty="0">
                <a:solidFill>
                  <a:prstClr val="black"/>
                </a:solidFill>
                <a:latin typeface="游ゴシック" panose="020B0400000000000000" pitchFamily="50" charset="-128"/>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万博で実践した仕組みの定着や拡大により、府民・事業者の行動変容の加速化</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400" b="1" dirty="0">
                <a:solidFill>
                  <a:srgbClr val="FF0000"/>
                </a:solidFill>
                <a:latin typeface="游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・事業者の設備投資への補助など脱炭素経営への転換を促進するための支援　</a:t>
            </a:r>
            <a:r>
              <a:rPr kumimoji="1" lang="ja-JP" altLang="en-US" sz="900" dirty="0">
                <a:solidFill>
                  <a:prstClr val="black"/>
                </a:solidFill>
                <a:latin typeface="游ゴシック" panose="020B0400000000000000" pitchFamily="50" charset="-128"/>
              </a:rPr>
              <a:t>＜府・市・大商・協会＞</a:t>
            </a: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・ポイント制度</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や</a:t>
            </a:r>
            <a:r>
              <a:rPr kumimoji="1" lang="en-US" altLang="ja-JP" sz="1200" dirty="0">
                <a:solidFill>
                  <a:schemeClr val="tx1"/>
                </a:solidFill>
                <a:latin typeface="BIZ UDPゴシック" panose="020B0400000000000000" pitchFamily="50" charset="-128"/>
                <a:ea typeface="BIZ UDPゴシック" panose="020B0400000000000000" pitchFamily="50" charset="-128"/>
              </a:rPr>
              <a:t>CO</a:t>
            </a:r>
            <a:r>
              <a:rPr kumimoji="1" lang="en-US" altLang="ja-JP" sz="1200" baseline="-25000" dirty="0">
                <a:solidFill>
                  <a:schemeClr val="tx1"/>
                </a:solidFill>
                <a:latin typeface="BIZ UDPゴシック" panose="020B0400000000000000" pitchFamily="50" charset="-128"/>
                <a:ea typeface="BIZ UDPゴシック" panose="020B0400000000000000" pitchFamily="50" charset="-128"/>
              </a:rPr>
              <a:t>2</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見える</a:t>
            </a:r>
            <a:r>
              <a:rPr kumimoji="1" lang="ja-JP" altLang="en-US" sz="1200" dirty="0">
                <a:solidFill>
                  <a:prstClr val="black"/>
                </a:solidFill>
                <a:latin typeface="BIZ UDPゴシック" panose="020B0400000000000000" pitchFamily="50" charset="-128"/>
                <a:ea typeface="BIZ UDPゴシック" panose="020B0400000000000000" pitchFamily="50" charset="-128"/>
              </a:rPr>
              <a:t>化の定着、更なる行動変容を促す取組みへの支援　</a:t>
            </a:r>
            <a:r>
              <a:rPr kumimoji="1" lang="ja-JP" altLang="en-US" sz="900" dirty="0">
                <a:solidFill>
                  <a:prstClr val="black"/>
                </a:solidFill>
                <a:latin typeface="游ゴシック" panose="020B0400000000000000" pitchFamily="50" charset="-128"/>
              </a:rPr>
              <a:t>＜府・市・大商・協会＞ </a:t>
            </a: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373442"/>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経済産業省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環境省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３（２） 　カーボンニュートラル</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～事業者や府民の行動変容</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技術革新だけでは、</a:t>
            </a:r>
            <a:r>
              <a:rPr lang="ja-JP" altLang="en-US" sz="1400" dirty="0">
                <a:latin typeface="BIZ UDPゴシック" panose="020B0400000000000000" pitchFamily="50" charset="-128"/>
                <a:ea typeface="BIZ UDPゴシック" panose="020B0400000000000000" pitchFamily="50" charset="-128"/>
              </a:rPr>
              <a:t>温室効果ガス（ＣＯ</a:t>
            </a:r>
            <a:r>
              <a:rPr lang="ja-JP" altLang="en-US" sz="1050" dirty="0">
                <a:latin typeface="BIZ UDPゴシック" panose="020B0400000000000000" pitchFamily="50" charset="-128"/>
                <a:ea typeface="BIZ UDPゴシック" panose="020B0400000000000000" pitchFamily="50" charset="-128"/>
              </a:rPr>
              <a:t>２ </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排出量の実質ゼロを達成することは困難であり、事業者や府民の行動変容が鍵となる。万博会場での「見える化」の取組みなどを</a:t>
            </a:r>
            <a:r>
              <a:rPr lang="ja-JP" altLang="en-US" sz="1400" dirty="0">
                <a:solidFill>
                  <a:prstClr val="black"/>
                </a:solidFill>
                <a:latin typeface="BIZ UDPゴシック" panose="020B0400000000000000" pitchFamily="50" charset="-128"/>
                <a:ea typeface="BIZ UDPゴシック" panose="020B0400000000000000" pitchFamily="50" charset="-128"/>
              </a:rPr>
              <a:t>契機に、脱炭素経営、脱炭素行動の定着・浸透をめざす。</a:t>
            </a:r>
          </a:p>
        </p:txBody>
      </p:sp>
      <p:sp>
        <p:nvSpPr>
          <p:cNvPr id="26" name="テキスト ボックス 25"/>
          <p:cNvSpPr txBox="1"/>
          <p:nvPr/>
        </p:nvSpPr>
        <p:spPr>
          <a:xfrm>
            <a:off x="179089" y="4688346"/>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684740269"/>
              </p:ext>
            </p:extLst>
          </p:nvPr>
        </p:nvGraphicFramePr>
        <p:xfrm>
          <a:off x="121388" y="5167434"/>
          <a:ext cx="9288000" cy="1270200"/>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u="none" dirty="0" smtClean="0">
                          <a:solidFill>
                            <a:schemeClr val="tx1"/>
                          </a:solidFill>
                          <a:latin typeface="+mn-ea"/>
                        </a:rPr>
                        <a:t>行動変容を促す資源循環のナッジ実証＜経産省＞</a:t>
                      </a:r>
                    </a:p>
                    <a:p>
                      <a:pPr marL="171450" indent="-171450">
                        <a:buFont typeface="Wingdings" panose="05000000000000000000" pitchFamily="2" charset="2"/>
                        <a:buChar char="l"/>
                      </a:pPr>
                      <a:r>
                        <a:rPr kumimoji="1" lang="en-US" altLang="ja-JP" sz="1100" u="none" dirty="0" smtClean="0">
                          <a:solidFill>
                            <a:schemeClr val="tx1"/>
                          </a:solidFill>
                          <a:latin typeface="+mn-ea"/>
                        </a:rPr>
                        <a:t>2030</a:t>
                      </a:r>
                      <a:r>
                        <a:rPr kumimoji="1" lang="ja-JP" altLang="en-US" sz="1100" u="none" dirty="0" smtClean="0">
                          <a:solidFill>
                            <a:schemeClr val="tx1"/>
                          </a:solidFill>
                          <a:latin typeface="+mn-ea"/>
                        </a:rPr>
                        <a:t>年度までに前倒しでカーボン ニュートラルの達成を目指す脱炭素先⾏地域の実現 ＜環境省＞</a:t>
                      </a:r>
                      <a:endParaRPr kumimoji="1" lang="en-US" altLang="ja-JP" sz="1100" u="none" dirty="0" smtClean="0">
                        <a:solidFill>
                          <a:schemeClr val="tx1"/>
                        </a:solidFill>
                        <a:latin typeface="+mn-ea"/>
                      </a:endParaRPr>
                    </a:p>
                    <a:p>
                      <a:pPr marL="171450" indent="-171450">
                        <a:buFont typeface="Wingdings" panose="05000000000000000000" pitchFamily="2" charset="2"/>
                        <a:buChar char="l"/>
                      </a:pPr>
                      <a:r>
                        <a:rPr kumimoji="1" lang="ja-JP" altLang="en-US" sz="1100" u="none" dirty="0" smtClean="0">
                          <a:solidFill>
                            <a:schemeClr val="tx1"/>
                          </a:solidFill>
                          <a:latin typeface="+mn-ea"/>
                        </a:rPr>
                        <a:t>「みどりの食料システム戦略」の実現に向けたプロジェクト</a:t>
                      </a:r>
                      <a:r>
                        <a:rPr kumimoji="1" lang="en-US" altLang="ja-JP" sz="1100" u="none" dirty="0" smtClean="0">
                          <a:solidFill>
                            <a:schemeClr val="tx1"/>
                          </a:solidFill>
                          <a:latin typeface="+mn-ea"/>
                        </a:rPr>
                        <a:t>&lt;</a:t>
                      </a:r>
                      <a:r>
                        <a:rPr kumimoji="1" lang="ja-JP" altLang="en-US" sz="1100" u="none" dirty="0" smtClean="0">
                          <a:solidFill>
                            <a:schemeClr val="tx1"/>
                          </a:solidFill>
                          <a:latin typeface="+mn-ea"/>
                        </a:rPr>
                        <a:t>農水省</a:t>
                      </a:r>
                      <a:r>
                        <a:rPr kumimoji="1" lang="en-US" altLang="ja-JP" sz="1100" u="none" dirty="0" smtClean="0">
                          <a:solidFill>
                            <a:schemeClr val="tx1"/>
                          </a:solidFill>
                          <a:latin typeface="+mn-ea"/>
                        </a:rPr>
                        <a:t>&gt;</a:t>
                      </a:r>
                      <a:endParaRPr kumimoji="1" lang="ja-JP" altLang="en-US" sz="1100" u="none" dirty="0" smtClean="0">
                        <a:solidFill>
                          <a:schemeClr val="tx1"/>
                        </a:solidFill>
                        <a:latin typeface="+mn-ea"/>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Wingdings" panose="05000000000000000000" pitchFamily="2" charset="2"/>
                        <a:buChar char="l"/>
                      </a:pPr>
                      <a:r>
                        <a:rPr kumimoji="1" lang="ja-JP" altLang="en-US" sz="1100" u="none" dirty="0" smtClean="0">
                          <a:solidFill>
                            <a:schemeClr val="tx1"/>
                          </a:solidFill>
                          <a:latin typeface="+mn-ea"/>
                        </a:rPr>
                        <a:t>大阪版カーボンフットプリントの算定方法の検討において国と連携</a:t>
                      </a:r>
                      <a:endParaRPr kumimoji="1" lang="en-US" altLang="ja-JP" sz="1100" u="none" dirty="0" smtClean="0">
                        <a:solidFill>
                          <a:schemeClr val="tx1"/>
                        </a:solidFill>
                        <a:latin typeface="+mn-ea"/>
                      </a:endParaRPr>
                    </a:p>
                    <a:p>
                      <a:pPr marL="171450" indent="-171450">
                        <a:buFont typeface="Wingdings" panose="05000000000000000000" pitchFamily="2" charset="2"/>
                        <a:buChar char="l"/>
                      </a:pPr>
                      <a:r>
                        <a:rPr kumimoji="1" lang="ja-JP" altLang="en-US" sz="1100" u="none" dirty="0" smtClean="0">
                          <a:solidFill>
                            <a:schemeClr val="tx1"/>
                          </a:solidFill>
                          <a:latin typeface="+mn-ea"/>
                        </a:rPr>
                        <a:t>万博における</a:t>
                      </a:r>
                      <a:r>
                        <a:rPr kumimoji="1" lang="en-US" altLang="ja-JP" sz="1100" u="none" dirty="0" smtClean="0">
                          <a:solidFill>
                            <a:schemeClr val="tx1"/>
                          </a:solidFill>
                          <a:latin typeface="+mn-ea"/>
                        </a:rPr>
                        <a:t>CO</a:t>
                      </a:r>
                      <a:r>
                        <a:rPr kumimoji="1" lang="en-US" altLang="ja-JP" sz="1100" u="none" baseline="-25000" dirty="0" smtClean="0">
                          <a:solidFill>
                            <a:schemeClr val="tx1"/>
                          </a:solidFill>
                          <a:latin typeface="+mn-ea"/>
                        </a:rPr>
                        <a:t>2</a:t>
                      </a:r>
                      <a:r>
                        <a:rPr kumimoji="1" lang="ja-JP" altLang="en-US" sz="1100" u="none" dirty="0" smtClean="0">
                          <a:solidFill>
                            <a:schemeClr val="tx1"/>
                          </a:solidFill>
                          <a:latin typeface="+mn-ea"/>
                        </a:rPr>
                        <a:t>排出量をオフセットする仕組みについて国と協議中</a:t>
                      </a:r>
                      <a:endParaRPr kumimoji="1" lang="en-US" altLang="ja-JP" sz="1100" u="none" dirty="0" smtClean="0">
                        <a:solidFill>
                          <a:schemeClr val="tx1"/>
                        </a:solidFill>
                        <a:latin typeface="+mn-ea"/>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986306"/>
                  </a:ext>
                </a:extLst>
              </a:tr>
            </a:tbl>
          </a:graphicData>
        </a:graphic>
      </p:graphicFrame>
    </p:spTree>
    <p:extLst>
      <p:ext uri="{BB962C8B-B14F-4D97-AF65-F5344CB8AC3E}">
        <p14:creationId xmlns:p14="http://schemas.microsoft.com/office/powerpoint/2010/main" val="30908791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29</a:t>
            </a:fld>
            <a:endParaRPr kumimoji="1" lang="ja-JP" altLang="en-US" dirty="0"/>
          </a:p>
        </p:txBody>
      </p:sp>
      <p:sp>
        <p:nvSpPr>
          <p:cNvPr id="18" name="テキスト ボックス 17"/>
          <p:cNvSpPr txBox="1"/>
          <p:nvPr/>
        </p:nvSpPr>
        <p:spPr>
          <a:xfrm>
            <a:off x="203399" y="542902"/>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171266508"/>
              </p:ext>
            </p:extLst>
          </p:nvPr>
        </p:nvGraphicFramePr>
        <p:xfrm>
          <a:off x="280329" y="1603263"/>
          <a:ext cx="9540000" cy="476755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767558">
                <a:tc>
                  <a:txBody>
                    <a:bodyPr/>
                    <a:lstStyle/>
                    <a:p>
                      <a:pPr marL="85725" indent="-85725"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□行動変容のための取組みの推進</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・脱炭素経営宣言登録制度の運用を開始</a:t>
                      </a: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CO</a:t>
                      </a:r>
                      <a:r>
                        <a:rPr lang="en-US" altLang="ja-JP" sz="1100" baseline="-25000" dirty="0" smtClean="0">
                          <a:solidFill>
                            <a:schemeClr val="tx1"/>
                          </a:solidFill>
                          <a:latin typeface="BIZ UDPゴシック" panose="020B0400000000000000" pitchFamily="50" charset="-128"/>
                          <a:ea typeface="BIZ UDPゴシック" panose="020B0400000000000000" pitchFamily="50" charset="-128"/>
                        </a:rPr>
                        <a:t>2</a:t>
                      </a:r>
                      <a:r>
                        <a:rPr lang="ja-JP" altLang="en-US" sz="1100" dirty="0" smtClean="0">
                          <a:solidFill>
                            <a:schemeClr val="tx1"/>
                          </a:solidFill>
                          <a:latin typeface="BIZ UDPゴシック" panose="020B0400000000000000" pitchFamily="50" charset="-128"/>
                          <a:ea typeface="BIZ UDPゴシック" panose="020B0400000000000000" pitchFamily="50" charset="-128"/>
                        </a:rPr>
                        <a:t>削減分のクレジット化し、万博への寄付に</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つなげる事業の推進</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・カーボンフットプリント（</a:t>
                      </a:r>
                      <a:r>
                        <a:rPr lang="en-US" altLang="ja-JP" sz="1100" dirty="0" smtClean="0">
                          <a:solidFill>
                            <a:schemeClr val="tx1"/>
                          </a:solidFill>
                          <a:latin typeface="BIZ UDPゴシック" panose="020B0400000000000000" pitchFamily="50" charset="-128"/>
                          <a:ea typeface="BIZ UDPゴシック" panose="020B0400000000000000" pitchFamily="50" charset="-128"/>
                        </a:rPr>
                        <a:t>CFP</a:t>
                      </a:r>
                      <a:r>
                        <a:rPr lang="ja-JP" altLang="en-US" sz="1100" dirty="0" smtClean="0">
                          <a:solidFill>
                            <a:schemeClr val="tx1"/>
                          </a:solidFill>
                          <a:latin typeface="BIZ UDPゴシック" panose="020B0400000000000000" pitchFamily="50" charset="-128"/>
                          <a:ea typeface="BIZ UDPゴシック" panose="020B0400000000000000" pitchFamily="50" charset="-128"/>
                        </a:rPr>
                        <a:t>）を活用した農産</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品等の</a:t>
                      </a:r>
                      <a:r>
                        <a:rPr lang="en-US" altLang="ja-JP" sz="1100" dirty="0" smtClean="0">
                          <a:solidFill>
                            <a:schemeClr val="tx1"/>
                          </a:solidFill>
                          <a:latin typeface="BIZ UDPゴシック" panose="020B0400000000000000" pitchFamily="50" charset="-128"/>
                          <a:ea typeface="BIZ UDPゴシック" panose="020B0400000000000000" pitchFamily="50" charset="-128"/>
                        </a:rPr>
                        <a:t>CO2</a:t>
                      </a:r>
                      <a:r>
                        <a:rPr lang="ja-JP" altLang="en-US" sz="1100" dirty="0" smtClean="0">
                          <a:solidFill>
                            <a:schemeClr val="tx1"/>
                          </a:solidFill>
                          <a:latin typeface="BIZ UDPゴシック" panose="020B0400000000000000" pitchFamily="50" charset="-128"/>
                          <a:ea typeface="BIZ UDPゴシック" panose="020B0400000000000000" pitchFamily="50" charset="-128"/>
                        </a:rPr>
                        <a:t>見える化</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・環境に配慮した製品、サービスの選択を促す</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取</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組みと</a:t>
                      </a:r>
                      <a:r>
                        <a:rPr lang="ja-JP" altLang="en-US" sz="1100" dirty="0" smtClean="0">
                          <a:solidFill>
                            <a:schemeClr val="tx1"/>
                          </a:solidFill>
                          <a:latin typeface="BIZ UDPゴシック" panose="020B0400000000000000" pitchFamily="50" charset="-128"/>
                          <a:ea typeface="BIZ UDPゴシック" panose="020B0400000000000000" pitchFamily="50" charset="-128"/>
                        </a:rPr>
                        <a:t>ポイント制度の拡大</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indent="0">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85725" indent="-85725">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□行動変容のための取組みの推進</a:t>
                      </a:r>
                    </a:p>
                    <a:p>
                      <a:pPr marL="0" indent="0">
                        <a:lnSpc>
                          <a:spcPct val="100000"/>
                        </a:lnSpc>
                        <a:spcBef>
                          <a:spcPts val="0"/>
                        </a:spcBef>
                        <a:spcAft>
                          <a:spcPts val="0"/>
                        </a:spcAft>
                      </a:pPr>
                      <a:endParaRPr kumimoji="1" lang="en-US" altLang="ja-JP" sz="6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・府域における脱炭素経営と</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投融資の促進</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u="none" dirty="0" smtClean="0">
                          <a:solidFill>
                            <a:schemeClr val="tx1"/>
                          </a:solidFill>
                          <a:latin typeface="BIZ UDPゴシック" panose="020B0400000000000000" pitchFamily="50" charset="-128"/>
                          <a:ea typeface="BIZ UDPゴシック" panose="020B0400000000000000" pitchFamily="50" charset="-128"/>
                        </a:rPr>
                        <a:t>CO2</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排出量の見える化を行う製品の拡大やポイント制度の展開</a:t>
                      </a:r>
                      <a:endParaRPr kumimoji="1"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1" u="none" dirty="0" smtClean="0">
                          <a:solidFill>
                            <a:schemeClr val="tx1"/>
                          </a:solidFill>
                          <a:latin typeface="BIZ UDPゴシック" panose="020B0400000000000000" pitchFamily="50" charset="-128"/>
                          <a:ea typeface="BIZ UDPゴシック" panose="020B0400000000000000" pitchFamily="50" charset="-128"/>
                        </a:rPr>
                        <a:t>・大阪への旅行者の</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CO2</a:t>
                      </a:r>
                      <a:r>
                        <a:rPr kumimoji="1" lang="ja-JP" altLang="en-US" sz="1100" b="1" u="none" dirty="0" smtClean="0">
                          <a:solidFill>
                            <a:schemeClr val="tx1"/>
                          </a:solidFill>
                          <a:latin typeface="BIZ UDPゴシック" panose="020B0400000000000000" pitchFamily="50" charset="-128"/>
                          <a:ea typeface="BIZ UDPゴシック" panose="020B0400000000000000" pitchFamily="50" charset="-128"/>
                        </a:rPr>
                        <a:t>排出量の見える化</a:t>
                      </a: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85725" indent="-85725">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□大阪の脱炭素経営を世界のモデルに</a:t>
                      </a:r>
                      <a:endParaRPr kumimoji="1" lang="en-US" altLang="ja-JP" sz="6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・事業者によるカーボンニュートラルの取組み強化</a:t>
                      </a:r>
                    </a:p>
                    <a:p>
                      <a:pPr marL="85725" indent="-85725">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・事業者による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排出削減対策の積極的な実</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施及びクレジット活用の活性化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・サプライチェーンに連なる広範な裾野の中小事業者へも脱炭素経営が浸透</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・事業者への資金供給手法として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ESG</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投融資が普及</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□脱炭素行動の定着</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・日常生活における幅広い製品やサービス等において、</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排出量を見える化</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CO2</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削減効果の製品表示や価格等への反映が広く普及し、府民による脱炭素に配慮した消費選択行動が浸透</a:t>
                      </a: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1" name="グループ化 20">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22"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5"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26" name="図 25"/>
          <p:cNvPicPr>
            <a:picLocks noChangeAspect="1"/>
          </p:cNvPicPr>
          <p:nvPr/>
        </p:nvPicPr>
        <p:blipFill>
          <a:blip r:embed="rId3"/>
          <a:stretch>
            <a:fillRect/>
          </a:stretch>
        </p:blipFill>
        <p:spPr>
          <a:xfrm>
            <a:off x="928031" y="3464075"/>
            <a:ext cx="1821126" cy="1272361"/>
          </a:xfrm>
          <a:prstGeom prst="rect">
            <a:avLst/>
          </a:prstGeom>
        </p:spPr>
      </p:pic>
      <p:sp>
        <p:nvSpPr>
          <p:cNvPr id="27" name="テキスト ボックス 26">
            <a:extLst>
              <a:ext uri="{FF2B5EF4-FFF2-40B4-BE49-F238E27FC236}">
                <a16:creationId xmlns:a16="http://schemas.microsoft.com/office/drawing/2014/main" id="{4B540E6E-594E-47B9-9E8F-4484B1258F13}"/>
              </a:ext>
            </a:extLst>
          </p:cNvPr>
          <p:cNvSpPr txBox="1"/>
          <p:nvPr/>
        </p:nvSpPr>
        <p:spPr>
          <a:xfrm>
            <a:off x="1324321" y="4945900"/>
            <a:ext cx="1028545" cy="186215"/>
          </a:xfrm>
          <a:prstGeom prst="rect">
            <a:avLst/>
          </a:prstGeom>
          <a:noFill/>
        </p:spPr>
        <p:txBody>
          <a:bodyPr wrap="squar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▲支援体制のイメージ</a:t>
            </a:r>
            <a:endParaRPr kumimoji="0" lang="ja-JP" altLang="en-US" sz="8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grpSp>
        <p:nvGrpSpPr>
          <p:cNvPr id="28" name="グループ化 27"/>
          <p:cNvGrpSpPr/>
          <p:nvPr/>
        </p:nvGrpSpPr>
        <p:grpSpPr>
          <a:xfrm>
            <a:off x="3794285" y="3049991"/>
            <a:ext cx="2412000" cy="2556153"/>
            <a:chOff x="4670899" y="3269881"/>
            <a:chExt cx="2412000" cy="2556153"/>
          </a:xfrm>
        </p:grpSpPr>
        <p:sp>
          <p:nvSpPr>
            <p:cNvPr id="29" name="正方形/長方形 28">
              <a:extLst>
                <a:ext uri="{FF2B5EF4-FFF2-40B4-BE49-F238E27FC236}">
                  <a16:creationId xmlns:a16="http://schemas.microsoft.com/office/drawing/2014/main" id="{42AB246C-D6C3-4324-A739-9AC17F6C0836}"/>
                </a:ext>
              </a:extLst>
            </p:cNvPr>
            <p:cNvSpPr/>
            <p:nvPr/>
          </p:nvSpPr>
          <p:spPr>
            <a:xfrm>
              <a:off x="4670899" y="3484421"/>
              <a:ext cx="2412000" cy="2341613"/>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カーボンニュートラルに向けた行動変容を強く動機づけ</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・会場等で独自の取組みを進め、カーボンニュートラル達成への参加意識を醸成</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975" lvl="0" indent="-180975" defTabSz="930530">
                <a:spcBef>
                  <a:spcPts val="600"/>
                </a:spcBef>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▷府域</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での</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CO</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削減量</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万博</a:t>
              </a:r>
              <a:r>
                <a:rPr kumimoji="1" lang="ja-JP" altLang="en-US" sz="1100" dirty="0">
                  <a:solidFill>
                    <a:schemeClr val="tx1"/>
                  </a:solidFill>
                  <a:latin typeface="BIZ UDPゴシック" panose="020B0400000000000000" pitchFamily="50" charset="-128"/>
                  <a:ea typeface="BIZ UDPゴシック" panose="020B0400000000000000" pitchFamily="50" charset="-128"/>
                </a:rPr>
                <a:t>起因で排出した温室効果ガス</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との</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オフセット</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に活用</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975" marR="0" lvl="0" indent="-180975"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▷会場等での削減効果の見える化とポイント制度の実施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ホームベース 7">
              <a:extLst>
                <a:ext uri="{FF2B5EF4-FFF2-40B4-BE49-F238E27FC236}">
                  <a16:creationId xmlns:a16="http://schemas.microsoft.com/office/drawing/2014/main" id="{E599356E-2B0A-4C96-A1C9-EC52982B4052}"/>
                </a:ext>
              </a:extLst>
            </p:cNvPr>
            <p:cNvSpPr/>
            <p:nvPr/>
          </p:nvSpPr>
          <p:spPr>
            <a:xfrm>
              <a:off x="4670899" y="3269881"/>
              <a:ext cx="1012036" cy="358474"/>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sp>
        <p:nvSpPr>
          <p:cNvPr id="34" name="テキスト ボックス 33"/>
          <p:cNvSpPr txBox="1"/>
          <p:nvPr/>
        </p:nvSpPr>
        <p:spPr>
          <a:xfrm>
            <a:off x="270312" y="6380418"/>
            <a:ext cx="9558559" cy="507831"/>
          </a:xfrm>
          <a:prstGeom prst="rect">
            <a:avLst/>
          </a:prstGeom>
          <a:noFill/>
        </p:spPr>
        <p:txBody>
          <a:bodyPr wrap="square" rtlCol="0">
            <a:spAutoFit/>
          </a:bodyPr>
          <a:lstStyle/>
          <a:p>
            <a:pPr defTabSz="959937">
              <a:defRPr/>
            </a:pP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＊脱炭素</a:t>
            </a:r>
            <a:r>
              <a:rPr kumimoji="1" lang="ja-JP" altLang="en-US" sz="900" dirty="0">
                <a:solidFill>
                  <a:prstClr val="black"/>
                </a:solidFill>
                <a:latin typeface="BIZ UDPゴシック" panose="020B0400000000000000" pitchFamily="50" charset="-128"/>
                <a:ea typeface="BIZ UDPゴシック" panose="020B0400000000000000" pitchFamily="50" charset="-128"/>
              </a:rPr>
              <a:t>経営：脱炭素の考え方を反映させた企業経営</a:t>
            </a: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a:p>
            <a:pPr defTabSz="959937">
              <a:defRPr/>
            </a:pPr>
            <a:r>
              <a:rPr kumimoji="1" lang="ja-JP" altLang="en-US" sz="900" dirty="0">
                <a:solidFill>
                  <a:prstClr val="black"/>
                </a:solidFill>
                <a:latin typeface="BIZ UDPゴシック" panose="020B0400000000000000" pitchFamily="50" charset="-128"/>
                <a:ea typeface="BIZ UDPゴシック" panose="020B0400000000000000" pitchFamily="50" charset="-128"/>
              </a:rPr>
              <a:t>＊</a:t>
            </a:r>
            <a:r>
              <a:rPr kumimoji="1" lang="ja-JP" altLang="en-US" sz="900" dirty="0" smtClean="0">
                <a:solidFill>
                  <a:prstClr val="black"/>
                </a:solidFill>
                <a:latin typeface="BIZ UDPゴシック" panose="020B0400000000000000" pitchFamily="50" charset="-128"/>
                <a:ea typeface="BIZ UDPゴシック" panose="020B0400000000000000" pitchFamily="50" charset="-128"/>
              </a:rPr>
              <a:t>カーボンフットプリント</a:t>
            </a:r>
            <a:r>
              <a:rPr kumimoji="1" lang="ja-JP" altLang="en-US" sz="900" dirty="0">
                <a:solidFill>
                  <a:prstClr val="black"/>
                </a:solidFill>
                <a:latin typeface="BIZ UDPゴシック" panose="020B0400000000000000" pitchFamily="50" charset="-128"/>
                <a:ea typeface="BIZ UDPゴシック" panose="020B0400000000000000" pitchFamily="50" charset="-128"/>
              </a:rPr>
              <a:t>（</a:t>
            </a:r>
            <a:r>
              <a:rPr kumimoji="1" lang="en-US" altLang="ja-JP" sz="900" dirty="0">
                <a:solidFill>
                  <a:prstClr val="black"/>
                </a:solidFill>
                <a:latin typeface="BIZ UDPゴシック" panose="020B0400000000000000" pitchFamily="50" charset="-128"/>
                <a:ea typeface="BIZ UDPゴシック" panose="020B0400000000000000" pitchFamily="50" charset="-128"/>
              </a:rPr>
              <a:t>CFP</a:t>
            </a:r>
            <a:r>
              <a:rPr kumimoji="1" lang="ja-JP" altLang="en-US" sz="900" dirty="0">
                <a:solidFill>
                  <a:prstClr val="black"/>
                </a:solidFill>
                <a:latin typeface="BIZ UDPゴシック" panose="020B0400000000000000" pitchFamily="50" charset="-128"/>
                <a:ea typeface="BIZ UDPゴシック" panose="020B0400000000000000" pitchFamily="50" charset="-128"/>
              </a:rPr>
              <a:t>）：商品やサービスのライフサイクルの各過程で排出される温室効果ガスの量を</a:t>
            </a:r>
            <a:r>
              <a:rPr kumimoji="1" lang="en-US" altLang="ja-JP" sz="900" dirty="0">
                <a:solidFill>
                  <a:prstClr val="black"/>
                </a:solidFill>
                <a:latin typeface="BIZ UDPゴシック" panose="020B0400000000000000" pitchFamily="50" charset="-128"/>
                <a:ea typeface="BIZ UDPゴシック" panose="020B0400000000000000" pitchFamily="50" charset="-128"/>
              </a:rPr>
              <a:t>CO</a:t>
            </a:r>
            <a:r>
              <a:rPr kumimoji="1" lang="ja-JP" altLang="en-US" sz="600" dirty="0">
                <a:solidFill>
                  <a:prstClr val="black"/>
                </a:solidFill>
                <a:latin typeface="BIZ UDPゴシック" panose="020B0400000000000000" pitchFamily="50" charset="-128"/>
                <a:ea typeface="BIZ UDPゴシック" panose="020B0400000000000000" pitchFamily="50" charset="-128"/>
              </a:rPr>
              <a:t>２</a:t>
            </a:r>
            <a:r>
              <a:rPr kumimoji="1" lang="ja-JP" altLang="en-US" sz="900" dirty="0">
                <a:solidFill>
                  <a:prstClr val="black"/>
                </a:solidFill>
                <a:latin typeface="BIZ UDPゴシック" panose="020B0400000000000000" pitchFamily="50" charset="-128"/>
                <a:ea typeface="BIZ UDPゴシック" panose="020B0400000000000000" pitchFamily="50" charset="-128"/>
              </a:rPr>
              <a:t>排出量に換算して表示する仕組み</a:t>
            </a:r>
            <a:endParaRPr kumimoji="1" lang="en-US" altLang="ja-JP" sz="900" dirty="0">
              <a:solidFill>
                <a:prstClr val="black"/>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900" dirty="0">
                <a:solidFill>
                  <a:prstClr val="black"/>
                </a:solidFill>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ESG</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投</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融資：従来の財務情報だけでなく、環境（</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Environment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Social</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）・ガバナンス（</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Governance</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）要素も考慮した</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投資</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9815287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16E0FB0-D25E-419A-84B4-8EDEFC81B60B}"/>
              </a:ext>
            </a:extLst>
          </p:cNvPr>
          <p:cNvSpPr txBox="1"/>
          <p:nvPr/>
        </p:nvSpPr>
        <p:spPr>
          <a:xfrm>
            <a:off x="7213889" y="101748"/>
            <a:ext cx="1513541" cy="6093976"/>
          </a:xfrm>
          <a:prstGeom prst="rect">
            <a:avLst/>
          </a:prstGeom>
          <a:noFill/>
        </p:spPr>
        <p:txBody>
          <a:bodyPr wrap="square">
            <a:spAutoFit/>
          </a:bodyPr>
          <a:lstStyle/>
          <a:p>
            <a:pPr marL="152400" marR="0" lvl="0" indent="-152400" algn="just" defTabSz="457200" rtl="0" eaLnBrk="1" fontAlgn="auto" latinLnBrk="0" hangingPunct="1">
              <a:lnSpc>
                <a:spcPts val="1600"/>
              </a:lnSpc>
              <a:spcBef>
                <a:spcPts val="0"/>
              </a:spcBef>
              <a:spcAft>
                <a:spcPts val="0"/>
              </a:spcAft>
              <a:buClrTx/>
              <a:buSzTx/>
              <a:buFontTx/>
              <a:buNone/>
              <a:tabLst/>
              <a:defRPr/>
            </a:pP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marR="0" lvl="0" indent="-152400" algn="just" defTabSz="457200" rtl="0" eaLnBrk="1" fontAlgn="auto" latinLnBrk="0" hangingPunct="1">
              <a:lnSpc>
                <a:spcPts val="1600"/>
              </a:lnSpc>
              <a:spcBef>
                <a:spcPts val="1200"/>
              </a:spcBef>
              <a:spcAft>
                <a:spcPts val="0"/>
              </a:spcAft>
              <a:buClrTx/>
              <a:buSzTx/>
              <a:buFontTx/>
              <a:buNone/>
              <a:tabLst/>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en-US" altLang="ja-JP" sz="14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６３</a:t>
            </a:r>
            <a:endParaRPr lang="en-US" altLang="ja-JP" sz="1400" b="1" kern="100" noProof="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spcBef>
                <a:spcPts val="1200"/>
              </a:spcBef>
              <a:defRPr/>
            </a:pPr>
            <a:r>
              <a:rPr kumimoji="0" lang="ja-JP" altLang="en-US"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３</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en-US" altLang="ja-JP" sz="14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69</a:t>
            </a: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70</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solidFill>
                <a:srgbClr val="FF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80</a:t>
            </a:r>
          </a:p>
          <a:p>
            <a:pPr marL="152400" indent="-152400" algn="just">
              <a:lnSpc>
                <a:spcPts val="1600"/>
              </a:lnSpc>
              <a:defRPr/>
            </a:pPr>
            <a:r>
              <a:rPr lang="ja-JP" altLang="en-US"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81    </a:t>
            </a:r>
            <a:endParaRPr lang="en-US" altLang="ja-JP" sz="1400" b="1"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endParaRPr lang="en-US" altLang="ja-JP" sz="14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A16E0FB0-D25E-419A-84B4-8EDEFC81B60B}"/>
              </a:ext>
            </a:extLst>
          </p:cNvPr>
          <p:cNvSpPr txBox="1"/>
          <p:nvPr/>
        </p:nvSpPr>
        <p:spPr>
          <a:xfrm>
            <a:off x="749253" y="217862"/>
            <a:ext cx="6668247" cy="6186478"/>
          </a:xfrm>
          <a:prstGeom prst="rect">
            <a:avLst/>
          </a:prstGeom>
          <a:noFill/>
        </p:spPr>
        <p:txBody>
          <a:bodyPr wrap="square">
            <a:noAutofit/>
          </a:bodyPr>
          <a:lstStyle/>
          <a:p>
            <a:pPr marL="152400" marR="0" lvl="0" indent="-152400" defTabSz="457200" rtl="0" eaLnBrk="1" fontAlgn="auto" latinLnBrk="0" hangingPunct="1">
              <a:lnSpc>
                <a:spcPts val="1600"/>
              </a:lnSpc>
              <a:spcBef>
                <a:spcPts val="0"/>
              </a:spcBef>
              <a:spcAft>
                <a:spcPts val="0"/>
              </a:spcAft>
              <a:buClrTx/>
              <a:buSzTx/>
              <a:buFontTx/>
              <a:buNone/>
              <a:tabLst/>
              <a:defRPr/>
            </a:pPr>
            <a:endParaRPr kumimoji="0" lang="en-US" altLang="ja-JP" sz="1600" b="1"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1200"/>
              </a:spcBef>
              <a:defRPr/>
            </a:pPr>
            <a:r>
              <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Ⅲ</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万博会場の整備・運営に</a:t>
            </a:r>
            <a:r>
              <a:rPr lang="ja-JP" altLang="en-US"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あたって</a:t>
            </a:r>
            <a:endParaRPr lang="en-US" altLang="ja-JP" sz="1600" b="1"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nSpc>
                <a:spcPts val="1600"/>
              </a:lnSpc>
              <a:spcBef>
                <a:spcPts val="1200"/>
              </a:spcBef>
              <a:defRPr/>
            </a:pPr>
            <a:r>
              <a:rPr lang="en-US" altLang="ja-JP"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「未来社会ショーケース事業」の</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実現</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（１）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次</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世代ロボットの配置</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ごみの</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削減</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ＸＲ演出、バーチャル万博　　　　</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（４）</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自動</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翻訳システムの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５）　高度な通信環境の整備・充実</a:t>
            </a: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2</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万博の円滑な運営に向けて</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1</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中小企業等の参画促進、木材の利用</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促進</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  防災対策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3</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テロ</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・サイバー等防犯</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対策、雑踏対策などのセキュリティ対策</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感染症</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対策の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強化</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　万博開催期間中の医療人材の確実な確保</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６</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一般</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交通への働きかけ</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TDM</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推進</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（７）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淀川左岸線２期暫定利用整備</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（８）　</a:t>
            </a:r>
            <a:r>
              <a:rPr lang="ja-JP" altLang="en-US" sz="1400" dirty="0">
                <a:latin typeface="BIZ UDPゴシック" panose="020B0400000000000000" pitchFamily="50" charset="-128"/>
                <a:ea typeface="BIZ UDPゴシック" panose="020B0400000000000000" pitchFamily="50" charset="-128"/>
              </a:rPr>
              <a:t>万博開催時の物流交通対策</a:t>
            </a: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９</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400" dirty="0" smtClean="0">
                <a:latin typeface="BIZ UDPゴシック" panose="020B0400000000000000" pitchFamily="50" charset="-128"/>
                <a:ea typeface="BIZ UDPゴシック" panose="020B0400000000000000" pitchFamily="50" charset="-128"/>
              </a:rPr>
              <a:t>万博</a:t>
            </a:r>
            <a:r>
              <a:rPr kumimoji="1" lang="ja-JP" altLang="en-US" sz="1400" dirty="0">
                <a:latin typeface="BIZ UDPゴシック" panose="020B0400000000000000" pitchFamily="50" charset="-128"/>
                <a:ea typeface="BIZ UDPゴシック" panose="020B0400000000000000" pitchFamily="50" charset="-128"/>
              </a:rPr>
              <a:t>公式参加スタッフの宿舎及び輸送手段の確保</a:t>
            </a:r>
            <a:endPar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rPr>
              <a:t>10</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）万博来訪者の</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円滑な輸送体制確保及び輸送における新技術の</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lang="en-US" altLang="ja-JP" sz="14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en-US" altLang="ja-JP"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Ⅳ</a:t>
            </a: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万博を契機とした更なる地域活性化</a:t>
            </a:r>
            <a:endParaRPr lang="en-US" altLang="ja-JP" sz="16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開催に向けた全国的な機運</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醸成</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万博交流イニシアチブの推進</a:t>
            </a:r>
            <a:endParaRPr lang="en-US" altLang="ja-JP"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自治体交流</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観光交流</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教育交流</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文化・スポーツ交流</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　ビジネス・学術交流</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endParaRPr lang="en-US" altLang="ja-JP" sz="14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4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p>
        </p:txBody>
      </p:sp>
    </p:spTree>
    <p:extLst>
      <p:ext uri="{BB962C8B-B14F-4D97-AF65-F5344CB8AC3E}">
        <p14:creationId xmlns:p14="http://schemas.microsoft.com/office/powerpoint/2010/main" val="8914093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2" y="2066765"/>
            <a:ext cx="9759235" cy="183379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プラごみゼロ万博</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を実現し</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、大阪ブルー</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・オーシャン・ビジョンの実現に向け、万博で活用した最先端技術の実用化や、新たな技術開発の</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促進</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・バイオプラスチック製品の技術開発・実証等に対する支援の拡充　</a:t>
            </a:r>
            <a:r>
              <a:rPr kumimoji="1" lang="ja-JP" altLang="en-US" sz="900" dirty="0">
                <a:solidFill>
                  <a:prstClr val="black"/>
                </a:solidFill>
                <a:latin typeface="游ゴシック" panose="020B0400000000000000" pitchFamily="50" charset="-128"/>
              </a:rPr>
              <a:t>＜府・大商・協会＞</a:t>
            </a:r>
            <a:endParaRPr kumimoji="1" lang="en-US" altLang="ja-JP" sz="900" dirty="0">
              <a:solidFill>
                <a:prstClr val="black"/>
              </a:solidFill>
              <a:latin typeface="游ゴシック" panose="020B0400000000000000" pitchFamily="50" charset="-128"/>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先進的なプラスチックごみリサイクル技術の開発・実用化に対する財政・技術支援　</a:t>
            </a:r>
            <a:r>
              <a:rPr kumimoji="1" lang="ja-JP" altLang="en-US" sz="900" dirty="0">
                <a:solidFill>
                  <a:prstClr val="black"/>
                </a:solidFill>
                <a:latin typeface="游ゴシック" panose="020B0400000000000000" pitchFamily="50" charset="-128"/>
              </a:rPr>
              <a:t>＜府・大商・協会＞</a:t>
            </a:r>
          </a:p>
          <a:p>
            <a:pPr marL="180975" lvl="0" indent="-180975" defTabSz="959937">
              <a:spcBef>
                <a:spcPts val="300"/>
              </a:spcBef>
              <a:defRPr/>
            </a:pP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プラごみゼロ万博の実践を通し、その後の行動変容につながる取組みへの支援　</a:t>
            </a:r>
            <a:r>
              <a:rPr kumimoji="1" lang="ja-JP" altLang="en-US" sz="900" dirty="0">
                <a:solidFill>
                  <a:prstClr val="black"/>
                </a:solidFill>
                <a:latin typeface="游ゴシック" panose="020B0400000000000000" pitchFamily="50" charset="-128"/>
              </a:rPr>
              <a:t>＜府・市・大商・協会＞</a:t>
            </a: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674205"/>
            <a:ext cx="4095993"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経済産業省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環境省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３（３）　大阪ブルー・オーシャン・</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ビジョン</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13692"/>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en-US" altLang="ja-JP" sz="1400" dirty="0">
                <a:solidFill>
                  <a:prstClr val="black"/>
                </a:solidFill>
                <a:latin typeface="BIZ UDPゴシック" panose="020B0400000000000000" pitchFamily="50" charset="-128"/>
                <a:ea typeface="BIZ UDPゴシック" panose="020B0400000000000000" pitchFamily="50" charset="-128"/>
              </a:rPr>
              <a:t>G20</a:t>
            </a:r>
            <a:r>
              <a:rPr lang="ja-JP" altLang="en-US" sz="1400" dirty="0">
                <a:solidFill>
                  <a:prstClr val="black"/>
                </a:solidFill>
                <a:latin typeface="BIZ UDPゴシック" panose="020B0400000000000000" pitchFamily="50" charset="-128"/>
                <a:ea typeface="BIZ UDPゴシック" panose="020B0400000000000000" pitchFamily="50" charset="-128"/>
              </a:rPr>
              <a:t>大阪サミットで共有された「大阪ブルー・オーシャン・ビジョン」では、</a:t>
            </a:r>
            <a:r>
              <a:rPr lang="en-US" altLang="ja-JP" sz="1400" dirty="0">
                <a:solidFill>
                  <a:prstClr val="black"/>
                </a:solidFill>
                <a:latin typeface="BIZ UDPゴシック" panose="020B0400000000000000" pitchFamily="50" charset="-128"/>
                <a:ea typeface="BIZ UDPゴシック" panose="020B0400000000000000" pitchFamily="50" charset="-128"/>
              </a:rPr>
              <a:t>2050</a:t>
            </a:r>
            <a:r>
              <a:rPr lang="ja-JP" altLang="en-US" sz="1400" dirty="0">
                <a:solidFill>
                  <a:prstClr val="black"/>
                </a:solidFill>
                <a:latin typeface="BIZ UDPゴシック" panose="020B0400000000000000" pitchFamily="50" charset="-128"/>
                <a:ea typeface="BIZ UDPゴシック" panose="020B0400000000000000" pitchFamily="50" charset="-128"/>
              </a:rPr>
              <a:t>年までに海洋プラスチックごみによる新たな汚染をゼロにすることが掲げられて</a:t>
            </a:r>
            <a:r>
              <a:rPr lang="ja-JP" altLang="en-US" sz="1400" dirty="0" smtClean="0">
                <a:solidFill>
                  <a:prstClr val="black"/>
                </a:solidFill>
                <a:latin typeface="BIZ UDPゴシック" panose="020B0400000000000000" pitchFamily="50" charset="-128"/>
                <a:ea typeface="BIZ UDPゴシック" panose="020B0400000000000000" pitchFamily="50" charset="-128"/>
              </a:rPr>
              <a:t>いる（ </a:t>
            </a:r>
            <a:r>
              <a:rPr lang="en-US" altLang="ja-JP" sz="1400" dirty="0">
                <a:solidFill>
                  <a:prstClr val="black"/>
                </a:solidFill>
                <a:latin typeface="BIZ UDPゴシック" panose="020B0400000000000000" pitchFamily="50" charset="-128"/>
                <a:ea typeface="BIZ UDPゴシック" panose="020B0400000000000000" pitchFamily="50" charset="-128"/>
              </a:rPr>
              <a:t>G7</a:t>
            </a:r>
            <a:r>
              <a:rPr lang="ja-JP" altLang="en-US" sz="1400" dirty="0">
                <a:solidFill>
                  <a:prstClr val="black"/>
                </a:solidFill>
                <a:latin typeface="BIZ UDPゴシック" panose="020B0400000000000000" pitchFamily="50" charset="-128"/>
                <a:ea typeface="BIZ UDPゴシック" panose="020B0400000000000000" pitchFamily="50" charset="-128"/>
              </a:rPr>
              <a:t>札幌気候・エネルギー・環境大臣会合にて上記目標の</a:t>
            </a:r>
            <a:r>
              <a:rPr lang="en-US" altLang="ja-JP" sz="1400" dirty="0">
                <a:solidFill>
                  <a:prstClr val="black"/>
                </a:solidFill>
                <a:latin typeface="BIZ UDPゴシック" panose="020B0400000000000000" pitchFamily="50" charset="-128"/>
                <a:ea typeface="BIZ UDPゴシック" panose="020B0400000000000000" pitchFamily="50" charset="-128"/>
              </a:rPr>
              <a:t>10</a:t>
            </a:r>
            <a:r>
              <a:rPr lang="ja-JP" altLang="en-US" sz="1400" dirty="0">
                <a:solidFill>
                  <a:prstClr val="black"/>
                </a:solidFill>
                <a:latin typeface="BIZ UDPゴシック" panose="020B0400000000000000" pitchFamily="50" charset="-128"/>
                <a:ea typeface="BIZ UDPゴシック" panose="020B0400000000000000" pitchFamily="50" charset="-128"/>
              </a:rPr>
              <a:t>年前倒しに合意</a:t>
            </a:r>
            <a:r>
              <a:rPr lang="ja-JP" altLang="en-US" sz="1400" dirty="0" smtClean="0">
                <a:solidFill>
                  <a:prstClr val="black"/>
                </a:solidFill>
                <a:latin typeface="BIZ UDPゴシック" panose="020B0400000000000000" pitchFamily="50" charset="-128"/>
                <a:ea typeface="BIZ UDPゴシック" panose="020B0400000000000000" pitchFamily="50" charset="-128"/>
              </a:rPr>
              <a:t>）。海</a:t>
            </a:r>
            <a:r>
              <a:rPr lang="ja-JP" altLang="en-US" sz="1400" dirty="0">
                <a:solidFill>
                  <a:prstClr val="black"/>
                </a:solidFill>
                <a:latin typeface="BIZ UDPゴシック" panose="020B0400000000000000" pitchFamily="50" charset="-128"/>
                <a:ea typeface="BIZ UDPゴシック" panose="020B0400000000000000" pitchFamily="50" charset="-128"/>
              </a:rPr>
              <a:t>に囲まれた万博会場において、その達成に向けた先進的な取組みを実践・発信することで、世界の海洋プラスチックごみの削減につなげていく。</a:t>
            </a:r>
          </a:p>
        </p:txBody>
      </p:sp>
      <p:sp>
        <p:nvSpPr>
          <p:cNvPr id="26" name="テキスト ボックス 25"/>
          <p:cNvSpPr txBox="1"/>
          <p:nvPr/>
        </p:nvSpPr>
        <p:spPr>
          <a:xfrm>
            <a:off x="140622" y="4351742"/>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2395944998"/>
              </p:ext>
            </p:extLst>
          </p:nvPr>
        </p:nvGraphicFramePr>
        <p:xfrm>
          <a:off x="179089" y="4809504"/>
          <a:ext cx="9288000" cy="1141770"/>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行動変容を促す資源循環のナッジ実証 ／ 資源循環に関する実証・展示 ／ バイオマス由来の生分解性容器等の循環処理・資源化に関する実証 ／循環に関する展示体験（日本館）＜経産省＞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サーキュラーエコノミー及び大阪ブルー・オーシャン・ビジョンの実現＜環境省＞</a:t>
                      </a: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国が万博において、海洋プラスチックごみ対策の先進事例の発信等を行うことを、府・市、協会と共有</a:t>
                      </a:r>
                      <a:endPar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359148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31</a:t>
            </a:fld>
            <a:endParaRPr kumimoji="1" lang="ja-JP" altLang="en-US" dirty="0"/>
          </a:p>
        </p:txBody>
      </p:sp>
      <p:sp>
        <p:nvSpPr>
          <p:cNvPr id="29" name="テキスト ボックス 28"/>
          <p:cNvSpPr txBox="1"/>
          <p:nvPr/>
        </p:nvSpPr>
        <p:spPr>
          <a:xfrm>
            <a:off x="203399" y="619905"/>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8" name="表 27">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645281555"/>
              </p:ext>
            </p:extLst>
          </p:nvPr>
        </p:nvGraphicFramePr>
        <p:xfrm>
          <a:off x="280329" y="1378674"/>
          <a:ext cx="9540000" cy="476755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767558">
                <a:tc>
                  <a:txBody>
                    <a:bodyPr/>
                    <a:lstStyle/>
                    <a:p>
                      <a:pPr marL="0" indent="0"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□プラスチックごみゼロへの総合対策</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・「おおさかプラスチック対策推進プラットフォーム」を設置し、製造・販売・使用・回収の各段階での対策を実施</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・「新たなペットボトル回収・リサイクルシステム」</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の推進</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□バイオプラスチック製品の研究開発</a:t>
                      </a:r>
                      <a:r>
                        <a:rPr lang="ja-JP" altLang="en-US" sz="1300" b="1" u="none" strike="noStrike" dirty="0" smtClean="0">
                          <a:solidFill>
                            <a:schemeClr val="tx1"/>
                          </a:solidFill>
                          <a:latin typeface="BIZ UDPゴシック" panose="020B0400000000000000" pitchFamily="50" charset="-128"/>
                          <a:ea typeface="BIZ UDPゴシック" panose="020B0400000000000000" pitchFamily="50" charset="-128"/>
                        </a:rPr>
                        <a:t>・ビジネス化</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支援</a:t>
                      </a:r>
                      <a:endParaRPr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・大阪産業技術研究所等で、バイオプラスチック関連の研究開発を実施</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・バイオプラスチック製品のビジネス化を支援</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先進的取組みで大阪が世界のモデルに </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・「おおさかプラスチック対策推進プラットフォー</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ム」モデル事業の府域展開</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・マイボトル・マイ容器利用店舗等の拡充</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・「新たなペットボトル回収・リサイクルシステム」</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の定着</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defRPr/>
                      </a:pPr>
                      <a:endParaRPr lang="en-US" altLang="ja-JP" sz="1800" b="1"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□バイオプラスチック製品への転換の加速</a:t>
                      </a:r>
                      <a:endParaRPr kumimoji="1" lang="en-US" altLang="ja-JP" sz="60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・原材料調達から技術支援、販路開拓まで一貫してサポートし、「大阪プロダクツ」のブランド発信</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□大阪湾に流入するプラごみ半減</a:t>
                      </a:r>
                    </a:p>
                    <a:p>
                      <a:pPr marL="0" indent="0">
                        <a:lnSpc>
                          <a:spcPct val="100000"/>
                        </a:lnSpc>
                        <a:spcBef>
                          <a:spcPts val="0"/>
                        </a:spcBef>
                        <a:spcAft>
                          <a:spcPts val="0"/>
                        </a:spcAft>
                      </a:pP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・万博会場での先進的取組みを府域に拡大</a:t>
                      </a:r>
                    </a:p>
                    <a:p>
                      <a:pPr marL="0" indent="0">
                        <a:lnSpc>
                          <a:spcPct val="100000"/>
                        </a:lnSpc>
                        <a:spcBef>
                          <a:spcPts val="0"/>
                        </a:spcBef>
                        <a:spcAft>
                          <a:spcPts val="0"/>
                        </a:spcAft>
                      </a:pP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・サーキュラーエコノミー（循環経済）への移行に向けた取組み加速</a:t>
                      </a:r>
                      <a:endParaRPr kumimoji="1"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□既存のプラスチック製品製造からの業種転換の拡大</a:t>
                      </a:r>
                      <a:endParaRPr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・大阪プロダクツの製造が増加し、ブランド力による国内外への展開や、ビジネスへの参入拡大を通じて</a:t>
                      </a:r>
                      <a:r>
                        <a:rPr kumimoji="1" lang="ja-JP" altLang="en-US" sz="1100" u="none" dirty="0" smtClean="0">
                          <a:solidFill>
                            <a:schemeClr val="tx1"/>
                          </a:solidFill>
                          <a:latin typeface="BIZ UDPゴシック" panose="020B0400000000000000" pitchFamily="50" charset="-128"/>
                          <a:ea typeface="BIZ UDPゴシック" panose="020B0400000000000000" pitchFamily="50" charset="-128"/>
                        </a:rPr>
                        <a:t>大阪経済の成長をけん引</a:t>
                      </a:r>
                    </a:p>
                    <a:p>
                      <a:pPr marL="185738" marR="0" lvl="0" indent="-185738"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30" name="グループ化 29">
            <a:extLst>
              <a:ext uri="{FF2B5EF4-FFF2-40B4-BE49-F238E27FC236}">
                <a16:creationId xmlns:a16="http://schemas.microsoft.com/office/drawing/2014/main" id="{B1406B80-BB7A-4E81-A06D-8F4FC87D64EF}"/>
              </a:ext>
            </a:extLst>
          </p:cNvPr>
          <p:cNvGrpSpPr/>
          <p:nvPr/>
        </p:nvGrpSpPr>
        <p:grpSpPr>
          <a:xfrm>
            <a:off x="251753" y="997552"/>
            <a:ext cx="9720000" cy="381120"/>
            <a:chOff x="407938" y="886368"/>
            <a:chExt cx="6821672" cy="340159"/>
          </a:xfrm>
          <a:solidFill>
            <a:srgbClr val="953735"/>
          </a:solidFill>
        </p:grpSpPr>
        <p:sp>
          <p:nvSpPr>
            <p:cNvPr id="31"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3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41" name="図 40" descr="おおさかマイボトルパートナーズロゴマーク"/>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260" y="3998684"/>
            <a:ext cx="651674" cy="611929"/>
          </a:xfrm>
          <a:prstGeom prst="rect">
            <a:avLst/>
          </a:prstGeom>
        </p:spPr>
      </p:pic>
      <p:sp>
        <p:nvSpPr>
          <p:cNvPr id="42" name="テキスト ボックス 50" descr="図3-5　マイボトルパートナーズのロゴマークと 府庁内の給水スポット "/>
          <p:cNvSpPr txBox="1"/>
          <p:nvPr/>
        </p:nvSpPr>
        <p:spPr>
          <a:xfrm>
            <a:off x="2065855" y="4637184"/>
            <a:ext cx="1071211" cy="229893"/>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給水スポット設置</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4" name="テキスト ボックス 50" descr="図3-5　マイボトルパートナーズのロゴマークと 府庁内の給水スポット "/>
          <p:cNvSpPr txBox="1"/>
          <p:nvPr/>
        </p:nvSpPr>
        <p:spPr>
          <a:xfrm>
            <a:off x="736555" y="4591338"/>
            <a:ext cx="1334617" cy="378426"/>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▲マイボトル</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・マイ容器の　</a:t>
            </a:r>
            <a:endParaRPr kumimoji="0" lang="en-US" altLang="ja-JP"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algn="l"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利用啓発</a:t>
            </a:r>
            <a:r>
              <a:rPr kumimoji="0" 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 </a:t>
            </a:r>
            <a:endParaRPr kumimoji="0" lang="ja-JP" altLang="en-US" sz="8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pic>
        <p:nvPicPr>
          <p:cNvPr id="45" name="図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1356" y="3981242"/>
            <a:ext cx="611929" cy="611929"/>
          </a:xfrm>
          <a:prstGeom prst="rect">
            <a:avLst/>
          </a:prstGeom>
        </p:spPr>
      </p:pic>
      <p:pic>
        <p:nvPicPr>
          <p:cNvPr id="52" name="図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2592" y="3961997"/>
            <a:ext cx="401351" cy="674182"/>
          </a:xfrm>
          <a:prstGeom prst="rect">
            <a:avLst/>
          </a:prstGeom>
        </p:spPr>
      </p:pic>
      <p:sp>
        <p:nvSpPr>
          <p:cNvPr id="53" name="テキスト ボックス 52"/>
          <p:cNvSpPr txBox="1"/>
          <p:nvPr/>
        </p:nvSpPr>
        <p:spPr>
          <a:xfrm>
            <a:off x="270312" y="6253413"/>
            <a:ext cx="4348275" cy="230832"/>
          </a:xfrm>
          <a:prstGeom prst="rect">
            <a:avLst/>
          </a:prstGeom>
          <a:noFill/>
        </p:spPr>
        <p:txBody>
          <a:bodyPr wrap="square" rtlCol="0">
            <a:spAutoFit/>
          </a:bodyPr>
          <a:lstStyle/>
          <a:p>
            <a:pPr>
              <a:defRPr/>
            </a:pPr>
            <a:r>
              <a:rPr kumimoji="1" lang="ja-JP" altLang="en-US" sz="900" dirty="0">
                <a:latin typeface="BIZ UDPゴシック" panose="020B0400000000000000" pitchFamily="50" charset="-128"/>
                <a:ea typeface="BIZ UDPゴシック" panose="020B0400000000000000" pitchFamily="50" charset="-128"/>
              </a:rPr>
              <a:t>＊</a:t>
            </a:r>
            <a:r>
              <a:rPr kumimoji="1" lang="ja-JP" altLang="en-US" sz="900" dirty="0" smtClean="0">
                <a:latin typeface="BIZ UDPゴシック" panose="020B0400000000000000" pitchFamily="50" charset="-128"/>
                <a:ea typeface="BIZ UDPゴシック" panose="020B0400000000000000" pitchFamily="50" charset="-128"/>
              </a:rPr>
              <a:t>大阪</a:t>
            </a:r>
            <a:r>
              <a:rPr kumimoji="1" lang="ja-JP" altLang="en-US" sz="900" dirty="0">
                <a:latin typeface="BIZ UDPゴシック" panose="020B0400000000000000" pitchFamily="50" charset="-128"/>
                <a:ea typeface="BIZ UDPゴシック" panose="020B0400000000000000" pitchFamily="50" charset="-128"/>
              </a:rPr>
              <a:t>プロダクツ：府内企業のバイオプラスチック</a:t>
            </a:r>
            <a:r>
              <a:rPr kumimoji="1" lang="ja-JP" altLang="en-US" sz="900" dirty="0" smtClean="0">
                <a:latin typeface="BIZ UDPゴシック" panose="020B0400000000000000" pitchFamily="50" charset="-128"/>
                <a:ea typeface="BIZ UDPゴシック" panose="020B0400000000000000" pitchFamily="50" charset="-128"/>
              </a:rPr>
              <a:t>製品</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54" name="正方形/長方形 53">
            <a:extLst>
              <a:ext uri="{FF2B5EF4-FFF2-40B4-BE49-F238E27FC236}">
                <a16:creationId xmlns:a16="http://schemas.microsoft.com/office/drawing/2014/main" id="{42AB246C-D6C3-4324-A739-9AC17F6C0836}"/>
              </a:ext>
            </a:extLst>
          </p:cNvPr>
          <p:cNvSpPr/>
          <p:nvPr/>
        </p:nvSpPr>
        <p:spPr>
          <a:xfrm>
            <a:off x="3805801" y="3998684"/>
            <a:ext cx="2498121" cy="1733516"/>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「大阪ブルー・オーシャン・ビジョン」</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に</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向けた取組みの発信</a:t>
            </a:r>
            <a:endParaRPr kumimoji="1" lang="en-US" altLang="ja-JP"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defTabSz="930530">
              <a:defRPr/>
            </a:pP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・プラごみゼロ万博の実践</a:t>
            </a:r>
            <a:r>
              <a:rPr kumimoji="1" lang="ja-JP" altLang="en-US" sz="1100" dirty="0">
                <a:solidFill>
                  <a:schemeClr val="tx1"/>
                </a:solidFill>
                <a:uFill>
                  <a:solidFill>
                    <a:srgbClr val="FFFF00"/>
                  </a:solidFill>
                </a:uFill>
                <a:latin typeface="BIZ UDPゴシック" panose="020B0400000000000000" pitchFamily="50" charset="-128"/>
                <a:ea typeface="BIZ UDPゴシック" panose="020B0400000000000000" pitchFamily="50" charset="-128"/>
              </a:rPr>
              <a:t>（使い捨て　</a:t>
            </a:r>
            <a:endParaRPr kumimoji="1" lang="en-US" altLang="ja-JP" sz="1100" dirty="0">
              <a:solidFill>
                <a:schemeClr val="tx1"/>
              </a:solidFill>
              <a:uFill>
                <a:solidFill>
                  <a:srgbClr val="FFFF00"/>
                </a:solidFill>
              </a:uFill>
              <a:latin typeface="BIZ UDPゴシック" panose="020B0400000000000000" pitchFamily="50" charset="-128"/>
              <a:ea typeface="BIZ UDPゴシック" panose="020B0400000000000000" pitchFamily="50" charset="-128"/>
            </a:endParaRPr>
          </a:p>
          <a:p>
            <a:pPr defTabSz="930530">
              <a:defRPr/>
            </a:pPr>
            <a:r>
              <a:rPr kumimoji="1" lang="ja-JP" altLang="en-US" sz="1100" dirty="0">
                <a:solidFill>
                  <a:schemeClr val="tx1"/>
                </a:solidFill>
                <a:uFill>
                  <a:solidFill>
                    <a:srgbClr val="FFFF00"/>
                  </a:solidFill>
                </a:uFill>
                <a:latin typeface="BIZ UDPゴシック" panose="020B0400000000000000" pitchFamily="50" charset="-128"/>
                <a:ea typeface="BIZ UDPゴシック" panose="020B0400000000000000" pitchFamily="50" charset="-128"/>
              </a:rPr>
              <a:t>　プラの使用抑制など）</a:t>
            </a: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・大阪プロダクツの展示</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・活用</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、国内外</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への</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発信</a:t>
            </a:r>
            <a:endPar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55" name="ホームベース 7">
            <a:extLst>
              <a:ext uri="{FF2B5EF4-FFF2-40B4-BE49-F238E27FC236}">
                <a16:creationId xmlns:a16="http://schemas.microsoft.com/office/drawing/2014/main" id="{E599356E-2B0A-4C96-A1C9-EC52982B4052}"/>
              </a:ext>
            </a:extLst>
          </p:cNvPr>
          <p:cNvSpPr/>
          <p:nvPr/>
        </p:nvSpPr>
        <p:spPr>
          <a:xfrm>
            <a:off x="3805802" y="3859094"/>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56" name="図 55"/>
          <p:cNvPicPr>
            <a:picLocks noChangeAspect="1"/>
          </p:cNvPicPr>
          <p:nvPr/>
        </p:nvPicPr>
        <p:blipFill>
          <a:blip r:embed="rId6"/>
          <a:stretch>
            <a:fillRect/>
          </a:stretch>
        </p:blipFill>
        <p:spPr>
          <a:xfrm>
            <a:off x="7251395" y="3631983"/>
            <a:ext cx="1781364" cy="1515184"/>
          </a:xfrm>
          <a:prstGeom prst="rect">
            <a:avLst/>
          </a:prstGeom>
        </p:spPr>
      </p:pic>
      <p:sp>
        <p:nvSpPr>
          <p:cNvPr id="57" name="テキスト ボックス 50" descr="図3-5　マイボトルパートナーズのロゴマークと 府庁内の給水スポット "/>
          <p:cNvSpPr txBox="1"/>
          <p:nvPr/>
        </p:nvSpPr>
        <p:spPr>
          <a:xfrm>
            <a:off x="7168019" y="5147169"/>
            <a:ext cx="2168717" cy="195478"/>
          </a:xfrm>
          <a:prstGeom prst="rect">
            <a:avLst/>
          </a:prstGeom>
          <a:noFill/>
          <a:ln w="6350">
            <a:noFill/>
          </a:ln>
        </p:spPr>
        <p:txBody>
          <a:bodyPr rot="0" spcFirstLastPara="0" vert="horz" wrap="square" lIns="35376" tIns="35376" rIns="35376" bIns="35376" numCol="1" spcCol="0" rtlCol="0" fromWordArt="0" anchor="t" anchorCtr="0" forceAA="0" compatLnSpc="1">
            <a:prstTxWarp prst="textNoShape">
              <a:avLst/>
            </a:prstTxWarp>
            <a:noAutofit/>
          </a:bodyPr>
          <a:lstStyle/>
          <a:p>
            <a:pPr marL="0" marR="0" lvl="0" indent="0" algn="ctr" defTabSz="449290" rtl="0" eaLnBrk="1" fontAlgn="auto" latinLnBrk="0" hangingPunct="1">
              <a:lnSpc>
                <a:spcPts val="983"/>
              </a:lnSpc>
              <a:spcBef>
                <a:spcPts val="0"/>
              </a:spcBef>
              <a:spcAft>
                <a:spcPts val="0"/>
              </a:spcAft>
              <a:buClrTx/>
              <a:buSzTx/>
              <a:buFontTx/>
              <a:buNone/>
              <a:tabLst/>
              <a:defRPr/>
            </a:pPr>
            <a:r>
              <a:rPr kumimoji="0" lang="ja-JP" altLang="en-US" sz="800" b="1"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▲サーキュラーエコノミーのイメージ</a:t>
            </a:r>
            <a:endParaRPr kumimoji="0" lang="ja-JP" altLang="en-US" sz="1000" b="1"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8" name="正方形/長方形 57">
            <a:extLst>
              <a:ext uri="{FF2B5EF4-FFF2-40B4-BE49-F238E27FC236}">
                <a16:creationId xmlns:a16="http://schemas.microsoft.com/office/drawing/2014/main" id="{267DB966-648D-4652-8C3C-6B738FCBCC76}"/>
              </a:ext>
            </a:extLst>
          </p:cNvPr>
          <p:cNvSpPr/>
          <p:nvPr/>
        </p:nvSpPr>
        <p:spPr>
          <a:xfrm>
            <a:off x="7106255" y="5395626"/>
            <a:ext cx="2515239" cy="34881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ts val="960"/>
              </a:lnSpc>
              <a:spcBef>
                <a:spcPts val="0"/>
              </a:spcBef>
              <a:spcAft>
                <a:spcPts val="0"/>
              </a:spcAft>
              <a:buClrTx/>
              <a:buSzTx/>
              <a:buFontTx/>
              <a:buNone/>
              <a:tabLst/>
              <a:defRPr/>
            </a:pP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（出典）オランダ</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政府「</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From a linear to a</a:t>
            </a:r>
            <a:r>
              <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0" lang="en-US" altLang="ja-JP"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circular economy</a:t>
            </a:r>
            <a:r>
              <a:rPr kumimoji="0" lang="ja-JP" altLang="en-US" sz="700" b="0" i="0" u="none" strike="noStrike" kern="1200" cap="none" spc="-4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」一部加工</a:t>
            </a:r>
            <a:endParaRPr kumimoji="0" lang="ja-JP" altLang="en-US" sz="700" b="0" i="0" u="none" strike="noStrike" kern="1200" cap="none" spc="-4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テキスト ボックス 20"/>
          <p:cNvSpPr txBox="1"/>
          <p:nvPr/>
        </p:nvSpPr>
        <p:spPr>
          <a:xfrm>
            <a:off x="7940000" y="4112576"/>
            <a:ext cx="503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修理・</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再販売等</a:t>
            </a:r>
          </a:p>
        </p:txBody>
      </p:sp>
      <p:sp>
        <p:nvSpPr>
          <p:cNvPr id="22" name="テキスト ボックス 21"/>
          <p:cNvSpPr txBox="1"/>
          <p:nvPr/>
        </p:nvSpPr>
        <p:spPr>
          <a:xfrm>
            <a:off x="8252377" y="4595885"/>
            <a:ext cx="468434" cy="1846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リユース</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8252377" y="4115131"/>
            <a:ext cx="59608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生産ロスの</a:t>
            </a:r>
            <a:endParaRPr kumimoji="1" lang="en-US" altLang="ja-JP"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再利用等</a:t>
            </a:r>
            <a:endPar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7315027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91788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４　先端技術を駆使した</a:t>
            </a:r>
            <a:r>
              <a:rPr lang="en-US" altLang="ja-JP" sz="4000" dirty="0" smtClean="0">
                <a:solidFill>
                  <a:prstClr val="black"/>
                </a:solidFill>
                <a:latin typeface="BIZ UDPゴシック" panose="020B0400000000000000" pitchFamily="50" charset="-128"/>
                <a:ea typeface="BIZ UDPゴシック" panose="020B0400000000000000" pitchFamily="50" charset="-128"/>
              </a:rPr>
              <a:t/>
            </a:r>
            <a:br>
              <a:rPr lang="en-US" altLang="ja-JP" sz="4000" dirty="0" smtClean="0">
                <a:solidFill>
                  <a:prstClr val="black"/>
                </a:solidFill>
                <a:latin typeface="BIZ UDPゴシック" panose="020B0400000000000000" pitchFamily="50" charset="-128"/>
                <a:ea typeface="BIZ UDPゴシック" panose="020B0400000000000000" pitchFamily="50" charset="-128"/>
              </a:rPr>
            </a:br>
            <a:r>
              <a:rPr lang="ja-JP" altLang="en-US" sz="4000" dirty="0" smtClean="0">
                <a:solidFill>
                  <a:prstClr val="black"/>
                </a:solidFill>
                <a:latin typeface="BIZ UDPゴシック" panose="020B0400000000000000" pitchFamily="50" charset="-128"/>
                <a:ea typeface="BIZ UDPゴシック" panose="020B0400000000000000" pitchFamily="50" charset="-128"/>
              </a:rPr>
              <a:t>　　「スマートシティ」の実現</a:t>
            </a:r>
            <a:r>
              <a:rPr lang="ja-JP" altLang="en-US" sz="4000" dirty="0">
                <a:solidFill>
                  <a:prstClr val="black"/>
                </a:solidFill>
                <a:latin typeface="BIZ UDPゴシック" panose="020B0400000000000000" pitchFamily="50" charset="-128"/>
                <a:ea typeface="BIZ UDPゴシック" panose="020B0400000000000000" pitchFamily="50" charset="-128"/>
              </a:rPr>
              <a:t>や</a:t>
            </a:r>
            <a:endParaRPr lang="en-US" altLang="ja-JP" sz="4000" dirty="0" smtClean="0">
              <a:solidFill>
                <a:prstClr val="black"/>
              </a:solidFill>
              <a:latin typeface="BIZ UDPゴシック" panose="020B0400000000000000" pitchFamily="50" charset="-128"/>
              <a:ea typeface="BIZ UDPゴシック" panose="020B0400000000000000" pitchFamily="50" charset="-128"/>
            </a:endParaRPr>
          </a:p>
          <a:p>
            <a:pPr lvl="0">
              <a:defRPr/>
            </a:pPr>
            <a:r>
              <a:rPr lang="ja-JP" altLang="en-US" sz="4000" dirty="0" smtClean="0">
                <a:solidFill>
                  <a:prstClr val="black"/>
                </a:solidFill>
                <a:latin typeface="BIZ UDPゴシック" panose="020B0400000000000000" pitchFamily="50" charset="-128"/>
                <a:ea typeface="BIZ UDPゴシック" panose="020B0400000000000000" pitchFamily="50" charset="-128"/>
              </a:rPr>
              <a:t>　　スタートアップ</a:t>
            </a:r>
            <a:r>
              <a:rPr lang="ja-JP" altLang="en-US" sz="4000" dirty="0">
                <a:solidFill>
                  <a:prstClr val="black"/>
                </a:solidFill>
                <a:latin typeface="BIZ UDPゴシック" panose="020B0400000000000000" pitchFamily="50" charset="-128"/>
                <a:ea typeface="BIZ UDPゴシック" panose="020B0400000000000000" pitchFamily="50" charset="-128"/>
              </a:rPr>
              <a:t>の創出</a:t>
            </a:r>
            <a:endPar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テキスト ボックス 4"/>
          <p:cNvSpPr txBox="1"/>
          <p:nvPr/>
        </p:nvSpPr>
        <p:spPr>
          <a:xfrm>
            <a:off x="1889915" y="4914900"/>
            <a:ext cx="6300793" cy="176400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latin typeface="BIZ UDPゴシック" panose="020B0400000000000000" pitchFamily="50" charset="-128"/>
                <a:ea typeface="BIZ UDPゴシック" panose="020B0400000000000000" pitchFamily="50" charset="-128"/>
              </a:rPr>
              <a:t>【</a:t>
            </a:r>
            <a:r>
              <a:rPr kumimoji="1" lang="ja-JP" altLang="en-US" sz="1500" dirty="0" smtClean="0">
                <a:latin typeface="BIZ UDPゴシック" panose="020B0400000000000000" pitchFamily="50" charset="-128"/>
                <a:ea typeface="BIZ UDPゴシック" panose="020B0400000000000000" pitchFamily="50" charset="-128"/>
              </a:rPr>
              <a:t>項目</a:t>
            </a:r>
            <a:r>
              <a:rPr kumimoji="1" lang="en-US" altLang="ja-JP" sz="1500" dirty="0" smtClean="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（１） </a:t>
            </a:r>
            <a:r>
              <a:rPr kumimoji="1" lang="ja-JP" altLang="en-US" sz="1500" dirty="0">
                <a:latin typeface="BIZ UDPゴシック" panose="020B0400000000000000" pitchFamily="50" charset="-128"/>
                <a:ea typeface="BIZ UDPゴシック" panose="020B0400000000000000" pitchFamily="50" charset="-128"/>
              </a:rPr>
              <a:t>スマートシティ</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　先端技術を駆使したスマートシティの</a:t>
            </a:r>
            <a:r>
              <a:rPr kumimoji="1" lang="ja-JP" altLang="en-US" sz="1500" dirty="0" smtClean="0">
                <a:latin typeface="BIZ UDPゴシック" panose="020B0400000000000000" pitchFamily="50" charset="-128"/>
                <a:ea typeface="BIZ UDPゴシック" panose="020B0400000000000000" pitchFamily="50" charset="-128"/>
              </a:rPr>
              <a:t>実現</a:t>
            </a:r>
            <a:endParaRPr kumimoji="1" lang="en-US" altLang="ja-JP" sz="1500" dirty="0" smtClean="0">
              <a:latin typeface="BIZ UDPゴシック" panose="020B0400000000000000" pitchFamily="50" charset="-128"/>
              <a:ea typeface="BIZ UDPゴシック" panose="020B0400000000000000" pitchFamily="50" charset="-128"/>
            </a:endParaRPr>
          </a:p>
          <a:p>
            <a:pPr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デジタル</a:t>
            </a:r>
            <a:r>
              <a:rPr kumimoji="1" lang="en-US" altLang="ja-JP" sz="1500" dirty="0" smtClean="0">
                <a:latin typeface="BIZ UDPゴシック" panose="020B0400000000000000" pitchFamily="50" charset="-128"/>
                <a:ea typeface="BIZ UDPゴシック" panose="020B0400000000000000" pitchFamily="50" charset="-128"/>
              </a:rPr>
              <a:t>ID/</a:t>
            </a:r>
            <a:r>
              <a:rPr kumimoji="1" lang="ja-JP" altLang="en-US" sz="1500" dirty="0" smtClean="0">
                <a:latin typeface="BIZ UDPゴシック" panose="020B0400000000000000" pitchFamily="50" charset="-128"/>
                <a:ea typeface="BIZ UDPゴシック" panose="020B0400000000000000" pitchFamily="50" charset="-128"/>
              </a:rPr>
              <a:t>デジタル地域通貨の活用</a:t>
            </a:r>
            <a:endParaRPr kumimoji="1" lang="en-US" altLang="ja-JP"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en-US" altLang="ja-JP" sz="1500" dirty="0" smtClean="0">
                <a:latin typeface="BIZ UDPゴシック" panose="020B0400000000000000" pitchFamily="50" charset="-128"/>
                <a:ea typeface="BIZ UDPゴシック" panose="020B0400000000000000" pitchFamily="50" charset="-128"/>
              </a:rPr>
              <a:t>2</a:t>
            </a:r>
            <a:r>
              <a:rPr kumimoji="1" lang="ja-JP" altLang="en-US" sz="1500" dirty="0" smtClean="0">
                <a:latin typeface="BIZ UDPゴシック" panose="020B0400000000000000" pitchFamily="50" charset="-128"/>
                <a:ea typeface="BIZ UDPゴシック" panose="020B0400000000000000" pitchFamily="50" charset="-128"/>
              </a:rPr>
              <a:t>） バーチャル</a:t>
            </a:r>
            <a:endParaRPr kumimoji="1" lang="ja-JP" altLang="en-US" sz="1500" dirty="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 　・　コモングラウンドの社会</a:t>
            </a:r>
            <a:r>
              <a:rPr kumimoji="1" lang="ja-JP" altLang="en-US" sz="1500" dirty="0" smtClean="0">
                <a:latin typeface="BIZ UDPゴシック" panose="020B0400000000000000" pitchFamily="50" charset="-128"/>
                <a:ea typeface="BIZ UDPゴシック" panose="020B0400000000000000" pitchFamily="50" charset="-128"/>
              </a:rPr>
              <a:t>実装</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３</a:t>
            </a:r>
            <a:r>
              <a:rPr kumimoji="1" lang="ja-JP" altLang="en-US" sz="1500" dirty="0" smtClean="0">
                <a:latin typeface="BIZ UDPゴシック" panose="020B0400000000000000" pitchFamily="50" charset="-128"/>
                <a:ea typeface="BIZ UDPゴシック" panose="020B0400000000000000" pitchFamily="50" charset="-128"/>
              </a:rPr>
              <a:t>） スタートアップ</a:t>
            </a:r>
            <a:endParaRPr kumimoji="1" lang="en-US" altLang="ja-JP" sz="1500" dirty="0">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33</a:t>
            </a:fld>
            <a:endParaRPr kumimoji="1" lang="ja-JP" altLang="en-US" dirty="0"/>
          </a:p>
        </p:txBody>
      </p:sp>
    </p:spTree>
    <p:extLst>
      <p:ext uri="{BB962C8B-B14F-4D97-AF65-F5344CB8AC3E}">
        <p14:creationId xmlns:p14="http://schemas.microsoft.com/office/powerpoint/2010/main" val="4142286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508893"/>
            <a:ext cx="9759235" cy="3291707"/>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先端的サービスの活用による未来都市の実現</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ヘルスケア・モビリティなど先端的サービスの実現に向けた規制改革及び財政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　</a:t>
            </a:r>
            <a:r>
              <a:rPr kumimoji="1" lang="ja-JP" altLang="en-US" sz="900" dirty="0" smtClean="0">
                <a:solidFill>
                  <a:schemeClr val="tx1"/>
                </a:solidFill>
                <a:latin typeface="+mn-ea"/>
              </a:rPr>
              <a:t>＜</a:t>
            </a:r>
            <a:r>
              <a:rPr kumimoji="1" lang="ja-JP" altLang="en-US" sz="900" dirty="0">
                <a:solidFill>
                  <a:schemeClr val="tx1"/>
                </a:solidFill>
                <a:latin typeface="+mn-ea"/>
              </a:rPr>
              <a:t>府＞ </a:t>
            </a:r>
            <a:r>
              <a:rPr kumimoji="1" lang="en-US" altLang="ja-JP" sz="1200" dirty="0">
                <a:solidFill>
                  <a:prstClr val="black"/>
                </a:solidFill>
                <a:latin typeface="BIZ UDPゴシック" panose="020B0400000000000000" pitchFamily="50" charset="-128"/>
                <a:ea typeface="BIZ UDPゴシック" panose="020B0400000000000000" pitchFamily="50" charset="-128"/>
              </a:rPr>
              <a:t/>
            </a:r>
            <a:br>
              <a:rPr kumimoji="1" lang="en-US" altLang="ja-JP" sz="1200" dirty="0">
                <a:solidFill>
                  <a:prstClr val="black"/>
                </a:solidFill>
                <a:latin typeface="BIZ UDPゴシック" panose="020B0400000000000000" pitchFamily="50" charset="-128"/>
                <a:ea typeface="BIZ UDPゴシック" panose="020B0400000000000000" pitchFamily="50" charset="-128"/>
              </a:rPr>
            </a:b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万博会場内外での高度な通信環境の整備・充実（５</a:t>
            </a:r>
            <a:r>
              <a:rPr kumimoji="1" lang="en-US" altLang="ja-JP" sz="1200" dirty="0">
                <a:solidFill>
                  <a:prstClr val="black"/>
                </a:solidFill>
                <a:latin typeface="BIZ UDPゴシック" panose="020B0400000000000000" pitchFamily="50" charset="-128"/>
                <a:ea typeface="BIZ UDPゴシック" panose="020B0400000000000000" pitchFamily="50" charset="-128"/>
              </a:rPr>
              <a:t>G</a:t>
            </a:r>
            <a:r>
              <a:rPr kumimoji="1" lang="ja-JP" altLang="en-US" sz="1200" dirty="0" err="1">
                <a:solidFill>
                  <a:prstClr val="black"/>
                </a:solidFill>
                <a:latin typeface="BIZ UDPゴシック" panose="020B0400000000000000" pitchFamily="50" charset="-128"/>
                <a:ea typeface="BIZ UDPゴシック" panose="020B0400000000000000" pitchFamily="50" charset="-128"/>
              </a:rPr>
              <a:t>の整</a:t>
            </a:r>
            <a:r>
              <a:rPr kumimoji="1" lang="ja-JP" altLang="en-US" sz="1200" dirty="0">
                <a:solidFill>
                  <a:prstClr val="black"/>
                </a:solidFill>
                <a:latin typeface="BIZ UDPゴシック" panose="020B0400000000000000" pitchFamily="50" charset="-128"/>
                <a:ea typeface="BIZ UDPゴシック" panose="020B0400000000000000" pitchFamily="50" charset="-128"/>
              </a:rPr>
              <a:t>備に向けた通信事業者への働きかけなど及び各研究施設等と万博会場を結ぶ</a:t>
            </a: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高速大容量の専用線やローカル５</a:t>
            </a:r>
            <a:r>
              <a:rPr kumimoji="1" lang="en-US" altLang="ja-JP" sz="1200" dirty="0">
                <a:solidFill>
                  <a:prstClr val="black"/>
                </a:solidFill>
                <a:latin typeface="BIZ UDPゴシック" panose="020B0400000000000000" pitchFamily="50" charset="-128"/>
                <a:ea typeface="BIZ UDPゴシック" panose="020B0400000000000000" pitchFamily="50" charset="-128"/>
              </a:rPr>
              <a:t>G</a:t>
            </a:r>
            <a:r>
              <a:rPr kumimoji="1" lang="ja-JP" altLang="en-US" sz="1200" dirty="0">
                <a:solidFill>
                  <a:prstClr val="black"/>
                </a:solidFill>
                <a:latin typeface="BIZ UDPゴシック" panose="020B0400000000000000" pitchFamily="50" charset="-128"/>
                <a:ea typeface="BIZ UDPゴシック" panose="020B0400000000000000" pitchFamily="50" charset="-128"/>
              </a:rPr>
              <a:t>基地局の設置費用の補助等）　</a:t>
            </a:r>
            <a:r>
              <a:rPr kumimoji="1" lang="ja-JP" altLang="en-US" sz="900" dirty="0">
                <a:solidFill>
                  <a:prstClr val="black"/>
                </a:solidFill>
                <a:latin typeface="游ゴシック" panose="020B0400000000000000" pitchFamily="50" charset="-128"/>
              </a:rPr>
              <a:t>＜府・関経連・大商＞ </a:t>
            </a:r>
            <a:endParaRPr kumimoji="1" lang="ja-JP" altLang="en-US" sz="1200" dirty="0">
              <a:solidFill>
                <a:prstClr val="black"/>
              </a:solidFill>
              <a:latin typeface="BIZ UDPゴシック" panose="020B0400000000000000" pitchFamily="50" charset="-128"/>
              <a:ea typeface="BIZ UDPゴシック" panose="020B0400000000000000" pitchFamily="50" charset="-128"/>
            </a:endParaRPr>
          </a:p>
          <a:p>
            <a:pPr marL="365125" lvl="0" indent="-36512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・大阪</a:t>
            </a:r>
            <a:r>
              <a:rPr kumimoji="1" lang="ja-JP" altLang="en-US" sz="1200" dirty="0">
                <a:solidFill>
                  <a:prstClr val="black"/>
                </a:solidFill>
                <a:latin typeface="BIZ UDPゴシック" panose="020B0400000000000000" pitchFamily="50" charset="-128"/>
                <a:ea typeface="BIZ UDPゴシック" panose="020B0400000000000000" pitchFamily="50" charset="-128"/>
              </a:rPr>
              <a:t>広域データ連携基盤（</a:t>
            </a:r>
            <a:r>
              <a:rPr kumimoji="1" lang="en-US" altLang="ja-JP" sz="1200" dirty="0">
                <a:solidFill>
                  <a:prstClr val="black"/>
                </a:solidFill>
                <a:latin typeface="BIZ UDPゴシック" panose="020B0400000000000000" pitchFamily="50" charset="-128"/>
                <a:ea typeface="BIZ UDPゴシック" panose="020B0400000000000000" pitchFamily="50" charset="-128"/>
              </a:rPr>
              <a:t>ORDEN</a:t>
            </a:r>
            <a:r>
              <a:rPr kumimoji="1" lang="ja-JP" altLang="en-US" sz="1200" dirty="0">
                <a:solidFill>
                  <a:prstClr val="black"/>
                </a:solidFill>
                <a:latin typeface="BIZ UDPゴシック" panose="020B0400000000000000" pitchFamily="50" charset="-128"/>
                <a:ea typeface="BIZ UDPゴシック" panose="020B0400000000000000" pitchFamily="50" charset="-128"/>
              </a:rPr>
              <a:t>）の機能拡充のための財政</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支援及び</a:t>
            </a:r>
            <a:r>
              <a:rPr kumimoji="1" lang="ja-JP" altLang="en-US" sz="1200" dirty="0">
                <a:solidFill>
                  <a:prstClr val="black"/>
                </a:solidFill>
                <a:latin typeface="BIZ UDPゴシック" panose="020B0400000000000000" pitchFamily="50" charset="-128"/>
                <a:ea typeface="BIZ UDPゴシック" panose="020B0400000000000000" pitchFamily="50" charset="-128"/>
              </a:rPr>
              <a:t>データ標準化に向けた政府による指針策定や官民挙げての推進　</a:t>
            </a:r>
            <a:r>
              <a:rPr kumimoji="1" lang="ja-JP" altLang="en-US" sz="900" dirty="0">
                <a:solidFill>
                  <a:prstClr val="black"/>
                </a:solidFill>
                <a:latin typeface="游ゴシック" panose="020B0400000000000000" pitchFamily="50" charset="-128"/>
              </a:rPr>
              <a:t>＜府・関経連・大商＞  </a:t>
            </a:r>
            <a:endParaRPr kumimoji="1" lang="en-US" altLang="ja-JP" sz="900" dirty="0" smtClean="0">
              <a:solidFill>
                <a:prstClr val="black"/>
              </a:solidFill>
              <a:latin typeface="游ゴシック" panose="020B0400000000000000" pitchFamily="50" charset="-128"/>
            </a:endParaRPr>
          </a:p>
          <a:p>
            <a:pPr marL="180975" lvl="0" indent="-180975" defTabSz="959937">
              <a:spcBef>
                <a:spcPts val="600"/>
              </a:spcBef>
              <a:defRPr/>
            </a:pPr>
            <a:endParaRPr kumimoji="1" lang="en-US" altLang="ja-JP" sz="900" b="1" u="sng"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p>
          <a:p>
            <a:pPr marL="180975" lvl="0" indent="-180975" defTabSz="959937">
              <a:defRPr/>
            </a:pPr>
            <a:endParaRPr kumimoji="1" lang="en-US" altLang="ja-JP" sz="600" b="1" dirty="0">
              <a:solidFill>
                <a:prstClr val="black"/>
              </a:solidFill>
              <a:latin typeface="游ゴシック" panose="020B0400000000000000" pitchFamily="50" charset="-128"/>
            </a:endParaRPr>
          </a:p>
          <a:p>
            <a:pPr marL="180975" lvl="0" indent="-180975" defTabSz="959937">
              <a:defRPr/>
            </a:pPr>
            <a:r>
              <a:rPr kumimoji="1" lang="ja-JP" altLang="en-US" sz="1400" b="1" dirty="0">
                <a:solidFill>
                  <a:prstClr val="black"/>
                </a:solidFill>
                <a:latin typeface="游ゴシック" panose="020B0400000000000000" pitchFamily="50" charset="-128"/>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スーパーシティ構想の実現に向け、万博で活用した先端的サービスの府域展開やサービスの高度化</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400" b="1" dirty="0">
                <a:solidFill>
                  <a:srgbClr val="FF0000"/>
                </a:solidFill>
                <a:latin typeface="游ゴシック" panose="020B0400000000000000" pitchFamily="50" charset="-128"/>
              </a:rPr>
              <a:t>      </a:t>
            </a:r>
            <a:r>
              <a:rPr kumimoji="1" lang="ja-JP" altLang="en-US" sz="1200" dirty="0">
                <a:solidFill>
                  <a:prstClr val="black"/>
                </a:solidFill>
                <a:latin typeface="BIZ UDPゴシック" panose="020B0400000000000000" pitchFamily="50" charset="-128"/>
                <a:ea typeface="BIZ UDPゴシック" panose="020B0400000000000000" pitchFamily="50" charset="-128"/>
              </a:rPr>
              <a:t>・スーパーシティ構想の実現に</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向けた規制改革及び</a:t>
            </a:r>
            <a:r>
              <a:rPr kumimoji="1" lang="ja-JP" altLang="en-US" sz="1200" dirty="0">
                <a:solidFill>
                  <a:prstClr val="black"/>
                </a:solidFill>
                <a:latin typeface="BIZ UDPゴシック" panose="020B0400000000000000" pitchFamily="50" charset="-128"/>
                <a:ea typeface="BIZ UDPゴシック" panose="020B0400000000000000" pitchFamily="50" charset="-128"/>
              </a:rPr>
              <a:t>財政支援　</a:t>
            </a:r>
            <a:r>
              <a:rPr kumimoji="1" lang="ja-JP" altLang="en-US" sz="900" dirty="0">
                <a:solidFill>
                  <a:prstClr val="black"/>
                </a:solidFill>
                <a:latin typeface="游ゴシック" panose="020B0400000000000000" pitchFamily="50" charset="-128"/>
              </a:rPr>
              <a:t>＜府・市・関経連・大商・協会＞</a:t>
            </a:r>
            <a:endParaRPr kumimoji="1" lang="ja-JP" altLang="en-US" sz="1200"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夢洲コンストラクションに関わる法規制等の緩和や財政支援、</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決済</a:t>
            </a:r>
            <a:r>
              <a:rPr kumimoji="1" lang="ja-JP" altLang="en-US" sz="1200" dirty="0">
                <a:solidFill>
                  <a:prstClr val="black"/>
                </a:solidFill>
                <a:latin typeface="BIZ UDPゴシック" panose="020B0400000000000000" pitchFamily="50" charset="-128"/>
                <a:ea typeface="BIZ UDPゴシック" panose="020B0400000000000000" pitchFamily="50" charset="-128"/>
              </a:rPr>
              <a:t>データとウェルネス関連データによる新サービス提供などに必要な規制 </a:t>
            </a:r>
            <a:endParaRPr kumimoji="1" lang="en-US" altLang="ja-JP" sz="1200"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緩和や実証支援、関西</a:t>
            </a:r>
            <a:r>
              <a:rPr kumimoji="1" lang="en-US" altLang="ja-JP" sz="120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200" dirty="0">
                <a:solidFill>
                  <a:schemeClr val="tx1"/>
                </a:solidFill>
                <a:latin typeface="BIZ UDPゴシック" panose="020B0400000000000000" pitchFamily="50" charset="-128"/>
                <a:ea typeface="BIZ UDPゴシック" panose="020B0400000000000000" pitchFamily="50" charset="-128"/>
              </a:rPr>
              <a:t>の展開とコモングラウンドの社会実装に関わる法規制等の緩和や財政支援など</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200"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200" dirty="0" smtClean="0">
                <a:solidFill>
                  <a:schemeClr val="tx1"/>
                </a:solidFill>
                <a:latin typeface="BIZ UDPゴシック" panose="020B0400000000000000" pitchFamily="50" charset="-128"/>
                <a:ea typeface="BIZ UDPゴシック" panose="020B0400000000000000" pitchFamily="50" charset="-128"/>
              </a:rPr>
            </a:br>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・大阪広域データ連携</a:t>
            </a:r>
            <a:r>
              <a:rPr kumimoji="1" lang="ja-JP" altLang="en-US" sz="1200" dirty="0">
                <a:solidFill>
                  <a:schemeClr val="tx1"/>
                </a:solidFill>
                <a:latin typeface="BIZ UDPゴシック" panose="020B0400000000000000" pitchFamily="50" charset="-128"/>
                <a:ea typeface="BIZ UDPゴシック" panose="020B0400000000000000" pitchFamily="50" charset="-128"/>
              </a:rPr>
              <a:t>基盤（</a:t>
            </a:r>
            <a:r>
              <a:rPr kumimoji="1" lang="en-US" altLang="ja-JP" sz="1200" dirty="0">
                <a:solidFill>
                  <a:schemeClr val="tx1"/>
                </a:solidFill>
                <a:latin typeface="BIZ UDPゴシック" panose="020B0400000000000000" pitchFamily="50" charset="-128"/>
                <a:ea typeface="BIZ UDPゴシック" panose="020B0400000000000000" pitchFamily="50" charset="-128"/>
              </a:rPr>
              <a:t>ORDEN)</a:t>
            </a:r>
            <a:r>
              <a:rPr kumimoji="1" lang="ja-JP" altLang="en-US" sz="1200" dirty="0">
                <a:solidFill>
                  <a:schemeClr val="tx1"/>
                </a:solidFill>
                <a:latin typeface="BIZ UDPゴシック" panose="020B0400000000000000" pitchFamily="50" charset="-128"/>
                <a:ea typeface="BIZ UDPゴシック" panose="020B0400000000000000" pitchFamily="50" charset="-128"/>
              </a:rPr>
              <a:t>の機能拡充のための財政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　</a:t>
            </a:r>
            <a:r>
              <a:rPr kumimoji="1" lang="ja-JP" altLang="en-US" sz="900" dirty="0" smtClean="0">
                <a:solidFill>
                  <a:schemeClr val="tx1"/>
                </a:solidFill>
                <a:latin typeface="+mn-ea"/>
              </a:rPr>
              <a:t>＜</a:t>
            </a:r>
            <a:r>
              <a:rPr kumimoji="1" lang="ja-JP" altLang="en-US" sz="900" dirty="0">
                <a:solidFill>
                  <a:schemeClr val="tx1"/>
                </a:solidFill>
                <a:latin typeface="+mn-ea"/>
              </a:rPr>
              <a:t>府＞ </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180731"/>
            <a:ext cx="55066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内閣府、デジタル庁、総務省</a:t>
            </a:r>
            <a:r>
              <a:rPr kumimoji="1" lang="ja-JP" altLang="en-US" sz="1100" dirty="0" smtClean="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schemeClr val="bg1"/>
                </a:solidFill>
                <a:latin typeface="BIZ UDPゴシック" panose="020B0400000000000000" pitchFamily="50" charset="-128"/>
                <a:ea typeface="BIZ UDPゴシック" panose="020B0400000000000000" pitchFamily="50" charset="-128"/>
              </a:rPr>
              <a:t>４（１）　スマートシティ</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～先端技術を駆使したスマートシティの実現</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40491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健康寿命の延伸や生活利便性の向上など、様々な課題解決に向けては、最先端技術の開発や新たなサービスを活用していくことが必要。万博における様々な実証の成果を未来に継承して、住民の</a:t>
            </a:r>
            <a:r>
              <a:rPr lang="en-US" altLang="ja-JP" sz="1400" dirty="0">
                <a:solidFill>
                  <a:prstClr val="black"/>
                </a:solidFill>
                <a:latin typeface="BIZ UDPゴシック" panose="020B0400000000000000" pitchFamily="50" charset="-128"/>
                <a:ea typeface="BIZ UDPゴシック" panose="020B0400000000000000" pitchFamily="50" charset="-128"/>
              </a:rPr>
              <a:t>QOL</a:t>
            </a:r>
            <a:r>
              <a:rPr lang="ja-JP" altLang="en-US" sz="1400" dirty="0">
                <a:solidFill>
                  <a:prstClr val="black"/>
                </a:solidFill>
                <a:latin typeface="BIZ UDPゴシック" panose="020B0400000000000000" pitchFamily="50" charset="-128"/>
                <a:ea typeface="BIZ UDPゴシック" panose="020B0400000000000000" pitchFamily="50" charset="-128"/>
              </a:rPr>
              <a:t>向上につながるスマートシティを実現することにより、大阪・関西だけでなくわが国の</a:t>
            </a:r>
            <a:r>
              <a:rPr lang="en-US" altLang="ja-JP" sz="1400" dirty="0">
                <a:solidFill>
                  <a:prstClr val="black"/>
                </a:solidFill>
                <a:latin typeface="BIZ UDPゴシック" panose="020B0400000000000000" pitchFamily="50" charset="-128"/>
                <a:ea typeface="BIZ UDPゴシック" panose="020B0400000000000000" pitchFamily="50" charset="-128"/>
              </a:rPr>
              <a:t>Society5.0</a:t>
            </a:r>
            <a:r>
              <a:rPr lang="ja-JP" altLang="en-US" sz="1400" dirty="0">
                <a:solidFill>
                  <a:prstClr val="black"/>
                </a:solidFill>
                <a:latin typeface="BIZ UDPゴシック" panose="020B0400000000000000" pitchFamily="50" charset="-128"/>
                <a:ea typeface="BIZ UDPゴシック" panose="020B0400000000000000" pitchFamily="50" charset="-128"/>
              </a:rPr>
              <a:t>の実現に大きく貢献することをめざす。</a:t>
            </a:r>
          </a:p>
        </p:txBody>
      </p:sp>
      <p:sp>
        <p:nvSpPr>
          <p:cNvPr id="26" name="テキスト ボックス 25"/>
          <p:cNvSpPr txBox="1"/>
          <p:nvPr/>
        </p:nvSpPr>
        <p:spPr>
          <a:xfrm>
            <a:off x="140622" y="484511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172795763"/>
              </p:ext>
            </p:extLst>
          </p:nvPr>
        </p:nvGraphicFramePr>
        <p:xfrm>
          <a:off x="179089" y="5202065"/>
          <a:ext cx="9288000" cy="174847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自動配送ロボットによる配送サービスの提供 ／ロボットフレンドリーな環境の実現＜経産省＞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大阪・関西万博における空飛ぶクルマの実現＜経産省・国交省＞／ </a:t>
                      </a:r>
                      <a:r>
                        <a:rPr kumimoji="1" lang="en-US" altLang="ja-JP" sz="1100" b="0" i="0" u="none" strike="noStrike" kern="1200" cap="none" spc="0" normalizeH="0" baseline="0" noProof="0" dirty="0" err="1" smtClean="0">
                          <a:ln>
                            <a:noFill/>
                          </a:ln>
                          <a:solidFill>
                            <a:schemeClr val="tx1"/>
                          </a:solidFill>
                          <a:effectLst/>
                          <a:uLnTx/>
                          <a:uFillTx/>
                          <a:latin typeface="游ゴシック" panose="020B0400000000000000" pitchFamily="50" charset="-128"/>
                          <a:ea typeface="+mn-ea"/>
                          <a:cs typeface="+mn-cs"/>
                        </a:rPr>
                        <a:t>MaaS</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の推進＜国交省＞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自動運転の一層の推進＜デジタル庁・警察庁・総務省・経産省・国交省＞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地域データの可視化によるデータ連携・データ利活用の推進＜内閣府＞</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Beyond </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５</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 ready </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ショーケースの実現＜総務省＞</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デジタル田園都市国家構想に関連するデジタル実装モデルの海外発信・展開＜内閣官房デジタル田園都市国家構想実現会議事務局＞</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（「空飛ぶクルマ」「自動運転」については、各項目ページを参照）</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夢洲コンストラクションについて、国の助言を受け、府・市、関経連で事業内容を整理。</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0418409"/>
                  </a:ext>
                </a:extLst>
              </a:tr>
            </a:tbl>
          </a:graphicData>
        </a:graphic>
      </p:graphicFrame>
    </p:spTree>
    <p:extLst>
      <p:ext uri="{BB962C8B-B14F-4D97-AF65-F5344CB8AC3E}">
        <p14:creationId xmlns:p14="http://schemas.microsoft.com/office/powerpoint/2010/main" val="296439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35</a:t>
            </a:fld>
            <a:endParaRPr kumimoji="1" lang="ja-JP" altLang="en-US" dirty="0"/>
          </a:p>
        </p:txBody>
      </p:sp>
      <p:sp>
        <p:nvSpPr>
          <p:cNvPr id="16" name="テキスト ボックス 15"/>
          <p:cNvSpPr txBox="1"/>
          <p:nvPr/>
        </p:nvSpPr>
        <p:spPr>
          <a:xfrm>
            <a:off x="203399" y="44825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339706059"/>
              </p:ext>
            </p:extLst>
          </p:nvPr>
        </p:nvGraphicFramePr>
        <p:xfrm>
          <a:off x="280329" y="1603263"/>
          <a:ext cx="9540000" cy="476755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767558">
                <a:tc>
                  <a:txBody>
                    <a:bodyPr/>
                    <a:lstStyle/>
                    <a:p>
                      <a:pPr marL="180975" lvl="0" indent="-180975">
                        <a:lnSpc>
                          <a:spcPts val="1625"/>
                        </a:lnSpc>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□住民</a:t>
                      </a:r>
                      <a:r>
                        <a:rPr lang="en-US" altLang="ja-JP" sz="1300" b="1" dirty="0" err="1" smtClean="0">
                          <a:solidFill>
                            <a:schemeClr val="tx1"/>
                          </a:solidFill>
                          <a:latin typeface="BIZ UDPゴシック" panose="020B0400000000000000" pitchFamily="50" charset="-128"/>
                          <a:ea typeface="BIZ UDPゴシック" panose="020B0400000000000000" pitchFamily="50" charset="-128"/>
                        </a:rPr>
                        <a:t>QoL</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の向上をめざす「大阪スマートシティ戦略</a:t>
                      </a:r>
                      <a:r>
                        <a:rPr lang="en-US" altLang="ja-JP" sz="1300" b="1" strike="noStrike" dirty="0" smtClean="0">
                          <a:solidFill>
                            <a:schemeClr val="tx1"/>
                          </a:solidFill>
                          <a:latin typeface="BIZ UDPゴシック" panose="020B0400000000000000" pitchFamily="50" charset="-128"/>
                          <a:ea typeface="BIZ UDPゴシック" panose="020B0400000000000000" pitchFamily="50" charset="-128"/>
                        </a:rPr>
                        <a:t>ver</a:t>
                      </a:r>
                      <a:r>
                        <a:rPr lang="en-US" altLang="ja-JP" sz="1300" b="1" u="none"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strike="noStrike" dirty="0" smtClean="0">
                          <a:solidFill>
                            <a:schemeClr val="tx1"/>
                          </a:solidFill>
                          <a:latin typeface="BIZ UDPゴシック" panose="020B0400000000000000" pitchFamily="50" charset="-128"/>
                          <a:ea typeface="BIZ UDPゴシック" panose="020B0400000000000000" pitchFamily="50" charset="-128"/>
                        </a:rPr>
                        <a:t>2.0</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」の推進</a:t>
                      </a:r>
                      <a:endParaRPr kumimoji="1" lang="ja-JP" altLang="en-US" sz="1300" b="1" dirty="0" smtClean="0">
                        <a:solidFill>
                          <a:schemeClr val="tx1"/>
                        </a:solidFill>
                        <a:latin typeface="BIZ UDPゴシック" panose="020B0400000000000000" pitchFamily="50" charset="-128"/>
                        <a:ea typeface="BIZ UDPゴシック" panose="020B0400000000000000" pitchFamily="50" charset="-128"/>
                      </a:endParaRPr>
                    </a:p>
                    <a:p>
                      <a:pPr marL="85725" lvl="0" indent="-85725">
                        <a:lnSpc>
                          <a:spcPts val="1625"/>
                        </a:lnSpc>
                        <a:defRPr/>
                      </a:pPr>
                      <a:r>
                        <a:rPr kumimoji="1" lang="ja-JP" altLang="en-US" sz="1100" dirty="0" smtClean="0">
                          <a:latin typeface="BIZ UDPゴシック" panose="020B0400000000000000" pitchFamily="50" charset="-128"/>
                          <a:ea typeface="BIZ UDPゴシック" panose="020B0400000000000000" pitchFamily="50" charset="-128"/>
                        </a:rPr>
                        <a:t>・健康寿命の延伸や生活利便性の向上などの課</a:t>
                      </a:r>
                      <a:endParaRPr kumimoji="1" lang="en-US" altLang="ja-JP" sz="1100" dirty="0" smtClean="0">
                        <a:latin typeface="BIZ UDPゴシック" panose="020B0400000000000000" pitchFamily="50" charset="-128"/>
                        <a:ea typeface="BIZ UDPゴシック" panose="020B0400000000000000" pitchFamily="50" charset="-128"/>
                      </a:endParaRPr>
                    </a:p>
                    <a:p>
                      <a:pPr marL="85725" lvl="0" indent="-85725">
                        <a:lnSpc>
                          <a:spcPts val="1625"/>
                        </a:lnSpc>
                        <a:defRPr/>
                      </a:pPr>
                      <a:r>
                        <a:rPr kumimoji="1" lang="ja-JP" altLang="en-US" sz="1100" dirty="0" smtClean="0">
                          <a:latin typeface="BIZ UDPゴシック" panose="020B0400000000000000" pitchFamily="50" charset="-128"/>
                          <a:ea typeface="BIZ UDPゴシック" panose="020B0400000000000000" pitchFamily="50" charset="-128"/>
                        </a:rPr>
                        <a:t>題解決に向け、幅広いデータの収集、連携、利用</a:t>
                      </a:r>
                      <a:endParaRPr kumimoji="1" lang="en-US" altLang="ja-JP" sz="1100" dirty="0" smtClean="0">
                        <a:latin typeface="BIZ UDPゴシック" panose="020B0400000000000000" pitchFamily="50" charset="-128"/>
                        <a:ea typeface="BIZ UDPゴシック" panose="020B0400000000000000" pitchFamily="50" charset="-128"/>
                      </a:endParaRPr>
                    </a:p>
                    <a:p>
                      <a:pPr marL="85725" lvl="0" indent="-85725">
                        <a:lnSpc>
                          <a:spcPts val="1625"/>
                        </a:lnSpc>
                        <a:defRPr/>
                      </a:pPr>
                      <a:r>
                        <a:rPr kumimoji="1" lang="ja-JP" altLang="en-US" sz="1100" dirty="0" smtClean="0">
                          <a:latin typeface="BIZ UDPゴシック" panose="020B0400000000000000" pitchFamily="50" charset="-128"/>
                          <a:ea typeface="BIZ UDPゴシック" panose="020B0400000000000000" pitchFamily="50" charset="-128"/>
                        </a:rPr>
                        <a:t>や、最先端技術の開発、活用を促進</a:t>
                      </a:r>
                    </a:p>
                    <a:p>
                      <a:pPr marL="85725" lvl="0" indent="-85725">
                        <a:lnSpc>
                          <a:spcPts val="1625"/>
                        </a:lnSpc>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・広域データ連携基盤の構築</a:t>
                      </a:r>
                    </a:p>
                    <a:p>
                      <a:pPr marL="85725" lvl="0" indent="-85725">
                        <a:lnSpc>
                          <a:spcPts val="1625"/>
                        </a:lnSpc>
                        <a:defRPr/>
                      </a:pPr>
                      <a:r>
                        <a:rPr lang="ja-JP" altLang="en-US" sz="1100" dirty="0" smtClean="0">
                          <a:latin typeface="BIZ UDPゴシック" panose="020B0400000000000000" pitchFamily="50" charset="-128"/>
                          <a:ea typeface="BIZ UDPゴシック" panose="020B0400000000000000" pitchFamily="50" charset="-128"/>
                        </a:rPr>
                        <a:t>・スーパーシティ構想の推進</a:t>
                      </a: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0"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万博を契機とした府域への未来都市の展開</a:t>
                      </a:r>
                      <a:endParaRPr kumimoji="0"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ts val="1625"/>
                        </a:lnSpc>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lang="en-US" altLang="ja-JP" sz="1100" dirty="0" smtClean="0">
                          <a:solidFill>
                            <a:schemeClr val="tx1"/>
                          </a:solidFill>
                          <a:latin typeface="BIZ UDPゴシック" panose="020B0400000000000000" pitchFamily="50" charset="-128"/>
                          <a:ea typeface="BIZ UDPゴシック" panose="020B0400000000000000" pitchFamily="50" charset="-128"/>
                        </a:rPr>
                        <a:t>ORDEN</a:t>
                      </a:r>
                      <a:r>
                        <a:rPr lang="ja-JP" altLang="en-US" sz="1100" dirty="0" smtClean="0">
                          <a:solidFill>
                            <a:schemeClr val="tx1"/>
                          </a:solidFill>
                          <a:latin typeface="BIZ UDPゴシック" panose="020B0400000000000000" pitchFamily="50" charset="-128"/>
                          <a:ea typeface="BIZ UDPゴシック" panose="020B0400000000000000" pitchFamily="50" charset="-128"/>
                        </a:rPr>
                        <a:t>の展開により、</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ヘルスケア・モビリティ</a:t>
                      </a:r>
                      <a:endParaRPr kumimoji="0"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indent="-85725">
                        <a:lnSpc>
                          <a:spcPts val="1625"/>
                        </a:lnSpc>
                        <a:defRPr/>
                      </a:pP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などの先端的</a:t>
                      </a:r>
                      <a:r>
                        <a:rPr kumimoji="0"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なサービスの普及</a:t>
                      </a:r>
                      <a:r>
                        <a:rPr kumimoji="0"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lang="ja-JP" altLang="en-US" sz="1100" dirty="0" smtClean="0">
                          <a:latin typeface="BIZ UDPゴシック" panose="020B0400000000000000" pitchFamily="50" charset="-128"/>
                          <a:ea typeface="BIZ UDPゴシック" panose="020B0400000000000000" pitchFamily="50" charset="-128"/>
                        </a:rPr>
                        <a:t>デジタルによる</a:t>
                      </a:r>
                      <a:endParaRPr lang="en-US" altLang="ja-JP" sz="1100" dirty="0" smtClean="0">
                        <a:latin typeface="BIZ UDPゴシック" panose="020B0400000000000000" pitchFamily="50" charset="-128"/>
                        <a:ea typeface="BIZ UDPゴシック" panose="020B0400000000000000" pitchFamily="50" charset="-128"/>
                      </a:endParaRPr>
                    </a:p>
                    <a:p>
                      <a:pPr marL="85725" indent="-85725">
                        <a:lnSpc>
                          <a:spcPts val="1625"/>
                        </a:lnSpc>
                        <a:defRPr/>
                      </a:pPr>
                      <a:r>
                        <a:rPr lang="ja-JP" altLang="en-US" sz="1100" dirty="0" smtClean="0">
                          <a:latin typeface="BIZ UDPゴシック" panose="020B0400000000000000" pitchFamily="50" charset="-128"/>
                          <a:ea typeface="BIZ UDPゴシック" panose="020B0400000000000000" pitchFamily="50" charset="-128"/>
                        </a:rPr>
                        <a:t>利便性の高い行政サービスを実施</a:t>
                      </a:r>
                      <a:endParaRPr kumimoji="0" lang="ja-JP" altLang="en-US" sz="1100" b="0" i="0" u="none" strike="sng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85725" indent="-85725">
                        <a:lnSpc>
                          <a:spcPct val="100000"/>
                        </a:lnSpc>
                        <a:spcBef>
                          <a:spcPts val="0"/>
                        </a:spcBef>
                        <a:spcAft>
                          <a:spcPts val="0"/>
                        </a:spcAft>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デジタルサービスの広がりにより、便利で快適にいきいきと生活できる未来社会の実現</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・広域データ連携による住民利便の向上</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100" dirty="0" smtClean="0">
                          <a:latin typeface="BIZ UDPゴシック" panose="020B0400000000000000" pitchFamily="50" charset="-128"/>
                          <a:ea typeface="BIZ UDPゴシック" panose="020B0400000000000000" pitchFamily="50" charset="-128"/>
                        </a:rPr>
                        <a:t>・</a:t>
                      </a:r>
                      <a:r>
                        <a:rPr kumimoji="0"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ストレスフリーな最適移動社会（再掲）</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・豊かに暮らす健康長寿社会</a:t>
                      </a:r>
                      <a:endParaRPr kumimoji="0" lang="en-US" altLang="ja-JP"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5" name="グループ化 14">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22"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5"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6" name="正方形/長方形 25">
            <a:extLst>
              <a:ext uri="{FF2B5EF4-FFF2-40B4-BE49-F238E27FC236}">
                <a16:creationId xmlns:a16="http://schemas.microsoft.com/office/drawing/2014/main" id="{42AB246C-D6C3-4324-A739-9AC17F6C0836}"/>
              </a:ext>
            </a:extLst>
          </p:cNvPr>
          <p:cNvSpPr/>
          <p:nvPr/>
        </p:nvSpPr>
        <p:spPr>
          <a:xfrm>
            <a:off x="3800202" y="3218238"/>
            <a:ext cx="2412000" cy="2401977"/>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スーパーシティを活用し、万博で未来都市をいち早く</a:t>
            </a:r>
            <a:r>
              <a:rPr kumimoji="1" lang="ja-JP" altLang="en-US"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実現</a:t>
            </a:r>
            <a:endParaRPr kumimoji="1" lang="en-US" altLang="ja-JP" sz="1300" b="1"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400" b="1"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モビリティ</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p>
          <a:p>
            <a:pPr marL="72000" marR="0" lvl="0" indent="-457200" algn="l" defTabSz="930530" rtl="0" eaLnBrk="1" fontAlgn="auto" latinLnBrk="0" hangingPunct="1">
              <a:lnSpc>
                <a:spcPct val="100000"/>
              </a:lnSpc>
              <a:spcBef>
                <a:spcPts val="0"/>
              </a:spcBef>
              <a:spcAft>
                <a:spcPts val="0"/>
              </a:spcAft>
              <a:buClrTx/>
              <a:buSzTx/>
              <a:buFontTx/>
              <a:buNone/>
              <a:tabLst/>
              <a:defRPr/>
            </a:pP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・万博までのアクセスや会場内において自動運転、</a:t>
            </a:r>
            <a:r>
              <a:rPr kumimoji="1" lang="en-US" altLang="ja-JP"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MaaS</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や空飛ぶクルマ等ストレスフリーな移動サービスを提供（再掲）</a:t>
            </a:r>
            <a:endParaRPr kumimoji="1" lang="en-US" altLang="ja-JP"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en-US" altLang="ja-JP" sz="4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≪ヘルスケア≫</a:t>
            </a:r>
          </a:p>
          <a:p>
            <a:pPr marL="72000" indent="-457200" defTabSz="930530">
              <a:defRPr/>
            </a:pP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a:t>
            </a:r>
            <a:r>
              <a:rPr kumimoji="1" lang="ja-JP" altLang="en-US" sz="1100" dirty="0">
                <a:solidFill>
                  <a:schemeClr val="tx1"/>
                </a:solidFill>
                <a:latin typeface="BIZ UDPゴシック" panose="020B0400000000000000" pitchFamily="50" charset="-128"/>
                <a:ea typeface="BIZ UDPゴシック" panose="020B0400000000000000" pitchFamily="50" charset="-128"/>
              </a:rPr>
              <a:t>ヘルスケア</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パビリオン</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」において</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、ヘルスケアデータ</a:t>
            </a:r>
            <a:r>
              <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に基づく</a:t>
            </a:r>
            <a:r>
              <a:rPr kumimoji="1" lang="ja-JP" altLang="en-US" sz="1100" b="0" i="0"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食品や</a:t>
            </a:r>
            <a:r>
              <a:rPr kumimoji="1" lang="ja-JP" altLang="en-US" sz="1100" dirty="0">
                <a:solidFill>
                  <a:schemeClr val="tx1"/>
                </a:solidFill>
                <a:latin typeface="BIZ UDPゴシック" panose="020B0400000000000000" pitchFamily="50" charset="-128"/>
                <a:ea typeface="BIZ UDPゴシック" panose="020B0400000000000000" pitchFamily="50" charset="-128"/>
              </a:rPr>
              <a:t>先端的な医療技術の体験等を提供</a:t>
            </a:r>
          </a:p>
          <a:p>
            <a:pPr marL="72000" marR="0" lvl="0" indent="-457200" algn="l" defTabSz="930530" rtl="0" eaLnBrk="1" fontAlgn="auto" latinLnBrk="0" hangingPunct="1">
              <a:lnSpc>
                <a:spcPct val="100000"/>
              </a:lnSpc>
              <a:spcBef>
                <a:spcPts val="0"/>
              </a:spcBef>
              <a:spcAft>
                <a:spcPts val="0"/>
              </a:spcAft>
              <a:buClrTx/>
              <a:buSzTx/>
              <a:buFontTx/>
              <a:buNone/>
              <a:tabLst/>
              <a:defRPr/>
            </a:pPr>
            <a:endPar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30530" rtl="0" eaLnBrk="1" fontAlgn="auto" latinLnBrk="0" hangingPunct="1">
              <a:lnSpc>
                <a:spcPct val="100000"/>
              </a:lnSpc>
              <a:spcBef>
                <a:spcPts val="0"/>
              </a:spcBef>
              <a:spcAft>
                <a:spcPts val="0"/>
              </a:spcAft>
              <a:buClrTx/>
              <a:buSzTx/>
              <a:buFontTx/>
              <a:buNone/>
              <a:tabLst/>
              <a:defRPr/>
            </a:pPr>
            <a:endParaRPr kumimoji="1" lang="ja-JP" altLang="en-US" sz="1100" b="0" i="0"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7" name="ホームベース 7">
            <a:extLst>
              <a:ext uri="{FF2B5EF4-FFF2-40B4-BE49-F238E27FC236}">
                <a16:creationId xmlns:a16="http://schemas.microsoft.com/office/drawing/2014/main" id="{E599356E-2B0A-4C96-A1C9-EC52982B4052}"/>
              </a:ext>
            </a:extLst>
          </p:cNvPr>
          <p:cNvSpPr/>
          <p:nvPr/>
        </p:nvSpPr>
        <p:spPr>
          <a:xfrm>
            <a:off x="3800202" y="3078648"/>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pic>
        <p:nvPicPr>
          <p:cNvPr id="28" name="図 27">
            <a:extLst>
              <a:ext uri="{FF2B5EF4-FFF2-40B4-BE49-F238E27FC236}">
                <a16:creationId xmlns:a16="http://schemas.microsoft.com/office/drawing/2014/main" id="{04C941BB-0AEA-49D1-AEF9-4F06E4C71FAC}"/>
              </a:ext>
            </a:extLst>
          </p:cNvPr>
          <p:cNvPicPr>
            <a:picLocks noChangeAspect="1"/>
          </p:cNvPicPr>
          <p:nvPr/>
        </p:nvPicPr>
        <p:blipFill>
          <a:blip r:embed="rId3"/>
          <a:stretch>
            <a:fillRect/>
          </a:stretch>
        </p:blipFill>
        <p:spPr>
          <a:xfrm>
            <a:off x="6963083" y="3101313"/>
            <a:ext cx="1152496" cy="696140"/>
          </a:xfrm>
          <a:prstGeom prst="rect">
            <a:avLst/>
          </a:prstGeom>
          <a:effectLst>
            <a:softEdge rad="31750"/>
          </a:effectLst>
        </p:spPr>
      </p:pic>
      <p:pic>
        <p:nvPicPr>
          <p:cNvPr id="29" name="図 28">
            <a:extLst>
              <a:ext uri="{FF2B5EF4-FFF2-40B4-BE49-F238E27FC236}">
                <a16:creationId xmlns:a16="http://schemas.microsoft.com/office/drawing/2014/main" id="{9D64207E-42CC-482A-B630-83DB0C3C1D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321" t="1" r="-147" b="8028"/>
          <a:stretch/>
        </p:blipFill>
        <p:spPr>
          <a:xfrm>
            <a:off x="8169181" y="3078648"/>
            <a:ext cx="1263846" cy="718805"/>
          </a:xfrm>
          <a:prstGeom prst="rect">
            <a:avLst/>
          </a:prstGeom>
          <a:effectLst>
            <a:softEdge rad="31750"/>
          </a:effectLst>
        </p:spPr>
      </p:pic>
      <p:sp>
        <p:nvSpPr>
          <p:cNvPr id="31" name="正方形/長方形 30"/>
          <p:cNvSpPr/>
          <p:nvPr/>
        </p:nvSpPr>
        <p:spPr>
          <a:xfrm>
            <a:off x="280329" y="6370821"/>
            <a:ext cx="5238626" cy="284082"/>
          </a:xfrm>
          <a:prstGeom prst="rect">
            <a:avLst/>
          </a:prstGeom>
          <a:noFill/>
          <a:ln w="63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nchorCtr="0"/>
          <a:lstStyle/>
          <a:p>
            <a:pPr marL="0" marR="0" lvl="0" indent="0" algn="l" defTabSz="959937" rtl="0" eaLnBrk="1" fontAlgn="auto" latinLnBrk="0" hangingPunct="1">
              <a:lnSpc>
                <a:spcPts val="1600"/>
              </a:lnSpc>
              <a:spcBef>
                <a:spcPts val="0"/>
              </a:spcBef>
              <a:spcAft>
                <a:spcPts val="0"/>
              </a:spcAft>
              <a:buClrTx/>
              <a:buSzTx/>
              <a:buFontTx/>
              <a:buNone/>
              <a:tabLst/>
              <a:defRPr/>
            </a:pPr>
            <a:r>
              <a:rPr kumimoji="1" lang="ja-JP" altLang="en-US" sz="900" dirty="0">
                <a:solidFill>
                  <a:prstClr val="black"/>
                </a:solidFill>
                <a:latin typeface="BIZ UDPゴシック" panose="020B0400000000000000" pitchFamily="50" charset="-128"/>
                <a:ea typeface="BIZ UDPゴシック" panose="020B0400000000000000" pitchFamily="50" charset="-128"/>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スーパーシティ構想</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まるごと未来都市」の実現を、地域と事業者と国が一体と</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なってめざす取組み</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ts val="16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423321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020243"/>
            <a:ext cx="9759235" cy="2479771"/>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デジタル地域通貨やデジタル </a:t>
            </a:r>
            <a:r>
              <a:rPr kumimoji="1" lang="en-US" altLang="ja-JP" sz="1400" b="1" u="sng" dirty="0">
                <a:solidFill>
                  <a:prstClr val="black"/>
                </a:solidFill>
                <a:latin typeface="BIZ UDPゴシック" panose="020B0400000000000000" pitchFamily="50" charset="-128"/>
                <a:ea typeface="BIZ UDPゴシック" panose="020B0400000000000000" pitchFamily="50" charset="-128"/>
              </a:rPr>
              <a:t>ID</a:t>
            </a:r>
            <a:r>
              <a:rPr kumimoji="1" lang="ja-JP" altLang="en-US" sz="1400" b="1" u="sng" dirty="0" err="1">
                <a:solidFill>
                  <a:prstClr val="black"/>
                </a:solidFill>
                <a:latin typeface="BIZ UDPゴシック" panose="020B0400000000000000" pitchFamily="50" charset="-128"/>
                <a:ea typeface="BIZ UDPゴシック" panose="020B0400000000000000" pitchFamily="50" charset="-128"/>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ブロックチェーン技術等の活用によるキャッシュレス決済や金流データとウエルネス関連データ等の連携による新サービス創出</a:t>
            </a:r>
            <a:endParaRPr kumimoji="1" lang="en-US" altLang="ja-JP" sz="1400" b="1" u="sng" dirty="0">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・データ連携基盤の構築に向けた</a:t>
            </a:r>
            <a:r>
              <a:rPr kumimoji="1" lang="ja-JP" altLang="en-US" sz="1200" dirty="0" smtClean="0">
                <a:solidFill>
                  <a:prstClr val="black"/>
                </a:solidFill>
                <a:latin typeface="BIZ UDPゴシック" panose="020B0400000000000000" pitchFamily="50" charset="-128"/>
                <a:ea typeface="BIZ UDPゴシック" panose="020B0400000000000000" pitchFamily="50" charset="-128"/>
              </a:rPr>
              <a:t>取組みへ</a:t>
            </a:r>
            <a:r>
              <a:rPr kumimoji="1" lang="ja-JP" altLang="en-US" sz="1200" dirty="0">
                <a:solidFill>
                  <a:prstClr val="black"/>
                </a:solidFill>
                <a:latin typeface="BIZ UDPゴシック" panose="020B0400000000000000" pitchFamily="50" charset="-128"/>
                <a:ea typeface="BIZ UDPゴシック" panose="020B0400000000000000" pitchFamily="50" charset="-128"/>
              </a:rPr>
              <a:t>の支援　</a:t>
            </a:r>
            <a:r>
              <a:rPr kumimoji="1" lang="ja-JP" altLang="en-US" sz="900" dirty="0">
                <a:solidFill>
                  <a:prstClr val="black"/>
                </a:solidFill>
                <a:latin typeface="游ゴシック" panose="020B0400000000000000" pitchFamily="50" charset="-128"/>
              </a:rPr>
              <a:t>＜大商＞</a:t>
            </a:r>
            <a:endParaRPr kumimoji="1" lang="en-US" altLang="ja-JP" sz="900" dirty="0">
              <a:solidFill>
                <a:prstClr val="black"/>
              </a:solidFill>
              <a:latin typeface="游ゴシック" panose="020B0400000000000000" pitchFamily="50" charset="-128"/>
            </a:endParaRPr>
          </a:p>
          <a:p>
            <a:pPr marL="180975" lvl="0" indent="-180975" defTabSz="959937">
              <a:spcBef>
                <a:spcPts val="300"/>
              </a:spcBef>
              <a:defRPr/>
            </a:pPr>
            <a:r>
              <a:rPr kumimoji="1" lang="ja-JP" altLang="en-US" sz="1200" dirty="0">
                <a:solidFill>
                  <a:prstClr val="black"/>
                </a:solidFill>
                <a:latin typeface="BIZ UDPゴシック" panose="020B0400000000000000" pitchFamily="50" charset="-128"/>
                <a:ea typeface="BIZ UDPゴシック" panose="020B0400000000000000" pitchFamily="50" charset="-128"/>
              </a:rPr>
              <a:t>     ・万博や実際の街における大規模実証実験への支援　</a:t>
            </a:r>
            <a:r>
              <a:rPr kumimoji="1" lang="ja-JP" altLang="en-US" sz="900" dirty="0">
                <a:solidFill>
                  <a:prstClr val="black"/>
                </a:solidFill>
                <a:latin typeface="游ゴシック" panose="020B0400000000000000" pitchFamily="50" charset="-128"/>
              </a:rPr>
              <a:t>＜大商＞</a:t>
            </a:r>
            <a:endParaRPr kumimoji="1" lang="en-US" altLang="ja-JP" sz="900" dirty="0">
              <a:solidFill>
                <a:prstClr val="black"/>
              </a:solidFill>
              <a:latin typeface="游ゴシック" panose="020B0400000000000000" pitchFamily="50" charset="-128"/>
            </a:endParaRPr>
          </a:p>
          <a:p>
            <a:pPr marL="180975" lvl="0" indent="-180975" defTabSz="959937">
              <a:defRPr/>
            </a:pP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デジタルＩＤに係る基盤構築、データ連携に係る規制緩和</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＜大商</a:t>
            </a:r>
            <a:r>
              <a:rPr kumimoji="1" lang="ja-JP" altLang="en-US" sz="900" dirty="0" smtClean="0">
                <a:solidFill>
                  <a:prstClr val="black"/>
                </a:solidFill>
                <a:latin typeface="游ゴシック" panose="020B0400000000000000" pitchFamily="50" charset="-128"/>
              </a:rPr>
              <a:t>＞</a:t>
            </a:r>
            <a:endParaRPr kumimoji="1" lang="en-US" altLang="ja-JP" sz="900" dirty="0" smtClean="0">
              <a:solidFill>
                <a:prstClr val="black"/>
              </a:solidFill>
              <a:latin typeface="游ゴシック" panose="020B0400000000000000" pitchFamily="50" charset="-128"/>
            </a:endParaRPr>
          </a:p>
          <a:p>
            <a:pPr marL="180975" lvl="0" indent="-180975" defTabSz="959937">
              <a:defRPr/>
            </a:pPr>
            <a:endParaRPr kumimoji="1" lang="en-US" altLang="ja-JP" sz="900" dirty="0" smtClean="0">
              <a:solidFill>
                <a:prstClr val="black"/>
              </a:solidFill>
              <a:latin typeface="游ゴシック" panose="020B0400000000000000" pitchFamily="50" charset="-128"/>
            </a:endParaRPr>
          </a:p>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個人情報取扱に関して、海外規制のうち特に、強力とされる</a:t>
            </a:r>
            <a:r>
              <a:rPr kumimoji="1" lang="en-US" altLang="ja-JP" sz="1400" b="1" u="sng" dirty="0">
                <a:solidFill>
                  <a:prstClr val="black"/>
                </a:solidFill>
                <a:latin typeface="BIZ UDPゴシック" panose="020B0400000000000000" pitchFamily="50" charset="-128"/>
                <a:ea typeface="BIZ UDPゴシック" panose="020B0400000000000000" pitchFamily="50" charset="-128"/>
              </a:rPr>
              <a:t>EU</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の規制について、適用除外や要件緩和などのために</a:t>
            </a:r>
          </a:p>
          <a:p>
            <a:pPr marL="180975" lvl="0" indent="-180975" defTabSz="959937">
              <a:defRPr/>
            </a:pPr>
            <a:r>
              <a:rPr kumimoji="1" lang="ja-JP" altLang="en-US" sz="1400" b="1" dirty="0">
                <a:solidFill>
                  <a:prstClr val="black"/>
                </a:solidFill>
                <a:latin typeface="BIZ UDPゴシック" panose="020B0400000000000000" pitchFamily="50" charset="-128"/>
                <a:ea typeface="BIZ UDPゴシック" panose="020B0400000000000000" pitchFamily="50" charset="-128"/>
              </a:rPr>
              <a:t>　 </a:t>
            </a:r>
            <a:r>
              <a:rPr kumimoji="1" lang="en-US" altLang="ja-JP" sz="1400" b="1" u="sng" dirty="0">
                <a:solidFill>
                  <a:prstClr val="black"/>
                </a:solidFill>
                <a:latin typeface="BIZ UDPゴシック" panose="020B0400000000000000" pitchFamily="50" charset="-128"/>
                <a:ea typeface="BIZ UDPゴシック" panose="020B0400000000000000" pitchFamily="50" charset="-128"/>
              </a:rPr>
              <a:t>EU</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規制当局との交渉</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＜協会</a:t>
            </a:r>
            <a:r>
              <a:rPr kumimoji="1" lang="ja-JP" altLang="en-US" sz="900" dirty="0" smtClean="0">
                <a:solidFill>
                  <a:prstClr val="black"/>
                </a:solidFill>
                <a:latin typeface="游ゴシック" panose="020B0400000000000000" pitchFamily="50" charset="-128"/>
              </a:rPr>
              <a:t>＞</a:t>
            </a:r>
            <a:endParaRPr kumimoji="1" lang="en-US" altLang="ja-JP"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629850"/>
            <a:ext cx="6353021"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内閣府、デジタル庁、総務省、経済産業省、国土交通省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４（１）　</a:t>
            </a:r>
            <a:r>
              <a:rPr kumimoji="1" lang="ja-JP" altLang="en-US" b="1" dirty="0">
                <a:solidFill>
                  <a:schemeClr val="bg1"/>
                </a:solidFill>
                <a:latin typeface="BIZ UDPゴシック" panose="020B0400000000000000" pitchFamily="50" charset="-128"/>
                <a:ea typeface="BIZ UDPゴシック" panose="020B0400000000000000" pitchFamily="50" charset="-128"/>
              </a:rPr>
              <a:t>スマートシティ</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～デジタル</a:t>
            </a:r>
            <a:r>
              <a:rPr kumimoji="1" lang="en-US" altLang="ja-JP" sz="1600" b="1" dirty="0">
                <a:solidFill>
                  <a:schemeClr val="bg1"/>
                </a:solidFill>
                <a:latin typeface="BIZ UDPゴシック" panose="020B0400000000000000" pitchFamily="50" charset="-128"/>
                <a:ea typeface="BIZ UDPゴシック" panose="020B0400000000000000" pitchFamily="50" charset="-128"/>
              </a:rPr>
              <a:t>ID/</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デジタル地域通貨の活用</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デジタル</a:t>
            </a:r>
            <a:r>
              <a:rPr lang="en-US" altLang="ja-JP" sz="1400" dirty="0">
                <a:solidFill>
                  <a:prstClr val="black"/>
                </a:solidFill>
                <a:latin typeface="BIZ UDPゴシック" panose="020B0400000000000000" pitchFamily="50" charset="-128"/>
                <a:ea typeface="BIZ UDPゴシック" panose="020B0400000000000000" pitchFamily="50" charset="-128"/>
              </a:rPr>
              <a:t>ID</a:t>
            </a:r>
            <a:r>
              <a:rPr lang="ja-JP" altLang="en-US" sz="1400" dirty="0">
                <a:solidFill>
                  <a:prstClr val="black"/>
                </a:solidFill>
                <a:latin typeface="BIZ UDPゴシック" panose="020B0400000000000000" pitchFamily="50" charset="-128"/>
                <a:ea typeface="BIZ UDPゴシック" panose="020B0400000000000000" pitchFamily="50" charset="-128"/>
              </a:rPr>
              <a:t>を活用し、個人を軸にしたデータ連携のベースを確立するとともに、世界的な趨勢となっており、日常生活の利便性を著しく向上させ、多彩な分野とのデータ連携によるパーソナライズドされたサービスの提供にもつながるデジタル地域通貨を構築し、各個人の個性や希望に応じたライフスタイルを可能とし、ウェルビーイングを実現するスマートヘルスケアシティの実装を加速する</a:t>
            </a:r>
            <a:r>
              <a:rPr lang="ja-JP" altLang="en-US" sz="1400" dirty="0" smtClean="0">
                <a:solidFill>
                  <a:prstClr val="black"/>
                </a:solidFill>
                <a:latin typeface="BIZ UDPゴシック" panose="020B0400000000000000" pitchFamily="50" charset="-128"/>
                <a:ea typeface="BIZ UDPゴシック" panose="020B0400000000000000" pitchFamily="50" charset="-128"/>
              </a:rPr>
              <a:t>。</a:t>
            </a:r>
            <a:endParaRPr lang="ja-JP" altLang="en-US" sz="14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140622" y="5042541"/>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008548024"/>
              </p:ext>
            </p:extLst>
          </p:nvPr>
        </p:nvGraphicFramePr>
        <p:xfrm>
          <a:off x="179089" y="5432934"/>
          <a:ext cx="9288000" cy="773965"/>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48596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協会と大商において方針を整理した上で、必要に応じて関係省庁と協議を進めていく。</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886879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58109689"/>
              </p:ext>
            </p:extLst>
          </p:nvPr>
        </p:nvGraphicFramePr>
        <p:xfrm>
          <a:off x="270313" y="1006117"/>
          <a:ext cx="9559488" cy="5469987"/>
        </p:xfrm>
        <a:graphic>
          <a:graphicData uri="http://schemas.openxmlformats.org/drawingml/2006/table">
            <a:tbl>
              <a:tblPr>
                <a:tableStyleId>{2D5ABB26-0587-4C30-8999-92F81FD0307C}</a:tableStyleId>
              </a:tblPr>
              <a:tblGrid>
                <a:gridCol w="3186496">
                  <a:extLst>
                    <a:ext uri="{9D8B030D-6E8A-4147-A177-3AD203B41FA5}">
                      <a16:colId xmlns:a16="http://schemas.microsoft.com/office/drawing/2014/main" val="901775203"/>
                    </a:ext>
                  </a:extLst>
                </a:gridCol>
                <a:gridCol w="3186496">
                  <a:extLst>
                    <a:ext uri="{9D8B030D-6E8A-4147-A177-3AD203B41FA5}">
                      <a16:colId xmlns:a16="http://schemas.microsoft.com/office/drawing/2014/main" val="2895380761"/>
                    </a:ext>
                  </a:extLst>
                </a:gridCol>
                <a:gridCol w="3186496">
                  <a:extLst>
                    <a:ext uri="{9D8B030D-6E8A-4147-A177-3AD203B41FA5}">
                      <a16:colId xmlns:a16="http://schemas.microsoft.com/office/drawing/2014/main" val="925580270"/>
                    </a:ext>
                  </a:extLst>
                </a:gridCol>
              </a:tblGrid>
              <a:tr h="5469987">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□大商  「デジタル</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ID/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デジタル地域通貨具体化研究会」設置（</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月）</a:t>
                      </a:r>
                    </a:p>
                    <a:p>
                      <a:pPr marL="0" marR="0" lvl="0" indent="-457200" algn="l" defTabSz="959937" rtl="0" eaLnBrk="1" fontAlgn="auto" latinLnBrk="0" hangingPunct="1">
                        <a:lnSpc>
                          <a:spcPct val="100000"/>
                        </a:lnSpc>
                        <a:spcBef>
                          <a:spcPts val="0"/>
                        </a:spcBef>
                        <a:spcAft>
                          <a:spcPts val="0"/>
                        </a:spcAft>
                        <a:buClrTx/>
                        <a:buSzTx/>
                        <a:buFontTx/>
                        <a:buNone/>
                        <a:tabLst/>
                        <a:defRPr/>
                      </a:pP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・金融機関、</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ICT</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関連企業など</a:t>
                      </a:r>
                      <a:r>
                        <a:rPr kumimoji="1" lang="en-US" altLang="ja-JP" sz="1100" spc="-20" baseline="0" dirty="0" smtClean="0">
                          <a:solidFill>
                            <a:schemeClr val="tx1"/>
                          </a:solidFill>
                          <a:latin typeface="BIZ UDPゴシック" panose="020B0400000000000000" pitchFamily="50" charset="-128"/>
                          <a:ea typeface="BIZ UDPゴシック" panose="020B0400000000000000" pitchFamily="50" charset="-128"/>
                        </a:rPr>
                        <a:t>10</a:t>
                      </a:r>
                      <a:r>
                        <a:rPr kumimoji="1" lang="ja-JP" altLang="en-US" sz="1100" spc="-20" baseline="0" dirty="0" smtClean="0">
                          <a:solidFill>
                            <a:schemeClr val="tx1"/>
                          </a:solidFill>
                          <a:latin typeface="BIZ UDPゴシック" panose="020B0400000000000000" pitchFamily="50" charset="-128"/>
                          <a:ea typeface="BIZ UDPゴシック" panose="020B0400000000000000" pitchFamily="50" charset="-128"/>
                        </a:rPr>
                        <a:t>社</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が参加</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・デジタルＩＤによる本人確認の簡素化と個人を軸</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にしたヘルスケアデータを含むデータ連携基盤の</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可能性について研究</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ポイントを使ったインセンティ</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ブによる行動変容について研究　</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・万博において、活用される可能性を想定し、デジタ</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ルＩＤ</a:t>
                      </a:r>
                      <a:r>
                        <a:rPr kumimoji="1" lang="en-US" altLang="ja-JP" sz="1100" spc="-2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デジタル地域通貨、ポイント制度等に関連し</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て、その具現化を担う企業コンソーシアムを組成</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・スーパーシティ指定により、必要な規制緩和を求</a:t>
                      </a:r>
                      <a:endParaRPr kumimoji="1" lang="en-US" altLang="ja-JP" sz="1100" spc="-2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spc="-20" dirty="0" err="1" smtClean="0">
                          <a:solidFill>
                            <a:schemeClr val="tx1"/>
                          </a:solidFill>
                          <a:latin typeface="BIZ UDPゴシック" panose="020B0400000000000000" pitchFamily="50" charset="-128"/>
                          <a:ea typeface="BIZ UDPゴシック" panose="020B0400000000000000" pitchFamily="50" charset="-128"/>
                        </a:rPr>
                        <a:t>める</a:t>
                      </a:r>
                      <a:r>
                        <a:rPr kumimoji="1" lang="ja-JP" altLang="en-US" sz="1100" spc="-20" dirty="0" smtClean="0">
                          <a:solidFill>
                            <a:schemeClr val="tx1"/>
                          </a:solidFill>
                          <a:latin typeface="BIZ UDPゴシック" panose="020B0400000000000000" pitchFamily="50" charset="-128"/>
                          <a:ea typeface="BIZ UDPゴシック" panose="020B0400000000000000" pitchFamily="50" charset="-128"/>
                        </a:rPr>
                        <a:t>機会を獲得</a:t>
                      </a:r>
                      <a:endParaRPr kumimoji="1" lang="en-US" altLang="ja-JP" sz="1100" spc="-2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個人を軸としたシームレスなデータ連携基盤とよりセキュアで行動変容にもつながるデジタル地域通貨の活用</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5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・生体認証等を用いて、煩雑なログイン、本人確認</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手続きを、簡便でセキュアにワンスオンリーで行い、</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バーチャル、フィジカルのフィールドでシームレス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にサービスの利用ができる</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ようにする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・デジタル地域通貨やポイントをブロックチェーン</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技術等で実現することで、個人の行動データと紐</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づけることができるほか、インセンティブの付与に</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よりソーシャルグッドにつながる行動変容を促す</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こ</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とが</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可能になる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地域通貨やポイントを活用した様々な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サービスや社会的取り組みを万博において実証、</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実装し、万博後に広域展開する際の課題抽出等も</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推進し、ソフトレガシーとして広く活用されるしく</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8255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みの創出につなげる。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44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いのち輝く未来社会、スマートヘルスケアシティの実現</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・個人のヘルスケアデータとインセンティブや行動</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データが連動することで、個人の健康状態に応じ</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て健康維持・向上につながるサービスの利用を促</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すことができる・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・デジタル地域通貨の利用範囲が法人間の取引や</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公共サービスの利用等にも広がり、デジタル経済</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圏の確立につながる。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・結果、各</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個人の個性や希望に応じた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ライフスタイ</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ルを可能とし、ウェルビーイングを実現するスマー</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トヘルスケアシティ構築を加速する。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5" name="グループ化 24">
            <a:extLst>
              <a:ext uri="{FF2B5EF4-FFF2-40B4-BE49-F238E27FC236}">
                <a16:creationId xmlns:a16="http://schemas.microsoft.com/office/drawing/2014/main" id="{B1406B80-BB7A-4E81-A06D-8F4FC87D64EF}"/>
              </a:ext>
            </a:extLst>
          </p:cNvPr>
          <p:cNvGrpSpPr/>
          <p:nvPr/>
        </p:nvGrpSpPr>
        <p:grpSpPr>
          <a:xfrm>
            <a:off x="270313" y="792308"/>
            <a:ext cx="9692704" cy="381120"/>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260" dirty="0">
                  <a:solidFill>
                    <a:schemeClr val="bg1"/>
                  </a:solidFill>
                  <a:latin typeface="BIZ UDPゴシック" panose="020B0400000000000000" pitchFamily="50" charset="-128"/>
                  <a:ea typeface="BIZ UDPゴシック" panose="020B0400000000000000" pitchFamily="50" charset="-128"/>
                </a:rPr>
                <a:t>現状</a:t>
              </a:r>
              <a:r>
                <a:rPr kumimoji="1" lang="en-US" altLang="ja-JP" sz="1260" dirty="0">
                  <a:solidFill>
                    <a:schemeClr val="bg1"/>
                  </a:solidFill>
                  <a:latin typeface="BIZ UDPゴシック" panose="020B0400000000000000" pitchFamily="50" charset="-128"/>
                  <a:ea typeface="BIZ UDPゴシック" panose="020B0400000000000000" pitchFamily="50" charset="-128"/>
                </a:rPr>
                <a:t>)</a:t>
              </a:r>
              <a:endParaRPr kumimoji="1" lang="ja-JP" altLang="en-US" sz="1260" dirty="0">
                <a:solidFill>
                  <a:schemeClr val="bg1"/>
                </a:solidFill>
                <a:latin typeface="BIZ UDPゴシック" panose="020B0400000000000000" pitchFamily="50" charset="-128"/>
                <a:ea typeface="BIZ UDPゴシック" panose="020B0400000000000000" pitchFamily="50" charset="-128"/>
              </a:endParaRPr>
            </a:p>
          </p:txBody>
        </p:sp>
      </p:grpSp>
      <p:pic>
        <p:nvPicPr>
          <p:cNvPr id="35" name="図 34"/>
          <p:cNvPicPr>
            <a:picLocks noChangeAspect="1"/>
          </p:cNvPicPr>
          <p:nvPr/>
        </p:nvPicPr>
        <p:blipFill>
          <a:blip r:embed="rId3"/>
          <a:stretch>
            <a:fillRect/>
          </a:stretch>
        </p:blipFill>
        <p:spPr>
          <a:xfrm>
            <a:off x="822465" y="3899852"/>
            <a:ext cx="2023161" cy="412725"/>
          </a:xfrm>
          <a:prstGeom prst="rect">
            <a:avLst/>
          </a:prstGeom>
        </p:spPr>
      </p:pic>
      <p:pic>
        <p:nvPicPr>
          <p:cNvPr id="36" name="図 35"/>
          <p:cNvPicPr>
            <a:picLocks noChangeAspect="1"/>
          </p:cNvPicPr>
          <p:nvPr/>
        </p:nvPicPr>
        <p:blipFill>
          <a:blip r:embed="rId4"/>
          <a:stretch>
            <a:fillRect/>
          </a:stretch>
        </p:blipFill>
        <p:spPr>
          <a:xfrm>
            <a:off x="683809" y="4471815"/>
            <a:ext cx="2300471" cy="1057475"/>
          </a:xfrm>
          <a:prstGeom prst="rect">
            <a:avLst/>
          </a:prstGeom>
        </p:spPr>
      </p:pic>
      <p:pic>
        <p:nvPicPr>
          <p:cNvPr id="40" name="図 39"/>
          <p:cNvPicPr>
            <a:picLocks noChangeAspect="1"/>
          </p:cNvPicPr>
          <p:nvPr/>
        </p:nvPicPr>
        <p:blipFill>
          <a:blip r:embed="rId5"/>
          <a:stretch>
            <a:fillRect/>
          </a:stretch>
        </p:blipFill>
        <p:spPr>
          <a:xfrm>
            <a:off x="4357069" y="4582741"/>
            <a:ext cx="1519187" cy="1263837"/>
          </a:xfrm>
          <a:prstGeom prst="rect">
            <a:avLst/>
          </a:prstGeom>
        </p:spPr>
      </p:pic>
      <p:pic>
        <p:nvPicPr>
          <p:cNvPr id="41" name="図 40"/>
          <p:cNvPicPr>
            <a:picLocks noChangeAspect="1"/>
          </p:cNvPicPr>
          <p:nvPr/>
        </p:nvPicPr>
        <p:blipFill>
          <a:blip r:embed="rId6"/>
          <a:stretch>
            <a:fillRect/>
          </a:stretch>
        </p:blipFill>
        <p:spPr>
          <a:xfrm>
            <a:off x="7071039" y="3836446"/>
            <a:ext cx="2521099" cy="1804167"/>
          </a:xfrm>
          <a:prstGeom prst="rect">
            <a:avLst/>
          </a:prstGeom>
        </p:spPr>
      </p:pic>
      <p:sp>
        <p:nvSpPr>
          <p:cNvPr id="20"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37</a:t>
            </a:fld>
            <a:endParaRPr kumimoji="1" lang="ja-JP" altLang="en-US" dirty="0"/>
          </a:p>
        </p:txBody>
      </p:sp>
      <p:sp>
        <p:nvSpPr>
          <p:cNvPr id="15" name="テキスト ボックス 14"/>
          <p:cNvSpPr txBox="1"/>
          <p:nvPr/>
        </p:nvSpPr>
        <p:spPr>
          <a:xfrm>
            <a:off x="203399" y="453753"/>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12999163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4"/>
            <a:ext cx="9759235" cy="1225566"/>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a:solidFill>
                  <a:prstClr val="black"/>
                </a:solidFill>
              </a:rPr>
              <a:t>▷</a:t>
            </a:r>
            <a:r>
              <a:rPr kumimoji="1" lang="ja-JP" altLang="en-US" sz="1400" b="1" u="sng">
                <a:solidFill>
                  <a:prstClr val="black"/>
                </a:solidFill>
                <a:latin typeface="BIZ UDPゴシック" panose="020B0400000000000000" pitchFamily="50" charset="-128"/>
                <a:ea typeface="BIZ UDPゴシック" panose="020B0400000000000000" pitchFamily="50" charset="-128"/>
              </a:rPr>
              <a:t>次世代都市の空間情報プラットフォーム「コモングラウンド」の社会実装</a:t>
            </a:r>
            <a:endParaRPr kumimoji="1" lang="en-US" altLang="ja-JP" sz="1400" b="1" u="sng">
              <a:solidFill>
                <a:prstClr val="black"/>
              </a:solidFill>
              <a:latin typeface="BIZ UDPゴシック" panose="020B0400000000000000" pitchFamily="50" charset="-128"/>
              <a:ea typeface="BIZ UDPゴシック" panose="020B0400000000000000" pitchFamily="50" charset="-128"/>
            </a:endParaRPr>
          </a:p>
          <a:p>
            <a:pPr marL="180975" lvl="0" indent="-180975" defTabSz="959937">
              <a:spcBef>
                <a:spcPts val="600"/>
              </a:spcBef>
              <a:defRPr/>
            </a:pPr>
            <a:r>
              <a:rPr kumimoji="1" lang="en-US" altLang="ja-JP" sz="1200" b="1">
                <a:solidFill>
                  <a:prstClr val="black"/>
                </a:solidFill>
                <a:latin typeface="BIZ UDPゴシック" panose="020B0400000000000000" pitchFamily="50" charset="-128"/>
                <a:ea typeface="BIZ UDPゴシック" panose="020B0400000000000000" pitchFamily="50" charset="-128"/>
              </a:rPr>
              <a:t>     </a:t>
            </a:r>
            <a:r>
              <a:rPr kumimoji="1" lang="ja-JP" altLang="en-US" sz="1200">
                <a:solidFill>
                  <a:prstClr val="black"/>
                </a:solidFill>
                <a:latin typeface="BIZ UDPゴシック" panose="020B0400000000000000" pitchFamily="50" charset="-128"/>
                <a:ea typeface="BIZ UDPゴシック" panose="020B0400000000000000" pitchFamily="50" charset="-128"/>
              </a:rPr>
              <a:t>・社会実装に向けて必要となる技術開発・実証事業に対する財政支援　</a:t>
            </a:r>
            <a:r>
              <a:rPr kumimoji="1" lang="ja-JP" altLang="en-US" sz="900">
                <a:solidFill>
                  <a:prstClr val="black"/>
                </a:solidFill>
                <a:latin typeface="游ゴシック" panose="020B0400000000000000" pitchFamily="50" charset="-128"/>
              </a:rPr>
              <a:t>＜大商＞</a:t>
            </a:r>
            <a:endParaRPr kumimoji="1" lang="en-US" altLang="ja-JP" sz="900">
              <a:solidFill>
                <a:prstClr val="black"/>
              </a:solidFill>
              <a:latin typeface="游ゴシック" panose="020B0400000000000000" pitchFamily="50" charset="-128"/>
            </a:endParaRPr>
          </a:p>
          <a:p>
            <a:pPr marL="180975" lvl="0" indent="-180975" defTabSz="959937">
              <a:spcBef>
                <a:spcPts val="300"/>
              </a:spcBef>
              <a:defRPr/>
            </a:pPr>
            <a:r>
              <a:rPr kumimoji="1" lang="ja-JP" altLang="en-US" sz="1200">
                <a:solidFill>
                  <a:prstClr val="black"/>
                </a:solidFill>
                <a:latin typeface="BIZ UDPゴシック" panose="020B0400000000000000" pitchFamily="50" charset="-128"/>
                <a:ea typeface="BIZ UDPゴシック" panose="020B0400000000000000" pitchFamily="50" charset="-128"/>
              </a:rPr>
              <a:t>     ・</a:t>
            </a:r>
            <a:r>
              <a:rPr kumimoji="1" lang="en-US" altLang="ja-JP" sz="1200">
                <a:solidFill>
                  <a:prstClr val="black"/>
                </a:solidFill>
                <a:latin typeface="BIZ UDPゴシック" panose="020B0400000000000000" pitchFamily="50" charset="-128"/>
                <a:ea typeface="BIZ UDPゴシック" panose="020B0400000000000000" pitchFamily="50" charset="-128"/>
              </a:rPr>
              <a:t>3D</a:t>
            </a:r>
            <a:r>
              <a:rPr kumimoji="1" lang="ja-JP" altLang="en-US" sz="1200">
                <a:solidFill>
                  <a:prstClr val="black"/>
                </a:solidFill>
                <a:latin typeface="BIZ UDPゴシック" panose="020B0400000000000000" pitchFamily="50" charset="-128"/>
                <a:ea typeface="BIZ UDPゴシック" panose="020B0400000000000000" pitchFamily="50" charset="-128"/>
              </a:rPr>
              <a:t>スキャンデータの著作権等の取り扱いの明確化などの早期実現 　</a:t>
            </a:r>
            <a:r>
              <a:rPr kumimoji="1" lang="ja-JP" altLang="en-US" sz="900">
                <a:solidFill>
                  <a:prstClr val="black"/>
                </a:solidFill>
                <a:latin typeface="游ゴシック" panose="020B0400000000000000" pitchFamily="50" charset="-128"/>
              </a:rPr>
              <a:t>＜大商＞</a:t>
            </a:r>
            <a:endParaRPr kumimoji="1" lang="en-US" altLang="ja-JP" sz="900" dirty="0">
              <a:solidFill>
                <a:prstClr val="black"/>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4942379"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内閣府、国土交通省、経済産業省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a:solidFill>
                  <a:schemeClr val="bg1"/>
                </a:solidFill>
                <a:latin typeface="BIZ UDPゴシック" panose="020B0400000000000000" pitchFamily="50" charset="-128"/>
                <a:ea typeface="BIZ UDPゴシック" panose="020B0400000000000000" pitchFamily="50" charset="-128"/>
              </a:rPr>
              <a:t>バーチャル</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～コモングラウンドの社会実装</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サイバー空間（仮想空間）とフィジカル空間（現実空間）を高度に融合させたシステムにより、経済発展と社会的課題の解決を両立する、人間中心の社会と規定される</a:t>
            </a:r>
            <a:r>
              <a:rPr lang="en-US" altLang="ja-JP" sz="1400" dirty="0">
                <a:solidFill>
                  <a:prstClr val="black"/>
                </a:solidFill>
                <a:latin typeface="BIZ UDPゴシック" panose="020B0400000000000000" pitchFamily="50" charset="-128"/>
                <a:ea typeface="BIZ UDPゴシック" panose="020B0400000000000000" pitchFamily="50" charset="-128"/>
              </a:rPr>
              <a:t>Society5.0</a:t>
            </a:r>
            <a:r>
              <a:rPr lang="ja-JP" altLang="en-US" sz="1400" dirty="0" err="1">
                <a:solidFill>
                  <a:prstClr val="black"/>
                </a:solidFill>
                <a:latin typeface="BIZ UDPゴシック" panose="020B0400000000000000" pitchFamily="50" charset="-128"/>
                <a:ea typeface="BIZ UDPゴシック" panose="020B0400000000000000" pitchFamily="50" charset="-128"/>
              </a:rPr>
              <a:t>。</a:t>
            </a:r>
            <a:r>
              <a:rPr lang="ja-JP" altLang="en-US" sz="1400" dirty="0">
                <a:solidFill>
                  <a:prstClr val="black"/>
                </a:solidFill>
                <a:latin typeface="BIZ UDPゴシック" panose="020B0400000000000000" pitchFamily="50" charset="-128"/>
                <a:ea typeface="BIZ UDPゴシック" panose="020B0400000000000000" pitchFamily="50" charset="-128"/>
              </a:rPr>
              <a:t>その実現に貢献する、次世代都市の空間情報プラットフォーム「コモングラウンド」を万博会場で実装し、都市スケールに展開することをめざす。</a:t>
            </a:r>
          </a:p>
        </p:txBody>
      </p:sp>
      <p:sp>
        <p:nvSpPr>
          <p:cNvPr id="26" name="テキスト ボックス 25"/>
          <p:cNvSpPr txBox="1"/>
          <p:nvPr/>
        </p:nvSpPr>
        <p:spPr>
          <a:xfrm>
            <a:off x="159853" y="3762029"/>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3574621907"/>
              </p:ext>
            </p:extLst>
          </p:nvPr>
        </p:nvGraphicFramePr>
        <p:xfrm>
          <a:off x="179089" y="4249399"/>
          <a:ext cx="9288000" cy="773965"/>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485965">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ja-JP" altLang="en-US" sz="1100" b="0" i="0" u="none" strike="noStrike" kern="1200" cap="none" spc="0" normalizeH="0" baseline="0" noProof="0" dirty="0" smtClean="0">
                        <a:ln>
                          <a:noFill/>
                        </a:ln>
                        <a:solidFill>
                          <a:prstClr val="black"/>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協会と大商において方針を整理した上で、必要に応じて関係省庁と協議を進めていく。</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13516059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274978360"/>
              </p:ext>
            </p:extLst>
          </p:nvPr>
        </p:nvGraphicFramePr>
        <p:xfrm>
          <a:off x="270310" y="1356638"/>
          <a:ext cx="9559489" cy="5148938"/>
        </p:xfrm>
        <a:graphic>
          <a:graphicData uri="http://schemas.openxmlformats.org/drawingml/2006/table">
            <a:tbl>
              <a:tblPr>
                <a:tableStyleId>{2D5ABB26-0587-4C30-8999-92F81FD0307C}</a:tableStyleId>
              </a:tblPr>
              <a:tblGrid>
                <a:gridCol w="3178381">
                  <a:extLst>
                    <a:ext uri="{9D8B030D-6E8A-4147-A177-3AD203B41FA5}">
                      <a16:colId xmlns:a16="http://schemas.microsoft.com/office/drawing/2014/main" val="901775203"/>
                    </a:ext>
                  </a:extLst>
                </a:gridCol>
                <a:gridCol w="3255432">
                  <a:extLst>
                    <a:ext uri="{9D8B030D-6E8A-4147-A177-3AD203B41FA5}">
                      <a16:colId xmlns:a16="http://schemas.microsoft.com/office/drawing/2014/main" val="2895380761"/>
                    </a:ext>
                  </a:extLst>
                </a:gridCol>
                <a:gridCol w="3125676">
                  <a:extLst>
                    <a:ext uri="{9D8B030D-6E8A-4147-A177-3AD203B41FA5}">
                      <a16:colId xmlns:a16="http://schemas.microsoft.com/office/drawing/2014/main" val="925580270"/>
                    </a:ext>
                  </a:extLst>
                </a:gridCol>
              </a:tblGrid>
              <a:tr h="5148938">
                <a:tc>
                  <a:txBody>
                    <a:bodyPr/>
                    <a:lstStyle/>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latin typeface="BIZ UDPゴシック" panose="020B0400000000000000" pitchFamily="50" charset="-128"/>
                          <a:ea typeface="BIZ UDPゴシック" panose="020B0400000000000000" pitchFamily="50" charset="-128"/>
                        </a:rPr>
                        <a:t> </a:t>
                      </a:r>
                      <a:r>
                        <a:rPr kumimoji="1" lang="ja-JP" altLang="en-US" sz="1300" b="1" dirty="0" smtClean="0">
                          <a:latin typeface="BIZ UDPゴシック" panose="020B0400000000000000" pitchFamily="50" charset="-128"/>
                          <a:ea typeface="BIZ UDPゴシック" panose="020B0400000000000000" pitchFamily="50" charset="-128"/>
                        </a:rPr>
                        <a:t>「コモングラウンド・リビングラ　ボ</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」グランドオープン</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2021</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300" dirty="0" smtClean="0">
                          <a:solidFill>
                            <a:schemeClr val="tx1"/>
                          </a:solidFill>
                          <a:latin typeface="BIZ UDPゴシック" panose="020B0400000000000000" pitchFamily="50" charset="-128"/>
                          <a:ea typeface="BIZ UDPゴシック" panose="020B0400000000000000" pitchFamily="50" charset="-128"/>
                        </a:rPr>
                        <a:t>7</a:t>
                      </a:r>
                      <a:r>
                        <a:rPr kumimoji="1" lang="ja-JP" altLang="en-US" sz="13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・コモングラウンドを備えた環境を実現した世界初</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の共同実験場「コモングラウンド・リビングラボ」を</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大阪に設置</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・コモングラウンド・リビングラボ運営委員会（構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成：竹中工務店、中西金属工業、日立製作所、</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gluon</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大阪商工会議所、三菱総合研究所）が会</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員制で運営</a:t>
                      </a: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社がメンバーとして参画（建設・ディベロッ</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パー、情報・通信、設備・工事、事務機器メーカーな</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179388"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ど）（</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月現在）</a:t>
                      </a: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59937"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indent="-457200">
                        <a:spcAft>
                          <a:spcPts val="0"/>
                        </a:spcAft>
                      </a:pP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indent="-457200">
                        <a:spcAft>
                          <a:spcPts val="30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latin typeface="BIZ UDPゴシック" panose="020B0400000000000000" pitchFamily="50" charset="-128"/>
                          <a:ea typeface="BIZ UDPゴシック" panose="020B0400000000000000" pitchFamily="50" charset="-128"/>
                        </a:rPr>
                        <a:t> 万博会場内に実装</a:t>
                      </a:r>
                      <a:r>
                        <a:rPr kumimoji="1" lang="ja-JP" altLang="en-US" sz="1300" b="0" dirty="0" smtClean="0">
                          <a:latin typeface="BIZ UDPゴシック" panose="020B0400000000000000" pitchFamily="50" charset="-128"/>
                          <a:ea typeface="BIZ UDPゴシック" panose="020B0400000000000000" pitchFamily="50" charset="-128"/>
                        </a:rPr>
                        <a:t>（パビリオン内</a:t>
                      </a:r>
                      <a:r>
                        <a:rPr kumimoji="1" lang="en-US" altLang="ja-JP" sz="1300" b="0" dirty="0" smtClean="0">
                          <a:latin typeface="BIZ UDPゴシック" panose="020B0400000000000000" pitchFamily="50" charset="-128"/>
                          <a:ea typeface="BIZ UDPゴシック" panose="020B0400000000000000" pitchFamily="50" charset="-128"/>
                        </a:rPr>
                        <a:t>or</a:t>
                      </a:r>
                      <a:r>
                        <a:rPr kumimoji="1" lang="ja-JP" altLang="en-US" sz="1300" b="0" dirty="0" smtClean="0">
                          <a:latin typeface="BIZ UDPゴシック" panose="020B0400000000000000" pitchFamily="50" charset="-128"/>
                          <a:ea typeface="BIZ UDPゴシック" panose="020B0400000000000000" pitchFamily="50" charset="-128"/>
                        </a:rPr>
                        <a:t>屋外空間）</a:t>
                      </a:r>
                      <a:endParaRPr kumimoji="1" lang="en-US" altLang="ja-JP" sz="1300" b="0" dirty="0" smtClean="0">
                        <a:latin typeface="BIZ UDPゴシック" panose="020B0400000000000000" pitchFamily="50" charset="-128"/>
                        <a:ea typeface="BIZ UDPゴシック" panose="020B0400000000000000" pitchFamily="50" charset="-128"/>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・パビリオン内あるいは屋外空間にコモングラウン</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ドプラットフォームを敷設</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・フィジカル空間とバーチャル空間がリアルタイムか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つシームレスにつながる環境を提供</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・万博会場外にも、類似の環境を整備することで、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会場内外を問わず同等の体験を演出</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・異なる仕様のロボットが、コモングラウンドプラッ</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トフォームを介して空間認識を共有し、整然と制御</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可能</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・複数のサービサーがコモングラウンドプラット</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フォーム上で多様なサービスを万博会場で提供</a:t>
                      </a: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・万博会場でのコモングラウンド運用を通し、各種</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9525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データや運用ノウハウを獲得</a:t>
                      </a:r>
                    </a:p>
                    <a:p>
                      <a:pPr marL="180000" indent="-457200">
                        <a:spcAft>
                          <a:spcPts val="300"/>
                        </a:spcAft>
                      </a:pPr>
                      <a:endParaRPr kumimoji="1" lang="en-US" altLang="ja-JP" sz="13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都市スケールで実装</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endParaRPr kumimoji="1" lang="en-US" altLang="ja-JP" sz="1100" dirty="0" smtClean="0">
                        <a:latin typeface="BIZ UDPゴシック" panose="020B0400000000000000" pitchFamily="50" charset="-128"/>
                        <a:ea typeface="BIZ UDPゴシック" panose="020B0400000000000000" pitchFamily="50" charset="-128"/>
                      </a:endParaRPr>
                    </a:p>
                    <a:p>
                      <a:pPr marL="177800" indent="-177800"/>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スマートシティの基盤を構成するプラット</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フォームとして、屋内外を問わず、都市への実装</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7800" indent="-177800"/>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が進む</a:t>
                      </a:r>
                    </a:p>
                    <a:p>
                      <a:pPr marL="179388" indent="-179388"/>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　・コンシューマー向けのビジネスモデルの実現、</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179388" indent="-179388"/>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収益化​</a:t>
                      </a: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5" name="グループ化 24">
            <a:extLst>
              <a:ext uri="{FF2B5EF4-FFF2-40B4-BE49-F238E27FC236}">
                <a16:creationId xmlns:a16="http://schemas.microsoft.com/office/drawing/2014/main" id="{B1406B80-BB7A-4E81-A06D-8F4FC87D64EF}"/>
              </a:ext>
            </a:extLst>
          </p:cNvPr>
          <p:cNvGrpSpPr/>
          <p:nvPr/>
        </p:nvGrpSpPr>
        <p:grpSpPr>
          <a:xfrm>
            <a:off x="270313" y="1142828"/>
            <a:ext cx="9692704" cy="381120"/>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260" dirty="0">
                  <a:solidFill>
                    <a:schemeClr val="bg1"/>
                  </a:solidFill>
                  <a:latin typeface="BIZ UDPゴシック" panose="020B0400000000000000" pitchFamily="50" charset="-128"/>
                  <a:ea typeface="BIZ UDPゴシック" panose="020B0400000000000000" pitchFamily="50" charset="-128"/>
                </a:rPr>
                <a:t>現状</a:t>
              </a:r>
              <a:r>
                <a:rPr kumimoji="1" lang="en-US" altLang="ja-JP" sz="1260" dirty="0">
                  <a:solidFill>
                    <a:schemeClr val="bg1"/>
                  </a:solidFill>
                  <a:latin typeface="BIZ UDPゴシック" panose="020B0400000000000000" pitchFamily="50" charset="-128"/>
                  <a:ea typeface="BIZ UDPゴシック" panose="020B0400000000000000" pitchFamily="50" charset="-128"/>
                </a:rPr>
                <a:t>)</a:t>
              </a:r>
              <a:endParaRPr kumimoji="1" lang="ja-JP" altLang="en-US" sz="1260" dirty="0">
                <a:solidFill>
                  <a:schemeClr val="bg1"/>
                </a:solidFill>
                <a:latin typeface="BIZ UDPゴシック" panose="020B0400000000000000" pitchFamily="50" charset="-128"/>
                <a:ea typeface="BIZ UDPゴシック" panose="020B0400000000000000" pitchFamily="50" charset="-128"/>
              </a:endParaRPr>
            </a:p>
          </p:txBody>
        </p:sp>
      </p:grpSp>
      <p:pic>
        <p:nvPicPr>
          <p:cNvPr id="19" name="図 18"/>
          <p:cNvPicPr>
            <a:picLocks noChangeAspect="1"/>
          </p:cNvPicPr>
          <p:nvPr/>
        </p:nvPicPr>
        <p:blipFill>
          <a:blip r:embed="rId3"/>
          <a:stretch>
            <a:fillRect/>
          </a:stretch>
        </p:blipFill>
        <p:spPr>
          <a:xfrm>
            <a:off x="902968" y="4642413"/>
            <a:ext cx="2091527" cy="1243727"/>
          </a:xfrm>
          <a:prstGeom prst="rect">
            <a:avLst/>
          </a:prstGeom>
        </p:spPr>
      </p:pic>
      <p:sp>
        <p:nvSpPr>
          <p:cNvPr id="20" name="正方形/長方形 19"/>
          <p:cNvSpPr/>
          <p:nvPr/>
        </p:nvSpPr>
        <p:spPr>
          <a:xfrm>
            <a:off x="790402" y="4422736"/>
            <a:ext cx="2316660" cy="215444"/>
          </a:xfrm>
          <a:prstGeom prst="rect">
            <a:avLst/>
          </a:prstGeom>
        </p:spPr>
        <p:txBody>
          <a:bodyPr wrap="none">
            <a:spAutoFit/>
          </a:bodyPr>
          <a:lstStyle/>
          <a:p>
            <a:r>
              <a:rPr lang="ja-JP" altLang="en-US" sz="800" b="1" dirty="0">
                <a:latin typeface="Meiryo UI" panose="020B0604030504040204" pitchFamily="50" charset="-128"/>
                <a:ea typeface="Meiryo UI" panose="020B0604030504040204" pitchFamily="50" charset="-128"/>
              </a:rPr>
              <a:t>▼コモングラウンドがリアルタイムの空間情報を</a:t>
            </a:r>
            <a:r>
              <a:rPr lang="ja-JP" altLang="en-US" sz="800" b="1" dirty="0" smtClean="0">
                <a:latin typeface="Meiryo UI" panose="020B0604030504040204" pitchFamily="50" charset="-128"/>
                <a:ea typeface="Meiryo UI" panose="020B0604030504040204" pitchFamily="50" charset="-128"/>
              </a:rPr>
              <a:t>共有</a:t>
            </a:r>
            <a:endParaRPr lang="ja-JP" altLang="en-US" sz="800" b="1" dirty="0">
              <a:latin typeface="Meiryo UI" panose="020B0604030504040204" pitchFamily="50" charset="-128"/>
              <a:ea typeface="Meiryo UI" panose="020B0604030504040204" pitchFamily="50" charset="-128"/>
            </a:endParaRPr>
          </a:p>
        </p:txBody>
      </p:sp>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l="13906" t="12222" r="14219" b="1945"/>
          <a:stretch/>
        </p:blipFill>
        <p:spPr>
          <a:xfrm>
            <a:off x="4021224" y="4530458"/>
            <a:ext cx="2113056" cy="1419423"/>
          </a:xfrm>
          <a:prstGeom prst="rect">
            <a:avLst/>
          </a:prstGeom>
        </p:spPr>
      </p:pic>
      <p:pic>
        <p:nvPicPr>
          <p:cNvPr id="22" name="図 21"/>
          <p:cNvPicPr>
            <a:picLocks noChangeAspect="1"/>
          </p:cNvPicPr>
          <p:nvPr/>
        </p:nvPicPr>
        <p:blipFill rotWithShape="1">
          <a:blip r:embed="rId5"/>
          <a:srcRect l="30567" t="30626" r="23259" b="27222"/>
          <a:stretch/>
        </p:blipFill>
        <p:spPr>
          <a:xfrm>
            <a:off x="7153640" y="3073616"/>
            <a:ext cx="2294662" cy="1178340"/>
          </a:xfrm>
          <a:prstGeom prst="rect">
            <a:avLst/>
          </a:prstGeom>
        </p:spPr>
      </p:pic>
      <p:pic>
        <p:nvPicPr>
          <p:cNvPr id="30" name="図 29"/>
          <p:cNvPicPr>
            <a:picLocks noChangeAspect="1"/>
          </p:cNvPicPr>
          <p:nvPr/>
        </p:nvPicPr>
        <p:blipFill rotWithShape="1">
          <a:blip r:embed="rId6"/>
          <a:srcRect l="17380" t="7519" r="13902" b="17079"/>
          <a:stretch/>
        </p:blipFill>
        <p:spPr>
          <a:xfrm>
            <a:off x="7161009" y="4467623"/>
            <a:ext cx="2294661" cy="1418517"/>
          </a:xfrm>
          <a:prstGeom prst="rect">
            <a:avLst/>
          </a:prstGeom>
        </p:spPr>
      </p:pic>
      <p:sp>
        <p:nvSpPr>
          <p:cNvPr id="33"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39</a:t>
            </a:fld>
            <a:endParaRPr kumimoji="1" lang="ja-JP" altLang="en-US" dirty="0"/>
          </a:p>
        </p:txBody>
      </p:sp>
      <p:sp>
        <p:nvSpPr>
          <p:cNvPr id="16" name="テキスト ボックス 15"/>
          <p:cNvSpPr txBox="1"/>
          <p:nvPr/>
        </p:nvSpPr>
        <p:spPr>
          <a:xfrm>
            <a:off x="203399" y="802158"/>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35979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4</a:t>
            </a:fld>
            <a:endParaRPr kumimoji="1" lang="ja-JP" altLang="en-US" dirty="0"/>
          </a:p>
        </p:txBody>
      </p:sp>
    </p:spTree>
    <p:extLst>
      <p:ext uri="{BB962C8B-B14F-4D97-AF65-F5344CB8AC3E}">
        <p14:creationId xmlns:p14="http://schemas.microsoft.com/office/powerpoint/2010/main" val="26546674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21388" y="1642243"/>
            <a:ext cx="9759235" cy="3386957"/>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万博に向けて</a:t>
            </a:r>
            <a:r>
              <a:rPr kumimoji="1" lang="en-US" altLang="ja-JP" sz="1400" b="1" dirty="0">
                <a:solidFill>
                  <a:srgbClr val="4472C4"/>
                </a:solidFill>
              </a:rPr>
              <a:t>】</a:t>
            </a:r>
          </a:p>
          <a:p>
            <a:pPr marL="180975" lvl="0" indent="-180975" defTabSz="959937">
              <a:defRPr/>
            </a:pPr>
            <a:endParaRPr kumimoji="1" lang="en-US" altLang="ja-JP" sz="600" b="1" dirty="0">
              <a:solidFill>
                <a:srgbClr val="FF0000"/>
              </a:solidFill>
            </a:endParaRPr>
          </a:p>
          <a:p>
            <a:pPr marL="180975" indent="-180975" defTabSz="959937">
              <a:defRPr/>
            </a:pPr>
            <a:r>
              <a:rPr kumimoji="1" lang="ja-JP" altLang="en-US" sz="1400" b="1" dirty="0" smtClean="0">
                <a:solidFill>
                  <a:schemeClr val="tx1"/>
                </a:solidFill>
              </a:rPr>
              <a:t>▷</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スタートアップ</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の創出・育成</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と万博</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で</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の革新的</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な技術・サービスの世界への</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発信</a:t>
            </a:r>
            <a:r>
              <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2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・プレイベントの開催及びトップクラス</a:t>
            </a:r>
            <a:r>
              <a:rPr kumimoji="1" lang="ja-JP" altLang="en-US" sz="1200" dirty="0">
                <a:solidFill>
                  <a:schemeClr val="tx1"/>
                </a:solidFill>
                <a:latin typeface="BIZ UDPゴシック" panose="020B0400000000000000" pitchFamily="50" charset="-128"/>
                <a:ea typeface="BIZ UDPゴシック" panose="020B0400000000000000" pitchFamily="50" charset="-128"/>
              </a:rPr>
              <a:t>のスタートアップや投資家等の参加による、世界最高峰の「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Global Startup </a:t>
            </a: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en-US" altLang="ja-JP" sz="1200" dirty="0">
                <a:solidFill>
                  <a:schemeClr val="tx1"/>
                </a:solidFill>
                <a:latin typeface="BIZ UDPゴシック" panose="020B0400000000000000" pitchFamily="50" charset="-128"/>
                <a:ea typeface="BIZ UDPゴシック" panose="020B0400000000000000" pitchFamily="50" charset="-128"/>
              </a:rPr>
              <a:t>EXPO</a:t>
            </a:r>
            <a:r>
              <a:rPr kumimoji="1" lang="ja-JP" altLang="en-US" sz="1200" dirty="0">
                <a:solidFill>
                  <a:schemeClr val="tx1"/>
                </a:solidFill>
                <a:latin typeface="BIZ UDPゴシック" panose="020B0400000000000000" pitchFamily="50" charset="-128"/>
                <a:ea typeface="BIZ UDPゴシック" panose="020B0400000000000000" pitchFamily="50" charset="-128"/>
              </a:rPr>
              <a:t> ２０２５」</a:t>
            </a:r>
            <a:r>
              <a:rPr kumimoji="1" lang="en-US" altLang="ja-JP" sz="1200" dirty="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仮</a:t>
            </a:r>
            <a:r>
              <a:rPr kumimoji="1" lang="en-US" altLang="ja-JP"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a:solidFill>
                  <a:schemeClr val="tx1"/>
                </a:solidFill>
                <a:latin typeface="BIZ UDPゴシック" panose="020B0400000000000000" pitchFamily="50" charset="-128"/>
                <a:ea typeface="BIZ UDPゴシック" panose="020B0400000000000000" pitchFamily="50" charset="-128"/>
              </a:rPr>
              <a:t>の</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実現</a:t>
            </a:r>
            <a:r>
              <a:rPr kumimoji="1" lang="ja-JP" altLang="en-US" sz="900" dirty="0">
                <a:solidFill>
                  <a:schemeClr val="tx1"/>
                </a:solidFill>
                <a:latin typeface="游ゴシック" panose="020B0400000000000000" pitchFamily="50" charset="-128"/>
              </a:rPr>
              <a:t>＜府・市・関経連＞</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180975" indent="-180975" defTabSz="959937">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・万博を機に成長を図ろうとするスタートアップに対するアクセラレーションプログラム等の国の行う支援</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事業を、</a:t>
            </a:r>
            <a:r>
              <a:rPr kumimoji="1" lang="ja-JP" altLang="en-US" sz="1200" dirty="0">
                <a:solidFill>
                  <a:schemeClr val="tx1"/>
                </a:solidFill>
                <a:latin typeface="BIZ UDPゴシック" panose="020B0400000000000000" pitchFamily="50" charset="-128"/>
                <a:ea typeface="BIZ UDPゴシック" panose="020B0400000000000000" pitchFamily="50" charset="-128"/>
              </a:rPr>
              <a:t>万博と関連付けて</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集中実施　　</a:t>
            </a:r>
            <a:r>
              <a:rPr kumimoji="1" lang="ja-JP" altLang="en-US" sz="900" dirty="0" smtClean="0">
                <a:solidFill>
                  <a:schemeClr val="tx1"/>
                </a:solidFill>
                <a:latin typeface="游ゴシック" panose="020B0400000000000000" pitchFamily="50" charset="-128"/>
              </a:rPr>
              <a:t>＜</a:t>
            </a:r>
            <a:r>
              <a:rPr kumimoji="1" lang="ja-JP" altLang="en-US" sz="900" dirty="0">
                <a:solidFill>
                  <a:schemeClr val="tx1"/>
                </a:solidFill>
                <a:latin typeface="游ゴシック" panose="020B0400000000000000" pitchFamily="50" charset="-128"/>
              </a:rPr>
              <a:t>府・市・関経連＞</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180975" lvl="0" indent="-180975" defTabSz="959937">
              <a:defRPr/>
            </a:pPr>
            <a:endParaRPr kumimoji="1" lang="en-US" altLang="ja-JP" sz="900" dirty="0">
              <a:solidFill>
                <a:prstClr val="black"/>
              </a:solidFill>
              <a:latin typeface="游ゴシック" panose="020B0400000000000000" pitchFamily="50" charset="-128"/>
            </a:endParaRPr>
          </a:p>
          <a:p>
            <a:pPr marL="180975" lvl="0" indent="-180975" defTabSz="959937">
              <a:defRPr/>
            </a:pPr>
            <a:r>
              <a:rPr kumimoji="1" lang="en-US" altLang="ja-JP" sz="1400" b="1" dirty="0">
                <a:solidFill>
                  <a:srgbClr val="4472C4"/>
                </a:solidFill>
              </a:rPr>
              <a:t>【</a:t>
            </a:r>
            <a:r>
              <a:rPr kumimoji="1" lang="ja-JP" altLang="en-US" sz="1400" b="1" dirty="0">
                <a:solidFill>
                  <a:srgbClr val="4472C4"/>
                </a:solidFill>
              </a:rPr>
              <a:t>万博を契機とした成長に向けて</a:t>
            </a:r>
            <a:r>
              <a:rPr kumimoji="1" lang="en-US" altLang="ja-JP" sz="1400" b="1" dirty="0">
                <a:solidFill>
                  <a:srgbClr val="4472C4"/>
                </a:solidFill>
              </a:rPr>
              <a:t>】</a:t>
            </a:r>
            <a:endParaRPr kumimoji="1" lang="en-US" altLang="ja-JP" sz="1500" b="1" dirty="0">
              <a:solidFill>
                <a:srgbClr val="4472C4"/>
              </a:solidFill>
            </a:endParaRPr>
          </a:p>
          <a:p>
            <a:pPr marL="180975" lvl="0" indent="-180975" defTabSz="959937">
              <a:defRPr/>
            </a:pPr>
            <a:endParaRPr kumimoji="1" lang="en-US" altLang="ja-JP" sz="600" b="1" dirty="0">
              <a:solidFill>
                <a:prstClr val="black"/>
              </a:solidFill>
              <a:latin typeface="游ゴシック" panose="020B0400000000000000" pitchFamily="50" charset="-128"/>
            </a:endParaRPr>
          </a:p>
          <a:p>
            <a:pPr marL="185738" indent="-185738" defTabSz="959937">
              <a:spcBef>
                <a:spcPts val="600"/>
              </a:spcBef>
              <a:defRPr/>
            </a:pPr>
            <a:r>
              <a:rPr kumimoji="1" lang="ja-JP" altLang="en-US" sz="1400" b="1" dirty="0" smtClean="0">
                <a:solidFill>
                  <a:schemeClr val="tx1"/>
                </a:solidFill>
                <a:latin typeface="游ゴシック" panose="020B0400000000000000" pitchFamily="50" charset="-128"/>
              </a:rPr>
              <a:t>▷</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万博での取組みを継承し、世界トップレベルのスタートアップ集積拠点を実現するため、スタートアップの創出・育成を強力に</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推進</a:t>
            </a:r>
            <a:r>
              <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rPr>
              <a:t/>
            </a:r>
            <a:br>
              <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rPr>
            </a:b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グローバル・カンファレンスの継続</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開催　</a:t>
            </a:r>
            <a:r>
              <a:rPr kumimoji="1" lang="ja-JP" altLang="en-US" sz="900" dirty="0" smtClean="0">
                <a:solidFill>
                  <a:schemeClr val="tx1"/>
                </a:solidFill>
                <a:latin typeface="游ゴシック" panose="020B0400000000000000" pitchFamily="50" charset="-128"/>
              </a:rPr>
              <a:t>＜</a:t>
            </a:r>
            <a:r>
              <a:rPr kumimoji="1" lang="ja-JP" altLang="en-US" sz="900" dirty="0">
                <a:solidFill>
                  <a:schemeClr val="tx1"/>
                </a:solidFill>
                <a:latin typeface="游ゴシック" panose="020B0400000000000000" pitchFamily="50" charset="-128"/>
              </a:rPr>
              <a:t>府・市・関経連</a:t>
            </a:r>
            <a:r>
              <a:rPr kumimoji="1" lang="ja-JP" altLang="en-US" sz="900" dirty="0" smtClean="0">
                <a:solidFill>
                  <a:schemeClr val="tx1"/>
                </a:solidFill>
                <a:latin typeface="游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p>
            <a:pPr marL="185738" indent="-185738" defTabSz="959937">
              <a:spcBef>
                <a:spcPts val="6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・ディープテック分野への支援を含めた、グローバル拠点都市に対する大学発スタートアップ創出に係る財政</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　</a:t>
            </a:r>
            <a:r>
              <a:rPr kumimoji="1" lang="ja-JP" altLang="en-US" sz="900" dirty="0" smtClean="0">
                <a:solidFill>
                  <a:schemeClr val="tx1"/>
                </a:solidFill>
                <a:latin typeface="游ゴシック" panose="020B0400000000000000" pitchFamily="50" charset="-128"/>
              </a:rPr>
              <a:t>＜</a:t>
            </a:r>
            <a:r>
              <a:rPr kumimoji="1" lang="ja-JP" altLang="en-US" sz="900" dirty="0">
                <a:solidFill>
                  <a:schemeClr val="tx1"/>
                </a:solidFill>
                <a:latin typeface="游ゴシック" panose="020B0400000000000000" pitchFamily="50" charset="-128"/>
              </a:rPr>
              <a:t>府・市・関経連</a:t>
            </a:r>
            <a:r>
              <a:rPr kumimoji="1" lang="ja-JP" altLang="en-US" sz="900" dirty="0" smtClean="0">
                <a:solidFill>
                  <a:schemeClr val="tx1"/>
                </a:solidFill>
                <a:latin typeface="游ゴシック" panose="020B0400000000000000" pitchFamily="50" charset="-128"/>
              </a:rPr>
              <a:t>＞</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marL="185738" indent="-185738" defTabSz="959937">
              <a:spcBef>
                <a:spcPts val="6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・グローバル拠点都市の</a:t>
            </a:r>
            <a:r>
              <a:rPr kumimoji="1" lang="en-US" altLang="ja-JP" sz="1200" dirty="0">
                <a:solidFill>
                  <a:schemeClr val="tx1"/>
                </a:solidFill>
                <a:latin typeface="BIZ UDPゴシック" panose="020B0400000000000000" pitchFamily="50" charset="-128"/>
                <a:ea typeface="BIZ UDPゴシック" panose="020B0400000000000000" pitchFamily="50" charset="-128"/>
              </a:rPr>
              <a:t>2025</a:t>
            </a:r>
            <a:r>
              <a:rPr kumimoji="1" lang="ja-JP" altLang="en-US" sz="1200" dirty="0">
                <a:solidFill>
                  <a:schemeClr val="tx1"/>
                </a:solidFill>
                <a:latin typeface="BIZ UDPゴシック" panose="020B0400000000000000" pitchFamily="50" charset="-128"/>
                <a:ea typeface="BIZ UDPゴシック" panose="020B0400000000000000" pitchFamily="50" charset="-128"/>
              </a:rPr>
              <a:t>年度以降の継続</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指定　</a:t>
            </a:r>
            <a:r>
              <a:rPr kumimoji="1" lang="ja-JP" altLang="en-US" sz="900" dirty="0" smtClean="0">
                <a:solidFill>
                  <a:schemeClr val="tx1"/>
                </a:solidFill>
                <a:latin typeface="游ゴシック" panose="020B0400000000000000" pitchFamily="50" charset="-128"/>
              </a:rPr>
              <a:t>＜</a:t>
            </a:r>
            <a:r>
              <a:rPr kumimoji="1" lang="ja-JP" altLang="en-US" sz="900" dirty="0">
                <a:solidFill>
                  <a:schemeClr val="tx1"/>
                </a:solidFill>
                <a:latin typeface="游ゴシック" panose="020B0400000000000000" pitchFamily="50" charset="-128"/>
              </a:rPr>
              <a:t>府・市・関経連</a:t>
            </a:r>
            <a:r>
              <a:rPr kumimoji="1" lang="ja-JP" altLang="en-US" sz="900" dirty="0" smtClean="0">
                <a:solidFill>
                  <a:schemeClr val="tx1"/>
                </a:solidFill>
                <a:latin typeface="游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314081"/>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smtClean="0">
                <a:solidFill>
                  <a:prstClr val="black"/>
                </a:solidFill>
                <a:latin typeface="メイリオ" panose="020B0604030504040204" pitchFamily="50" charset="-128"/>
                <a:ea typeface="メイリオ" panose="020B0604030504040204" pitchFamily="50" charset="-128"/>
              </a:rPr>
              <a:t>内閣府、</a:t>
            </a:r>
            <a:r>
              <a:rPr kumimoji="1" lang="zh-TW" altLang="en-US" sz="1100" dirty="0" smtClean="0">
                <a:latin typeface="メイリオ" panose="020B0604030504040204" pitchFamily="50" charset="-128"/>
                <a:ea typeface="メイリオ" panose="020B0604030504040204" pitchFamily="50" charset="-128"/>
              </a:rPr>
              <a:t>内閣</a:t>
            </a:r>
            <a:r>
              <a:rPr kumimoji="1" lang="zh-TW" altLang="en-US" sz="1100" dirty="0">
                <a:latin typeface="メイリオ" panose="020B0604030504040204" pitchFamily="50" charset="-128"/>
                <a:ea typeface="メイリオ" panose="020B0604030504040204" pitchFamily="50" charset="-128"/>
              </a:rPr>
              <a:t>官房</a:t>
            </a:r>
            <a:r>
              <a:rPr kumimoji="1" lang="zh-TW" altLang="en-US" sz="1100" dirty="0" smtClean="0">
                <a:latin typeface="メイリオ" panose="020B0604030504040204" pitchFamily="50" charset="-128"/>
                <a:ea typeface="メイリオ" panose="020B0604030504040204" pitchFamily="50" charset="-128"/>
              </a:rPr>
              <a:t>、文部</a:t>
            </a:r>
            <a:r>
              <a:rPr kumimoji="1" lang="zh-TW" altLang="en-US" sz="1100" dirty="0">
                <a:latin typeface="メイリオ" panose="020B0604030504040204" pitchFamily="50" charset="-128"/>
                <a:ea typeface="メイリオ" panose="020B0604030504040204" pitchFamily="50" charset="-128"/>
              </a:rPr>
              <a:t>科学省、経済産業省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en-US" altLang="ja-JP" b="1" dirty="0">
                <a:solidFill>
                  <a:prstClr val="white"/>
                </a:solidFill>
                <a:latin typeface="BIZ UDPゴシック" panose="020B0400000000000000" pitchFamily="50" charset="-128"/>
                <a:ea typeface="BIZ UDPゴシック" panose="020B0400000000000000" pitchFamily="50" charset="-128"/>
              </a:rPr>
              <a:t>3</a:t>
            </a:r>
            <a:r>
              <a:rPr kumimoji="1" lang="ja-JP" altLang="en-US" b="1" dirty="0">
                <a:solidFill>
                  <a:prstClr val="white"/>
                </a:solidFill>
                <a:latin typeface="BIZ UDPゴシック" panose="020B0400000000000000" pitchFamily="50" charset="-128"/>
                <a:ea typeface="BIZ UDPゴシック" panose="020B0400000000000000" pitchFamily="50" charset="-128"/>
              </a:rPr>
              <a:t>）　スタートアップ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未来社会の実験場」を体現するためには、革新的な技術やサービスを有するスタートアップの先駆的な取組みを促進していく必要がある。会場内外において多様な実証やチャレンジを推進することで、大阪のみならずわが国全体の成長を加速させる。</a:t>
            </a:r>
          </a:p>
        </p:txBody>
      </p:sp>
      <p:sp>
        <p:nvSpPr>
          <p:cNvPr id="26" name="テキスト ボックス 25"/>
          <p:cNvSpPr txBox="1"/>
          <p:nvPr/>
        </p:nvSpPr>
        <p:spPr>
          <a:xfrm>
            <a:off x="140622" y="5263342"/>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008266301"/>
              </p:ext>
            </p:extLst>
          </p:nvPr>
        </p:nvGraphicFramePr>
        <p:xfrm>
          <a:off x="179089" y="5647686"/>
          <a:ext cx="9288000" cy="1141770"/>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Global Startup EXPO 2025</a:t>
                      </a: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」（仮）の開催</a:t>
                      </a:r>
                      <a:endPar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万博会場を活⽤した先端テクノロジーの実証 ／ 優良なアイデア・事業の審査への参画（ヘルスケアビジネスコンテストの開催）</a:t>
                      </a:r>
                      <a:r>
                        <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a:t>
                      </a:r>
                      <a:r>
                        <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endParaRPr kumimoji="1" lang="en-US" altLang="ja-JP" sz="105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GSE </a:t>
                      </a:r>
                      <a:r>
                        <a:rPr kumimoji="1" lang="ja-JP" altLang="en-US" sz="105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開催及び機運醸成に向けての検討</a:t>
                      </a:r>
                      <a:endParaRPr kumimoji="1" lang="ja-JP" altLang="en-US" sz="105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827162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41</a:t>
            </a:fld>
            <a:endParaRPr kumimoji="1" lang="ja-JP" altLang="en-US" dirty="0"/>
          </a:p>
        </p:txBody>
      </p:sp>
      <p:sp>
        <p:nvSpPr>
          <p:cNvPr id="14" name="テキスト ボックス 13"/>
          <p:cNvSpPr txBox="1"/>
          <p:nvPr/>
        </p:nvSpPr>
        <p:spPr>
          <a:xfrm>
            <a:off x="251753" y="837866"/>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2" name="表 11">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4044062346"/>
              </p:ext>
            </p:extLst>
          </p:nvPr>
        </p:nvGraphicFramePr>
        <p:xfrm>
          <a:off x="280329" y="1603263"/>
          <a:ext cx="9540000" cy="4767558"/>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4767558">
                <a:tc>
                  <a:txBody>
                    <a:bodyPr/>
                    <a:lstStyle/>
                    <a:p>
                      <a:pPr marL="108000" indent="-185738"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□スタートアップ・エコシステム拠点都市としてのスタートアップ創出の取組み</a:t>
                      </a:r>
                      <a:endParaRPr lang="en-US" altLang="ja-JP" sz="130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・官民連携による「大阪・京都・ひょうご神戸コン</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ソーシアム 」を中心としたハンズオン支援（資金</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調達、経営・販路プロモーション、インキュベー</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ション、起業家育成等）</a:t>
                      </a:r>
                    </a:p>
                    <a:p>
                      <a:pPr marL="185738" indent="-185738">
                        <a:lnSpc>
                          <a:spcPct val="100000"/>
                        </a:lnSpc>
                        <a:spcBef>
                          <a:spcPts val="0"/>
                        </a:spcBef>
                        <a:spcAft>
                          <a:spcPts val="0"/>
                        </a:spcAft>
                        <a:defRPr/>
                      </a:pPr>
                      <a:endPar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108000" indent="-185738"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Global</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Startup</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EXPO</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　２０２５」（仮）（以下「</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GSE]</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）に向けた機運醸成の取組み</a:t>
                      </a:r>
                    </a:p>
                    <a:p>
                      <a:pPr marL="85725" indent="-85725">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GSE </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開催に向け官民の連携体制を構築、</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en-US" altLang="ja-JP" sz="1100" u="none" dirty="0" smtClean="0">
                          <a:solidFill>
                            <a:schemeClr val="tx1"/>
                          </a:solidFill>
                          <a:effectLst/>
                          <a:latin typeface="BIZ UDPゴシック" panose="020B0400000000000000" pitchFamily="50" charset="-128"/>
                          <a:ea typeface="BIZ UDPゴシック" panose="020B0400000000000000" pitchFamily="50" charset="-128"/>
                        </a:rPr>
                        <a:t>2024</a:t>
                      </a:r>
                      <a:r>
                        <a:rPr lang="ja-JP" altLang="en-US" sz="1100" u="none" dirty="0" smtClean="0">
                          <a:solidFill>
                            <a:schemeClr val="tx1"/>
                          </a:solidFill>
                          <a:effectLst/>
                          <a:latin typeface="BIZ UDPゴシック" panose="020B0400000000000000" pitchFamily="50" charset="-128"/>
                          <a:ea typeface="BIZ UDPゴシック" panose="020B0400000000000000" pitchFamily="50" charset="-128"/>
                        </a:rPr>
                        <a:t>年のプレイベント開催に向けた調整</a:t>
                      </a: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08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万博を契機にイノベーションを加速するスタートアップを創出</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・大阪・関西各地において、スタートアップ、学術</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機関、ベンチャーキャピタルなど、多様な機関・人</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材等のハブ機能を担い、次々にイノベーションを</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創出・発信</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85725" indent="-85725">
                        <a:lnSpc>
                          <a:spcPct val="100000"/>
                        </a:lnSpc>
                        <a:spcBef>
                          <a:spcPts val="0"/>
                        </a:spcBef>
                        <a:spcAft>
                          <a:spcPts val="0"/>
                        </a:spcAft>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大阪・関西が</a:t>
                      </a:r>
                      <a:r>
                        <a:rPr kumimoji="1" lang="ja-JP" altLang="en-US" sz="1300" b="1" strike="noStrike" baseline="0" dirty="0" smtClean="0">
                          <a:solidFill>
                            <a:schemeClr val="tx1"/>
                          </a:solidFill>
                          <a:latin typeface="BIZ UDPゴシック" panose="020B0400000000000000" pitchFamily="50" charset="-128"/>
                          <a:ea typeface="BIZ UDPゴシック" panose="020B0400000000000000" pitchFamily="50" charset="-128"/>
                        </a:rPr>
                        <a:t>、万博のレガシーを継承した</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世界トップレベルのスタートアップ集積拠点に</a:t>
                      </a:r>
                    </a:p>
                    <a:p>
                      <a:pPr marL="85725" indent="-85725">
                        <a:lnSpc>
                          <a:spcPct val="100000"/>
                        </a:lnSpc>
                        <a:spcBef>
                          <a:spcPts val="0"/>
                        </a:spcBef>
                        <a:spcAft>
                          <a:spcPts val="0"/>
                        </a:spcAft>
                      </a:pPr>
                      <a:r>
                        <a:rPr kumimoji="1" lang="ja-JP" altLang="en-US" sz="1100" b="0"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en-US" altLang="ja-JP" sz="1100" b="0" u="none" strike="noStrike" dirty="0" smtClean="0">
                          <a:solidFill>
                            <a:schemeClr val="tx1"/>
                          </a:solidFill>
                          <a:effectLst/>
                          <a:latin typeface="BIZ UDPゴシック" panose="020B0400000000000000" pitchFamily="50" charset="-128"/>
                          <a:ea typeface="BIZ UDPゴシック" panose="020B0400000000000000" pitchFamily="50" charset="-128"/>
                        </a:rPr>
                        <a:t>GSE</a:t>
                      </a:r>
                      <a:r>
                        <a:rPr kumimoji="1" lang="ja-JP" altLang="en-US" sz="1100" b="0" u="none" strike="noStrike" dirty="0" smtClean="0">
                          <a:solidFill>
                            <a:schemeClr val="tx1"/>
                          </a:solidFill>
                          <a:effectLst/>
                          <a:latin typeface="BIZ UDPゴシック" panose="020B0400000000000000" pitchFamily="50" charset="-128"/>
                          <a:ea typeface="BIZ UDPゴシック" panose="020B0400000000000000" pitchFamily="50" charset="-128"/>
                        </a:rPr>
                        <a:t>を契機に、日本のスタートアップエコシステ</a:t>
                      </a:r>
                      <a:endParaRPr kumimoji="1" lang="en-US" altLang="ja-JP" sz="1100" b="0" u="none" strike="noStrike" dirty="0" smtClean="0">
                        <a:solidFill>
                          <a:schemeClr val="tx1"/>
                        </a:solidFill>
                        <a:effectLst/>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u="none" strike="noStrike" dirty="0" smtClean="0">
                          <a:solidFill>
                            <a:schemeClr val="tx1"/>
                          </a:solidFill>
                          <a:effectLst/>
                          <a:latin typeface="BIZ UDPゴシック" panose="020B0400000000000000" pitchFamily="50" charset="-128"/>
                          <a:ea typeface="BIZ UDPゴシック" panose="020B0400000000000000" pitchFamily="50" charset="-128"/>
                        </a:rPr>
                        <a:t>ムの国際的な認知度を高めるとともに、後継イベ</a:t>
                      </a:r>
                      <a:endParaRPr kumimoji="1" lang="en-US" altLang="ja-JP" sz="1100" b="0" u="none" strike="noStrike" dirty="0" smtClean="0">
                        <a:solidFill>
                          <a:schemeClr val="tx1"/>
                        </a:solidFill>
                        <a:effectLst/>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u="none" strike="noStrike" dirty="0" smtClean="0">
                          <a:solidFill>
                            <a:schemeClr val="tx1"/>
                          </a:solidFill>
                          <a:effectLst/>
                          <a:latin typeface="BIZ UDPゴシック" panose="020B0400000000000000" pitchFamily="50" charset="-128"/>
                          <a:ea typeface="BIZ UDPゴシック" panose="020B0400000000000000" pitchFamily="50" charset="-128"/>
                        </a:rPr>
                        <a:t>ント開催などにより大阪・関西をグローバルなス</a:t>
                      </a:r>
                      <a:endParaRPr kumimoji="1" lang="en-US" altLang="ja-JP" sz="1100" b="0" u="none" strike="noStrike" dirty="0" smtClean="0">
                        <a:solidFill>
                          <a:schemeClr val="tx1"/>
                        </a:solidFill>
                        <a:effectLst/>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u="none" strike="noStrike" dirty="0" smtClean="0">
                          <a:solidFill>
                            <a:schemeClr val="tx1"/>
                          </a:solidFill>
                          <a:effectLst/>
                          <a:latin typeface="BIZ UDPゴシック" panose="020B0400000000000000" pitchFamily="50" charset="-128"/>
                          <a:ea typeface="BIZ UDPゴシック" panose="020B0400000000000000" pitchFamily="50" charset="-128"/>
                        </a:rPr>
                        <a:t>タートアップ集積拠点に</a:t>
                      </a:r>
                      <a:endParaRPr kumimoji="1" lang="en-US" altLang="ja-JP" sz="1100" b="0" u="none" strike="noStrike" dirty="0" smtClean="0">
                        <a:solidFill>
                          <a:schemeClr val="tx1"/>
                        </a:solidFill>
                        <a:effectLst/>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3" name="グループ化 12">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1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0"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7" name="グループ化 26"/>
          <p:cNvGrpSpPr/>
          <p:nvPr/>
        </p:nvGrpSpPr>
        <p:grpSpPr>
          <a:xfrm>
            <a:off x="3618047" y="3688455"/>
            <a:ext cx="2874193" cy="2344045"/>
            <a:chOff x="4668079" y="1890156"/>
            <a:chExt cx="2412000" cy="2344045"/>
          </a:xfrm>
        </p:grpSpPr>
        <p:sp>
          <p:nvSpPr>
            <p:cNvPr id="28" name="正方形/長方形 27">
              <a:extLst>
                <a:ext uri="{FF2B5EF4-FFF2-40B4-BE49-F238E27FC236}">
                  <a16:creationId xmlns:a16="http://schemas.microsoft.com/office/drawing/2014/main" id="{42AB246C-D6C3-4324-A739-9AC17F6C0836}"/>
                </a:ext>
              </a:extLst>
            </p:cNvPr>
            <p:cNvSpPr/>
            <p:nvPr/>
          </p:nvSpPr>
          <p:spPr>
            <a:xfrm>
              <a:off x="4668079" y="2029747"/>
              <a:ext cx="2412000" cy="2204454"/>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marL="0" marR="0" lvl="0" indent="0" algn="l" defTabSz="93053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革新的</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な技術・サービスを世界に発信</a:t>
              </a:r>
            </a:p>
            <a:p>
              <a:pPr marL="85725" marR="0" lvl="0" indent="-85725" algn="l" defTabSz="93053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・大阪パビリオンなどで、スタートアップの技術・サービスを実証</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3053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lvl="0" defTabSz="959937">
                <a:defRPr/>
              </a:pPr>
              <a:r>
                <a:rPr lang="ja-JP" altLang="en-US" sz="1300" b="1" dirty="0">
                  <a:solidFill>
                    <a:prstClr val="black"/>
                  </a:solidFill>
                  <a:latin typeface="BIZ UDPゴシック" panose="020B0400000000000000" pitchFamily="50" charset="-128"/>
                  <a:ea typeface="BIZ UDPゴシック" panose="020B0400000000000000" pitchFamily="50" charset="-128"/>
                </a:rPr>
                <a:t>「</a:t>
              </a:r>
              <a:r>
                <a:rPr lang="en-US" altLang="ja-JP" sz="1300" b="1" dirty="0">
                  <a:solidFill>
                    <a:prstClr val="black"/>
                  </a:solidFill>
                  <a:latin typeface="BIZ UDPゴシック" panose="020B0400000000000000" pitchFamily="50" charset="-128"/>
                  <a:ea typeface="BIZ UDPゴシック" panose="020B0400000000000000" pitchFamily="50" charset="-128"/>
                </a:rPr>
                <a:t>Global</a:t>
              </a:r>
              <a:r>
                <a:rPr lang="ja-JP" altLang="en-US" sz="1300" b="1" dirty="0">
                  <a:solidFill>
                    <a:prstClr val="black"/>
                  </a:solidFill>
                  <a:latin typeface="BIZ UDPゴシック" panose="020B0400000000000000" pitchFamily="50" charset="-128"/>
                  <a:ea typeface="BIZ UDPゴシック" panose="020B0400000000000000" pitchFamily="50" charset="-128"/>
                </a:rPr>
                <a:t>　</a:t>
              </a:r>
              <a:r>
                <a:rPr lang="en-US" altLang="ja-JP" sz="1300" b="1" dirty="0">
                  <a:solidFill>
                    <a:prstClr val="black"/>
                  </a:solidFill>
                  <a:latin typeface="BIZ UDPゴシック" panose="020B0400000000000000" pitchFamily="50" charset="-128"/>
                  <a:ea typeface="BIZ UDPゴシック" panose="020B0400000000000000" pitchFamily="50" charset="-128"/>
                </a:rPr>
                <a:t>Startup</a:t>
              </a:r>
              <a:r>
                <a:rPr lang="ja-JP" altLang="en-US" sz="1300" b="1" dirty="0">
                  <a:solidFill>
                    <a:prstClr val="black"/>
                  </a:solidFill>
                  <a:latin typeface="BIZ UDPゴシック" panose="020B0400000000000000" pitchFamily="50" charset="-128"/>
                  <a:ea typeface="BIZ UDPゴシック" panose="020B0400000000000000" pitchFamily="50" charset="-128"/>
                </a:rPr>
                <a:t>　</a:t>
              </a:r>
              <a:r>
                <a:rPr lang="en-US" altLang="ja-JP" sz="1300" b="1" dirty="0">
                  <a:solidFill>
                    <a:prstClr val="black"/>
                  </a:solidFill>
                  <a:latin typeface="BIZ UDPゴシック" panose="020B0400000000000000" pitchFamily="50" charset="-128"/>
                  <a:ea typeface="BIZ UDPゴシック" panose="020B0400000000000000" pitchFamily="50" charset="-128"/>
                </a:rPr>
                <a:t>EXPO</a:t>
              </a:r>
              <a:r>
                <a:rPr lang="ja-JP" altLang="en-US" sz="1300" b="1" dirty="0">
                  <a:solidFill>
                    <a:prstClr val="black"/>
                  </a:solidFill>
                  <a:latin typeface="BIZ UDPゴシック" panose="020B0400000000000000" pitchFamily="50" charset="-128"/>
                  <a:ea typeface="BIZ UDPゴシック" panose="020B0400000000000000" pitchFamily="50" charset="-128"/>
                </a:rPr>
                <a:t>　２０２５ 」 （仮）開催</a:t>
              </a:r>
            </a:p>
            <a:p>
              <a:pPr marL="90488" marR="0" lvl="0" indent="-90488" algn="l" defTabSz="457200" rtl="0" eaLnBrk="1" fontAlgn="auto" latinLnBrk="0" hangingPunct="1">
                <a:lnSpc>
                  <a:spcPct val="100000"/>
                </a:lnSpc>
                <a:spcBef>
                  <a:spcPts val="0"/>
                </a:spcBef>
                <a:spcAft>
                  <a:spcPts val="0"/>
                </a:spcAft>
                <a:buClrTx/>
                <a:buSzTx/>
                <a:buFontTx/>
                <a:buNone/>
                <a:tabLst/>
                <a:defRPr/>
              </a:pPr>
              <a:r>
                <a:rPr kumimoji="1" lang="ja-JP" altLang="en-US" sz="1100" b="0" i="0"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a:t>
              </a:r>
              <a:r>
                <a:rPr kumimoji="1" lang="ja-JP" altLang="en-US" sz="1100" b="0" i="0"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会場内をはじめ</a:t>
              </a:r>
              <a:r>
                <a:rPr kumimoji="1" lang="ja-JP" altLang="en-US" sz="11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、様々な機会に日本の</a:t>
              </a:r>
              <a:r>
                <a:rPr kumimoji="1" lang="ja-JP" altLang="en-US" sz="1100" b="0" i="0"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a:t>
              </a:r>
              <a:r>
                <a:rPr kumimoji="1" lang="ja-JP" altLang="en-US" sz="11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の魅力・価値を世界に発信</a:t>
              </a:r>
              <a:endParaRPr kumimoji="1" lang="en-US" altLang="ja-JP" sz="1100" b="0" i="0"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ホームベース 7">
              <a:extLst>
                <a:ext uri="{FF2B5EF4-FFF2-40B4-BE49-F238E27FC236}">
                  <a16:creationId xmlns:a16="http://schemas.microsoft.com/office/drawing/2014/main" id="{E599356E-2B0A-4C96-A1C9-EC52982B4052}"/>
                </a:ext>
              </a:extLst>
            </p:cNvPr>
            <p:cNvSpPr/>
            <p:nvPr/>
          </p:nvSpPr>
          <p:spPr>
            <a:xfrm>
              <a:off x="4668079" y="1890156"/>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ja-JP" altLang="en-US" sz="1163"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万博会場</a:t>
              </a:r>
            </a:p>
          </p:txBody>
        </p:sp>
      </p:grpSp>
    </p:spTree>
    <p:extLst>
      <p:ext uri="{BB962C8B-B14F-4D97-AF65-F5344CB8AC3E}">
        <p14:creationId xmlns:p14="http://schemas.microsoft.com/office/powerpoint/2010/main" val="16582308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42</a:t>
            </a:fld>
            <a:endParaRPr kumimoji="1" lang="ja-JP" altLang="en-US" dirty="0"/>
          </a:p>
        </p:txBody>
      </p:sp>
    </p:spTree>
    <p:extLst>
      <p:ext uri="{BB962C8B-B14F-4D97-AF65-F5344CB8AC3E}">
        <p14:creationId xmlns:p14="http://schemas.microsoft.com/office/powerpoint/2010/main" val="14679966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５　</a:t>
            </a:r>
            <a:r>
              <a:rPr lang="ja-JP" altLang="en-US" sz="4000" dirty="0" smtClean="0">
                <a:latin typeface="BIZ UDPゴシック" panose="020B0400000000000000" pitchFamily="50" charset="-128"/>
                <a:ea typeface="BIZ UDPゴシック" panose="020B0400000000000000" pitchFamily="50" charset="-128"/>
              </a:rPr>
              <a:t>多様</a:t>
            </a:r>
            <a:r>
              <a:rPr lang="ja-JP" altLang="en-US" sz="4000" dirty="0">
                <a:latin typeface="BIZ UDPゴシック" panose="020B0400000000000000" pitchFamily="50" charset="-128"/>
                <a:ea typeface="BIZ UDPゴシック" panose="020B0400000000000000" pitchFamily="50" charset="-128"/>
              </a:rPr>
              <a:t>な魅力の創出・発信やさら</a:t>
            </a:r>
            <a:r>
              <a:rPr lang="ja-JP" altLang="en-US" sz="4000" dirty="0" smtClean="0">
                <a:latin typeface="BIZ UDPゴシック" panose="020B0400000000000000" pitchFamily="50" charset="-128"/>
                <a:ea typeface="BIZ UDPゴシック" panose="020B0400000000000000" pitchFamily="50" charset="-128"/>
              </a:rPr>
              <a:t>なる</a:t>
            </a:r>
            <a:r>
              <a:rPr lang="en-US" altLang="ja-JP" sz="4000" dirty="0" smtClean="0">
                <a:latin typeface="BIZ UDPゴシック" panose="020B0400000000000000" pitchFamily="50" charset="-128"/>
                <a:ea typeface="BIZ UDPゴシック" panose="020B0400000000000000" pitchFamily="50" charset="-128"/>
              </a:rPr>
              <a:t/>
            </a:r>
            <a:br>
              <a:rPr lang="en-US" altLang="ja-JP" sz="4000" dirty="0" smtClean="0">
                <a:latin typeface="BIZ UDPゴシック" panose="020B0400000000000000" pitchFamily="50" charset="-128"/>
                <a:ea typeface="BIZ UDPゴシック" panose="020B0400000000000000" pitchFamily="50" charset="-128"/>
              </a:rPr>
            </a:br>
            <a:r>
              <a:rPr lang="ja-JP" altLang="en-US" sz="4000" dirty="0" smtClean="0">
                <a:latin typeface="BIZ UDPゴシック" panose="020B0400000000000000" pitchFamily="50" charset="-128"/>
                <a:ea typeface="BIZ UDPゴシック" panose="020B0400000000000000" pitchFamily="50" charset="-128"/>
              </a:rPr>
              <a:t>　　交流</a:t>
            </a:r>
            <a:r>
              <a:rPr lang="ja-JP" altLang="en-US" sz="4000" dirty="0">
                <a:latin typeface="BIZ UDPゴシック" panose="020B0400000000000000" pitchFamily="50" charset="-128"/>
                <a:ea typeface="BIZ UDPゴシック" panose="020B0400000000000000" pitchFamily="50" charset="-128"/>
              </a:rPr>
              <a:t>の促進</a:t>
            </a:r>
            <a:endParaRPr lang="ja-JP" altLang="en-US" sz="28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889915" y="4914900"/>
            <a:ext cx="6300793" cy="1938992"/>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 </a:t>
            </a:r>
            <a:r>
              <a:rPr kumimoji="1" lang="ja-JP" altLang="en-US" sz="1500" dirty="0">
                <a:solidFill>
                  <a:prstClr val="black"/>
                </a:solidFill>
                <a:latin typeface="BIZ UDPゴシック" panose="020B0400000000000000" pitchFamily="50" charset="-128"/>
                <a:ea typeface="BIZ UDPゴシック" panose="020B0400000000000000" pitchFamily="50" charset="-128"/>
              </a:rPr>
              <a:t>多様な都市魅力の創出・発信</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大阪・関西の</a:t>
            </a:r>
            <a:r>
              <a:rPr kumimoji="1" lang="ja-JP" altLang="en-US" sz="1500" dirty="0">
                <a:solidFill>
                  <a:prstClr val="black"/>
                </a:solidFill>
                <a:latin typeface="BIZ UDPゴシック" panose="020B0400000000000000" pitchFamily="50" charset="-128"/>
                <a:ea typeface="BIZ UDPゴシック" panose="020B0400000000000000" pitchFamily="50" charset="-128"/>
              </a:rPr>
              <a:t>都市魅力の創出・</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発信</a:t>
            </a:r>
            <a:endParaRPr kumimoji="1" lang="en-US" altLang="ja-JP" sz="1500" dirty="0" smtClean="0">
              <a:solidFill>
                <a:prstClr val="black"/>
              </a:solidFill>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水上交通ネットワーク構築</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都市空間を活用した大阪・関西の魅力発信・</a:t>
            </a:r>
            <a:r>
              <a:rPr kumimoji="1" lang="ja-JP" altLang="en-US" sz="1500" dirty="0" smtClean="0">
                <a:latin typeface="BIZ UDPゴシック" panose="020B0400000000000000" pitchFamily="50" charset="-128"/>
                <a:ea typeface="BIZ UDPゴシック" panose="020B0400000000000000" pitchFamily="50" charset="-128"/>
              </a:rPr>
              <a:t>体感</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関西パビリオンの設置・</a:t>
            </a:r>
            <a:r>
              <a:rPr kumimoji="1" lang="ja-JP" altLang="en-US" sz="1500" dirty="0" smtClean="0">
                <a:latin typeface="BIZ UDPゴシック" panose="020B0400000000000000" pitchFamily="50" charset="-128"/>
                <a:ea typeface="BIZ UDPゴシック" panose="020B0400000000000000" pitchFamily="50" charset="-128"/>
              </a:rPr>
              <a:t>運営</a:t>
            </a:r>
            <a:endParaRPr kumimoji="1" lang="en-US" altLang="ja-JP" sz="1500" dirty="0" smtClean="0">
              <a:latin typeface="BIZ UDPゴシック" panose="020B0400000000000000" pitchFamily="50" charset="-128"/>
              <a:ea typeface="BIZ UDPゴシック" panose="020B0400000000000000" pitchFamily="50" charset="-128"/>
            </a:endParaRP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en-US" altLang="ja-JP" sz="1500" dirty="0" smtClean="0">
                <a:latin typeface="BIZ UDPゴシック" panose="020B0400000000000000" pitchFamily="50" charset="-128"/>
                <a:ea typeface="BIZ UDPゴシック" panose="020B0400000000000000" pitchFamily="50" charset="-128"/>
              </a:rPr>
              <a:t>2</a:t>
            </a:r>
            <a:r>
              <a:rPr kumimoji="1" lang="ja-JP" altLang="en-US" sz="1500" dirty="0" smtClean="0">
                <a:latin typeface="BIZ UDPゴシック" panose="020B0400000000000000" pitchFamily="50" charset="-128"/>
                <a:ea typeface="BIZ UDPゴシック" panose="020B0400000000000000" pitchFamily="50" charset="-128"/>
              </a:rPr>
              <a:t>） 多様</a:t>
            </a:r>
            <a:r>
              <a:rPr kumimoji="1" lang="ja-JP" altLang="en-US" sz="1500" dirty="0">
                <a:latin typeface="BIZ UDPゴシック" panose="020B0400000000000000" pitchFamily="50" charset="-128"/>
                <a:ea typeface="BIZ UDPゴシック" panose="020B0400000000000000" pitchFamily="50" charset="-128"/>
              </a:rPr>
              <a:t>な文化・価値観の融合</a:t>
            </a:r>
          </a:p>
          <a:p>
            <a:pPr lvl="0" indent="271463">
              <a:defRPr/>
            </a:pPr>
            <a:r>
              <a:rPr kumimoji="1" lang="ja-JP" altLang="en-US" sz="1500" dirty="0">
                <a:latin typeface="BIZ UDPゴシック" panose="020B0400000000000000" pitchFamily="50" charset="-128"/>
                <a:ea typeface="BIZ UDPゴシック" panose="020B0400000000000000" pitchFamily="50" charset="-128"/>
              </a:rPr>
              <a:t>　 ・　文化的な国際交流と文化芸術振興</a:t>
            </a: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43</a:t>
            </a:fld>
            <a:endParaRPr kumimoji="1" lang="ja-JP" altLang="en-US" dirty="0"/>
          </a:p>
        </p:txBody>
      </p:sp>
    </p:spTree>
    <p:extLst>
      <p:ext uri="{BB962C8B-B14F-4D97-AF65-F5344CB8AC3E}">
        <p14:creationId xmlns:p14="http://schemas.microsoft.com/office/powerpoint/2010/main" val="42122934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4"/>
            <a:ext cx="9759235" cy="281809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万博開催に合わせ、大阪</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・関西の魅力の創出・発信に向けた支援</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180975" lvl="0" indent="93663" defTabSz="959937">
              <a:spcBef>
                <a:spcPts val="6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・最先端のデジタル技術と観光資源を融合させた新たな観光コンテンツ開発の推進</a:t>
            </a:r>
            <a:r>
              <a:rPr kumimoji="1" lang="ja-JP" altLang="en-US" sz="900" dirty="0">
                <a:solidFill>
                  <a:schemeClr val="tx1"/>
                </a:solidFill>
                <a:latin typeface="游ゴシック" panose="020B0400000000000000" pitchFamily="50" charset="-128"/>
              </a:rPr>
              <a:t>　＜府・市・広域連合＞</a:t>
            </a:r>
          </a:p>
          <a:p>
            <a:pPr marL="180975" lvl="0" indent="93663"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・観光関連施設、宿泊施設等における誰もが安全・安心で快適に滞在できる取組みへの支援の充実　</a:t>
            </a:r>
            <a:r>
              <a:rPr kumimoji="1" lang="ja-JP" altLang="en-US" sz="900" dirty="0">
                <a:solidFill>
                  <a:schemeClr val="tx1"/>
                </a:solidFill>
                <a:latin typeface="游ゴシック" panose="020B0400000000000000" pitchFamily="50" charset="-128"/>
              </a:rPr>
              <a:t>＜府・市・大商＞</a:t>
            </a:r>
          </a:p>
          <a:p>
            <a:pPr marL="180975" lvl="0" indent="93663" defTabSz="959937">
              <a:spcBef>
                <a:spcPts val="300"/>
              </a:spcBef>
              <a:defRPr/>
            </a:pP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・文化芸術活動や国内外への文化芸術の魅力発信等の取組みに対する支援の充実</a:t>
            </a:r>
            <a:r>
              <a:rPr kumimoji="1" lang="ja-JP" altLang="en-US" sz="14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900" dirty="0" smtClean="0">
                <a:solidFill>
                  <a:schemeClr val="tx1"/>
                </a:solidFill>
                <a:latin typeface="游ゴシック" panose="020B0400000000000000" pitchFamily="50" charset="-128"/>
              </a:rPr>
              <a:t>＜府・市・広域連合・大商＞</a:t>
            </a:r>
          </a:p>
          <a:p>
            <a:pPr marL="180975" lvl="0" indent="93663" defTabSz="959937">
              <a:spcBef>
                <a:spcPts val="300"/>
              </a:spcBef>
              <a:defRPr/>
            </a:pP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関西・日本各地への周遊・滞在に向けた、広域周遊観光ルートの整備・充実及び国内外への効果的な観光プロモーションの</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推進、　</a:t>
            </a:r>
            <a:endParaRPr kumimoji="1"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180975" lvl="0" indent="93663" defTabSz="959937">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　</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200" dirty="0" smtClean="0">
                <a:solidFill>
                  <a:schemeClr val="tx1"/>
                </a:solidFill>
                <a:latin typeface="BIZ UDPゴシック" panose="020B0400000000000000" pitchFamily="50" charset="-128"/>
                <a:ea typeface="BIZ UDPゴシック" panose="020B0400000000000000" pitchFamily="50" charset="-128"/>
              </a:rPr>
              <a:t>EXPO </a:t>
            </a:r>
            <a:r>
              <a:rPr kumimoji="1" lang="ja-JP" altLang="en-US" sz="1200" dirty="0">
                <a:solidFill>
                  <a:schemeClr val="tx1"/>
                </a:solidFill>
                <a:latin typeface="BIZ UDPゴシック" panose="020B0400000000000000" pitchFamily="50" charset="-128"/>
                <a:ea typeface="BIZ UDPゴシック" panose="020B0400000000000000" pitchFamily="50" charset="-128"/>
              </a:rPr>
              <a:t>２０２５関西観光推進協議会」への継続的な</a:t>
            </a: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支援　</a:t>
            </a:r>
            <a:r>
              <a:rPr kumimoji="1" lang="ja-JP" altLang="en-US" sz="900" dirty="0" smtClean="0">
                <a:solidFill>
                  <a:schemeClr val="tx1"/>
                </a:solidFill>
                <a:latin typeface="游ゴシック" panose="020B0400000000000000" pitchFamily="50" charset="-128"/>
              </a:rPr>
              <a:t>＜</a:t>
            </a:r>
            <a:r>
              <a:rPr kumimoji="1" lang="ja-JP" altLang="en-US" sz="900" dirty="0">
                <a:solidFill>
                  <a:schemeClr val="tx1"/>
                </a:solidFill>
                <a:latin typeface="游ゴシック" panose="020B0400000000000000" pitchFamily="50" charset="-128"/>
              </a:rPr>
              <a:t>府・市・広域連合・関経連・大商・協会＞</a:t>
            </a:r>
            <a:endParaRPr kumimoji="1" lang="en-US" altLang="ja-JP" sz="900" dirty="0">
              <a:solidFill>
                <a:schemeClr val="tx1"/>
              </a:solidFill>
              <a:latin typeface="游ゴシック" panose="020B0400000000000000" pitchFamily="50" charset="-128"/>
            </a:endParaRPr>
          </a:p>
          <a:p>
            <a:pPr marL="180975" lvl="0" indent="93663"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・プロモーションの主体となる広域連携</a:t>
            </a:r>
            <a:r>
              <a:rPr kumimoji="1" lang="en-US" altLang="ja-JP" sz="1200" dirty="0">
                <a:solidFill>
                  <a:schemeClr val="tx1"/>
                </a:solidFill>
                <a:latin typeface="BIZ UDPゴシック" panose="020B0400000000000000" pitchFamily="50" charset="-128"/>
                <a:ea typeface="BIZ UDPゴシック" panose="020B0400000000000000" pitchFamily="50" charset="-128"/>
              </a:rPr>
              <a:t>DMO</a:t>
            </a:r>
            <a:r>
              <a:rPr kumimoji="1" lang="ja-JP" altLang="en-US" sz="1200" dirty="0" err="1">
                <a:solidFill>
                  <a:schemeClr val="tx1"/>
                </a:solidFill>
                <a:latin typeface="BIZ UDPゴシック" panose="020B0400000000000000" pitchFamily="50" charset="-128"/>
                <a:ea typeface="BIZ UDPゴシック" panose="020B0400000000000000" pitchFamily="50" charset="-128"/>
              </a:rPr>
              <a:t>への</a:t>
            </a:r>
            <a:r>
              <a:rPr kumimoji="1" lang="ja-JP" altLang="en-US" sz="1200" dirty="0">
                <a:solidFill>
                  <a:schemeClr val="tx1"/>
                </a:solidFill>
                <a:latin typeface="BIZ UDPゴシック" panose="020B0400000000000000" pitchFamily="50" charset="-128"/>
                <a:ea typeface="BIZ UDPゴシック" panose="020B0400000000000000" pitchFamily="50" charset="-128"/>
              </a:rPr>
              <a:t>財政支援</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900" dirty="0">
                <a:solidFill>
                  <a:schemeClr val="tx1"/>
                </a:solidFill>
                <a:latin typeface="游ゴシック" panose="020B0400000000000000" pitchFamily="50" charset="-128"/>
              </a:rPr>
              <a:t>＜広域連合・関経連・大商＞</a:t>
            </a:r>
          </a:p>
          <a:p>
            <a:pPr marL="180975" lvl="0" indent="93663"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・広域周遊を促進するための、旅行業に関する規制緩和</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900" dirty="0">
                <a:solidFill>
                  <a:schemeClr val="tx1"/>
                </a:solidFill>
                <a:latin typeface="游ゴシック" panose="020B0400000000000000" pitchFamily="50" charset="-128"/>
              </a:rPr>
              <a:t>＜広域連合＞</a:t>
            </a:r>
          </a:p>
          <a:p>
            <a:pPr marL="180975" lvl="0" indent="93663"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・関西及び日本各地で実施する万博と連携した展示や国際会議、イベント等に関する財政支援</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900" dirty="0" smtClean="0">
                <a:solidFill>
                  <a:schemeClr val="tx1"/>
                </a:solidFill>
                <a:latin typeface="游ゴシック" panose="020B0400000000000000" pitchFamily="50" charset="-128"/>
              </a:rPr>
              <a:t>＜府・市</a:t>
            </a:r>
            <a:r>
              <a:rPr kumimoji="1" lang="ja-JP" altLang="en-US" sz="900" dirty="0">
                <a:solidFill>
                  <a:schemeClr val="tx1"/>
                </a:solidFill>
                <a:latin typeface="游ゴシック" panose="020B0400000000000000" pitchFamily="50" charset="-128"/>
              </a:rPr>
              <a:t>・広域連合＞</a:t>
            </a:r>
          </a:p>
        </p:txBody>
      </p:sp>
      <p:sp>
        <p:nvSpPr>
          <p:cNvPr id="9" name="正方形/長方形 8"/>
          <p:cNvSpPr/>
          <p:nvPr/>
        </p:nvSpPr>
        <p:spPr>
          <a:xfrm>
            <a:off x="2653468" y="58230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6494085"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内閣府、内閣官房、文部科学省、農林水産省、国土交通省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５（１）　多様な都市魅力の</a:t>
            </a:r>
            <a:r>
              <a:rPr kumimoji="1" lang="ja-JP" altLang="en-US" b="1" dirty="0">
                <a:solidFill>
                  <a:schemeClr val="bg1"/>
                </a:solidFill>
                <a:latin typeface="BIZ UDPゴシック" panose="020B0400000000000000" pitchFamily="50" charset="-128"/>
                <a:ea typeface="BIZ UDPゴシック" panose="020B0400000000000000" pitchFamily="50" charset="-128"/>
              </a:rPr>
              <a:t>創出・発信</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～大阪・関西の都市魅力の創出・発信</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観光</a:t>
            </a:r>
            <a:r>
              <a:rPr lang="ja-JP" altLang="en-US" sz="1400" dirty="0">
                <a:latin typeface="BIZ UDPゴシック" panose="020B0400000000000000" pitchFamily="50" charset="-128"/>
                <a:ea typeface="BIZ UDPゴシック" panose="020B0400000000000000" pitchFamily="50" charset="-128"/>
              </a:rPr>
              <a:t>産業や文化・芸術活動等</a:t>
            </a:r>
            <a:r>
              <a:rPr lang="ja-JP" altLang="en-US" sz="1400" dirty="0" smtClean="0">
                <a:latin typeface="BIZ UDPゴシック" panose="020B0400000000000000" pitchFamily="50" charset="-128"/>
                <a:ea typeface="BIZ UDPゴシック" panose="020B0400000000000000" pitchFamily="50" charset="-128"/>
              </a:rPr>
              <a:t>の活性化に向け、大阪</a:t>
            </a:r>
            <a:r>
              <a:rPr lang="ja-JP" altLang="en-US" sz="1400" dirty="0">
                <a:latin typeface="BIZ UDPゴシック" panose="020B0400000000000000" pitchFamily="50" charset="-128"/>
                <a:ea typeface="BIZ UDPゴシック" panose="020B0400000000000000" pitchFamily="50" charset="-128"/>
              </a:rPr>
              <a:t>・関西万博を呼び水に、食、歴史、文化など、大阪・関西が持つ多彩な観光資源を発信し、さらには全国への誘客につなげることで、わが国の観光立国の実現に大きく寄与することをめざす。</a:t>
            </a:r>
          </a:p>
        </p:txBody>
      </p:sp>
      <p:sp>
        <p:nvSpPr>
          <p:cNvPr id="26" name="テキスト ボックス 25"/>
          <p:cNvSpPr txBox="1"/>
          <p:nvPr/>
        </p:nvSpPr>
        <p:spPr>
          <a:xfrm>
            <a:off x="140620" y="5227926"/>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192102644"/>
              </p:ext>
            </p:extLst>
          </p:nvPr>
        </p:nvGraphicFramePr>
        <p:xfrm>
          <a:off x="140620" y="5566480"/>
          <a:ext cx="9288000" cy="114052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75688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u="none" dirty="0" smtClean="0">
                          <a:solidFill>
                            <a:schemeClr val="tx1"/>
                          </a:solidFill>
                          <a:latin typeface="+mn-ea"/>
                        </a:rPr>
                        <a:t>国「アクションプラン</a:t>
                      </a:r>
                      <a:r>
                        <a:rPr lang="en-US" altLang="ja-JP" sz="1200" b="0" u="none" dirty="0" smtClean="0">
                          <a:solidFill>
                            <a:schemeClr val="tx1"/>
                          </a:solidFill>
                          <a:latin typeface="+mn-ea"/>
                        </a:rPr>
                        <a:t>Ver.3</a:t>
                      </a:r>
                      <a:r>
                        <a:rPr lang="ja-JP" altLang="en-US" sz="1200" b="0" u="none" dirty="0" smtClean="0">
                          <a:solidFill>
                            <a:schemeClr val="tx1"/>
                          </a:solidFill>
                          <a:latin typeface="+mn-ea"/>
                        </a:rPr>
                        <a:t>」の</a:t>
                      </a:r>
                      <a:endParaRPr lang="en-US" altLang="ja-JP" sz="1200" b="0"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u="none" dirty="0" smtClean="0">
                          <a:solidFill>
                            <a:schemeClr val="tx1"/>
                          </a:solidFill>
                          <a:latin typeface="+mn-ea"/>
                        </a:rPr>
                        <a:t>記載内容</a:t>
                      </a:r>
                      <a:endParaRPr kumimoji="1" lang="ja-JP" altLang="en-US" sz="1200" b="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大阪・関西万博を契機とした全国への誘客促進＜内閣官房、国交＞</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endPar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」の活用について国と府・市で調整中</a:t>
                      </a:r>
                      <a:endPar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4923546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32132" y="6860956"/>
            <a:ext cx="2268141" cy="383297"/>
          </a:xfrm>
        </p:spPr>
        <p:txBody>
          <a:bodyPr/>
          <a:lstStyle/>
          <a:p>
            <a:fld id="{4A29C0C3-80A2-4EDA-8DD4-D638D41F3C0E}" type="slidenum">
              <a:rPr kumimoji="1" lang="ja-JP" altLang="en-US" smtClean="0"/>
              <a:t>45</a:t>
            </a:fld>
            <a:endParaRPr kumimoji="1" lang="ja-JP" altLang="en-US" dirty="0"/>
          </a:p>
        </p:txBody>
      </p:sp>
      <p:sp>
        <p:nvSpPr>
          <p:cNvPr id="20"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kumimoji="1" lang="ja-JP" altLang="en-US" dirty="0"/>
          </a:p>
        </p:txBody>
      </p:sp>
      <p:sp>
        <p:nvSpPr>
          <p:cNvPr id="22" name="テキスト ボックス 21"/>
          <p:cNvSpPr txBox="1"/>
          <p:nvPr/>
        </p:nvSpPr>
        <p:spPr>
          <a:xfrm>
            <a:off x="251753" y="714310"/>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7" name="表 16">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3976434215"/>
              </p:ext>
            </p:extLst>
          </p:nvPr>
        </p:nvGraphicFramePr>
        <p:xfrm>
          <a:off x="280329" y="1603262"/>
          <a:ext cx="9540000" cy="5362313"/>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362313">
                <a:tc>
                  <a:txBody>
                    <a:bodyPr/>
                    <a:lstStyle/>
                    <a:p>
                      <a:pPr marL="0" indent="0"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lang="ja-JP" altLang="en-US" sz="1300" b="1" u="none" strike="noStrike" baseline="0" dirty="0" smtClean="0">
                          <a:solidFill>
                            <a:schemeClr val="tx1"/>
                          </a:solidFill>
                          <a:latin typeface="BIZ UDPゴシック" panose="020B0400000000000000" pitchFamily="50" charset="-128"/>
                          <a:ea typeface="BIZ UDPゴシック" panose="020B0400000000000000" pitchFamily="50" charset="-128"/>
                        </a:rPr>
                        <a:t>成長・飛躍</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に向けた取組みスタート</a:t>
                      </a:r>
                    </a:p>
                    <a:p>
                      <a:pPr marL="0" indent="0" defTabSz="443194">
                        <a:lnSpc>
                          <a:spcPct val="100000"/>
                        </a:lnSpc>
                        <a:spcBef>
                          <a:spcPts val="0"/>
                        </a:spcBef>
                        <a:spcAft>
                          <a:spcPts val="0"/>
                        </a:spcAft>
                        <a:defRPr/>
                      </a:pPr>
                      <a:r>
                        <a:rPr lang="ja-JP" altLang="en-US" sz="1100" b="0" u="none" strike="noStrike" dirty="0" smtClean="0">
                          <a:solidFill>
                            <a:schemeClr val="tx1"/>
                          </a:solidFill>
                          <a:latin typeface="BIZ UDPゴシック" panose="020B0400000000000000" pitchFamily="50" charset="-128"/>
                          <a:ea typeface="BIZ UDPゴシック" panose="020B0400000000000000" pitchFamily="50" charset="-128"/>
                        </a:rPr>
                        <a:t>・</a:t>
                      </a:r>
                      <a:r>
                        <a:rPr lang="ja-JP" altLang="en-US" sz="1100" b="0" u="none" dirty="0" smtClean="0">
                          <a:solidFill>
                            <a:schemeClr val="tx1"/>
                          </a:solidFill>
                          <a:latin typeface="BIZ UDPゴシック" panose="020B0400000000000000" pitchFamily="50" charset="-128"/>
                          <a:ea typeface="BIZ UDPゴシック" panose="020B0400000000000000" pitchFamily="50" charset="-128"/>
                        </a:rPr>
                        <a:t>新型コロナの水際対策の緩和により、インバウンド需要が回復の兆し</a:t>
                      </a:r>
                      <a:endParaRPr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a:t>
                      </a:r>
                      <a:r>
                        <a:rPr kumimoji="1" lang="ja-JP" altLang="en-US" sz="1100" b="0" u="none" strike="noStrike" baseline="0" dirty="0" smtClean="0">
                          <a:solidFill>
                            <a:schemeClr val="tx1"/>
                          </a:solidFill>
                          <a:latin typeface="+mn-ea"/>
                          <a:ea typeface="+mn-ea"/>
                        </a:rPr>
                        <a:t>観光誘客を図るための</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・大阪・関西を訪れる旅行者の安全・安心の確保、</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活用・強化</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・２０２３年</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G</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７貿易大臣会合の大阪府・堺市での開催</a:t>
                      </a:r>
                      <a:endParaRPr kumimoji="1" lang="en-US" altLang="ja-JP" sz="1100" b="0" i="0" u="none" strike="dbl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・大阪・関西の文化芸術活動の回復・活性化に向けた取組みの推進</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・広域連携</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DMO</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「関西観光本部」による観光戦略</a:t>
                      </a: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「関西ツーリズムグランドデザイン</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2025</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」に基</a:t>
                      </a:r>
                      <a:r>
                        <a:rPr lang="ja-JP" altLang="en-US" sz="1100" u="none" strike="noStrike" dirty="0" err="1" smtClean="0">
                          <a:solidFill>
                            <a:schemeClr val="tx1"/>
                          </a:solidFill>
                          <a:latin typeface="BIZ UDPゴシック" panose="020B0400000000000000" pitchFamily="50" charset="-128"/>
                          <a:ea typeface="BIZ UDPゴシック" panose="020B0400000000000000" pitchFamily="50" charset="-128"/>
                        </a:rPr>
                        <a:t>づ</a:t>
                      </a:r>
                      <a:endPar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く各施策の推進。</a:t>
                      </a: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EXPO2025</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関西観光推進協議会」の発足</a:t>
                      </a: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2023</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3</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月、構成：関西</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2</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府</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8</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県</a:t>
                      </a:r>
                      <a:r>
                        <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rPr>
                        <a:t>4</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政令市、関</a:t>
                      </a: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西広域連合、関西経済連合会、企業・団体等、事</a:t>
                      </a:r>
                    </a:p>
                    <a:p>
                      <a:pPr marL="85725" indent="-85725" defTabSz="443194">
                        <a:lnSpc>
                          <a:spcPct val="100000"/>
                        </a:lnSpc>
                        <a:spcBef>
                          <a:spcPts val="0"/>
                        </a:spcBef>
                        <a:spcAft>
                          <a:spcPts val="0"/>
                        </a:spcAft>
                        <a:defRPr/>
                      </a:pP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務局：関西観光本部）</a:t>
                      </a: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世界第一級の文化・観光拠点を形成</a:t>
                      </a:r>
                      <a:endParaRPr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・全国最多の世界遺産、伝統芸能やアートなど、大阪・関西の歴史的資源や文化芸術の魅力発信</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・大阪・関西の魅力を体感できる観光</a:t>
                      </a:r>
                      <a:r>
                        <a:rPr lang="en-US" altLang="ja-JP" sz="1100" b="0" dirty="0" smtClean="0">
                          <a:solidFill>
                            <a:schemeClr val="tx1"/>
                          </a:solidFill>
                          <a:latin typeface="BIZ UDPゴシック" panose="020B0400000000000000" pitchFamily="50" charset="-128"/>
                          <a:ea typeface="BIZ UDPゴシック" panose="020B0400000000000000" pitchFamily="50" charset="-128"/>
                        </a:rPr>
                        <a:t>DX</a:t>
                      </a:r>
                      <a:r>
                        <a:rPr lang="ja-JP" altLang="en-US" sz="1100" b="0" dirty="0" smtClean="0">
                          <a:solidFill>
                            <a:schemeClr val="tx1"/>
                          </a:solidFill>
                          <a:latin typeface="BIZ UDPゴシック" panose="020B0400000000000000" pitchFamily="50" charset="-128"/>
                          <a:ea typeface="BIZ UDPゴシック" panose="020B0400000000000000" pitchFamily="50" charset="-128"/>
                        </a:rPr>
                        <a:t>の推進</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u="none" strike="noStrike" dirty="0" smtClean="0">
                          <a:solidFill>
                            <a:schemeClr val="tx1"/>
                          </a:solidFill>
                          <a:latin typeface="BIZ UDPゴシック" panose="020B0400000000000000" pitchFamily="50" charset="-128"/>
                          <a:ea typeface="BIZ UDPゴシック" panose="020B0400000000000000" pitchFamily="50" charset="-128"/>
                        </a:rPr>
                        <a:t>・安全・安心に滞在できる都市の実現</a:t>
                      </a:r>
                    </a:p>
                    <a:p>
                      <a:pPr marL="0" indent="0" defTabSz="443194">
                        <a:lnSpc>
                          <a:spcPct val="100000"/>
                        </a:lnSpc>
                        <a:spcBef>
                          <a:spcPts val="0"/>
                        </a:spcBef>
                        <a:spcAft>
                          <a:spcPts val="0"/>
                        </a:spcAft>
                        <a:defRPr/>
                      </a:pPr>
                      <a:endParaRPr lang="ja-JP" altLang="en-US" sz="1100" b="1" dirty="0" smtClean="0">
                        <a:solidFill>
                          <a:schemeClr val="tx1"/>
                        </a:solidFill>
                        <a:latin typeface="BIZ UDPゴシック" panose="020B0400000000000000" pitchFamily="50" charset="-128"/>
                        <a:ea typeface="BIZ UDPゴシック" panose="020B0400000000000000" pitchFamily="50" charset="-128"/>
                      </a:endParaRPr>
                    </a:p>
                    <a:p>
                      <a:pPr marL="108000" indent="-45720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□万博来訪者の大阪・関西、日本各地への周遊・滞在を促進</a:t>
                      </a: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・食、歴史、文化芸術、スポーツ、エンタメなど大阪・関西の多種多様な地域資源を活かした周遊観光、滞在促進</a:t>
                      </a:r>
                      <a:endParaRPr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100" b="0" dirty="0" smtClean="0">
                          <a:solidFill>
                            <a:schemeClr val="tx1"/>
                          </a:solidFill>
                          <a:latin typeface="BIZ UDPゴシック" panose="020B0400000000000000" pitchFamily="50" charset="-128"/>
                          <a:ea typeface="BIZ UDPゴシック" panose="020B0400000000000000" pitchFamily="50" charset="-128"/>
                        </a:rPr>
                        <a:t>・広域周遊に繋げる観光ルートの整備・充実</a:t>
                      </a:r>
                    </a:p>
                    <a:p>
                      <a:pPr marL="0" indent="0" defTabSz="443194">
                        <a:lnSpc>
                          <a:spcPct val="100000"/>
                        </a:lnSpc>
                        <a:spcBef>
                          <a:spcPts val="0"/>
                        </a:spcBef>
                        <a:spcAft>
                          <a:spcPts val="0"/>
                        </a:spcAf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・関西文化学術研究都市（けいはんな学研都市）等、関西の各拠点における連携イベントや国際会議の開催</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u="non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訪日外客数</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6,000</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万人</a:t>
                      </a: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の目標達成に向け、大阪・関西が牽引</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800" b="1" dirty="0" smtClean="0">
                          <a:solidFill>
                            <a:schemeClr val="tx1"/>
                          </a:solidFill>
                          <a:latin typeface="BIZ UDPゴシック" panose="020B0400000000000000" pitchFamily="50" charset="-128"/>
                          <a:ea typeface="BIZ UDPゴシック" panose="020B0400000000000000" pitchFamily="50" charset="-128"/>
                        </a:rPr>
                        <a:t>　＊「明日の日本を支える観光ビジョン」</a:t>
                      </a: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8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ja-JP" altLang="en-US" sz="4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・世界基準の都市魅力発信拠点を整備</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・世界最高水準の成長型</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（夢洲）</a:t>
                      </a:r>
                      <a:r>
                        <a:rPr kumimoji="1"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の開業</a:t>
                      </a:r>
                      <a:endParaRPr kumimoji="1"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・大規模アリーナを中核とした大阪・関西を代表する新たなスポーツ・文化の拠点（吹田市</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２０２７年秋頃　第</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Ⅰ</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期（アリーナ等）開業</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　２０３２～</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2037</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　周辺施設等順次開業</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□「グローバル・ツーリズム・デスティネーション“</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KANSAI”</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」の確立</a:t>
                      </a:r>
                    </a:p>
                    <a:p>
                      <a:pPr marL="0" indent="0" algn="l">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・世界の人々に旅行の目的地として選ばれ、関西</a:t>
                      </a:r>
                    </a:p>
                    <a:p>
                      <a:pPr marL="0" indent="0" algn="l">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観光の価値が共感される広域観光圏“</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KANSAI”</a:t>
                      </a:r>
                    </a:p>
                    <a:p>
                      <a:pPr marL="0" indent="0" algn="l">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を確立し、「観光立国の実現」を大阪・関西がリー</a:t>
                      </a:r>
                    </a:p>
                    <a:p>
                      <a:pPr marL="0" indent="0" algn="l">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ド</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8" name="グループ化 17">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1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7"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32" name="図 31">
            <a:extLst>
              <a:ext uri="{FF2B5EF4-FFF2-40B4-BE49-F238E27FC236}">
                <a16:creationId xmlns:a16="http://schemas.microsoft.com/office/drawing/2014/main" id="{A83389CB-4AB6-4770-8988-11D25DB5174F}"/>
              </a:ext>
            </a:extLst>
          </p:cNvPr>
          <p:cNvPicPr>
            <a:picLocks noChangeAspect="1"/>
          </p:cNvPicPr>
          <p:nvPr/>
        </p:nvPicPr>
        <p:blipFill>
          <a:blip r:embed="rId2"/>
          <a:stretch>
            <a:fillRect/>
          </a:stretch>
        </p:blipFill>
        <p:spPr>
          <a:xfrm>
            <a:off x="3787549" y="4641652"/>
            <a:ext cx="2525559" cy="1656000"/>
          </a:xfrm>
          <a:prstGeom prst="rect">
            <a:avLst/>
          </a:prstGeom>
        </p:spPr>
      </p:pic>
      <p:sp>
        <p:nvSpPr>
          <p:cNvPr id="33" name="ホームベース 32"/>
          <p:cNvSpPr/>
          <p:nvPr/>
        </p:nvSpPr>
        <p:spPr>
          <a:xfrm>
            <a:off x="3553198" y="6318655"/>
            <a:ext cx="2823294" cy="354533"/>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900"/>
              </a:lnSpc>
            </a:pPr>
            <a:r>
              <a:rPr kumimoji="1" lang="ja-JP" altLang="en-US" sz="800" dirty="0">
                <a:solidFill>
                  <a:srgbClr val="FF0000"/>
                </a:solidFill>
                <a:latin typeface="BIZ UDPゴシック" panose="020B0400000000000000" pitchFamily="50" charset="-128"/>
                <a:ea typeface="BIZ UDPゴシック" panose="020B0400000000000000" pitchFamily="50" charset="-128"/>
              </a:rPr>
              <a:t>　   </a:t>
            </a:r>
            <a:r>
              <a:rPr kumimoji="1" lang="ja-JP" altLang="en-US"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関西</a:t>
            </a:r>
            <a:r>
              <a:rPr kumimoji="1" lang="ja-JP" altLang="en-US" sz="800" dirty="0">
                <a:solidFill>
                  <a:schemeClr val="tx1"/>
                </a:solidFill>
                <a:latin typeface="BIZ UDPゴシック" panose="020B0400000000000000" pitchFamily="50" charset="-128"/>
                <a:ea typeface="BIZ UDPゴシック" panose="020B0400000000000000" pitchFamily="50" charset="-128"/>
              </a:rPr>
              <a:t>観光本部「</a:t>
            </a:r>
            <a:r>
              <a:rPr kumimoji="1" lang="en-US" altLang="ja-JP" sz="800" dirty="0">
                <a:solidFill>
                  <a:schemeClr val="tx1"/>
                </a:solidFill>
                <a:latin typeface="BIZ UDPゴシック" panose="020B0400000000000000" pitchFamily="50" charset="-128"/>
                <a:ea typeface="BIZ UDPゴシック" panose="020B0400000000000000" pitchFamily="50" charset="-128"/>
              </a:rPr>
              <a:t>THE EXCITING KANSAI</a:t>
            </a:r>
            <a:r>
              <a:rPr kumimoji="1" lang="ja-JP" altLang="en-US" sz="800" dirty="0">
                <a:solidFill>
                  <a:schemeClr val="tx1"/>
                </a:solidFill>
                <a:latin typeface="BIZ UDPゴシック" panose="020B0400000000000000" pitchFamily="50" charset="-128"/>
                <a:ea typeface="BIZ UDPゴシック" panose="020B0400000000000000" pitchFamily="50" charset="-128"/>
              </a:rPr>
              <a:t>」に</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9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　　　　基づき府で作成</a:t>
            </a:r>
          </a:p>
        </p:txBody>
      </p:sp>
      <p:pic>
        <p:nvPicPr>
          <p:cNvPr id="34" name="図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4592" y="3685896"/>
            <a:ext cx="2159058" cy="955756"/>
          </a:xfrm>
          <a:prstGeom prst="rect">
            <a:avLst/>
          </a:prstGeom>
        </p:spPr>
      </p:pic>
      <p:sp>
        <p:nvSpPr>
          <p:cNvPr id="36" name="ホームベース 35"/>
          <p:cNvSpPr/>
          <p:nvPr/>
        </p:nvSpPr>
        <p:spPr>
          <a:xfrm>
            <a:off x="7457671" y="4662655"/>
            <a:ext cx="1432899" cy="193758"/>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▲アリーナ（イメージ）</a:t>
            </a:r>
          </a:p>
        </p:txBody>
      </p:sp>
      <p:pic>
        <p:nvPicPr>
          <p:cNvPr id="6" name="図 5"/>
          <p:cNvPicPr>
            <a:picLocks noChangeAspect="1"/>
          </p:cNvPicPr>
          <p:nvPr/>
        </p:nvPicPr>
        <p:blipFill>
          <a:blip r:embed="rId4"/>
          <a:stretch>
            <a:fillRect/>
          </a:stretch>
        </p:blipFill>
        <p:spPr>
          <a:xfrm>
            <a:off x="7428428" y="5824006"/>
            <a:ext cx="1543274" cy="1036950"/>
          </a:xfrm>
          <a:prstGeom prst="rect">
            <a:avLst/>
          </a:prstGeom>
        </p:spPr>
      </p:pic>
    </p:spTree>
    <p:extLst>
      <p:ext uri="{BB962C8B-B14F-4D97-AF65-F5344CB8AC3E}">
        <p14:creationId xmlns:p14="http://schemas.microsoft.com/office/powerpoint/2010/main" val="3461386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59853" y="1929629"/>
            <a:ext cx="9759235" cy="1204111"/>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schemeClr val="tx1"/>
                </a:solidFill>
              </a:rPr>
              <a:t>▷</a:t>
            </a:r>
            <a:r>
              <a:rPr kumimoji="1" lang="ja-JP" altLang="en-US" sz="1400" b="1" u="sng" dirty="0">
                <a:solidFill>
                  <a:schemeClr val="tx1"/>
                </a:solidFill>
                <a:latin typeface="BIZ UDPゴシック" panose="020B0400000000000000" pitchFamily="50" charset="-128"/>
                <a:ea typeface="BIZ UDPゴシック" panose="020B0400000000000000" pitchFamily="50" charset="-128"/>
              </a:rPr>
              <a:t>万博アクセス等で水上交通ネットワークを活用</a:t>
            </a:r>
            <a:endParaRPr kumimoji="1" lang="en-US" altLang="ja-JP" sz="1400" b="1" u="sng" dirty="0">
              <a:solidFill>
                <a:schemeClr val="tx1"/>
              </a:solidFill>
              <a:latin typeface="BIZ UDPゴシック" panose="020B0400000000000000" pitchFamily="50" charset="-128"/>
              <a:ea typeface="BIZ UDPゴシック" panose="020B0400000000000000" pitchFamily="50" charset="-128"/>
            </a:endParaRPr>
          </a:p>
          <a:p>
            <a:pPr marL="180975" lvl="0" indent="1588" defTabSz="959937">
              <a:spcBef>
                <a:spcPts val="300"/>
              </a:spcBef>
              <a:defRPr/>
            </a:pPr>
            <a:r>
              <a:rPr kumimoji="1" lang="ja-JP" altLang="en-US" sz="12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200" dirty="0">
                <a:solidFill>
                  <a:schemeClr val="tx1"/>
                </a:solidFill>
                <a:latin typeface="BIZ UDPゴシック" panose="020B0400000000000000" pitchFamily="50" charset="-128"/>
                <a:ea typeface="BIZ UDPゴシック" panose="020B0400000000000000" pitchFamily="50" charset="-128"/>
              </a:rPr>
              <a:t>夢洲と水都大阪の市内拠点を結ぶ新たな観光商品造成への支援</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900" dirty="0">
                <a:solidFill>
                  <a:schemeClr val="tx1"/>
                </a:solidFill>
                <a:latin typeface="游ゴシック" panose="020B0400000000000000" pitchFamily="50" charset="-128"/>
              </a:rPr>
              <a:t>＜大商・協会＞</a:t>
            </a:r>
          </a:p>
          <a:p>
            <a:pPr marL="180975" lvl="0" indent="1588" defTabSz="959937">
              <a:spcBef>
                <a:spcPts val="300"/>
              </a:spcBef>
              <a:defRPr/>
            </a:pPr>
            <a:r>
              <a:rPr kumimoji="1" lang="ja-JP" altLang="en-US" sz="1200" dirty="0">
                <a:solidFill>
                  <a:schemeClr val="tx1"/>
                </a:solidFill>
                <a:latin typeface="BIZ UDPゴシック" panose="020B0400000000000000" pitchFamily="50" charset="-128"/>
                <a:ea typeface="BIZ UDPゴシック" panose="020B0400000000000000" pitchFamily="50" charset="-128"/>
              </a:rPr>
              <a:t>・淀川舟運活性化に向けた、航路開拓等の取組みの推進</a:t>
            </a:r>
            <a:r>
              <a:rPr kumimoji="1" lang="ja-JP" altLang="en-US" sz="1400" dirty="0">
                <a:solidFill>
                  <a:schemeClr val="tx1"/>
                </a:solidFill>
                <a:latin typeface="BIZ UDPゴシック" panose="020B0400000000000000" pitchFamily="50" charset="-128"/>
                <a:ea typeface="BIZ UDPゴシック" panose="020B0400000000000000" pitchFamily="50" charset="-128"/>
              </a:rPr>
              <a:t>　</a:t>
            </a:r>
            <a:r>
              <a:rPr kumimoji="1" lang="ja-JP" altLang="en-US" sz="900" dirty="0">
                <a:solidFill>
                  <a:schemeClr val="tx1"/>
                </a:solidFill>
                <a:latin typeface="游ゴシック" panose="020B0400000000000000" pitchFamily="50" charset="-128"/>
              </a:rPr>
              <a:t>＜府・市・大商</a:t>
            </a:r>
            <a:r>
              <a:rPr kumimoji="1" lang="ja-JP" altLang="en-US" sz="900" dirty="0" smtClean="0">
                <a:solidFill>
                  <a:schemeClr val="tx1"/>
                </a:solidFill>
                <a:latin typeface="游ゴシック" panose="020B0400000000000000" pitchFamily="50" charset="-128"/>
              </a:rPr>
              <a:t>＞</a:t>
            </a:r>
            <a:endParaRPr kumimoji="1" lang="en-US" altLang="ja-JP" sz="900" dirty="0" smtClean="0">
              <a:solidFill>
                <a:schemeClr val="tx1"/>
              </a:solidFill>
              <a:latin typeface="游ゴシック" panose="020B0400000000000000" pitchFamily="50" charset="-128"/>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a:solidFill>
                  <a:schemeClr val="bg1"/>
                </a:solidFill>
                <a:latin typeface="BIZ UDPゴシック" panose="020B0400000000000000" pitchFamily="50" charset="-128"/>
                <a:ea typeface="BIZ UDPゴシック" panose="020B0400000000000000" pitchFamily="50" charset="-128"/>
              </a:rPr>
              <a:t>発信</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～水上交通ネットワーク構築</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海に囲まれた万博会場の立地特性を活かし、万博会場と大阪市内、大阪湾の運行拠点をつなぐ水上ネットワークの構築を進める。また、大阪湾・瀬戸内海におけるクルーズ航行等を活性化し、広域観光の促進につなげる。</a:t>
            </a:r>
          </a:p>
        </p:txBody>
      </p:sp>
      <p:sp>
        <p:nvSpPr>
          <p:cNvPr id="26" name="テキスト ボックス 25"/>
          <p:cNvSpPr txBox="1"/>
          <p:nvPr/>
        </p:nvSpPr>
        <p:spPr>
          <a:xfrm>
            <a:off x="140620" y="424397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53345549"/>
              </p:ext>
            </p:extLst>
          </p:nvPr>
        </p:nvGraphicFramePr>
        <p:xfrm>
          <a:off x="179089" y="4582527"/>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mn-ea"/>
                        </a:rPr>
                        <a:t>国「アクションプラン</a:t>
                      </a:r>
                      <a:r>
                        <a:rPr lang="en-US" altLang="ja-JP" sz="1200" b="1" u="none" dirty="0">
                          <a:solidFill>
                            <a:schemeClr val="tx1"/>
                          </a:solidFill>
                          <a:latin typeface="+mn-ea"/>
                        </a:rPr>
                        <a:t>Ver.3</a:t>
                      </a:r>
                      <a:r>
                        <a:rPr lang="ja-JP" altLang="en-US" sz="1200" b="1" u="none" dirty="0">
                          <a:solidFill>
                            <a:schemeClr val="tx1"/>
                          </a:solidFill>
                          <a:latin typeface="+mn-ea"/>
                        </a:rPr>
                        <a:t>」の</a:t>
                      </a:r>
                      <a:endParaRPr lang="en-US" altLang="ja-JP" sz="1200" b="1" u="none"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国、府等が参画する淀川舟運活性化協議会において</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に向けた具体的な目標を設定</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した</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観光商品造成に向け、観光庁より支援事業の紹介があり、支援事業の申請に向けて検討中</a:t>
                      </a:r>
                      <a:endPar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4844827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47</a:t>
            </a:fld>
            <a:endParaRPr kumimoji="1" lang="ja-JP" altLang="en-US" dirty="0"/>
          </a:p>
        </p:txBody>
      </p:sp>
      <p:sp>
        <p:nvSpPr>
          <p:cNvPr id="77" name="テキスト ボックス 76"/>
          <p:cNvSpPr txBox="1"/>
          <p:nvPr/>
        </p:nvSpPr>
        <p:spPr>
          <a:xfrm>
            <a:off x="203399" y="669522"/>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70" name="表 69">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2281151985"/>
              </p:ext>
            </p:extLst>
          </p:nvPr>
        </p:nvGraphicFramePr>
        <p:xfrm>
          <a:off x="280329" y="1603262"/>
          <a:ext cx="9540000" cy="5212753"/>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212753">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□新たな水上交通ネットワークの開拓</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・海上交通の活性化に向けた社会実験を実施予定（大阪市臨海部～泉州地域</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a:t>
                      </a: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・海と川の結節点としての中之島</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GATE</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ターミナルの整備</a:t>
                      </a:r>
                      <a:endParaRPr lang="en-US" altLang="ja-JP" sz="1100" u="none" strike="dblStrike" baseline="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・淀川大堰閘門整備工事（２０２２年～）</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ts val="1500"/>
                        </a:lnSpc>
                        <a:spcBef>
                          <a:spcPts val="0"/>
                        </a:spcBef>
                        <a:spcAft>
                          <a:spcPts val="0"/>
                        </a:spcAft>
                        <a:buClrTx/>
                        <a:buSzTx/>
                        <a:buFontTx/>
                        <a:buNone/>
                        <a:tabLs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淀川舟運活性化協議会（２０２２年～）</a:t>
                      </a: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万博会場を起点とした水上交通ネットワークの構築</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・夢洲と大阪市内</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水の回廊</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大阪湾内の拠点（関空、泉州、兵庫エリア等）がつながることで、ベイエリアが活性化</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・万博会場と京都方面がつながり、「淀川舟運」が活性化</a:t>
                      </a: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□大阪と関西・西日本エリアとの水上交通ネットワーク形成</a:t>
                      </a: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・夢洲（</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）と関西・西日本等を結ぶ水上観光ルートが構築</a:t>
                      </a: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71" name="グループ化 70">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72"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73"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75"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93" name="グループ化 92"/>
          <p:cNvGrpSpPr/>
          <p:nvPr/>
        </p:nvGrpSpPr>
        <p:grpSpPr>
          <a:xfrm>
            <a:off x="578657" y="3829347"/>
            <a:ext cx="2447918" cy="2015289"/>
            <a:chOff x="1317274" y="4114689"/>
            <a:chExt cx="2447918" cy="2015289"/>
          </a:xfrm>
        </p:grpSpPr>
        <p:grpSp>
          <p:nvGrpSpPr>
            <p:cNvPr id="94" name="グループ化 93"/>
            <p:cNvGrpSpPr/>
            <p:nvPr/>
          </p:nvGrpSpPr>
          <p:grpSpPr>
            <a:xfrm>
              <a:off x="1317274" y="4125723"/>
              <a:ext cx="2390177" cy="2004255"/>
              <a:chOff x="1830228" y="2542072"/>
              <a:chExt cx="2390177" cy="1426013"/>
            </a:xfrm>
          </p:grpSpPr>
          <p:pic>
            <p:nvPicPr>
              <p:cNvPr id="112" name="図 111"/>
              <p:cNvPicPr>
                <a:picLocks noChangeAspect="1"/>
              </p:cNvPicPr>
              <p:nvPr/>
            </p:nvPicPr>
            <p:blipFill rotWithShape="1">
              <a:blip r:embed="rId3"/>
              <a:srcRect l="55997" t="2630" r="1" b="54484"/>
              <a:stretch/>
            </p:blipFill>
            <p:spPr>
              <a:xfrm>
                <a:off x="1830228" y="2542072"/>
                <a:ext cx="2390177" cy="1426013"/>
              </a:xfrm>
              <a:prstGeom prst="rect">
                <a:avLst/>
              </a:prstGeom>
              <a:ln>
                <a:noFill/>
              </a:ln>
            </p:spPr>
          </p:pic>
          <p:sp>
            <p:nvSpPr>
              <p:cNvPr id="113" name="正方形/長方形 112">
                <a:extLst>
                  <a:ext uri="{FF2B5EF4-FFF2-40B4-BE49-F238E27FC236}">
                    <a16:creationId xmlns:a16="http://schemas.microsoft.com/office/drawing/2014/main" id="{629137E7-C1B9-4208-BA8D-6F2122E10AF2}"/>
                  </a:ext>
                </a:extLst>
              </p:cNvPr>
              <p:cNvSpPr/>
              <p:nvPr/>
            </p:nvSpPr>
            <p:spPr>
              <a:xfrm>
                <a:off x="1983819" y="2793115"/>
                <a:ext cx="409459" cy="152133"/>
              </a:xfrm>
              <a:prstGeom prst="rect">
                <a:avLst/>
              </a:prstGeom>
              <a:solidFill>
                <a:schemeClr val="bg1">
                  <a:alpha val="70000"/>
                </a:schemeClr>
              </a:solidFill>
              <a:ln>
                <a:solidFill>
                  <a:srgbClr val="333F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14" name="正方形/長方形 113">
                <a:extLst>
                  <a:ext uri="{FF2B5EF4-FFF2-40B4-BE49-F238E27FC236}">
                    <a16:creationId xmlns:a16="http://schemas.microsoft.com/office/drawing/2014/main" id="{52585BD4-9DA7-4BD2-87C4-82F542D3C6A3}"/>
                  </a:ext>
                </a:extLst>
              </p:cNvPr>
              <p:cNvSpPr/>
              <p:nvPr/>
            </p:nvSpPr>
            <p:spPr>
              <a:xfrm>
                <a:off x="3858778" y="2660462"/>
                <a:ext cx="313475" cy="10954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95" name="正方形/長方形 94">
              <a:extLst>
                <a:ext uri="{FF2B5EF4-FFF2-40B4-BE49-F238E27FC236}">
                  <a16:creationId xmlns:a16="http://schemas.microsoft.com/office/drawing/2014/main" id="{629137E7-C1B9-4208-BA8D-6F2122E10AF2}"/>
                </a:ext>
              </a:extLst>
            </p:cNvPr>
            <p:cNvSpPr/>
            <p:nvPr/>
          </p:nvSpPr>
          <p:spPr>
            <a:xfrm>
              <a:off x="1926066" y="5466281"/>
              <a:ext cx="584576" cy="15390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u="sng" dirty="0">
                  <a:solidFill>
                    <a:srgbClr val="0070C0"/>
                  </a:solidFill>
                  <a:latin typeface="Meiryo UI" panose="020B0604030504040204" pitchFamily="50" charset="-128"/>
                  <a:ea typeface="Meiryo UI" panose="020B0604030504040204" pitchFamily="50" charset="-128"/>
                </a:rPr>
                <a:t>泉州地域</a:t>
              </a:r>
              <a:endParaRPr kumimoji="1" lang="en-US" altLang="ja-JP" sz="900" b="1" u="sng" dirty="0">
                <a:solidFill>
                  <a:srgbClr val="0070C0"/>
                </a:solidFill>
                <a:latin typeface="Meiryo UI" panose="020B0604030504040204" pitchFamily="50" charset="-128"/>
                <a:ea typeface="Meiryo UI" panose="020B0604030504040204" pitchFamily="50" charset="-128"/>
              </a:endParaRPr>
            </a:p>
          </p:txBody>
        </p:sp>
        <p:sp>
          <p:nvSpPr>
            <p:cNvPr id="96" name="正方形/長方形 95">
              <a:extLst>
                <a:ext uri="{FF2B5EF4-FFF2-40B4-BE49-F238E27FC236}">
                  <a16:creationId xmlns:a16="http://schemas.microsoft.com/office/drawing/2014/main" id="{629137E7-C1B9-4208-BA8D-6F2122E10AF2}"/>
                </a:ext>
              </a:extLst>
            </p:cNvPr>
            <p:cNvSpPr/>
            <p:nvPr/>
          </p:nvSpPr>
          <p:spPr>
            <a:xfrm>
              <a:off x="2233508" y="4681136"/>
              <a:ext cx="331901" cy="151122"/>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97" name="フリーフォーム 96"/>
            <p:cNvSpPr/>
            <p:nvPr/>
          </p:nvSpPr>
          <p:spPr>
            <a:xfrm rot="813609">
              <a:off x="1622288" y="4871050"/>
              <a:ext cx="759294" cy="48976"/>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8" name="フリーフォーム 97"/>
            <p:cNvSpPr/>
            <p:nvPr/>
          </p:nvSpPr>
          <p:spPr>
            <a:xfrm flipV="1">
              <a:off x="2598493" y="4114689"/>
              <a:ext cx="967081" cy="765321"/>
            </a:xfrm>
            <a:custGeom>
              <a:avLst/>
              <a:gdLst>
                <a:gd name="connsiteX0" fmla="*/ 722812 w 722812"/>
                <a:gd name="connsiteY0" fmla="*/ 52251 h 52251"/>
                <a:gd name="connsiteX1" fmla="*/ 0 w 722812"/>
                <a:gd name="connsiteY1" fmla="*/ 0 h 52251"/>
                <a:gd name="connsiteX2" fmla="*/ 0 w 722812"/>
                <a:gd name="connsiteY2" fmla="*/ 0 h 52251"/>
              </a:gdLst>
              <a:ahLst/>
              <a:cxnLst>
                <a:cxn ang="0">
                  <a:pos x="connsiteX0" y="connsiteY0"/>
                </a:cxn>
                <a:cxn ang="0">
                  <a:pos x="connsiteX1" y="connsiteY1"/>
                </a:cxn>
                <a:cxn ang="0">
                  <a:pos x="connsiteX2" y="connsiteY2"/>
                </a:cxn>
              </a:cxnLst>
              <a:rect l="l" t="t" r="r" b="b"/>
              <a:pathLst>
                <a:path w="722812" h="52251">
                  <a:moveTo>
                    <a:pt x="722812" y="52251"/>
                  </a:moveTo>
                  <a:lnTo>
                    <a:pt x="0" y="0"/>
                  </a:lnTo>
                  <a:lnTo>
                    <a:pt x="0" y="0"/>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3" name="台形 102"/>
            <p:cNvSpPr/>
            <p:nvPr/>
          </p:nvSpPr>
          <p:spPr>
            <a:xfrm rot="3162618" flipV="1">
              <a:off x="3042124" y="4365838"/>
              <a:ext cx="233337" cy="77179"/>
            </a:xfrm>
            <a:prstGeom prst="trapezoi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フリーフォーム 103"/>
            <p:cNvSpPr/>
            <p:nvPr/>
          </p:nvSpPr>
          <p:spPr>
            <a:xfrm>
              <a:off x="2247129" y="5056566"/>
              <a:ext cx="445559" cy="491450"/>
            </a:xfrm>
            <a:custGeom>
              <a:avLst/>
              <a:gdLst>
                <a:gd name="connsiteX0" fmla="*/ 147019 w 425693"/>
                <a:gd name="connsiteY0" fmla="*/ 0 h 435429"/>
                <a:gd name="connsiteX1" fmla="*/ 25099 w 425693"/>
                <a:gd name="connsiteY1" fmla="*/ 52251 h 435429"/>
                <a:gd name="connsiteX2" fmla="*/ 16390 w 425693"/>
                <a:gd name="connsiteY2" fmla="*/ 209006 h 435429"/>
                <a:gd name="connsiteX3" fmla="*/ 207979 w 425693"/>
                <a:gd name="connsiteY3" fmla="*/ 357051 h 435429"/>
                <a:gd name="connsiteX4" fmla="*/ 425693 w 425693"/>
                <a:gd name="connsiteY4" fmla="*/ 435429 h 435429"/>
                <a:gd name="connsiteX5" fmla="*/ 425693 w 425693"/>
                <a:gd name="connsiteY5" fmla="*/ 435429 h 43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693" h="435429">
                  <a:moveTo>
                    <a:pt x="147019" y="0"/>
                  </a:moveTo>
                  <a:cubicBezTo>
                    <a:pt x="96944" y="8708"/>
                    <a:pt x="46870" y="17417"/>
                    <a:pt x="25099" y="52251"/>
                  </a:cubicBezTo>
                  <a:cubicBezTo>
                    <a:pt x="3328" y="87085"/>
                    <a:pt x="-14090" y="158206"/>
                    <a:pt x="16390" y="209006"/>
                  </a:cubicBezTo>
                  <a:cubicBezTo>
                    <a:pt x="46870" y="259806"/>
                    <a:pt x="139762" y="319314"/>
                    <a:pt x="207979" y="357051"/>
                  </a:cubicBezTo>
                  <a:cubicBezTo>
                    <a:pt x="276196" y="394788"/>
                    <a:pt x="425693" y="435429"/>
                    <a:pt x="425693" y="435429"/>
                  </a:cubicBezTo>
                  <a:lnTo>
                    <a:pt x="425693" y="435429"/>
                  </a:lnTo>
                </a:path>
              </a:pathLst>
            </a:custGeom>
            <a:noFill/>
            <a:ln w="4445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5" name="グループ化 104"/>
            <p:cNvGrpSpPr/>
            <p:nvPr/>
          </p:nvGrpSpPr>
          <p:grpSpPr>
            <a:xfrm>
              <a:off x="2732431" y="4485023"/>
              <a:ext cx="546452" cy="504408"/>
              <a:chOff x="5906813" y="3734328"/>
              <a:chExt cx="546452" cy="504408"/>
            </a:xfrm>
          </p:grpSpPr>
          <p:sp>
            <p:nvSpPr>
              <p:cNvPr id="110" name="フリーフォーム 109"/>
              <p:cNvSpPr/>
              <p:nvPr/>
            </p:nvSpPr>
            <p:spPr>
              <a:xfrm flipH="1">
                <a:off x="6407546" y="3734328"/>
                <a:ext cx="45719" cy="218279"/>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4445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フリーフォーム 110"/>
              <p:cNvSpPr/>
              <p:nvPr/>
            </p:nvSpPr>
            <p:spPr>
              <a:xfrm>
                <a:off x="5906813" y="4017665"/>
                <a:ext cx="296005" cy="221071"/>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4445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6" name="フリーフォーム 105"/>
            <p:cNvSpPr/>
            <p:nvPr/>
          </p:nvSpPr>
          <p:spPr>
            <a:xfrm>
              <a:off x="3020717" y="4679171"/>
              <a:ext cx="231425" cy="243789"/>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444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 name="正方形/長方形 106">
              <a:extLst>
                <a:ext uri="{FF2B5EF4-FFF2-40B4-BE49-F238E27FC236}">
                  <a16:creationId xmlns:a16="http://schemas.microsoft.com/office/drawing/2014/main" id="{629137E7-C1B9-4208-BA8D-6F2122E10AF2}"/>
                </a:ext>
              </a:extLst>
            </p:cNvPr>
            <p:cNvSpPr/>
            <p:nvPr/>
          </p:nvSpPr>
          <p:spPr>
            <a:xfrm>
              <a:off x="3313569" y="4728954"/>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cxnSp>
          <p:nvCxnSpPr>
            <p:cNvPr id="108" name="直線矢印コネクタ 107"/>
            <p:cNvCxnSpPr/>
            <p:nvPr/>
          </p:nvCxnSpPr>
          <p:spPr>
            <a:xfrm flipH="1" flipV="1">
              <a:off x="3013752" y="4772842"/>
              <a:ext cx="632448" cy="1232002"/>
            </a:xfrm>
            <a:prstGeom prst="straightConnector1">
              <a:avLst/>
            </a:prstGeom>
            <a:ln w="12700">
              <a:round/>
              <a:headEnd type="none"/>
              <a:tailEnd type="triangle"/>
            </a:ln>
          </p:spPr>
          <p:style>
            <a:lnRef idx="1">
              <a:schemeClr val="dk1"/>
            </a:lnRef>
            <a:fillRef idx="0">
              <a:schemeClr val="dk1"/>
            </a:fillRef>
            <a:effectRef idx="0">
              <a:schemeClr val="dk1"/>
            </a:effectRef>
            <a:fontRef idx="minor">
              <a:schemeClr val="tx1"/>
            </a:fontRef>
          </p:style>
        </p:cxnSp>
        <p:sp>
          <p:nvSpPr>
            <p:cNvPr id="109" name="楕円 57">
              <a:extLst>
                <a:ext uri="{FF2B5EF4-FFF2-40B4-BE49-F238E27FC236}">
                  <a16:creationId xmlns:a16="http://schemas.microsoft.com/office/drawing/2014/main" id="{B9D7130E-388E-494E-B1CF-69D594C9D490}"/>
                </a:ext>
              </a:extLst>
            </p:cNvPr>
            <p:cNvSpPr>
              <a:spLocks noChangeAspect="1"/>
            </p:cNvSpPr>
            <p:nvPr/>
          </p:nvSpPr>
          <p:spPr>
            <a:xfrm>
              <a:off x="2424330" y="4944506"/>
              <a:ext cx="167027" cy="152755"/>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Meiryo UI" panose="020B0604030504040204" pitchFamily="50" charset="-128"/>
                <a:ea typeface="Meiryo UI" panose="020B0604030504040204" pitchFamily="50" charset="-128"/>
              </a:endParaRPr>
            </a:p>
          </p:txBody>
        </p:sp>
      </p:grpSp>
      <p:grpSp>
        <p:nvGrpSpPr>
          <p:cNvPr id="115" name="グループ化 114"/>
          <p:cNvGrpSpPr>
            <a:grpSpLocks noChangeAspect="1"/>
          </p:cNvGrpSpPr>
          <p:nvPr/>
        </p:nvGrpSpPr>
        <p:grpSpPr>
          <a:xfrm>
            <a:off x="694704" y="5484408"/>
            <a:ext cx="2330344" cy="1166130"/>
            <a:chOff x="11636945" y="4850444"/>
            <a:chExt cx="1804087" cy="1007972"/>
          </a:xfrm>
        </p:grpSpPr>
        <p:sp>
          <p:nvSpPr>
            <p:cNvPr id="116" name="正方形/長方形 115"/>
            <p:cNvSpPr/>
            <p:nvPr/>
          </p:nvSpPr>
          <p:spPr>
            <a:xfrm>
              <a:off x="11888367" y="5627102"/>
              <a:ext cx="1427775" cy="2313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GATE</a:t>
              </a: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全体図</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7" name="グループ化 116"/>
            <p:cNvGrpSpPr>
              <a:grpSpLocks noChangeAspect="1"/>
            </p:cNvGrpSpPr>
            <p:nvPr/>
          </p:nvGrpSpPr>
          <p:grpSpPr>
            <a:xfrm>
              <a:off x="11636945" y="4850444"/>
              <a:ext cx="1804087" cy="821214"/>
              <a:chOff x="60177" y="824041"/>
              <a:chExt cx="1904674" cy="876918"/>
            </a:xfrm>
          </p:grpSpPr>
          <p:grpSp>
            <p:nvGrpSpPr>
              <p:cNvPr id="118" name="グループ化 117">
                <a:extLst>
                  <a:ext uri="{FF2B5EF4-FFF2-40B4-BE49-F238E27FC236}">
                    <a16:creationId xmlns:a16="http://schemas.microsoft.com/office/drawing/2014/main" id="{6940BFB5-9847-4C4C-B7BF-76781C6D669C}"/>
                  </a:ext>
                </a:extLst>
              </p:cNvPr>
              <p:cNvGrpSpPr/>
              <p:nvPr/>
            </p:nvGrpSpPr>
            <p:grpSpPr>
              <a:xfrm>
                <a:off x="60177" y="824041"/>
                <a:ext cx="1904674" cy="876918"/>
                <a:chOff x="60177" y="824041"/>
                <a:chExt cx="1904674" cy="876918"/>
              </a:xfrm>
            </p:grpSpPr>
            <p:pic>
              <p:nvPicPr>
                <p:cNvPr id="120" name="図 119"/>
                <p:cNvPicPr preferRelativeResize="0">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942" y="852035"/>
                  <a:ext cx="1865909" cy="848924"/>
                </a:xfrm>
                <a:prstGeom prst="rect">
                  <a:avLst/>
                </a:prstGeom>
              </p:spPr>
            </p:pic>
            <p:sp>
              <p:nvSpPr>
                <p:cNvPr id="121" name="テキスト ボックス 81"/>
                <p:cNvSpPr txBox="1"/>
                <p:nvPr/>
              </p:nvSpPr>
              <p:spPr>
                <a:xfrm>
                  <a:off x="674724" y="824041"/>
                  <a:ext cx="732724" cy="149371"/>
                </a:xfrm>
                <a:prstGeom prst="rect">
                  <a:avLst/>
                </a:prstGeom>
                <a:noFill/>
              </p:spPr>
              <p:txBody>
                <a:bodyPr wrap="none" rtlCol="0">
                  <a:spAutoFit/>
                </a:bodyPr>
                <a:lstStyle/>
                <a:p>
                  <a:pPr>
                    <a:spcAft>
                      <a:spcPts val="0"/>
                    </a:spcAft>
                  </a:pPr>
                  <a:r>
                    <a:rPr lang="ja-JP" sz="7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大阪市中央卸売市場</a:t>
                  </a:r>
                  <a:endParaRPr lang="ja-JP" sz="1200" b="1"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2" name="テキスト ボックス 82"/>
                <p:cNvSpPr txBox="1"/>
                <p:nvPr/>
              </p:nvSpPr>
              <p:spPr>
                <a:xfrm>
                  <a:off x="1458100" y="1136546"/>
                  <a:ext cx="445620" cy="257613"/>
                </a:xfrm>
                <a:prstGeom prst="rect">
                  <a:avLst/>
                </a:prstGeom>
                <a:noFill/>
              </p:spPr>
              <p:txBody>
                <a:bodyPr wrap="none" rtlCol="0">
                  <a:spAutoFit/>
                </a:bodyPr>
                <a:lstStyle/>
                <a:p>
                  <a:pPr>
                    <a:spcAft>
                      <a:spcPts val="0"/>
                    </a:spcAft>
                  </a:pPr>
                  <a:r>
                    <a:rPr lang="ja-JP" sz="7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ノースピア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3" name="テキスト ボックス 83"/>
                <p:cNvSpPr txBox="1"/>
                <p:nvPr/>
              </p:nvSpPr>
              <p:spPr>
                <a:xfrm>
                  <a:off x="60177" y="1223149"/>
                  <a:ext cx="517644" cy="257613"/>
                </a:xfrm>
                <a:prstGeom prst="rect">
                  <a:avLst/>
                </a:prstGeom>
                <a:noFill/>
              </p:spPr>
              <p:txBody>
                <a:bodyPr wrap="none" rtlCol="0">
                  <a:spAutoFit/>
                </a:bodyPr>
                <a:lstStyle/>
                <a:p>
                  <a:pPr>
                    <a:spcAft>
                      <a:spcPts val="0"/>
                    </a:spcAft>
                  </a:pPr>
                  <a:r>
                    <a:rPr lang="ja-JP" sz="800" b="1"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サウスピア</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sp>
            <p:nvSpPr>
              <p:cNvPr id="119" name="テキスト ボックス 118"/>
              <p:cNvSpPr txBox="1"/>
              <p:nvPr/>
            </p:nvSpPr>
            <p:spPr>
              <a:xfrm>
                <a:off x="781319" y="1146045"/>
                <a:ext cx="438006" cy="257613"/>
              </a:xfrm>
              <a:prstGeom prst="rect">
                <a:avLst/>
              </a:prstGeom>
              <a:noFill/>
            </p:spPr>
            <p:txBody>
              <a:bodyPr wrap="none" rtlCol="0">
                <a:spAutoFit/>
              </a:bodyPr>
              <a:lstStyle/>
              <a:p>
                <a:pPr>
                  <a:spcAft>
                    <a:spcPts val="0"/>
                  </a:spcAft>
                </a:pPr>
                <a:r>
                  <a:rPr lang="ja-JP" sz="600" kern="1200" dirty="0">
                    <a:solidFill>
                      <a:srgbClr val="FFFFFF"/>
                    </a:solidFill>
                    <a:effectLst/>
                    <a:latin typeface="ＭＳ Ｐゴシック" panose="020B0600070205080204" pitchFamily="50" charset="-128"/>
                    <a:ea typeface="Meiryo UI" panose="020B0604030504040204" pitchFamily="50" charset="-128"/>
                    <a:cs typeface="Times New Roman" panose="02020603050405020304" pitchFamily="18" charset="0"/>
                  </a:rPr>
                  <a:t>← 安治川</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sp>
        <p:nvSpPr>
          <p:cNvPr id="124" name="ホームベース 123"/>
          <p:cNvSpPr/>
          <p:nvPr/>
        </p:nvSpPr>
        <p:spPr>
          <a:xfrm>
            <a:off x="2055409" y="3103951"/>
            <a:ext cx="1145808" cy="527724"/>
          </a:xfrm>
          <a:prstGeom prst="homePlate">
            <a:avLst>
              <a:gd name="adj" fmla="val 0"/>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▲淀川大堰閘門</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tx1"/>
                </a:solidFill>
                <a:latin typeface="BIZ UDPゴシック" panose="020B0400000000000000" pitchFamily="50" charset="-128"/>
                <a:ea typeface="BIZ UDPゴシック" panose="020B0400000000000000" pitchFamily="50" charset="-128"/>
              </a:rPr>
              <a:t>完成イメージ</a:t>
            </a: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700" dirty="0">
                <a:solidFill>
                  <a:schemeClr val="tx1"/>
                </a:solidFill>
                <a:latin typeface="BIZ UDPゴシック" panose="020B0400000000000000" pitchFamily="50" charset="-128"/>
                <a:ea typeface="BIZ UDPゴシック" panose="020B0400000000000000" pitchFamily="50" charset="-128"/>
              </a:rPr>
              <a:t>　　　（出典）国土交通省</a:t>
            </a:r>
          </a:p>
        </p:txBody>
      </p:sp>
      <p:pic>
        <p:nvPicPr>
          <p:cNvPr id="125" name="図 124">
            <a:extLst>
              <a:ext uri="{FF2B5EF4-FFF2-40B4-BE49-F238E27FC236}">
                <a16:creationId xmlns:a16="http://schemas.microsoft.com/office/drawing/2014/main" id="{4E5E93D2-EFE1-4567-BC51-B510E22BF5D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8849" y="3147842"/>
            <a:ext cx="1634490" cy="821259"/>
          </a:xfrm>
          <a:prstGeom prst="rect">
            <a:avLst/>
          </a:prstGeom>
        </p:spPr>
      </p:pic>
      <p:grpSp>
        <p:nvGrpSpPr>
          <p:cNvPr id="126" name="グループ化 125"/>
          <p:cNvGrpSpPr/>
          <p:nvPr/>
        </p:nvGrpSpPr>
        <p:grpSpPr>
          <a:xfrm>
            <a:off x="3766342" y="3276479"/>
            <a:ext cx="2532089" cy="2568157"/>
            <a:chOff x="4619147" y="3296413"/>
            <a:chExt cx="2532089" cy="2568157"/>
          </a:xfrm>
        </p:grpSpPr>
        <p:pic>
          <p:nvPicPr>
            <p:cNvPr id="127" name="図 126"/>
            <p:cNvPicPr>
              <a:picLocks noChangeAspect="1"/>
            </p:cNvPicPr>
            <p:nvPr/>
          </p:nvPicPr>
          <p:blipFill rotWithShape="1">
            <a:blip r:embed="rId3"/>
            <a:srcRect l="28430" t="2631" b="19531"/>
            <a:stretch/>
          </p:blipFill>
          <p:spPr>
            <a:xfrm>
              <a:off x="4619147" y="3296413"/>
              <a:ext cx="2532089" cy="2317228"/>
            </a:xfrm>
            <a:prstGeom prst="rect">
              <a:avLst/>
            </a:prstGeom>
            <a:ln>
              <a:noFill/>
            </a:ln>
          </p:spPr>
        </p:pic>
        <p:grpSp>
          <p:nvGrpSpPr>
            <p:cNvPr id="128" name="グループ化 127"/>
            <p:cNvGrpSpPr/>
            <p:nvPr/>
          </p:nvGrpSpPr>
          <p:grpSpPr>
            <a:xfrm>
              <a:off x="4671446" y="3522101"/>
              <a:ext cx="2300773" cy="1553269"/>
              <a:chOff x="901464" y="-1276204"/>
              <a:chExt cx="2300772" cy="1477255"/>
            </a:xfrm>
          </p:grpSpPr>
          <p:sp>
            <p:nvSpPr>
              <p:cNvPr id="189" name="角丸四角形 8">
                <a:extLst>
                  <a:ext uri="{FF2B5EF4-FFF2-40B4-BE49-F238E27FC236}">
                    <a16:creationId xmlns:a16="http://schemas.microsoft.com/office/drawing/2014/main" id="{77836187-D761-419D-8379-1312BE4B53AC}"/>
                  </a:ext>
                </a:extLst>
              </p:cNvPr>
              <p:cNvSpPr/>
              <p:nvPr/>
            </p:nvSpPr>
            <p:spPr>
              <a:xfrm rot="12862055">
                <a:off x="2674170" y="-553019"/>
                <a:ext cx="528066" cy="754070"/>
              </a:xfrm>
              <a:custGeom>
                <a:avLst/>
                <a:gdLst>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0 w 901194"/>
                  <a:gd name="connsiteY7" fmla="*/ 1210665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273530 w 901194"/>
                  <a:gd name="connsiteY6" fmla="*/ 1484195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91045 w 901194"/>
                  <a:gd name="connsiteY7" fmla="*/ 1222069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84989 w 901194"/>
                  <a:gd name="connsiteY6" fmla="*/ 1472646 h 1484195"/>
                  <a:gd name="connsiteX7" fmla="*/ 139510 w 901194"/>
                  <a:gd name="connsiteY7" fmla="*/ 1232284 h 1484195"/>
                  <a:gd name="connsiteX8" fmla="*/ 0 w 901194"/>
                  <a:gd name="connsiteY8" fmla="*/ 273530 h 1484195"/>
                  <a:gd name="connsiteX0" fmla="*/ 0 w 901194"/>
                  <a:gd name="connsiteY0" fmla="*/ 273530 h 1484195"/>
                  <a:gd name="connsiteX1" fmla="*/ 273530 w 901194"/>
                  <a:gd name="connsiteY1" fmla="*/ 0 h 1484195"/>
                  <a:gd name="connsiteX2" fmla="*/ 627664 w 901194"/>
                  <a:gd name="connsiteY2" fmla="*/ 0 h 1484195"/>
                  <a:gd name="connsiteX3" fmla="*/ 901194 w 901194"/>
                  <a:gd name="connsiteY3" fmla="*/ 273530 h 1484195"/>
                  <a:gd name="connsiteX4" fmla="*/ 901194 w 901194"/>
                  <a:gd name="connsiteY4" fmla="*/ 1210665 h 1484195"/>
                  <a:gd name="connsiteX5" fmla="*/ 627664 w 901194"/>
                  <a:gd name="connsiteY5" fmla="*/ 1484195 h 1484195"/>
                  <a:gd name="connsiteX6" fmla="*/ 365965 w 901194"/>
                  <a:gd name="connsiteY6" fmla="*/ 1433592 h 1484195"/>
                  <a:gd name="connsiteX7" fmla="*/ 139510 w 901194"/>
                  <a:gd name="connsiteY7" fmla="*/ 1232284 h 1484195"/>
                  <a:gd name="connsiteX8" fmla="*/ 0 w 901194"/>
                  <a:gd name="connsiteY8" fmla="*/ 273530 h 1484195"/>
                  <a:gd name="connsiteX0" fmla="*/ 0 w 1168721"/>
                  <a:gd name="connsiteY0" fmla="*/ 563680 h 1484195"/>
                  <a:gd name="connsiteX1" fmla="*/ 541057 w 1168721"/>
                  <a:gd name="connsiteY1" fmla="*/ 0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31627 w 1168721"/>
                  <a:gd name="connsiteY1" fmla="*/ 44737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68721"/>
                  <a:gd name="connsiteY0" fmla="*/ 563680 h 1484195"/>
                  <a:gd name="connsiteX1" fmla="*/ 526912 w 1168721"/>
                  <a:gd name="connsiteY1" fmla="*/ 67106 h 1484195"/>
                  <a:gd name="connsiteX2" fmla="*/ 895191 w 1168721"/>
                  <a:gd name="connsiteY2" fmla="*/ 0 h 1484195"/>
                  <a:gd name="connsiteX3" fmla="*/ 1168721 w 1168721"/>
                  <a:gd name="connsiteY3" fmla="*/ 273530 h 1484195"/>
                  <a:gd name="connsiteX4" fmla="*/ 1168721 w 1168721"/>
                  <a:gd name="connsiteY4" fmla="*/ 1210665 h 1484195"/>
                  <a:gd name="connsiteX5" fmla="*/ 895191 w 1168721"/>
                  <a:gd name="connsiteY5" fmla="*/ 1484195 h 1484195"/>
                  <a:gd name="connsiteX6" fmla="*/ 633492 w 1168721"/>
                  <a:gd name="connsiteY6" fmla="*/ 1433592 h 1484195"/>
                  <a:gd name="connsiteX7" fmla="*/ 407037 w 1168721"/>
                  <a:gd name="connsiteY7" fmla="*/ 1232284 h 1484195"/>
                  <a:gd name="connsiteX8" fmla="*/ 0 w 1168721"/>
                  <a:gd name="connsiteY8" fmla="*/ 563680 h 1484195"/>
                  <a:gd name="connsiteX0" fmla="*/ 0 w 1185808"/>
                  <a:gd name="connsiteY0" fmla="*/ 563680 h 1484195"/>
                  <a:gd name="connsiteX1" fmla="*/ 526912 w 1185808"/>
                  <a:gd name="connsiteY1" fmla="*/ 67106 h 1484195"/>
                  <a:gd name="connsiteX2" fmla="*/ 895191 w 1185808"/>
                  <a:gd name="connsiteY2" fmla="*/ 0 h 1484195"/>
                  <a:gd name="connsiteX3" fmla="*/ 1185808 w 1185808"/>
                  <a:gd name="connsiteY3" fmla="*/ 210938 h 1484195"/>
                  <a:gd name="connsiteX4" fmla="*/ 1168721 w 1185808"/>
                  <a:gd name="connsiteY4" fmla="*/ 1210665 h 1484195"/>
                  <a:gd name="connsiteX5" fmla="*/ 895191 w 1185808"/>
                  <a:gd name="connsiteY5" fmla="*/ 1484195 h 1484195"/>
                  <a:gd name="connsiteX6" fmla="*/ 633492 w 1185808"/>
                  <a:gd name="connsiteY6" fmla="*/ 1433592 h 1484195"/>
                  <a:gd name="connsiteX7" fmla="*/ 407037 w 1185808"/>
                  <a:gd name="connsiteY7" fmla="*/ 1232284 h 1484195"/>
                  <a:gd name="connsiteX8" fmla="*/ 0 w 1185808"/>
                  <a:gd name="connsiteY8" fmla="*/ 563680 h 1484195"/>
                  <a:gd name="connsiteX0" fmla="*/ 0 w 1275403"/>
                  <a:gd name="connsiteY0" fmla="*/ 563680 h 1484195"/>
                  <a:gd name="connsiteX1" fmla="*/ 526912 w 1275403"/>
                  <a:gd name="connsiteY1" fmla="*/ 67106 h 1484195"/>
                  <a:gd name="connsiteX2" fmla="*/ 895191 w 1275403"/>
                  <a:gd name="connsiteY2" fmla="*/ 0 h 1484195"/>
                  <a:gd name="connsiteX3" fmla="*/ 1185808 w 1275403"/>
                  <a:gd name="connsiteY3" fmla="*/ 210938 h 1484195"/>
                  <a:gd name="connsiteX4" fmla="*/ 1275394 w 1275403"/>
                  <a:gd name="connsiteY4" fmla="*/ 624190 h 1484195"/>
                  <a:gd name="connsiteX5" fmla="*/ 1168721 w 1275403"/>
                  <a:gd name="connsiteY5" fmla="*/ 1210665 h 1484195"/>
                  <a:gd name="connsiteX6" fmla="*/ 895191 w 1275403"/>
                  <a:gd name="connsiteY6" fmla="*/ 1484195 h 1484195"/>
                  <a:gd name="connsiteX7" fmla="*/ 633492 w 1275403"/>
                  <a:gd name="connsiteY7" fmla="*/ 1433592 h 1484195"/>
                  <a:gd name="connsiteX8" fmla="*/ 407037 w 1275403"/>
                  <a:gd name="connsiteY8" fmla="*/ 1232284 h 1484195"/>
                  <a:gd name="connsiteX9" fmla="*/ 0 w 1275403"/>
                  <a:gd name="connsiteY9" fmla="*/ 563680 h 1484195"/>
                  <a:gd name="connsiteX0" fmla="*/ 0 w 1275411"/>
                  <a:gd name="connsiteY0" fmla="*/ 563680 h 1484195"/>
                  <a:gd name="connsiteX1" fmla="*/ 526912 w 1275411"/>
                  <a:gd name="connsiteY1" fmla="*/ 67106 h 1484195"/>
                  <a:gd name="connsiteX2" fmla="*/ 895191 w 1275411"/>
                  <a:gd name="connsiteY2" fmla="*/ 0 h 1484195"/>
                  <a:gd name="connsiteX3" fmla="*/ 1229175 w 1275411"/>
                  <a:gd name="connsiteY3" fmla="*/ 208398 h 1484195"/>
                  <a:gd name="connsiteX4" fmla="*/ 1275394 w 1275411"/>
                  <a:gd name="connsiteY4" fmla="*/ 624190 h 1484195"/>
                  <a:gd name="connsiteX5" fmla="*/ 1168721 w 1275411"/>
                  <a:gd name="connsiteY5" fmla="*/ 1210665 h 1484195"/>
                  <a:gd name="connsiteX6" fmla="*/ 895191 w 1275411"/>
                  <a:gd name="connsiteY6" fmla="*/ 1484195 h 1484195"/>
                  <a:gd name="connsiteX7" fmla="*/ 633492 w 1275411"/>
                  <a:gd name="connsiteY7" fmla="*/ 1433592 h 1484195"/>
                  <a:gd name="connsiteX8" fmla="*/ 407037 w 1275411"/>
                  <a:gd name="connsiteY8" fmla="*/ 1232284 h 1484195"/>
                  <a:gd name="connsiteX9" fmla="*/ 0 w 1275411"/>
                  <a:gd name="connsiteY9" fmla="*/ 563680 h 1484195"/>
                  <a:gd name="connsiteX0" fmla="*/ 0 w 1275464"/>
                  <a:gd name="connsiteY0" fmla="*/ 563680 h 1484195"/>
                  <a:gd name="connsiteX1" fmla="*/ 526912 w 1275464"/>
                  <a:gd name="connsiteY1" fmla="*/ 67106 h 1484195"/>
                  <a:gd name="connsiteX2" fmla="*/ 895191 w 1275464"/>
                  <a:gd name="connsiteY2" fmla="*/ 0 h 1484195"/>
                  <a:gd name="connsiteX3" fmla="*/ 1229175 w 1275464"/>
                  <a:gd name="connsiteY3" fmla="*/ 208398 h 1484195"/>
                  <a:gd name="connsiteX4" fmla="*/ 1275394 w 1275464"/>
                  <a:gd name="connsiteY4" fmla="*/ 624190 h 1484195"/>
                  <a:gd name="connsiteX5" fmla="*/ 1168721 w 1275464"/>
                  <a:gd name="connsiteY5" fmla="*/ 1210665 h 1484195"/>
                  <a:gd name="connsiteX6" fmla="*/ 895191 w 1275464"/>
                  <a:gd name="connsiteY6" fmla="*/ 1484195 h 1484195"/>
                  <a:gd name="connsiteX7" fmla="*/ 633492 w 1275464"/>
                  <a:gd name="connsiteY7" fmla="*/ 1433592 h 1484195"/>
                  <a:gd name="connsiteX8" fmla="*/ 407037 w 1275464"/>
                  <a:gd name="connsiteY8" fmla="*/ 1232284 h 1484195"/>
                  <a:gd name="connsiteX9" fmla="*/ 0 w 1275464"/>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68721 w 1320730"/>
                  <a:gd name="connsiteY5" fmla="*/ 121066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30070 w 1320730"/>
                  <a:gd name="connsiteY5" fmla="*/ 1190837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84195"/>
                  <a:gd name="connsiteX1" fmla="*/ 526912 w 1320730"/>
                  <a:gd name="connsiteY1" fmla="*/ 67106 h 1484195"/>
                  <a:gd name="connsiteX2" fmla="*/ 895191 w 1320730"/>
                  <a:gd name="connsiteY2" fmla="*/ 0 h 1484195"/>
                  <a:gd name="connsiteX3" fmla="*/ 1229175 w 1320730"/>
                  <a:gd name="connsiteY3" fmla="*/ 208398 h 1484195"/>
                  <a:gd name="connsiteX4" fmla="*/ 1320715 w 1320730"/>
                  <a:gd name="connsiteY4" fmla="*/ 649318 h 1484195"/>
                  <a:gd name="connsiteX5" fmla="*/ 1141254 w 1320730"/>
                  <a:gd name="connsiteY5" fmla="*/ 1193195 h 1484195"/>
                  <a:gd name="connsiteX6" fmla="*/ 895191 w 1320730"/>
                  <a:gd name="connsiteY6" fmla="*/ 1484195 h 1484195"/>
                  <a:gd name="connsiteX7" fmla="*/ 633492 w 1320730"/>
                  <a:gd name="connsiteY7" fmla="*/ 1433592 h 1484195"/>
                  <a:gd name="connsiteX8" fmla="*/ 407037 w 1320730"/>
                  <a:gd name="connsiteY8" fmla="*/ 1232284 h 1484195"/>
                  <a:gd name="connsiteX9" fmla="*/ 0 w 1320730"/>
                  <a:gd name="connsiteY9" fmla="*/ 563680 h 1484195"/>
                  <a:gd name="connsiteX0" fmla="*/ 0 w 1320730"/>
                  <a:gd name="connsiteY0" fmla="*/ 563680 h 1467126"/>
                  <a:gd name="connsiteX1" fmla="*/ 526912 w 1320730"/>
                  <a:gd name="connsiteY1" fmla="*/ 6710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62931 w 1320730"/>
                  <a:gd name="connsiteY1" fmla="*/ 112026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445460 w 1320730"/>
                  <a:gd name="connsiteY1" fmla="*/ 139493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15155 w 1320730"/>
                  <a:gd name="connsiteY1" fmla="*/ 2149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4409 w 1320730"/>
                  <a:gd name="connsiteY1" fmla="*/ 22638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320730"/>
                  <a:gd name="connsiteY0" fmla="*/ 563680 h 1467126"/>
                  <a:gd name="connsiteX1" fmla="*/ 527261 w 1320730"/>
                  <a:gd name="connsiteY1" fmla="*/ 240332 h 1467126"/>
                  <a:gd name="connsiteX2" fmla="*/ 895191 w 1320730"/>
                  <a:gd name="connsiteY2" fmla="*/ 0 h 1467126"/>
                  <a:gd name="connsiteX3" fmla="*/ 1229175 w 1320730"/>
                  <a:gd name="connsiteY3" fmla="*/ 208398 h 1467126"/>
                  <a:gd name="connsiteX4" fmla="*/ 1320715 w 1320730"/>
                  <a:gd name="connsiteY4" fmla="*/ 649318 h 1467126"/>
                  <a:gd name="connsiteX5" fmla="*/ 1141254 w 1320730"/>
                  <a:gd name="connsiteY5" fmla="*/ 1193195 h 1467126"/>
                  <a:gd name="connsiteX6" fmla="*/ 906576 w 1320730"/>
                  <a:gd name="connsiteY6" fmla="*/ 1467126 h 1467126"/>
                  <a:gd name="connsiteX7" fmla="*/ 633492 w 1320730"/>
                  <a:gd name="connsiteY7" fmla="*/ 1433592 h 1467126"/>
                  <a:gd name="connsiteX8" fmla="*/ 407037 w 1320730"/>
                  <a:gd name="connsiteY8" fmla="*/ 1232284 h 1467126"/>
                  <a:gd name="connsiteX9" fmla="*/ 0 w 1320730"/>
                  <a:gd name="connsiteY9" fmla="*/ 563680 h 1467126"/>
                  <a:gd name="connsiteX0" fmla="*/ 0 w 1289129"/>
                  <a:gd name="connsiteY0" fmla="*/ 589277 h 1467126"/>
                  <a:gd name="connsiteX1" fmla="*/ 495660 w 1289129"/>
                  <a:gd name="connsiteY1" fmla="*/ 240332 h 1467126"/>
                  <a:gd name="connsiteX2" fmla="*/ 863590 w 1289129"/>
                  <a:gd name="connsiteY2" fmla="*/ 0 h 1467126"/>
                  <a:gd name="connsiteX3" fmla="*/ 1197574 w 1289129"/>
                  <a:gd name="connsiteY3" fmla="*/ 208398 h 1467126"/>
                  <a:gd name="connsiteX4" fmla="*/ 1289114 w 1289129"/>
                  <a:gd name="connsiteY4" fmla="*/ 649318 h 1467126"/>
                  <a:gd name="connsiteX5" fmla="*/ 1109653 w 1289129"/>
                  <a:gd name="connsiteY5" fmla="*/ 1193195 h 1467126"/>
                  <a:gd name="connsiteX6" fmla="*/ 874975 w 1289129"/>
                  <a:gd name="connsiteY6" fmla="*/ 1467126 h 1467126"/>
                  <a:gd name="connsiteX7" fmla="*/ 601891 w 1289129"/>
                  <a:gd name="connsiteY7" fmla="*/ 1433592 h 1467126"/>
                  <a:gd name="connsiteX8" fmla="*/ 375436 w 1289129"/>
                  <a:gd name="connsiteY8" fmla="*/ 1232284 h 1467126"/>
                  <a:gd name="connsiteX9" fmla="*/ 0 w 1289129"/>
                  <a:gd name="connsiteY9" fmla="*/ 589277 h 1467126"/>
                  <a:gd name="connsiteX0" fmla="*/ 0 w 1273879"/>
                  <a:gd name="connsiteY0" fmla="*/ 636323 h 1467126"/>
                  <a:gd name="connsiteX1" fmla="*/ 480410 w 1273879"/>
                  <a:gd name="connsiteY1" fmla="*/ 240332 h 1467126"/>
                  <a:gd name="connsiteX2" fmla="*/ 848340 w 1273879"/>
                  <a:gd name="connsiteY2" fmla="*/ 0 h 1467126"/>
                  <a:gd name="connsiteX3" fmla="*/ 1182324 w 1273879"/>
                  <a:gd name="connsiteY3" fmla="*/ 208398 h 1467126"/>
                  <a:gd name="connsiteX4" fmla="*/ 1273864 w 1273879"/>
                  <a:gd name="connsiteY4" fmla="*/ 649318 h 1467126"/>
                  <a:gd name="connsiteX5" fmla="*/ 1094403 w 1273879"/>
                  <a:gd name="connsiteY5" fmla="*/ 1193195 h 1467126"/>
                  <a:gd name="connsiteX6" fmla="*/ 859725 w 1273879"/>
                  <a:gd name="connsiteY6" fmla="*/ 1467126 h 1467126"/>
                  <a:gd name="connsiteX7" fmla="*/ 586641 w 1273879"/>
                  <a:gd name="connsiteY7" fmla="*/ 1433592 h 1467126"/>
                  <a:gd name="connsiteX8" fmla="*/ 360186 w 1273879"/>
                  <a:gd name="connsiteY8" fmla="*/ 1232284 h 1467126"/>
                  <a:gd name="connsiteX9" fmla="*/ 0 w 1273879"/>
                  <a:gd name="connsiteY9" fmla="*/ 636323 h 1467126"/>
                  <a:gd name="connsiteX0" fmla="*/ 0 w 1271228"/>
                  <a:gd name="connsiteY0" fmla="*/ 669320 h 1467126"/>
                  <a:gd name="connsiteX1" fmla="*/ 477759 w 1271228"/>
                  <a:gd name="connsiteY1" fmla="*/ 240332 h 1467126"/>
                  <a:gd name="connsiteX2" fmla="*/ 845689 w 1271228"/>
                  <a:gd name="connsiteY2" fmla="*/ 0 h 1467126"/>
                  <a:gd name="connsiteX3" fmla="*/ 1179673 w 1271228"/>
                  <a:gd name="connsiteY3" fmla="*/ 208398 h 1467126"/>
                  <a:gd name="connsiteX4" fmla="*/ 1271213 w 1271228"/>
                  <a:gd name="connsiteY4" fmla="*/ 649318 h 1467126"/>
                  <a:gd name="connsiteX5" fmla="*/ 1091752 w 1271228"/>
                  <a:gd name="connsiteY5" fmla="*/ 1193195 h 1467126"/>
                  <a:gd name="connsiteX6" fmla="*/ 857074 w 1271228"/>
                  <a:gd name="connsiteY6" fmla="*/ 1467126 h 1467126"/>
                  <a:gd name="connsiteX7" fmla="*/ 583990 w 1271228"/>
                  <a:gd name="connsiteY7" fmla="*/ 1433592 h 1467126"/>
                  <a:gd name="connsiteX8" fmla="*/ 357535 w 1271228"/>
                  <a:gd name="connsiteY8" fmla="*/ 1232284 h 1467126"/>
                  <a:gd name="connsiteX9" fmla="*/ 0 w 1271228"/>
                  <a:gd name="connsiteY9" fmla="*/ 669320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59052 w 1252521"/>
                  <a:gd name="connsiteY1" fmla="*/ 24033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73173 h 1467126"/>
                  <a:gd name="connsiteX1" fmla="*/ 437382 w 1252521"/>
                  <a:gd name="connsiteY1" fmla="*/ 268322 h 1467126"/>
                  <a:gd name="connsiteX2" fmla="*/ 826982 w 1252521"/>
                  <a:gd name="connsiteY2" fmla="*/ 0 h 1467126"/>
                  <a:gd name="connsiteX3" fmla="*/ 1160966 w 1252521"/>
                  <a:gd name="connsiteY3" fmla="*/ 208398 h 1467126"/>
                  <a:gd name="connsiteX4" fmla="*/ 1252506 w 1252521"/>
                  <a:gd name="connsiteY4" fmla="*/ 649318 h 1467126"/>
                  <a:gd name="connsiteX5" fmla="*/ 1073045 w 1252521"/>
                  <a:gd name="connsiteY5" fmla="*/ 1193195 h 1467126"/>
                  <a:gd name="connsiteX6" fmla="*/ 838367 w 1252521"/>
                  <a:gd name="connsiteY6" fmla="*/ 1467126 h 1467126"/>
                  <a:gd name="connsiteX7" fmla="*/ 565283 w 1252521"/>
                  <a:gd name="connsiteY7" fmla="*/ 1433592 h 1467126"/>
                  <a:gd name="connsiteX8" fmla="*/ 338828 w 1252521"/>
                  <a:gd name="connsiteY8" fmla="*/ 1232284 h 1467126"/>
                  <a:gd name="connsiteX9" fmla="*/ 0 w 1252521"/>
                  <a:gd name="connsiteY9" fmla="*/ 673173 h 1467126"/>
                  <a:gd name="connsiteX0" fmla="*/ 0 w 1252521"/>
                  <a:gd name="connsiteY0" fmla="*/ 644471 h 1438424"/>
                  <a:gd name="connsiteX1" fmla="*/ 437382 w 1252521"/>
                  <a:gd name="connsiteY1" fmla="*/ 239620 h 1438424"/>
                  <a:gd name="connsiteX2" fmla="*/ 820294 w 1252521"/>
                  <a:gd name="connsiteY2" fmla="*/ 0 h 1438424"/>
                  <a:gd name="connsiteX3" fmla="*/ 1160966 w 1252521"/>
                  <a:gd name="connsiteY3" fmla="*/ 179696 h 1438424"/>
                  <a:gd name="connsiteX4" fmla="*/ 1252506 w 1252521"/>
                  <a:gd name="connsiteY4" fmla="*/ 620616 h 1438424"/>
                  <a:gd name="connsiteX5" fmla="*/ 1073045 w 1252521"/>
                  <a:gd name="connsiteY5" fmla="*/ 1164493 h 1438424"/>
                  <a:gd name="connsiteX6" fmla="*/ 838367 w 1252521"/>
                  <a:gd name="connsiteY6" fmla="*/ 1438424 h 1438424"/>
                  <a:gd name="connsiteX7" fmla="*/ 565283 w 1252521"/>
                  <a:gd name="connsiteY7" fmla="*/ 1404890 h 1438424"/>
                  <a:gd name="connsiteX8" fmla="*/ 338828 w 1252521"/>
                  <a:gd name="connsiteY8" fmla="*/ 1203582 h 1438424"/>
                  <a:gd name="connsiteX9" fmla="*/ 0 w 1252521"/>
                  <a:gd name="connsiteY9" fmla="*/ 644471 h 1438424"/>
                  <a:gd name="connsiteX0" fmla="*/ 0 w 1252521"/>
                  <a:gd name="connsiteY0" fmla="*/ 634903 h 1428856"/>
                  <a:gd name="connsiteX1" fmla="*/ 437382 w 1252521"/>
                  <a:gd name="connsiteY1" fmla="*/ 230052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57422 w 1252521"/>
                  <a:gd name="connsiteY1" fmla="*/ 23886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77462 w 1252521"/>
                  <a:gd name="connsiteY1" fmla="*/ 24768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11481 w 1252521"/>
                  <a:gd name="connsiteY1" fmla="*/ 270079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65283 w 1252521"/>
                  <a:gd name="connsiteY7" fmla="*/ 1395322 h 1428856"/>
                  <a:gd name="connsiteX8" fmla="*/ 338828 w 1252521"/>
                  <a:gd name="connsiteY8" fmla="*/ 1194014 h 1428856"/>
                  <a:gd name="connsiteX9" fmla="*/ 0 w 1252521"/>
                  <a:gd name="connsiteY9" fmla="*/ 634903 h 1428856"/>
                  <a:gd name="connsiteX0" fmla="*/ 0 w 1252521"/>
                  <a:gd name="connsiteY0" fmla="*/ 634903 h 1428856"/>
                  <a:gd name="connsiteX1" fmla="*/ 424002 w 1252521"/>
                  <a:gd name="connsiteY1" fmla="*/ 287456 h 1428856"/>
                  <a:gd name="connsiteX2" fmla="*/ 818064 w 1252521"/>
                  <a:gd name="connsiteY2" fmla="*/ 0 h 1428856"/>
                  <a:gd name="connsiteX3" fmla="*/ 1160966 w 1252521"/>
                  <a:gd name="connsiteY3" fmla="*/ 170128 h 1428856"/>
                  <a:gd name="connsiteX4" fmla="*/ 1252506 w 1252521"/>
                  <a:gd name="connsiteY4" fmla="*/ 611048 h 1428856"/>
                  <a:gd name="connsiteX5" fmla="*/ 1073045 w 1252521"/>
                  <a:gd name="connsiteY5" fmla="*/ 1154925 h 1428856"/>
                  <a:gd name="connsiteX6" fmla="*/ 838367 w 1252521"/>
                  <a:gd name="connsiteY6" fmla="*/ 1428856 h 1428856"/>
                  <a:gd name="connsiteX7" fmla="*/ 595954 w 1252521"/>
                  <a:gd name="connsiteY7" fmla="*/ 1216312 h 1428856"/>
                  <a:gd name="connsiteX8" fmla="*/ 338828 w 1252521"/>
                  <a:gd name="connsiteY8" fmla="*/ 1194014 h 1428856"/>
                  <a:gd name="connsiteX9" fmla="*/ 0 w 1252521"/>
                  <a:gd name="connsiteY9" fmla="*/ 634903 h 1428856"/>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338828 w 1252521"/>
                  <a:gd name="connsiteY8" fmla="*/ 1194014 h 1293913"/>
                  <a:gd name="connsiteX9" fmla="*/ 0 w 1252521"/>
                  <a:gd name="connsiteY9"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595954 w 1252521"/>
                  <a:gd name="connsiteY7" fmla="*/ 1216312 h 1293913"/>
                  <a:gd name="connsiteX8" fmla="*/ 0 w 1252521"/>
                  <a:gd name="connsiteY8" fmla="*/ 634903 h 1293913"/>
                  <a:gd name="connsiteX0" fmla="*/ 0 w 1252521"/>
                  <a:gd name="connsiteY0" fmla="*/ 634903 h 1293913"/>
                  <a:gd name="connsiteX1" fmla="*/ 424002 w 1252521"/>
                  <a:gd name="connsiteY1" fmla="*/ 287456 h 1293913"/>
                  <a:gd name="connsiteX2" fmla="*/ 818064 w 1252521"/>
                  <a:gd name="connsiteY2" fmla="*/ 0 h 1293913"/>
                  <a:gd name="connsiteX3" fmla="*/ 1160966 w 1252521"/>
                  <a:gd name="connsiteY3" fmla="*/ 170128 h 1293913"/>
                  <a:gd name="connsiteX4" fmla="*/ 1252506 w 1252521"/>
                  <a:gd name="connsiteY4" fmla="*/ 611048 h 1293913"/>
                  <a:gd name="connsiteX5" fmla="*/ 1073045 w 1252521"/>
                  <a:gd name="connsiteY5" fmla="*/ 1154925 h 1293913"/>
                  <a:gd name="connsiteX6" fmla="*/ 864294 w 1252521"/>
                  <a:gd name="connsiteY6" fmla="*/ 1293907 h 1293913"/>
                  <a:gd name="connsiteX7" fmla="*/ 360784 w 1252521"/>
                  <a:gd name="connsiteY7" fmla="*/ 1016595 h 1293913"/>
                  <a:gd name="connsiteX8" fmla="*/ 0 w 1252521"/>
                  <a:gd name="connsiteY8" fmla="*/ 634903 h 1293913"/>
                  <a:gd name="connsiteX0" fmla="*/ 0 w 1252521"/>
                  <a:gd name="connsiteY0" fmla="*/ 634903 h 1232762"/>
                  <a:gd name="connsiteX1" fmla="*/ 424002 w 1252521"/>
                  <a:gd name="connsiteY1" fmla="*/ 287456 h 1232762"/>
                  <a:gd name="connsiteX2" fmla="*/ 818064 w 1252521"/>
                  <a:gd name="connsiteY2" fmla="*/ 0 h 1232762"/>
                  <a:gd name="connsiteX3" fmla="*/ 1160966 w 1252521"/>
                  <a:gd name="connsiteY3" fmla="*/ 170128 h 1232762"/>
                  <a:gd name="connsiteX4" fmla="*/ 1252506 w 1252521"/>
                  <a:gd name="connsiteY4" fmla="*/ 611048 h 1232762"/>
                  <a:gd name="connsiteX5" fmla="*/ 1073045 w 1252521"/>
                  <a:gd name="connsiteY5" fmla="*/ 1154925 h 1232762"/>
                  <a:gd name="connsiteX6" fmla="*/ 769950 w 1252521"/>
                  <a:gd name="connsiteY6" fmla="*/ 1200978 h 1232762"/>
                  <a:gd name="connsiteX7" fmla="*/ 360784 w 1252521"/>
                  <a:gd name="connsiteY7" fmla="*/ 1016595 h 1232762"/>
                  <a:gd name="connsiteX8" fmla="*/ 0 w 1252521"/>
                  <a:gd name="connsiteY8" fmla="*/ 634903 h 1232762"/>
                  <a:gd name="connsiteX0" fmla="*/ 0 w 1252521"/>
                  <a:gd name="connsiteY0" fmla="*/ 634903 h 1218720"/>
                  <a:gd name="connsiteX1" fmla="*/ 424002 w 1252521"/>
                  <a:gd name="connsiteY1" fmla="*/ 287456 h 1218720"/>
                  <a:gd name="connsiteX2" fmla="*/ 818064 w 1252521"/>
                  <a:gd name="connsiteY2" fmla="*/ 0 h 1218720"/>
                  <a:gd name="connsiteX3" fmla="*/ 1160966 w 1252521"/>
                  <a:gd name="connsiteY3" fmla="*/ 170128 h 1218720"/>
                  <a:gd name="connsiteX4" fmla="*/ 1252506 w 1252521"/>
                  <a:gd name="connsiteY4" fmla="*/ 611048 h 1218720"/>
                  <a:gd name="connsiteX5" fmla="*/ 1073045 w 1252521"/>
                  <a:gd name="connsiteY5" fmla="*/ 1154925 h 1218720"/>
                  <a:gd name="connsiteX6" fmla="*/ 749780 w 1252521"/>
                  <a:gd name="connsiteY6" fmla="*/ 1157164 h 1218720"/>
                  <a:gd name="connsiteX7" fmla="*/ 360784 w 1252521"/>
                  <a:gd name="connsiteY7" fmla="*/ 1016595 h 1218720"/>
                  <a:gd name="connsiteX8" fmla="*/ 0 w 1252521"/>
                  <a:gd name="connsiteY8" fmla="*/ 634903 h 1218720"/>
                  <a:gd name="connsiteX0" fmla="*/ 0 w 1252521"/>
                  <a:gd name="connsiteY0" fmla="*/ 634903 h 1225384"/>
                  <a:gd name="connsiteX1" fmla="*/ 424002 w 1252521"/>
                  <a:gd name="connsiteY1" fmla="*/ 287456 h 1225384"/>
                  <a:gd name="connsiteX2" fmla="*/ 818064 w 1252521"/>
                  <a:gd name="connsiteY2" fmla="*/ 0 h 1225384"/>
                  <a:gd name="connsiteX3" fmla="*/ 1160966 w 1252521"/>
                  <a:gd name="connsiteY3" fmla="*/ 170128 h 1225384"/>
                  <a:gd name="connsiteX4" fmla="*/ 1252506 w 1252521"/>
                  <a:gd name="connsiteY4" fmla="*/ 611048 h 1225384"/>
                  <a:gd name="connsiteX5" fmla="*/ 1073045 w 1252521"/>
                  <a:gd name="connsiteY5" fmla="*/ 1154925 h 1225384"/>
                  <a:gd name="connsiteX6" fmla="*/ 738918 w 1252521"/>
                  <a:gd name="connsiteY6" fmla="*/ 1180074 h 1225384"/>
                  <a:gd name="connsiteX7" fmla="*/ 360784 w 1252521"/>
                  <a:gd name="connsiteY7" fmla="*/ 1016595 h 1225384"/>
                  <a:gd name="connsiteX8" fmla="*/ 0 w 1252521"/>
                  <a:gd name="connsiteY8" fmla="*/ 634903 h 1225384"/>
                  <a:gd name="connsiteX0" fmla="*/ 0 w 1252521"/>
                  <a:gd name="connsiteY0" fmla="*/ 634903 h 1208158"/>
                  <a:gd name="connsiteX1" fmla="*/ 424002 w 1252521"/>
                  <a:gd name="connsiteY1" fmla="*/ 287456 h 1208158"/>
                  <a:gd name="connsiteX2" fmla="*/ 818064 w 1252521"/>
                  <a:gd name="connsiteY2" fmla="*/ 0 h 1208158"/>
                  <a:gd name="connsiteX3" fmla="*/ 1160966 w 1252521"/>
                  <a:gd name="connsiteY3" fmla="*/ 170128 h 1208158"/>
                  <a:gd name="connsiteX4" fmla="*/ 1252506 w 1252521"/>
                  <a:gd name="connsiteY4" fmla="*/ 611048 h 1208158"/>
                  <a:gd name="connsiteX5" fmla="*/ 1073045 w 1252521"/>
                  <a:gd name="connsiteY5" fmla="*/ 1154925 h 1208158"/>
                  <a:gd name="connsiteX6" fmla="*/ 738918 w 1252521"/>
                  <a:gd name="connsiteY6" fmla="*/ 1180074 h 1208158"/>
                  <a:gd name="connsiteX7" fmla="*/ 360784 w 1252521"/>
                  <a:gd name="connsiteY7" fmla="*/ 1016595 h 1208158"/>
                  <a:gd name="connsiteX8" fmla="*/ 0 w 1252521"/>
                  <a:gd name="connsiteY8" fmla="*/ 634903 h 1208158"/>
                  <a:gd name="connsiteX0" fmla="*/ 0 w 1252521"/>
                  <a:gd name="connsiteY0" fmla="*/ 634903 h 1219202"/>
                  <a:gd name="connsiteX1" fmla="*/ 424002 w 1252521"/>
                  <a:gd name="connsiteY1" fmla="*/ 287456 h 1219202"/>
                  <a:gd name="connsiteX2" fmla="*/ 818064 w 1252521"/>
                  <a:gd name="connsiteY2" fmla="*/ 0 h 1219202"/>
                  <a:gd name="connsiteX3" fmla="*/ 1160966 w 1252521"/>
                  <a:gd name="connsiteY3" fmla="*/ 170128 h 1219202"/>
                  <a:gd name="connsiteX4" fmla="*/ 1252506 w 1252521"/>
                  <a:gd name="connsiteY4" fmla="*/ 611048 h 1219202"/>
                  <a:gd name="connsiteX5" fmla="*/ 1073045 w 1252521"/>
                  <a:gd name="connsiteY5" fmla="*/ 1154925 h 1219202"/>
                  <a:gd name="connsiteX6" fmla="*/ 738918 w 1252521"/>
                  <a:gd name="connsiteY6" fmla="*/ 1180074 h 1219202"/>
                  <a:gd name="connsiteX7" fmla="*/ 360784 w 1252521"/>
                  <a:gd name="connsiteY7" fmla="*/ 1016595 h 1219202"/>
                  <a:gd name="connsiteX8" fmla="*/ 0 w 1252521"/>
                  <a:gd name="connsiteY8" fmla="*/ 634903 h 1219202"/>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52521"/>
                  <a:gd name="connsiteY0" fmla="*/ 634903 h 1213484"/>
                  <a:gd name="connsiteX1" fmla="*/ 424002 w 1252521"/>
                  <a:gd name="connsiteY1" fmla="*/ 287456 h 1213484"/>
                  <a:gd name="connsiteX2" fmla="*/ 818064 w 1252521"/>
                  <a:gd name="connsiteY2" fmla="*/ 0 h 1213484"/>
                  <a:gd name="connsiteX3" fmla="*/ 1160966 w 1252521"/>
                  <a:gd name="connsiteY3" fmla="*/ 170128 h 1213484"/>
                  <a:gd name="connsiteX4" fmla="*/ 1252506 w 1252521"/>
                  <a:gd name="connsiteY4" fmla="*/ 611048 h 1213484"/>
                  <a:gd name="connsiteX5" fmla="*/ 1073045 w 1252521"/>
                  <a:gd name="connsiteY5" fmla="*/ 1154925 h 1213484"/>
                  <a:gd name="connsiteX6" fmla="*/ 738918 w 1252521"/>
                  <a:gd name="connsiteY6" fmla="*/ 1180074 h 1213484"/>
                  <a:gd name="connsiteX7" fmla="*/ 374849 w 1252521"/>
                  <a:gd name="connsiteY7" fmla="*/ 991798 h 1213484"/>
                  <a:gd name="connsiteX8" fmla="*/ 0 w 1252521"/>
                  <a:gd name="connsiteY8" fmla="*/ 634903 h 1213484"/>
                  <a:gd name="connsiteX0" fmla="*/ 0 w 1219959"/>
                  <a:gd name="connsiteY0" fmla="*/ 661096 h 1213484"/>
                  <a:gd name="connsiteX1" fmla="*/ 391440 w 1219959"/>
                  <a:gd name="connsiteY1" fmla="*/ 287456 h 1213484"/>
                  <a:gd name="connsiteX2" fmla="*/ 785502 w 1219959"/>
                  <a:gd name="connsiteY2" fmla="*/ 0 h 1213484"/>
                  <a:gd name="connsiteX3" fmla="*/ 1128404 w 1219959"/>
                  <a:gd name="connsiteY3" fmla="*/ 170128 h 1213484"/>
                  <a:gd name="connsiteX4" fmla="*/ 1219944 w 1219959"/>
                  <a:gd name="connsiteY4" fmla="*/ 611048 h 1213484"/>
                  <a:gd name="connsiteX5" fmla="*/ 1040483 w 1219959"/>
                  <a:gd name="connsiteY5" fmla="*/ 1154925 h 1213484"/>
                  <a:gd name="connsiteX6" fmla="*/ 706356 w 1219959"/>
                  <a:gd name="connsiteY6" fmla="*/ 1180074 h 1213484"/>
                  <a:gd name="connsiteX7" fmla="*/ 342287 w 1219959"/>
                  <a:gd name="connsiteY7" fmla="*/ 991798 h 1213484"/>
                  <a:gd name="connsiteX8" fmla="*/ 0 w 1219959"/>
                  <a:gd name="connsiteY8" fmla="*/ 661096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84"/>
                  <a:gd name="connsiteX1" fmla="*/ 395342 w 1223861"/>
                  <a:gd name="connsiteY1" fmla="*/ 287456 h 1213484"/>
                  <a:gd name="connsiteX2" fmla="*/ 789404 w 1223861"/>
                  <a:gd name="connsiteY2" fmla="*/ 0 h 1213484"/>
                  <a:gd name="connsiteX3" fmla="*/ 1132306 w 1223861"/>
                  <a:gd name="connsiteY3" fmla="*/ 170128 h 1213484"/>
                  <a:gd name="connsiteX4" fmla="*/ 1223846 w 1223861"/>
                  <a:gd name="connsiteY4" fmla="*/ 611048 h 1213484"/>
                  <a:gd name="connsiteX5" fmla="*/ 1044385 w 1223861"/>
                  <a:gd name="connsiteY5" fmla="*/ 1154925 h 1213484"/>
                  <a:gd name="connsiteX6" fmla="*/ 710258 w 1223861"/>
                  <a:gd name="connsiteY6" fmla="*/ 1180074 h 1213484"/>
                  <a:gd name="connsiteX7" fmla="*/ 346189 w 1223861"/>
                  <a:gd name="connsiteY7" fmla="*/ 991798 h 1213484"/>
                  <a:gd name="connsiteX8" fmla="*/ 0 w 1223861"/>
                  <a:gd name="connsiteY8" fmla="*/ 677839 h 1213484"/>
                  <a:gd name="connsiteX0" fmla="*/ 0 w 1223861"/>
                  <a:gd name="connsiteY0" fmla="*/ 677839 h 1213454"/>
                  <a:gd name="connsiteX1" fmla="*/ 395342 w 1223861"/>
                  <a:gd name="connsiteY1" fmla="*/ 287456 h 1213454"/>
                  <a:gd name="connsiteX2" fmla="*/ 789404 w 1223861"/>
                  <a:gd name="connsiteY2" fmla="*/ 0 h 1213454"/>
                  <a:gd name="connsiteX3" fmla="*/ 1132306 w 1223861"/>
                  <a:gd name="connsiteY3" fmla="*/ 170128 h 1213454"/>
                  <a:gd name="connsiteX4" fmla="*/ 1223846 w 1223861"/>
                  <a:gd name="connsiteY4" fmla="*/ 611048 h 1213454"/>
                  <a:gd name="connsiteX5" fmla="*/ 1044385 w 1223861"/>
                  <a:gd name="connsiteY5" fmla="*/ 1154925 h 1213454"/>
                  <a:gd name="connsiteX6" fmla="*/ 710258 w 1223861"/>
                  <a:gd name="connsiteY6" fmla="*/ 1180074 h 1213454"/>
                  <a:gd name="connsiteX7" fmla="*/ 348834 w 1223861"/>
                  <a:gd name="connsiteY7" fmla="*/ 992301 h 1213454"/>
                  <a:gd name="connsiteX8" fmla="*/ 0 w 1223861"/>
                  <a:gd name="connsiteY8" fmla="*/ 677839 h 1213454"/>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5595"/>
                  <a:gd name="connsiteX1" fmla="*/ 395342 w 1223861"/>
                  <a:gd name="connsiteY1" fmla="*/ 287456 h 1205595"/>
                  <a:gd name="connsiteX2" fmla="*/ 789404 w 1223861"/>
                  <a:gd name="connsiteY2" fmla="*/ 0 h 1205595"/>
                  <a:gd name="connsiteX3" fmla="*/ 1132306 w 1223861"/>
                  <a:gd name="connsiteY3" fmla="*/ 170128 h 1205595"/>
                  <a:gd name="connsiteX4" fmla="*/ 1223846 w 1223861"/>
                  <a:gd name="connsiteY4" fmla="*/ 611048 h 1205595"/>
                  <a:gd name="connsiteX5" fmla="*/ 1044385 w 1223861"/>
                  <a:gd name="connsiteY5" fmla="*/ 1154925 h 1205595"/>
                  <a:gd name="connsiteX6" fmla="*/ 698293 w 1223861"/>
                  <a:gd name="connsiteY6" fmla="*/ 1160306 h 1205595"/>
                  <a:gd name="connsiteX7" fmla="*/ 348834 w 1223861"/>
                  <a:gd name="connsiteY7" fmla="*/ 992301 h 1205595"/>
                  <a:gd name="connsiteX8" fmla="*/ 0 w 1223861"/>
                  <a:gd name="connsiteY8" fmla="*/ 677839 h 1205595"/>
                  <a:gd name="connsiteX0" fmla="*/ 0 w 1223861"/>
                  <a:gd name="connsiteY0" fmla="*/ 677839 h 1200552"/>
                  <a:gd name="connsiteX1" fmla="*/ 395342 w 1223861"/>
                  <a:gd name="connsiteY1" fmla="*/ 287456 h 1200552"/>
                  <a:gd name="connsiteX2" fmla="*/ 789404 w 1223861"/>
                  <a:gd name="connsiteY2" fmla="*/ 0 h 1200552"/>
                  <a:gd name="connsiteX3" fmla="*/ 1132306 w 1223861"/>
                  <a:gd name="connsiteY3" fmla="*/ 170128 h 1200552"/>
                  <a:gd name="connsiteX4" fmla="*/ 1223846 w 1223861"/>
                  <a:gd name="connsiteY4" fmla="*/ 611048 h 1200552"/>
                  <a:gd name="connsiteX5" fmla="*/ 1044385 w 1223861"/>
                  <a:gd name="connsiteY5" fmla="*/ 1154925 h 1200552"/>
                  <a:gd name="connsiteX6" fmla="*/ 698293 w 1223861"/>
                  <a:gd name="connsiteY6" fmla="*/ 1160306 h 1200552"/>
                  <a:gd name="connsiteX7" fmla="*/ 348834 w 1223861"/>
                  <a:gd name="connsiteY7" fmla="*/ 992301 h 1200552"/>
                  <a:gd name="connsiteX8" fmla="*/ 0 w 1223861"/>
                  <a:gd name="connsiteY8" fmla="*/ 677839 h 1200552"/>
                  <a:gd name="connsiteX0" fmla="*/ 0 w 1223861"/>
                  <a:gd name="connsiteY0" fmla="*/ 677839 h 1215924"/>
                  <a:gd name="connsiteX1" fmla="*/ 395342 w 1223861"/>
                  <a:gd name="connsiteY1" fmla="*/ 287456 h 1215924"/>
                  <a:gd name="connsiteX2" fmla="*/ 789404 w 1223861"/>
                  <a:gd name="connsiteY2" fmla="*/ 0 h 1215924"/>
                  <a:gd name="connsiteX3" fmla="*/ 1132306 w 1223861"/>
                  <a:gd name="connsiteY3" fmla="*/ 170128 h 1215924"/>
                  <a:gd name="connsiteX4" fmla="*/ 1223846 w 1223861"/>
                  <a:gd name="connsiteY4" fmla="*/ 611048 h 1215924"/>
                  <a:gd name="connsiteX5" fmla="*/ 1064283 w 1223861"/>
                  <a:gd name="connsiteY5" fmla="*/ 1176206 h 1215924"/>
                  <a:gd name="connsiteX6" fmla="*/ 698293 w 1223861"/>
                  <a:gd name="connsiteY6" fmla="*/ 1160306 h 1215924"/>
                  <a:gd name="connsiteX7" fmla="*/ 348834 w 1223861"/>
                  <a:gd name="connsiteY7" fmla="*/ 992301 h 1215924"/>
                  <a:gd name="connsiteX8" fmla="*/ 0 w 1223861"/>
                  <a:gd name="connsiteY8" fmla="*/ 677839 h 1215924"/>
                  <a:gd name="connsiteX0" fmla="*/ 0 w 1223861"/>
                  <a:gd name="connsiteY0" fmla="*/ 677839 h 1225260"/>
                  <a:gd name="connsiteX1" fmla="*/ 395342 w 1223861"/>
                  <a:gd name="connsiteY1" fmla="*/ 287456 h 1225260"/>
                  <a:gd name="connsiteX2" fmla="*/ 789404 w 1223861"/>
                  <a:gd name="connsiteY2" fmla="*/ 0 h 1225260"/>
                  <a:gd name="connsiteX3" fmla="*/ 1132306 w 1223861"/>
                  <a:gd name="connsiteY3" fmla="*/ 170128 h 1225260"/>
                  <a:gd name="connsiteX4" fmla="*/ 1223846 w 1223861"/>
                  <a:gd name="connsiteY4" fmla="*/ 611048 h 1225260"/>
                  <a:gd name="connsiteX5" fmla="*/ 1075276 w 1223861"/>
                  <a:gd name="connsiteY5" fmla="*/ 1188294 h 1225260"/>
                  <a:gd name="connsiteX6" fmla="*/ 698293 w 1223861"/>
                  <a:gd name="connsiteY6" fmla="*/ 1160306 h 1225260"/>
                  <a:gd name="connsiteX7" fmla="*/ 348834 w 1223861"/>
                  <a:gd name="connsiteY7" fmla="*/ 992301 h 1225260"/>
                  <a:gd name="connsiteX8" fmla="*/ 0 w 1223861"/>
                  <a:gd name="connsiteY8" fmla="*/ 677839 h 1225260"/>
                  <a:gd name="connsiteX0" fmla="*/ 0 w 1223861"/>
                  <a:gd name="connsiteY0" fmla="*/ 677839 h 1234225"/>
                  <a:gd name="connsiteX1" fmla="*/ 395342 w 1223861"/>
                  <a:gd name="connsiteY1" fmla="*/ 287456 h 1234225"/>
                  <a:gd name="connsiteX2" fmla="*/ 789404 w 1223861"/>
                  <a:gd name="connsiteY2" fmla="*/ 0 h 1234225"/>
                  <a:gd name="connsiteX3" fmla="*/ 1132306 w 1223861"/>
                  <a:gd name="connsiteY3" fmla="*/ 170128 h 1234225"/>
                  <a:gd name="connsiteX4" fmla="*/ 1223846 w 1223861"/>
                  <a:gd name="connsiteY4" fmla="*/ 611048 h 1234225"/>
                  <a:gd name="connsiteX5" fmla="*/ 1094759 w 1223861"/>
                  <a:gd name="connsiteY5" fmla="*/ 1199503 h 1234225"/>
                  <a:gd name="connsiteX6" fmla="*/ 698293 w 1223861"/>
                  <a:gd name="connsiteY6" fmla="*/ 1160306 h 1234225"/>
                  <a:gd name="connsiteX7" fmla="*/ 348834 w 1223861"/>
                  <a:gd name="connsiteY7" fmla="*/ 992301 h 1234225"/>
                  <a:gd name="connsiteX8" fmla="*/ 0 w 1223861"/>
                  <a:gd name="connsiteY8" fmla="*/ 677839 h 1234225"/>
                  <a:gd name="connsiteX0" fmla="*/ 0 w 1223861"/>
                  <a:gd name="connsiteY0" fmla="*/ 677839 h 1248915"/>
                  <a:gd name="connsiteX1" fmla="*/ 395342 w 1223861"/>
                  <a:gd name="connsiteY1" fmla="*/ 287456 h 1248915"/>
                  <a:gd name="connsiteX2" fmla="*/ 789404 w 1223861"/>
                  <a:gd name="connsiteY2" fmla="*/ 0 h 1248915"/>
                  <a:gd name="connsiteX3" fmla="*/ 1132306 w 1223861"/>
                  <a:gd name="connsiteY3" fmla="*/ 170128 h 1248915"/>
                  <a:gd name="connsiteX4" fmla="*/ 1223846 w 1223861"/>
                  <a:gd name="connsiteY4" fmla="*/ 611048 h 1248915"/>
                  <a:gd name="connsiteX5" fmla="*/ 1096148 w 1223861"/>
                  <a:gd name="connsiteY5" fmla="*/ 1217254 h 1248915"/>
                  <a:gd name="connsiteX6" fmla="*/ 698293 w 1223861"/>
                  <a:gd name="connsiteY6" fmla="*/ 1160306 h 1248915"/>
                  <a:gd name="connsiteX7" fmla="*/ 348834 w 1223861"/>
                  <a:gd name="connsiteY7" fmla="*/ 992301 h 1248915"/>
                  <a:gd name="connsiteX8" fmla="*/ 0 w 1223861"/>
                  <a:gd name="connsiteY8" fmla="*/ 677839 h 1248915"/>
                  <a:gd name="connsiteX0" fmla="*/ 0 w 1223861"/>
                  <a:gd name="connsiteY0" fmla="*/ 677839 h 1244250"/>
                  <a:gd name="connsiteX1" fmla="*/ 395342 w 1223861"/>
                  <a:gd name="connsiteY1" fmla="*/ 287456 h 1244250"/>
                  <a:gd name="connsiteX2" fmla="*/ 789404 w 1223861"/>
                  <a:gd name="connsiteY2" fmla="*/ 0 h 1244250"/>
                  <a:gd name="connsiteX3" fmla="*/ 1132306 w 1223861"/>
                  <a:gd name="connsiteY3" fmla="*/ 170128 h 1244250"/>
                  <a:gd name="connsiteX4" fmla="*/ 1223846 w 1223861"/>
                  <a:gd name="connsiteY4" fmla="*/ 611048 h 1244250"/>
                  <a:gd name="connsiteX5" fmla="*/ 1096148 w 1223861"/>
                  <a:gd name="connsiteY5" fmla="*/ 1217254 h 1244250"/>
                  <a:gd name="connsiteX6" fmla="*/ 688558 w 1223861"/>
                  <a:gd name="connsiteY6" fmla="*/ 1130971 h 1244250"/>
                  <a:gd name="connsiteX7" fmla="*/ 348834 w 1223861"/>
                  <a:gd name="connsiteY7" fmla="*/ 992301 h 1244250"/>
                  <a:gd name="connsiteX8" fmla="*/ 0 w 1223861"/>
                  <a:gd name="connsiteY8" fmla="*/ 677839 h 1244250"/>
                  <a:gd name="connsiteX0" fmla="*/ 0 w 1223861"/>
                  <a:gd name="connsiteY0" fmla="*/ 677839 h 1248179"/>
                  <a:gd name="connsiteX1" fmla="*/ 395342 w 1223861"/>
                  <a:gd name="connsiteY1" fmla="*/ 287456 h 1248179"/>
                  <a:gd name="connsiteX2" fmla="*/ 789404 w 1223861"/>
                  <a:gd name="connsiteY2" fmla="*/ 0 h 1248179"/>
                  <a:gd name="connsiteX3" fmla="*/ 1132306 w 1223861"/>
                  <a:gd name="connsiteY3" fmla="*/ 170128 h 1248179"/>
                  <a:gd name="connsiteX4" fmla="*/ 1223846 w 1223861"/>
                  <a:gd name="connsiteY4" fmla="*/ 611048 h 1248179"/>
                  <a:gd name="connsiteX5" fmla="*/ 1096148 w 1223861"/>
                  <a:gd name="connsiteY5" fmla="*/ 1217254 h 1248179"/>
                  <a:gd name="connsiteX6" fmla="*/ 688558 w 1223861"/>
                  <a:gd name="connsiteY6" fmla="*/ 1130971 h 1248179"/>
                  <a:gd name="connsiteX7" fmla="*/ 348834 w 1223861"/>
                  <a:gd name="connsiteY7" fmla="*/ 992301 h 1248179"/>
                  <a:gd name="connsiteX8" fmla="*/ 0 w 1223861"/>
                  <a:gd name="connsiteY8" fmla="*/ 677839 h 1248179"/>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5020"/>
                  <a:gd name="connsiteX1" fmla="*/ 395342 w 1223861"/>
                  <a:gd name="connsiteY1" fmla="*/ 287456 h 1245020"/>
                  <a:gd name="connsiteX2" fmla="*/ 789404 w 1223861"/>
                  <a:gd name="connsiteY2" fmla="*/ 0 h 1245020"/>
                  <a:gd name="connsiteX3" fmla="*/ 1132306 w 1223861"/>
                  <a:gd name="connsiteY3" fmla="*/ 170128 h 1245020"/>
                  <a:gd name="connsiteX4" fmla="*/ 1223846 w 1223861"/>
                  <a:gd name="connsiteY4" fmla="*/ 611048 h 1245020"/>
                  <a:gd name="connsiteX5" fmla="*/ 1096148 w 1223861"/>
                  <a:gd name="connsiteY5" fmla="*/ 1217254 h 1245020"/>
                  <a:gd name="connsiteX6" fmla="*/ 688558 w 1223861"/>
                  <a:gd name="connsiteY6" fmla="*/ 1130971 h 1245020"/>
                  <a:gd name="connsiteX7" fmla="*/ 354551 w 1223861"/>
                  <a:gd name="connsiteY7" fmla="*/ 955920 h 1245020"/>
                  <a:gd name="connsiteX8" fmla="*/ 0 w 1223861"/>
                  <a:gd name="connsiteY8" fmla="*/ 677839 h 1245020"/>
                  <a:gd name="connsiteX0" fmla="*/ 0 w 1223861"/>
                  <a:gd name="connsiteY0" fmla="*/ 677839 h 1241019"/>
                  <a:gd name="connsiteX1" fmla="*/ 395342 w 1223861"/>
                  <a:gd name="connsiteY1" fmla="*/ 287456 h 1241019"/>
                  <a:gd name="connsiteX2" fmla="*/ 789404 w 1223861"/>
                  <a:gd name="connsiteY2" fmla="*/ 0 h 1241019"/>
                  <a:gd name="connsiteX3" fmla="*/ 1132306 w 1223861"/>
                  <a:gd name="connsiteY3" fmla="*/ 170128 h 1241019"/>
                  <a:gd name="connsiteX4" fmla="*/ 1223846 w 1223861"/>
                  <a:gd name="connsiteY4" fmla="*/ 611048 h 1241019"/>
                  <a:gd name="connsiteX5" fmla="*/ 1096148 w 1223861"/>
                  <a:gd name="connsiteY5" fmla="*/ 1217254 h 1241019"/>
                  <a:gd name="connsiteX6" fmla="*/ 662956 w 1223861"/>
                  <a:gd name="connsiteY6" fmla="*/ 1098611 h 1241019"/>
                  <a:gd name="connsiteX7" fmla="*/ 354551 w 1223861"/>
                  <a:gd name="connsiteY7" fmla="*/ 955920 h 1241019"/>
                  <a:gd name="connsiteX8" fmla="*/ 0 w 1223861"/>
                  <a:gd name="connsiteY8" fmla="*/ 677839 h 1241019"/>
                  <a:gd name="connsiteX0" fmla="*/ 0 w 1223861"/>
                  <a:gd name="connsiteY0" fmla="*/ 677839 h 1241990"/>
                  <a:gd name="connsiteX1" fmla="*/ 395342 w 1223861"/>
                  <a:gd name="connsiteY1" fmla="*/ 287456 h 1241990"/>
                  <a:gd name="connsiteX2" fmla="*/ 789404 w 1223861"/>
                  <a:gd name="connsiteY2" fmla="*/ 0 h 1241990"/>
                  <a:gd name="connsiteX3" fmla="*/ 1132306 w 1223861"/>
                  <a:gd name="connsiteY3" fmla="*/ 170128 h 1241990"/>
                  <a:gd name="connsiteX4" fmla="*/ 1223846 w 1223861"/>
                  <a:gd name="connsiteY4" fmla="*/ 611048 h 1241990"/>
                  <a:gd name="connsiteX5" fmla="*/ 1096148 w 1223861"/>
                  <a:gd name="connsiteY5" fmla="*/ 1217254 h 1241990"/>
                  <a:gd name="connsiteX6" fmla="*/ 662956 w 1223861"/>
                  <a:gd name="connsiteY6" fmla="*/ 1098611 h 1241990"/>
                  <a:gd name="connsiteX7" fmla="*/ 354551 w 1223861"/>
                  <a:gd name="connsiteY7" fmla="*/ 955920 h 1241990"/>
                  <a:gd name="connsiteX8" fmla="*/ 0 w 1223861"/>
                  <a:gd name="connsiteY8" fmla="*/ 677839 h 1241990"/>
                  <a:gd name="connsiteX0" fmla="*/ 0 w 1223861"/>
                  <a:gd name="connsiteY0" fmla="*/ 677839 h 1240486"/>
                  <a:gd name="connsiteX1" fmla="*/ 395342 w 1223861"/>
                  <a:gd name="connsiteY1" fmla="*/ 287456 h 1240486"/>
                  <a:gd name="connsiteX2" fmla="*/ 789404 w 1223861"/>
                  <a:gd name="connsiteY2" fmla="*/ 0 h 1240486"/>
                  <a:gd name="connsiteX3" fmla="*/ 1132306 w 1223861"/>
                  <a:gd name="connsiteY3" fmla="*/ 170128 h 1240486"/>
                  <a:gd name="connsiteX4" fmla="*/ 1223846 w 1223861"/>
                  <a:gd name="connsiteY4" fmla="*/ 611048 h 1240486"/>
                  <a:gd name="connsiteX5" fmla="*/ 1096148 w 1223861"/>
                  <a:gd name="connsiteY5" fmla="*/ 1217254 h 1240486"/>
                  <a:gd name="connsiteX6" fmla="*/ 662956 w 1223861"/>
                  <a:gd name="connsiteY6" fmla="*/ 1098611 h 1240486"/>
                  <a:gd name="connsiteX7" fmla="*/ 371663 w 1223861"/>
                  <a:gd name="connsiteY7" fmla="*/ 989159 h 1240486"/>
                  <a:gd name="connsiteX8" fmla="*/ 0 w 1223861"/>
                  <a:gd name="connsiteY8" fmla="*/ 677839 h 1240486"/>
                  <a:gd name="connsiteX0" fmla="*/ 0 w 1223861"/>
                  <a:gd name="connsiteY0" fmla="*/ 677839 h 1244230"/>
                  <a:gd name="connsiteX1" fmla="*/ 395342 w 1223861"/>
                  <a:gd name="connsiteY1" fmla="*/ 287456 h 1244230"/>
                  <a:gd name="connsiteX2" fmla="*/ 789404 w 1223861"/>
                  <a:gd name="connsiteY2" fmla="*/ 0 h 1244230"/>
                  <a:gd name="connsiteX3" fmla="*/ 1132306 w 1223861"/>
                  <a:gd name="connsiteY3" fmla="*/ 170128 h 1244230"/>
                  <a:gd name="connsiteX4" fmla="*/ 1223846 w 1223861"/>
                  <a:gd name="connsiteY4" fmla="*/ 611048 h 1244230"/>
                  <a:gd name="connsiteX5" fmla="*/ 1096148 w 1223861"/>
                  <a:gd name="connsiteY5" fmla="*/ 1217254 h 1244230"/>
                  <a:gd name="connsiteX6" fmla="*/ 724607 w 1223861"/>
                  <a:gd name="connsiteY6" fmla="*/ 1130349 h 1244230"/>
                  <a:gd name="connsiteX7" fmla="*/ 371663 w 1223861"/>
                  <a:gd name="connsiteY7" fmla="*/ 989159 h 1244230"/>
                  <a:gd name="connsiteX8" fmla="*/ 0 w 1223861"/>
                  <a:gd name="connsiteY8" fmla="*/ 677839 h 1244230"/>
                  <a:gd name="connsiteX0" fmla="*/ 0 w 1223861"/>
                  <a:gd name="connsiteY0" fmla="*/ 677839 h 1245459"/>
                  <a:gd name="connsiteX1" fmla="*/ 395342 w 1223861"/>
                  <a:gd name="connsiteY1" fmla="*/ 287456 h 1245459"/>
                  <a:gd name="connsiteX2" fmla="*/ 789404 w 1223861"/>
                  <a:gd name="connsiteY2" fmla="*/ 0 h 1245459"/>
                  <a:gd name="connsiteX3" fmla="*/ 1132306 w 1223861"/>
                  <a:gd name="connsiteY3" fmla="*/ 170128 h 1245459"/>
                  <a:gd name="connsiteX4" fmla="*/ 1223846 w 1223861"/>
                  <a:gd name="connsiteY4" fmla="*/ 611048 h 1245459"/>
                  <a:gd name="connsiteX5" fmla="*/ 1096148 w 1223861"/>
                  <a:gd name="connsiteY5" fmla="*/ 1217254 h 1245459"/>
                  <a:gd name="connsiteX6" fmla="*/ 724607 w 1223861"/>
                  <a:gd name="connsiteY6" fmla="*/ 1130349 h 1245459"/>
                  <a:gd name="connsiteX7" fmla="*/ 371663 w 1223861"/>
                  <a:gd name="connsiteY7" fmla="*/ 989159 h 1245459"/>
                  <a:gd name="connsiteX8" fmla="*/ 0 w 1223861"/>
                  <a:gd name="connsiteY8" fmla="*/ 677839 h 1245459"/>
                  <a:gd name="connsiteX0" fmla="*/ 0 w 1223861"/>
                  <a:gd name="connsiteY0" fmla="*/ 677839 h 1246941"/>
                  <a:gd name="connsiteX1" fmla="*/ 395342 w 1223861"/>
                  <a:gd name="connsiteY1" fmla="*/ 287456 h 1246941"/>
                  <a:gd name="connsiteX2" fmla="*/ 789404 w 1223861"/>
                  <a:gd name="connsiteY2" fmla="*/ 0 h 1246941"/>
                  <a:gd name="connsiteX3" fmla="*/ 1132306 w 1223861"/>
                  <a:gd name="connsiteY3" fmla="*/ 170128 h 1246941"/>
                  <a:gd name="connsiteX4" fmla="*/ 1223846 w 1223861"/>
                  <a:gd name="connsiteY4" fmla="*/ 611048 h 1246941"/>
                  <a:gd name="connsiteX5" fmla="*/ 1096148 w 1223861"/>
                  <a:gd name="connsiteY5" fmla="*/ 1217254 h 1246941"/>
                  <a:gd name="connsiteX6" fmla="*/ 722377 w 1223861"/>
                  <a:gd name="connsiteY6" fmla="*/ 1139916 h 1246941"/>
                  <a:gd name="connsiteX7" fmla="*/ 371663 w 1223861"/>
                  <a:gd name="connsiteY7" fmla="*/ 989159 h 1246941"/>
                  <a:gd name="connsiteX8" fmla="*/ 0 w 1223861"/>
                  <a:gd name="connsiteY8" fmla="*/ 677839 h 1246941"/>
                  <a:gd name="connsiteX0" fmla="*/ 0 w 1223861"/>
                  <a:gd name="connsiteY0" fmla="*/ 677839 h 1235356"/>
                  <a:gd name="connsiteX1" fmla="*/ 395342 w 1223861"/>
                  <a:gd name="connsiteY1" fmla="*/ 287456 h 1235356"/>
                  <a:gd name="connsiteX2" fmla="*/ 789404 w 1223861"/>
                  <a:gd name="connsiteY2" fmla="*/ 0 h 1235356"/>
                  <a:gd name="connsiteX3" fmla="*/ 1132306 w 1223861"/>
                  <a:gd name="connsiteY3" fmla="*/ 170128 h 1235356"/>
                  <a:gd name="connsiteX4" fmla="*/ 1223846 w 1223861"/>
                  <a:gd name="connsiteY4" fmla="*/ 611048 h 1235356"/>
                  <a:gd name="connsiteX5" fmla="*/ 1112714 w 1223861"/>
                  <a:gd name="connsiteY5" fmla="*/ 1205424 h 1235356"/>
                  <a:gd name="connsiteX6" fmla="*/ 722377 w 1223861"/>
                  <a:gd name="connsiteY6" fmla="*/ 1139916 h 1235356"/>
                  <a:gd name="connsiteX7" fmla="*/ 371663 w 1223861"/>
                  <a:gd name="connsiteY7" fmla="*/ 989159 h 1235356"/>
                  <a:gd name="connsiteX8" fmla="*/ 0 w 1223861"/>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24"/>
                  <a:gd name="connsiteY0" fmla="*/ 677839 h 1235356"/>
                  <a:gd name="connsiteX1" fmla="*/ 395342 w 1239724"/>
                  <a:gd name="connsiteY1" fmla="*/ 287456 h 1235356"/>
                  <a:gd name="connsiteX2" fmla="*/ 789404 w 1239724"/>
                  <a:gd name="connsiteY2" fmla="*/ 0 h 1235356"/>
                  <a:gd name="connsiteX3" fmla="*/ 1132306 w 1239724"/>
                  <a:gd name="connsiteY3" fmla="*/ 170128 h 1235356"/>
                  <a:gd name="connsiteX4" fmla="*/ 1239713 w 1239724"/>
                  <a:gd name="connsiteY4" fmla="*/ 614073 h 1235356"/>
                  <a:gd name="connsiteX5" fmla="*/ 1112714 w 1239724"/>
                  <a:gd name="connsiteY5" fmla="*/ 1205424 h 1235356"/>
                  <a:gd name="connsiteX6" fmla="*/ 722377 w 1239724"/>
                  <a:gd name="connsiteY6" fmla="*/ 1139916 h 1235356"/>
                  <a:gd name="connsiteX7" fmla="*/ 371663 w 1239724"/>
                  <a:gd name="connsiteY7" fmla="*/ 989159 h 1235356"/>
                  <a:gd name="connsiteX8" fmla="*/ 0 w 1239724"/>
                  <a:gd name="connsiteY8" fmla="*/ 677839 h 1235356"/>
                  <a:gd name="connsiteX0" fmla="*/ 0 w 1239713"/>
                  <a:gd name="connsiteY0" fmla="*/ 677839 h 1235356"/>
                  <a:gd name="connsiteX1" fmla="*/ 395342 w 1239713"/>
                  <a:gd name="connsiteY1" fmla="*/ 287456 h 1235356"/>
                  <a:gd name="connsiteX2" fmla="*/ 789404 w 1239713"/>
                  <a:gd name="connsiteY2" fmla="*/ 0 h 1235356"/>
                  <a:gd name="connsiteX3" fmla="*/ 1132306 w 1239713"/>
                  <a:gd name="connsiteY3" fmla="*/ 170128 h 1235356"/>
                  <a:gd name="connsiteX4" fmla="*/ 1239713 w 1239713"/>
                  <a:gd name="connsiteY4" fmla="*/ 614073 h 1235356"/>
                  <a:gd name="connsiteX5" fmla="*/ 1112714 w 1239713"/>
                  <a:gd name="connsiteY5" fmla="*/ 1205424 h 1235356"/>
                  <a:gd name="connsiteX6" fmla="*/ 722377 w 1239713"/>
                  <a:gd name="connsiteY6" fmla="*/ 1139916 h 1235356"/>
                  <a:gd name="connsiteX7" fmla="*/ 371663 w 1239713"/>
                  <a:gd name="connsiteY7" fmla="*/ 989159 h 1235356"/>
                  <a:gd name="connsiteX8" fmla="*/ 0 w 1239713"/>
                  <a:gd name="connsiteY8" fmla="*/ 677839 h 1235356"/>
                  <a:gd name="connsiteX0" fmla="*/ 0 w 1239713"/>
                  <a:gd name="connsiteY0" fmla="*/ 677839 h 1223183"/>
                  <a:gd name="connsiteX1" fmla="*/ 395342 w 1239713"/>
                  <a:gd name="connsiteY1" fmla="*/ 287456 h 1223183"/>
                  <a:gd name="connsiteX2" fmla="*/ 789404 w 1239713"/>
                  <a:gd name="connsiteY2" fmla="*/ 0 h 1223183"/>
                  <a:gd name="connsiteX3" fmla="*/ 1132306 w 1239713"/>
                  <a:gd name="connsiteY3" fmla="*/ 170128 h 1223183"/>
                  <a:gd name="connsiteX4" fmla="*/ 1239713 w 1239713"/>
                  <a:gd name="connsiteY4" fmla="*/ 614073 h 1223183"/>
                  <a:gd name="connsiteX5" fmla="*/ 1116058 w 1239713"/>
                  <a:gd name="connsiteY5" fmla="*/ 1191073 h 1223183"/>
                  <a:gd name="connsiteX6" fmla="*/ 722377 w 1239713"/>
                  <a:gd name="connsiteY6" fmla="*/ 1139916 h 1223183"/>
                  <a:gd name="connsiteX7" fmla="*/ 371663 w 1239713"/>
                  <a:gd name="connsiteY7" fmla="*/ 989159 h 1223183"/>
                  <a:gd name="connsiteX8" fmla="*/ 0 w 1239713"/>
                  <a:gd name="connsiteY8" fmla="*/ 677839 h 1223183"/>
                  <a:gd name="connsiteX0" fmla="*/ 0 w 1239713"/>
                  <a:gd name="connsiteY0" fmla="*/ 677839 h 1208862"/>
                  <a:gd name="connsiteX1" fmla="*/ 395342 w 1239713"/>
                  <a:gd name="connsiteY1" fmla="*/ 287456 h 1208862"/>
                  <a:gd name="connsiteX2" fmla="*/ 789404 w 1239713"/>
                  <a:gd name="connsiteY2" fmla="*/ 0 h 1208862"/>
                  <a:gd name="connsiteX3" fmla="*/ 1132306 w 1239713"/>
                  <a:gd name="connsiteY3" fmla="*/ 170128 h 1208862"/>
                  <a:gd name="connsiteX4" fmla="*/ 1239713 w 1239713"/>
                  <a:gd name="connsiteY4" fmla="*/ 614073 h 1208862"/>
                  <a:gd name="connsiteX5" fmla="*/ 1116058 w 1239713"/>
                  <a:gd name="connsiteY5" fmla="*/ 1191073 h 1208862"/>
                  <a:gd name="connsiteX6" fmla="*/ 722377 w 1239713"/>
                  <a:gd name="connsiteY6" fmla="*/ 1139916 h 1208862"/>
                  <a:gd name="connsiteX7" fmla="*/ 371663 w 1239713"/>
                  <a:gd name="connsiteY7" fmla="*/ 989159 h 1208862"/>
                  <a:gd name="connsiteX8" fmla="*/ 0 w 1239713"/>
                  <a:gd name="connsiteY8" fmla="*/ 677839 h 1208862"/>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541"/>
                  <a:gd name="connsiteX1" fmla="*/ 395342 w 1239713"/>
                  <a:gd name="connsiteY1" fmla="*/ 287456 h 1221541"/>
                  <a:gd name="connsiteX2" fmla="*/ 789404 w 1239713"/>
                  <a:gd name="connsiteY2" fmla="*/ 0 h 1221541"/>
                  <a:gd name="connsiteX3" fmla="*/ 1132306 w 1239713"/>
                  <a:gd name="connsiteY3" fmla="*/ 170128 h 1221541"/>
                  <a:gd name="connsiteX4" fmla="*/ 1239713 w 1239713"/>
                  <a:gd name="connsiteY4" fmla="*/ 614073 h 1221541"/>
                  <a:gd name="connsiteX5" fmla="*/ 1116058 w 1239713"/>
                  <a:gd name="connsiteY5" fmla="*/ 1191073 h 1221541"/>
                  <a:gd name="connsiteX6" fmla="*/ 722377 w 1239713"/>
                  <a:gd name="connsiteY6" fmla="*/ 1139916 h 1221541"/>
                  <a:gd name="connsiteX7" fmla="*/ 371663 w 1239713"/>
                  <a:gd name="connsiteY7" fmla="*/ 989159 h 1221541"/>
                  <a:gd name="connsiteX8" fmla="*/ 0 w 1239713"/>
                  <a:gd name="connsiteY8" fmla="*/ 677839 h 1221541"/>
                  <a:gd name="connsiteX0" fmla="*/ 0 w 1239713"/>
                  <a:gd name="connsiteY0" fmla="*/ 677839 h 1221828"/>
                  <a:gd name="connsiteX1" fmla="*/ 395342 w 1239713"/>
                  <a:gd name="connsiteY1" fmla="*/ 287456 h 1221828"/>
                  <a:gd name="connsiteX2" fmla="*/ 789404 w 1239713"/>
                  <a:gd name="connsiteY2" fmla="*/ 0 h 1221828"/>
                  <a:gd name="connsiteX3" fmla="*/ 1132306 w 1239713"/>
                  <a:gd name="connsiteY3" fmla="*/ 170128 h 1221828"/>
                  <a:gd name="connsiteX4" fmla="*/ 1239713 w 1239713"/>
                  <a:gd name="connsiteY4" fmla="*/ 614073 h 1221828"/>
                  <a:gd name="connsiteX5" fmla="*/ 1116058 w 1239713"/>
                  <a:gd name="connsiteY5" fmla="*/ 1191073 h 1221828"/>
                  <a:gd name="connsiteX6" fmla="*/ 730310 w 1239713"/>
                  <a:gd name="connsiteY6" fmla="*/ 1141429 h 1221828"/>
                  <a:gd name="connsiteX7" fmla="*/ 371663 w 1239713"/>
                  <a:gd name="connsiteY7" fmla="*/ 989159 h 1221828"/>
                  <a:gd name="connsiteX8" fmla="*/ 0 w 1239713"/>
                  <a:gd name="connsiteY8" fmla="*/ 677839 h 1221828"/>
                  <a:gd name="connsiteX0" fmla="*/ 0 w 1239713"/>
                  <a:gd name="connsiteY0" fmla="*/ 677839 h 1223964"/>
                  <a:gd name="connsiteX1" fmla="*/ 395342 w 1239713"/>
                  <a:gd name="connsiteY1" fmla="*/ 287456 h 1223964"/>
                  <a:gd name="connsiteX2" fmla="*/ 789404 w 1239713"/>
                  <a:gd name="connsiteY2" fmla="*/ 0 h 1223964"/>
                  <a:gd name="connsiteX3" fmla="*/ 1132306 w 1239713"/>
                  <a:gd name="connsiteY3" fmla="*/ 170128 h 1223964"/>
                  <a:gd name="connsiteX4" fmla="*/ 1239713 w 1239713"/>
                  <a:gd name="connsiteY4" fmla="*/ 614073 h 1223964"/>
                  <a:gd name="connsiteX5" fmla="*/ 1116058 w 1239713"/>
                  <a:gd name="connsiteY5" fmla="*/ 1191073 h 1223964"/>
                  <a:gd name="connsiteX6" fmla="*/ 730310 w 1239713"/>
                  <a:gd name="connsiteY6" fmla="*/ 1141429 h 1223964"/>
                  <a:gd name="connsiteX7" fmla="*/ 371663 w 1239713"/>
                  <a:gd name="connsiteY7" fmla="*/ 989159 h 1223964"/>
                  <a:gd name="connsiteX8" fmla="*/ 0 w 1239713"/>
                  <a:gd name="connsiteY8" fmla="*/ 677839 h 1223964"/>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9713"/>
                  <a:gd name="connsiteY0" fmla="*/ 677839 h 1221697"/>
                  <a:gd name="connsiteX1" fmla="*/ 395342 w 1239713"/>
                  <a:gd name="connsiteY1" fmla="*/ 287456 h 1221697"/>
                  <a:gd name="connsiteX2" fmla="*/ 789404 w 1239713"/>
                  <a:gd name="connsiteY2" fmla="*/ 0 h 1221697"/>
                  <a:gd name="connsiteX3" fmla="*/ 1132306 w 1239713"/>
                  <a:gd name="connsiteY3" fmla="*/ 170128 h 1221697"/>
                  <a:gd name="connsiteX4" fmla="*/ 1239713 w 1239713"/>
                  <a:gd name="connsiteY4" fmla="*/ 614073 h 1221697"/>
                  <a:gd name="connsiteX5" fmla="*/ 1116058 w 1239713"/>
                  <a:gd name="connsiteY5" fmla="*/ 1191073 h 1221697"/>
                  <a:gd name="connsiteX6" fmla="*/ 730310 w 1239713"/>
                  <a:gd name="connsiteY6" fmla="*/ 1141429 h 1221697"/>
                  <a:gd name="connsiteX7" fmla="*/ 356769 w 1239713"/>
                  <a:gd name="connsiteY7" fmla="*/ 993814 h 1221697"/>
                  <a:gd name="connsiteX8" fmla="*/ 0 w 1239713"/>
                  <a:gd name="connsiteY8" fmla="*/ 677839 h 1221697"/>
                  <a:gd name="connsiteX0" fmla="*/ 0 w 1230250"/>
                  <a:gd name="connsiteY0" fmla="*/ 684639 h 1221697"/>
                  <a:gd name="connsiteX1" fmla="*/ 385879 w 1230250"/>
                  <a:gd name="connsiteY1" fmla="*/ 287456 h 1221697"/>
                  <a:gd name="connsiteX2" fmla="*/ 779941 w 1230250"/>
                  <a:gd name="connsiteY2" fmla="*/ 0 h 1221697"/>
                  <a:gd name="connsiteX3" fmla="*/ 1122843 w 1230250"/>
                  <a:gd name="connsiteY3" fmla="*/ 170128 h 1221697"/>
                  <a:gd name="connsiteX4" fmla="*/ 1230250 w 1230250"/>
                  <a:gd name="connsiteY4" fmla="*/ 614073 h 1221697"/>
                  <a:gd name="connsiteX5" fmla="*/ 1106595 w 1230250"/>
                  <a:gd name="connsiteY5" fmla="*/ 1191073 h 1221697"/>
                  <a:gd name="connsiteX6" fmla="*/ 720847 w 1230250"/>
                  <a:gd name="connsiteY6" fmla="*/ 1141429 h 1221697"/>
                  <a:gd name="connsiteX7" fmla="*/ 347306 w 1230250"/>
                  <a:gd name="connsiteY7" fmla="*/ 993814 h 1221697"/>
                  <a:gd name="connsiteX8" fmla="*/ 0 w 1230250"/>
                  <a:gd name="connsiteY8" fmla="*/ 684639 h 1221697"/>
                  <a:gd name="connsiteX0" fmla="*/ 0 w 1230250"/>
                  <a:gd name="connsiteY0" fmla="*/ 684639 h 1220601"/>
                  <a:gd name="connsiteX1" fmla="*/ 385879 w 1230250"/>
                  <a:gd name="connsiteY1" fmla="*/ 287456 h 1220601"/>
                  <a:gd name="connsiteX2" fmla="*/ 779941 w 1230250"/>
                  <a:gd name="connsiteY2" fmla="*/ 0 h 1220601"/>
                  <a:gd name="connsiteX3" fmla="*/ 1122843 w 1230250"/>
                  <a:gd name="connsiteY3" fmla="*/ 170128 h 1220601"/>
                  <a:gd name="connsiteX4" fmla="*/ 1230250 w 1230250"/>
                  <a:gd name="connsiteY4" fmla="*/ 614073 h 1220601"/>
                  <a:gd name="connsiteX5" fmla="*/ 1106595 w 1230250"/>
                  <a:gd name="connsiteY5" fmla="*/ 1191073 h 1220601"/>
                  <a:gd name="connsiteX6" fmla="*/ 720847 w 1230250"/>
                  <a:gd name="connsiteY6" fmla="*/ 1141429 h 1220601"/>
                  <a:gd name="connsiteX7" fmla="*/ 337940 w 1230250"/>
                  <a:gd name="connsiteY7" fmla="*/ 1033997 h 1220601"/>
                  <a:gd name="connsiteX8" fmla="*/ 0 w 1230250"/>
                  <a:gd name="connsiteY8" fmla="*/ 684639 h 1220601"/>
                  <a:gd name="connsiteX0" fmla="*/ 0 w 1230250"/>
                  <a:gd name="connsiteY0" fmla="*/ 684639 h 1219886"/>
                  <a:gd name="connsiteX1" fmla="*/ 385879 w 1230250"/>
                  <a:gd name="connsiteY1" fmla="*/ 287456 h 1219886"/>
                  <a:gd name="connsiteX2" fmla="*/ 779941 w 1230250"/>
                  <a:gd name="connsiteY2" fmla="*/ 0 h 1219886"/>
                  <a:gd name="connsiteX3" fmla="*/ 1122843 w 1230250"/>
                  <a:gd name="connsiteY3" fmla="*/ 170128 h 1219886"/>
                  <a:gd name="connsiteX4" fmla="*/ 1230250 w 1230250"/>
                  <a:gd name="connsiteY4" fmla="*/ 614073 h 1219886"/>
                  <a:gd name="connsiteX5" fmla="*/ 1106595 w 1230250"/>
                  <a:gd name="connsiteY5" fmla="*/ 1191073 h 1219886"/>
                  <a:gd name="connsiteX6" fmla="*/ 720847 w 1230250"/>
                  <a:gd name="connsiteY6" fmla="*/ 1141429 h 1219886"/>
                  <a:gd name="connsiteX7" fmla="*/ 324905 w 1230250"/>
                  <a:gd name="connsiteY7" fmla="*/ 1061488 h 1219886"/>
                  <a:gd name="connsiteX8" fmla="*/ 0 w 1230250"/>
                  <a:gd name="connsiteY8" fmla="*/ 684639 h 1219886"/>
                  <a:gd name="connsiteX0" fmla="*/ 0 w 1230250"/>
                  <a:gd name="connsiteY0" fmla="*/ 684639 h 1212467"/>
                  <a:gd name="connsiteX1" fmla="*/ 385879 w 1230250"/>
                  <a:gd name="connsiteY1" fmla="*/ 287456 h 1212467"/>
                  <a:gd name="connsiteX2" fmla="*/ 779941 w 1230250"/>
                  <a:gd name="connsiteY2" fmla="*/ 0 h 1212467"/>
                  <a:gd name="connsiteX3" fmla="*/ 1122843 w 1230250"/>
                  <a:gd name="connsiteY3" fmla="*/ 170128 h 1212467"/>
                  <a:gd name="connsiteX4" fmla="*/ 1230250 w 1230250"/>
                  <a:gd name="connsiteY4" fmla="*/ 614073 h 1212467"/>
                  <a:gd name="connsiteX5" fmla="*/ 1155034 w 1230250"/>
                  <a:gd name="connsiteY5" fmla="*/ 1182322 h 1212467"/>
                  <a:gd name="connsiteX6" fmla="*/ 720847 w 1230250"/>
                  <a:gd name="connsiteY6" fmla="*/ 1141429 h 1212467"/>
                  <a:gd name="connsiteX7" fmla="*/ 324905 w 1230250"/>
                  <a:gd name="connsiteY7" fmla="*/ 1061488 h 1212467"/>
                  <a:gd name="connsiteX8" fmla="*/ 0 w 1230250"/>
                  <a:gd name="connsiteY8" fmla="*/ 684639 h 1212467"/>
                  <a:gd name="connsiteX0" fmla="*/ 0 w 1230250"/>
                  <a:gd name="connsiteY0" fmla="*/ 684639 h 1217428"/>
                  <a:gd name="connsiteX1" fmla="*/ 385879 w 1230250"/>
                  <a:gd name="connsiteY1" fmla="*/ 287456 h 1217428"/>
                  <a:gd name="connsiteX2" fmla="*/ 779941 w 1230250"/>
                  <a:gd name="connsiteY2" fmla="*/ 0 h 1217428"/>
                  <a:gd name="connsiteX3" fmla="*/ 1122843 w 1230250"/>
                  <a:gd name="connsiteY3" fmla="*/ 170128 h 1217428"/>
                  <a:gd name="connsiteX4" fmla="*/ 1230250 w 1230250"/>
                  <a:gd name="connsiteY4" fmla="*/ 614073 h 1217428"/>
                  <a:gd name="connsiteX5" fmla="*/ 1155034 w 1230250"/>
                  <a:gd name="connsiteY5" fmla="*/ 1182322 h 1217428"/>
                  <a:gd name="connsiteX6" fmla="*/ 715496 w 1230250"/>
                  <a:gd name="connsiteY6" fmla="*/ 1164390 h 1217428"/>
                  <a:gd name="connsiteX7" fmla="*/ 324905 w 1230250"/>
                  <a:gd name="connsiteY7" fmla="*/ 1061488 h 1217428"/>
                  <a:gd name="connsiteX8" fmla="*/ 0 w 1230250"/>
                  <a:gd name="connsiteY8" fmla="*/ 684639 h 1217428"/>
                  <a:gd name="connsiteX0" fmla="*/ 0 w 1230250"/>
                  <a:gd name="connsiteY0" fmla="*/ 684639 h 1220529"/>
                  <a:gd name="connsiteX1" fmla="*/ 385879 w 1230250"/>
                  <a:gd name="connsiteY1" fmla="*/ 287456 h 1220529"/>
                  <a:gd name="connsiteX2" fmla="*/ 779941 w 1230250"/>
                  <a:gd name="connsiteY2" fmla="*/ 0 h 1220529"/>
                  <a:gd name="connsiteX3" fmla="*/ 1122843 w 1230250"/>
                  <a:gd name="connsiteY3" fmla="*/ 170128 h 1220529"/>
                  <a:gd name="connsiteX4" fmla="*/ 1230250 w 1230250"/>
                  <a:gd name="connsiteY4" fmla="*/ 614073 h 1220529"/>
                  <a:gd name="connsiteX5" fmla="*/ 1155034 w 1230250"/>
                  <a:gd name="connsiteY5" fmla="*/ 1182322 h 1220529"/>
                  <a:gd name="connsiteX6" fmla="*/ 712819 w 1230250"/>
                  <a:gd name="connsiteY6" fmla="*/ 1175870 h 1220529"/>
                  <a:gd name="connsiteX7" fmla="*/ 324905 w 1230250"/>
                  <a:gd name="connsiteY7" fmla="*/ 1061488 h 1220529"/>
                  <a:gd name="connsiteX8" fmla="*/ 0 w 1230250"/>
                  <a:gd name="connsiteY8" fmla="*/ 684639 h 1220529"/>
                  <a:gd name="connsiteX0" fmla="*/ 0 w 1230250"/>
                  <a:gd name="connsiteY0" fmla="*/ 684639 h 1219435"/>
                  <a:gd name="connsiteX1" fmla="*/ 385879 w 1230250"/>
                  <a:gd name="connsiteY1" fmla="*/ 287456 h 1219435"/>
                  <a:gd name="connsiteX2" fmla="*/ 779941 w 1230250"/>
                  <a:gd name="connsiteY2" fmla="*/ 0 h 1219435"/>
                  <a:gd name="connsiteX3" fmla="*/ 1122843 w 1230250"/>
                  <a:gd name="connsiteY3" fmla="*/ 170128 h 1219435"/>
                  <a:gd name="connsiteX4" fmla="*/ 1230250 w 1230250"/>
                  <a:gd name="connsiteY4" fmla="*/ 614073 h 1219435"/>
                  <a:gd name="connsiteX5" fmla="*/ 1155034 w 1230250"/>
                  <a:gd name="connsiteY5" fmla="*/ 1182322 h 1219435"/>
                  <a:gd name="connsiteX6" fmla="*/ 712819 w 1230250"/>
                  <a:gd name="connsiteY6" fmla="*/ 1175870 h 1219435"/>
                  <a:gd name="connsiteX7" fmla="*/ 324905 w 1230250"/>
                  <a:gd name="connsiteY7" fmla="*/ 1061488 h 1219435"/>
                  <a:gd name="connsiteX8" fmla="*/ 0 w 1230250"/>
                  <a:gd name="connsiteY8" fmla="*/ 684639 h 1219435"/>
                  <a:gd name="connsiteX0" fmla="*/ 0 w 1230250"/>
                  <a:gd name="connsiteY0" fmla="*/ 684639 h 1227047"/>
                  <a:gd name="connsiteX1" fmla="*/ 385879 w 1230250"/>
                  <a:gd name="connsiteY1" fmla="*/ 287456 h 1227047"/>
                  <a:gd name="connsiteX2" fmla="*/ 779941 w 1230250"/>
                  <a:gd name="connsiteY2" fmla="*/ 0 h 1227047"/>
                  <a:gd name="connsiteX3" fmla="*/ 1122843 w 1230250"/>
                  <a:gd name="connsiteY3" fmla="*/ 170128 h 1227047"/>
                  <a:gd name="connsiteX4" fmla="*/ 1230250 w 1230250"/>
                  <a:gd name="connsiteY4" fmla="*/ 614073 h 1227047"/>
                  <a:gd name="connsiteX5" fmla="*/ 1155034 w 1230250"/>
                  <a:gd name="connsiteY5" fmla="*/ 1182322 h 1227047"/>
                  <a:gd name="connsiteX6" fmla="*/ 707467 w 1230250"/>
                  <a:gd name="connsiteY6" fmla="*/ 1198831 h 1227047"/>
                  <a:gd name="connsiteX7" fmla="*/ 324905 w 1230250"/>
                  <a:gd name="connsiteY7" fmla="*/ 1061488 h 1227047"/>
                  <a:gd name="connsiteX8" fmla="*/ 0 w 1230250"/>
                  <a:gd name="connsiteY8" fmla="*/ 684639 h 1227047"/>
                  <a:gd name="connsiteX0" fmla="*/ 0 w 1230250"/>
                  <a:gd name="connsiteY0" fmla="*/ 684639 h 1227700"/>
                  <a:gd name="connsiteX1" fmla="*/ 385879 w 1230250"/>
                  <a:gd name="connsiteY1" fmla="*/ 287456 h 1227700"/>
                  <a:gd name="connsiteX2" fmla="*/ 779941 w 1230250"/>
                  <a:gd name="connsiteY2" fmla="*/ 0 h 1227700"/>
                  <a:gd name="connsiteX3" fmla="*/ 1122843 w 1230250"/>
                  <a:gd name="connsiteY3" fmla="*/ 170128 h 1227700"/>
                  <a:gd name="connsiteX4" fmla="*/ 1230250 w 1230250"/>
                  <a:gd name="connsiteY4" fmla="*/ 614073 h 1227700"/>
                  <a:gd name="connsiteX5" fmla="*/ 1155034 w 1230250"/>
                  <a:gd name="connsiteY5" fmla="*/ 1182322 h 1227700"/>
                  <a:gd name="connsiteX6" fmla="*/ 707467 w 1230250"/>
                  <a:gd name="connsiteY6" fmla="*/ 1198831 h 1227700"/>
                  <a:gd name="connsiteX7" fmla="*/ 308198 w 1230250"/>
                  <a:gd name="connsiteY7" fmla="*/ 1076290 h 1227700"/>
                  <a:gd name="connsiteX8" fmla="*/ 0 w 1230250"/>
                  <a:gd name="connsiteY8" fmla="*/ 684639 h 1227700"/>
                  <a:gd name="connsiteX0" fmla="*/ 0 w 1230250"/>
                  <a:gd name="connsiteY0" fmla="*/ 684639 h 1227653"/>
                  <a:gd name="connsiteX1" fmla="*/ 385879 w 1230250"/>
                  <a:gd name="connsiteY1" fmla="*/ 287456 h 1227653"/>
                  <a:gd name="connsiteX2" fmla="*/ 779941 w 1230250"/>
                  <a:gd name="connsiteY2" fmla="*/ 0 h 1227653"/>
                  <a:gd name="connsiteX3" fmla="*/ 1122843 w 1230250"/>
                  <a:gd name="connsiteY3" fmla="*/ 170128 h 1227653"/>
                  <a:gd name="connsiteX4" fmla="*/ 1230250 w 1230250"/>
                  <a:gd name="connsiteY4" fmla="*/ 614073 h 1227653"/>
                  <a:gd name="connsiteX5" fmla="*/ 1155034 w 1230250"/>
                  <a:gd name="connsiteY5" fmla="*/ 1182322 h 1227653"/>
                  <a:gd name="connsiteX6" fmla="*/ 707467 w 1230250"/>
                  <a:gd name="connsiteY6" fmla="*/ 1198831 h 1227653"/>
                  <a:gd name="connsiteX7" fmla="*/ 281474 w 1230250"/>
                  <a:gd name="connsiteY7" fmla="*/ 1077190 h 1227653"/>
                  <a:gd name="connsiteX8" fmla="*/ 0 w 1230250"/>
                  <a:gd name="connsiteY8" fmla="*/ 684639 h 122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250" h="1227653">
                    <a:moveTo>
                      <a:pt x="0" y="684639"/>
                    </a:moveTo>
                    <a:cubicBezTo>
                      <a:pt x="39627" y="537927"/>
                      <a:pt x="216796" y="400893"/>
                      <a:pt x="385879" y="287456"/>
                    </a:cubicBezTo>
                    <a:cubicBezTo>
                      <a:pt x="519700" y="206580"/>
                      <a:pt x="630031" y="46498"/>
                      <a:pt x="779941" y="0"/>
                    </a:cubicBezTo>
                    <a:cubicBezTo>
                      <a:pt x="931007" y="0"/>
                      <a:pt x="1122843" y="19062"/>
                      <a:pt x="1122843" y="170128"/>
                    </a:cubicBezTo>
                    <a:cubicBezTo>
                      <a:pt x="1159046" y="320896"/>
                      <a:pt x="1216862" y="438427"/>
                      <a:pt x="1230250" y="614073"/>
                    </a:cubicBezTo>
                    <a:cubicBezTo>
                      <a:pt x="1207725" y="824958"/>
                      <a:pt x="1249789" y="1005192"/>
                      <a:pt x="1155034" y="1182322"/>
                    </a:cubicBezTo>
                    <a:cubicBezTo>
                      <a:pt x="1053715" y="1261672"/>
                      <a:pt x="853060" y="1216353"/>
                      <a:pt x="707467" y="1198831"/>
                    </a:cubicBezTo>
                    <a:cubicBezTo>
                      <a:pt x="561874" y="1181309"/>
                      <a:pt x="405896" y="1134703"/>
                      <a:pt x="281474" y="1077190"/>
                    </a:cubicBezTo>
                    <a:cubicBezTo>
                      <a:pt x="159682" y="1014068"/>
                      <a:pt x="39236" y="841464"/>
                      <a:pt x="0" y="684639"/>
                    </a:cubicBezTo>
                    <a:close/>
                  </a:path>
                </a:pathLst>
              </a:custGeom>
              <a:solidFill>
                <a:srgbClr val="FF0000">
                  <a:alpha val="27000"/>
                </a:srgbClr>
              </a:solidFill>
              <a:ln>
                <a:solidFill>
                  <a:schemeClr val="tx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90" name="正方形/長方形 189">
                <a:extLst>
                  <a:ext uri="{FF2B5EF4-FFF2-40B4-BE49-F238E27FC236}">
                    <a16:creationId xmlns:a16="http://schemas.microsoft.com/office/drawing/2014/main" id="{728163EB-F6AF-4BA7-9676-F7DEB6E0B0E0}"/>
                  </a:ext>
                </a:extLst>
              </p:cNvPr>
              <p:cNvSpPr/>
              <p:nvPr/>
            </p:nvSpPr>
            <p:spPr>
              <a:xfrm>
                <a:off x="901464" y="-91799"/>
                <a:ext cx="476512" cy="13596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淡路島</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91" name="正方形/長方形 190">
                <a:extLst>
                  <a:ext uri="{FF2B5EF4-FFF2-40B4-BE49-F238E27FC236}">
                    <a16:creationId xmlns:a16="http://schemas.microsoft.com/office/drawing/2014/main" id="{629137E7-C1B9-4208-BA8D-6F2122E10AF2}"/>
                  </a:ext>
                </a:extLst>
              </p:cNvPr>
              <p:cNvSpPr/>
              <p:nvPr/>
            </p:nvSpPr>
            <p:spPr>
              <a:xfrm>
                <a:off x="1543619" y="-1276204"/>
                <a:ext cx="308468" cy="14427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神戸</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92" name="矢印: 左右 153">
                <a:extLst>
                  <a:ext uri="{FF2B5EF4-FFF2-40B4-BE49-F238E27FC236}">
                    <a16:creationId xmlns:a16="http://schemas.microsoft.com/office/drawing/2014/main" id="{4878849A-BB57-4DD2-A0C6-D13CC4670CD3}"/>
                  </a:ext>
                </a:extLst>
              </p:cNvPr>
              <p:cNvSpPr>
                <a:spLocks noChangeAspect="1"/>
              </p:cNvSpPr>
              <p:nvPr/>
            </p:nvSpPr>
            <p:spPr>
              <a:xfrm rot="2106158">
                <a:off x="2622632" y="-297981"/>
                <a:ext cx="310343" cy="171489"/>
              </a:xfrm>
              <a:prstGeom prst="leftRightArrow">
                <a:avLst/>
              </a:prstGeom>
              <a:solidFill>
                <a:schemeClr val="accent2">
                  <a:lumMod val="50000"/>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kumimoji="1" lang="ja-JP" altLang="en-US" sz="2000" dirty="0"/>
              </a:p>
            </p:txBody>
          </p:sp>
          <p:sp>
            <p:nvSpPr>
              <p:cNvPr id="193" name="正方形/長方形 192">
                <a:extLst>
                  <a:ext uri="{FF2B5EF4-FFF2-40B4-BE49-F238E27FC236}">
                    <a16:creationId xmlns:a16="http://schemas.microsoft.com/office/drawing/2014/main" id="{54E66EB1-CD38-471C-A42F-1DD9C2F84DF3}"/>
                  </a:ext>
                </a:extLst>
              </p:cNvPr>
              <p:cNvSpPr/>
              <p:nvPr/>
            </p:nvSpPr>
            <p:spPr>
              <a:xfrm>
                <a:off x="2585625" y="-58611"/>
                <a:ext cx="310366" cy="131988"/>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泉州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sp>
          <p:nvSpPr>
            <p:cNvPr id="129" name="正方形/長方形 128">
              <a:extLst>
                <a:ext uri="{FF2B5EF4-FFF2-40B4-BE49-F238E27FC236}">
                  <a16:creationId xmlns:a16="http://schemas.microsoft.com/office/drawing/2014/main" id="{42AB246C-D6C3-4324-A739-9AC17F6C0836}"/>
                </a:ext>
              </a:extLst>
            </p:cNvPr>
            <p:cNvSpPr/>
            <p:nvPr/>
          </p:nvSpPr>
          <p:spPr>
            <a:xfrm>
              <a:off x="4931225" y="5521350"/>
              <a:ext cx="2201849" cy="343220"/>
            </a:xfrm>
            <a:prstGeom prst="rect">
              <a:avLst/>
            </a:prstGeom>
            <a:solidFill>
              <a:schemeClr val="bg1"/>
            </a:solidFill>
            <a:ln w="9525"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lvl="0" defTabSz="959937">
                <a:lnSpc>
                  <a:spcPts val="1200"/>
                </a:lnSpc>
                <a:defRPr/>
              </a:pPr>
              <a:r>
                <a:rPr kumimoji="1" lang="ja-JP" altLang="en-US" sz="1000" dirty="0">
                  <a:solidFill>
                    <a:prstClr val="black"/>
                  </a:solidFill>
                  <a:latin typeface="BIZ UDPゴシック" panose="020B0400000000000000" pitchFamily="50" charset="-128"/>
                  <a:ea typeface="BIZ UDPゴシック" panose="020B0400000000000000" pitchFamily="50" charset="-128"/>
                </a:rPr>
                <a:t>・船着場周辺の賑わい創出</a:t>
              </a:r>
              <a:endParaRPr kumimoji="1" lang="en-US" altLang="ja-JP" sz="1000" dirty="0">
                <a:solidFill>
                  <a:prstClr val="black"/>
                </a:solidFill>
                <a:latin typeface="BIZ UDPゴシック" panose="020B0400000000000000" pitchFamily="50" charset="-128"/>
                <a:ea typeface="BIZ UDPゴシック" panose="020B0400000000000000" pitchFamily="50" charset="-128"/>
              </a:endParaRPr>
            </a:p>
            <a:p>
              <a:pPr lvl="0" defTabSz="959937">
                <a:lnSpc>
                  <a:spcPts val="1200"/>
                </a:lnSpc>
                <a:defRPr/>
              </a:pPr>
              <a:r>
                <a:rPr kumimoji="1" lang="ja-JP" altLang="en-US" sz="1000" dirty="0">
                  <a:solidFill>
                    <a:prstClr val="black"/>
                  </a:solidFill>
                  <a:latin typeface="BIZ UDPゴシック" panose="020B0400000000000000" pitchFamily="50" charset="-128"/>
                  <a:ea typeface="BIZ UDPゴシック" panose="020B0400000000000000" pitchFamily="50" charset="-128"/>
                </a:rPr>
                <a:t>・地域資源を活かした内陸部への周遊</a:t>
              </a:r>
            </a:p>
          </p:txBody>
        </p:sp>
        <p:sp>
          <p:nvSpPr>
            <p:cNvPr id="130" name="楕円 57">
              <a:extLst>
                <a:ext uri="{FF2B5EF4-FFF2-40B4-BE49-F238E27FC236}">
                  <a16:creationId xmlns:a16="http://schemas.microsoft.com/office/drawing/2014/main" id="{B9D7130E-388E-494E-B1CF-69D594C9D490}"/>
                </a:ext>
              </a:extLst>
            </p:cNvPr>
            <p:cNvSpPr>
              <a:spLocks noChangeAspect="1"/>
            </p:cNvSpPr>
            <p:nvPr/>
          </p:nvSpPr>
          <p:spPr>
            <a:xfrm>
              <a:off x="6290722" y="3833185"/>
              <a:ext cx="129771" cy="1186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Meiryo UI" panose="020B0604030504040204" pitchFamily="50" charset="-128"/>
                <a:ea typeface="Meiryo UI" panose="020B0604030504040204" pitchFamily="50" charset="-128"/>
              </a:endParaRPr>
            </a:p>
          </p:txBody>
        </p:sp>
        <p:sp>
          <p:nvSpPr>
            <p:cNvPr id="131" name="正方形/長方形 130">
              <a:extLst>
                <a:ext uri="{FF2B5EF4-FFF2-40B4-BE49-F238E27FC236}">
                  <a16:creationId xmlns:a16="http://schemas.microsoft.com/office/drawing/2014/main" id="{629137E7-C1B9-4208-BA8D-6F2122E10AF2}"/>
                </a:ext>
              </a:extLst>
            </p:cNvPr>
            <p:cNvSpPr/>
            <p:nvPr/>
          </p:nvSpPr>
          <p:spPr>
            <a:xfrm>
              <a:off x="6088524" y="3627417"/>
              <a:ext cx="331971" cy="160594"/>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cxnSp>
          <p:nvCxnSpPr>
            <p:cNvPr id="132" name="直線矢印コネクタ 131"/>
            <p:cNvCxnSpPr>
              <a:cxnSpLocks/>
            </p:cNvCxnSpPr>
            <p:nvPr/>
          </p:nvCxnSpPr>
          <p:spPr>
            <a:xfrm flipV="1">
              <a:off x="6458071" y="3423694"/>
              <a:ext cx="393116" cy="336002"/>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179" name="正方形/長方形 178">
              <a:extLst>
                <a:ext uri="{FF2B5EF4-FFF2-40B4-BE49-F238E27FC236}">
                  <a16:creationId xmlns:a16="http://schemas.microsoft.com/office/drawing/2014/main" id="{52585BD4-9DA7-4BD2-87C4-82F542D3C6A3}"/>
                </a:ext>
              </a:extLst>
            </p:cNvPr>
            <p:cNvSpPr/>
            <p:nvPr/>
          </p:nvSpPr>
          <p:spPr>
            <a:xfrm>
              <a:off x="6828958" y="3309791"/>
              <a:ext cx="304131" cy="13302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京都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80" name="フリーフォーム 179"/>
            <p:cNvSpPr/>
            <p:nvPr/>
          </p:nvSpPr>
          <p:spPr>
            <a:xfrm rot="16718153" flipH="1">
              <a:off x="5936596" y="3607645"/>
              <a:ext cx="80154" cy="37903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1" name="フリーフォーム 180"/>
            <p:cNvSpPr/>
            <p:nvPr/>
          </p:nvSpPr>
          <p:spPr>
            <a:xfrm>
              <a:off x="6320933" y="3982850"/>
              <a:ext cx="45719" cy="505292"/>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2" name="フリーフォーム 181"/>
            <p:cNvSpPr/>
            <p:nvPr/>
          </p:nvSpPr>
          <p:spPr>
            <a:xfrm flipV="1">
              <a:off x="5002669" y="3914591"/>
              <a:ext cx="1172999" cy="677267"/>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3" name="フリーフォーム 182"/>
            <p:cNvSpPr/>
            <p:nvPr/>
          </p:nvSpPr>
          <p:spPr>
            <a:xfrm>
              <a:off x="6713281" y="3654242"/>
              <a:ext cx="114170" cy="133770"/>
            </a:xfrm>
            <a:custGeom>
              <a:avLst/>
              <a:gdLst>
                <a:gd name="connsiteX0" fmla="*/ 10631 w 155706"/>
                <a:gd name="connsiteY0" fmla="*/ 42863 h 146999"/>
                <a:gd name="connsiteX1" fmla="*/ 10631 w 155706"/>
                <a:gd name="connsiteY1" fmla="*/ 42863 h 146999"/>
                <a:gd name="connsiteX2" fmla="*/ 34443 w 155706"/>
                <a:gd name="connsiteY2" fmla="*/ 11907 h 146999"/>
                <a:gd name="connsiteX3" fmla="*/ 39206 w 155706"/>
                <a:gd name="connsiteY3" fmla="*/ 4763 h 146999"/>
                <a:gd name="connsiteX4" fmla="*/ 55875 w 155706"/>
                <a:gd name="connsiteY4" fmla="*/ 0 h 146999"/>
                <a:gd name="connsiteX5" fmla="*/ 79687 w 155706"/>
                <a:gd name="connsiteY5" fmla="*/ 4763 h 146999"/>
                <a:gd name="connsiteX6" fmla="*/ 96356 w 155706"/>
                <a:gd name="connsiteY6" fmla="*/ 9525 h 146999"/>
                <a:gd name="connsiteX7" fmla="*/ 136837 w 155706"/>
                <a:gd name="connsiteY7" fmla="*/ 14288 h 146999"/>
                <a:gd name="connsiteX8" fmla="*/ 151125 w 155706"/>
                <a:gd name="connsiteY8" fmla="*/ 16669 h 146999"/>
                <a:gd name="connsiteX9" fmla="*/ 153506 w 155706"/>
                <a:gd name="connsiteY9" fmla="*/ 23813 h 146999"/>
                <a:gd name="connsiteX10" fmla="*/ 3487 w 155706"/>
                <a:gd name="connsiteY10" fmla="*/ 138113 h 146999"/>
                <a:gd name="connsiteX11" fmla="*/ 3487 w 155706"/>
                <a:gd name="connsiteY11" fmla="*/ 104775 h 146999"/>
                <a:gd name="connsiteX12" fmla="*/ 8250 w 155706"/>
                <a:gd name="connsiteY12" fmla="*/ 97632 h 146999"/>
                <a:gd name="connsiteX13" fmla="*/ 10631 w 155706"/>
                <a:gd name="connsiteY13" fmla="*/ 42863 h 146999"/>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8250 w 157704"/>
                <a:gd name="connsiteY12" fmla="*/ 97632 h 146243"/>
                <a:gd name="connsiteX13" fmla="*/ 10631 w 157704"/>
                <a:gd name="connsiteY13" fmla="*/ 42863 h 146243"/>
                <a:gd name="connsiteX0" fmla="*/ 10631 w 157704"/>
                <a:gd name="connsiteY0" fmla="*/ 42863 h 146243"/>
                <a:gd name="connsiteX1" fmla="*/ 10631 w 157704"/>
                <a:gd name="connsiteY1" fmla="*/ 42863 h 146243"/>
                <a:gd name="connsiteX2" fmla="*/ 34443 w 157704"/>
                <a:gd name="connsiteY2" fmla="*/ 11907 h 146243"/>
                <a:gd name="connsiteX3" fmla="*/ 39206 w 157704"/>
                <a:gd name="connsiteY3" fmla="*/ 4763 h 146243"/>
                <a:gd name="connsiteX4" fmla="*/ 55875 w 157704"/>
                <a:gd name="connsiteY4" fmla="*/ 0 h 146243"/>
                <a:gd name="connsiteX5" fmla="*/ 79687 w 157704"/>
                <a:gd name="connsiteY5" fmla="*/ 4763 h 146243"/>
                <a:gd name="connsiteX6" fmla="*/ 96356 w 157704"/>
                <a:gd name="connsiteY6" fmla="*/ 9525 h 146243"/>
                <a:gd name="connsiteX7" fmla="*/ 136837 w 157704"/>
                <a:gd name="connsiteY7" fmla="*/ 14288 h 146243"/>
                <a:gd name="connsiteX8" fmla="*/ 151125 w 157704"/>
                <a:gd name="connsiteY8" fmla="*/ 16669 h 146243"/>
                <a:gd name="connsiteX9" fmla="*/ 155887 w 157704"/>
                <a:gd name="connsiteY9" fmla="*/ 21432 h 146243"/>
                <a:gd name="connsiteX10" fmla="*/ 3487 w 157704"/>
                <a:gd name="connsiteY10" fmla="*/ 138113 h 146243"/>
                <a:gd name="connsiteX11" fmla="*/ 3487 w 157704"/>
                <a:gd name="connsiteY11" fmla="*/ 104775 h 146243"/>
                <a:gd name="connsiteX12" fmla="*/ 10631 w 157704"/>
                <a:gd name="connsiteY12" fmla="*/ 42863 h 146243"/>
                <a:gd name="connsiteX0" fmla="*/ 17882 w 173811"/>
                <a:gd name="connsiteY0" fmla="*/ 42863 h 133417"/>
                <a:gd name="connsiteX1" fmla="*/ 17882 w 173811"/>
                <a:gd name="connsiteY1" fmla="*/ 42863 h 133417"/>
                <a:gd name="connsiteX2" fmla="*/ 41694 w 173811"/>
                <a:gd name="connsiteY2" fmla="*/ 11907 h 133417"/>
                <a:gd name="connsiteX3" fmla="*/ 46457 w 173811"/>
                <a:gd name="connsiteY3" fmla="*/ 4763 h 133417"/>
                <a:gd name="connsiteX4" fmla="*/ 63126 w 173811"/>
                <a:gd name="connsiteY4" fmla="*/ 0 h 133417"/>
                <a:gd name="connsiteX5" fmla="*/ 86938 w 173811"/>
                <a:gd name="connsiteY5" fmla="*/ 4763 h 133417"/>
                <a:gd name="connsiteX6" fmla="*/ 103607 w 173811"/>
                <a:gd name="connsiteY6" fmla="*/ 9525 h 133417"/>
                <a:gd name="connsiteX7" fmla="*/ 144088 w 173811"/>
                <a:gd name="connsiteY7" fmla="*/ 14288 h 133417"/>
                <a:gd name="connsiteX8" fmla="*/ 158376 w 173811"/>
                <a:gd name="connsiteY8" fmla="*/ 16669 h 133417"/>
                <a:gd name="connsiteX9" fmla="*/ 163138 w 173811"/>
                <a:gd name="connsiteY9" fmla="*/ 21432 h 133417"/>
                <a:gd name="connsiteX10" fmla="*/ 1213 w 173811"/>
                <a:gd name="connsiteY10" fmla="*/ 133351 h 133417"/>
                <a:gd name="connsiteX11" fmla="*/ 10738 w 173811"/>
                <a:gd name="connsiteY11" fmla="*/ 104775 h 133417"/>
                <a:gd name="connsiteX12" fmla="*/ 17882 w 173811"/>
                <a:gd name="connsiteY12" fmla="*/ 42863 h 133417"/>
                <a:gd name="connsiteX0" fmla="*/ 17882 w 163805"/>
                <a:gd name="connsiteY0" fmla="*/ 42863 h 146969"/>
                <a:gd name="connsiteX1" fmla="*/ 17882 w 163805"/>
                <a:gd name="connsiteY1" fmla="*/ 42863 h 146969"/>
                <a:gd name="connsiteX2" fmla="*/ 41694 w 163805"/>
                <a:gd name="connsiteY2" fmla="*/ 11907 h 146969"/>
                <a:gd name="connsiteX3" fmla="*/ 46457 w 163805"/>
                <a:gd name="connsiteY3" fmla="*/ 4763 h 146969"/>
                <a:gd name="connsiteX4" fmla="*/ 63126 w 163805"/>
                <a:gd name="connsiteY4" fmla="*/ 0 h 146969"/>
                <a:gd name="connsiteX5" fmla="*/ 86938 w 163805"/>
                <a:gd name="connsiteY5" fmla="*/ 4763 h 146969"/>
                <a:gd name="connsiteX6" fmla="*/ 103607 w 163805"/>
                <a:gd name="connsiteY6" fmla="*/ 9525 h 146969"/>
                <a:gd name="connsiteX7" fmla="*/ 144088 w 163805"/>
                <a:gd name="connsiteY7" fmla="*/ 14288 h 146969"/>
                <a:gd name="connsiteX8" fmla="*/ 158376 w 163805"/>
                <a:gd name="connsiteY8" fmla="*/ 16669 h 146969"/>
                <a:gd name="connsiteX9" fmla="*/ 163138 w 163805"/>
                <a:gd name="connsiteY9" fmla="*/ 21432 h 146969"/>
                <a:gd name="connsiteX10" fmla="*/ 141708 w 163805"/>
                <a:gd name="connsiteY10" fmla="*/ 140494 h 146969"/>
                <a:gd name="connsiteX11" fmla="*/ 1213 w 163805"/>
                <a:gd name="connsiteY11" fmla="*/ 133351 h 146969"/>
                <a:gd name="connsiteX12" fmla="*/ 10738 w 163805"/>
                <a:gd name="connsiteY12" fmla="*/ 104775 h 146969"/>
                <a:gd name="connsiteX13" fmla="*/ 17882 w 163805"/>
                <a:gd name="connsiteY13" fmla="*/ 42863 h 146969"/>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51048"/>
                <a:gd name="connsiteX1" fmla="*/ 17882 w 163669"/>
                <a:gd name="connsiteY1" fmla="*/ 42863 h 151048"/>
                <a:gd name="connsiteX2" fmla="*/ 41694 w 163669"/>
                <a:gd name="connsiteY2" fmla="*/ 11907 h 151048"/>
                <a:gd name="connsiteX3" fmla="*/ 46457 w 163669"/>
                <a:gd name="connsiteY3" fmla="*/ 4763 h 151048"/>
                <a:gd name="connsiteX4" fmla="*/ 63126 w 163669"/>
                <a:gd name="connsiteY4" fmla="*/ 0 h 151048"/>
                <a:gd name="connsiteX5" fmla="*/ 86938 w 163669"/>
                <a:gd name="connsiteY5" fmla="*/ 4763 h 151048"/>
                <a:gd name="connsiteX6" fmla="*/ 103607 w 163669"/>
                <a:gd name="connsiteY6" fmla="*/ 9525 h 151048"/>
                <a:gd name="connsiteX7" fmla="*/ 144088 w 163669"/>
                <a:gd name="connsiteY7" fmla="*/ 14288 h 151048"/>
                <a:gd name="connsiteX8" fmla="*/ 158376 w 163669"/>
                <a:gd name="connsiteY8" fmla="*/ 16669 h 151048"/>
                <a:gd name="connsiteX9" fmla="*/ 163138 w 163669"/>
                <a:gd name="connsiteY9" fmla="*/ 21432 h 151048"/>
                <a:gd name="connsiteX10" fmla="*/ 144089 w 163669"/>
                <a:gd name="connsiteY10" fmla="*/ 145257 h 151048"/>
                <a:gd name="connsiteX11" fmla="*/ 1213 w 163669"/>
                <a:gd name="connsiteY11" fmla="*/ 133351 h 151048"/>
                <a:gd name="connsiteX12" fmla="*/ 10738 w 163669"/>
                <a:gd name="connsiteY12" fmla="*/ 104775 h 151048"/>
                <a:gd name="connsiteX13" fmla="*/ 17882 w 163669"/>
                <a:gd name="connsiteY13" fmla="*/ 42863 h 151048"/>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104775 h 146617"/>
                <a:gd name="connsiteX13" fmla="*/ 17882 w 163669"/>
                <a:gd name="connsiteY13" fmla="*/ 42863 h 146617"/>
                <a:gd name="connsiteX0" fmla="*/ 17882 w 163669"/>
                <a:gd name="connsiteY0" fmla="*/ 42863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7882 w 163669"/>
                <a:gd name="connsiteY13" fmla="*/ 42863 h 146617"/>
                <a:gd name="connsiteX0" fmla="*/ 15501 w 163669"/>
                <a:gd name="connsiteY0" fmla="*/ 47626 h 146617"/>
                <a:gd name="connsiteX1" fmla="*/ 17882 w 163669"/>
                <a:gd name="connsiteY1" fmla="*/ 42863 h 146617"/>
                <a:gd name="connsiteX2" fmla="*/ 41694 w 163669"/>
                <a:gd name="connsiteY2" fmla="*/ 11907 h 146617"/>
                <a:gd name="connsiteX3" fmla="*/ 46457 w 163669"/>
                <a:gd name="connsiteY3" fmla="*/ 4763 h 146617"/>
                <a:gd name="connsiteX4" fmla="*/ 63126 w 163669"/>
                <a:gd name="connsiteY4" fmla="*/ 0 h 146617"/>
                <a:gd name="connsiteX5" fmla="*/ 86938 w 163669"/>
                <a:gd name="connsiteY5" fmla="*/ 4763 h 146617"/>
                <a:gd name="connsiteX6" fmla="*/ 103607 w 163669"/>
                <a:gd name="connsiteY6" fmla="*/ 9525 h 146617"/>
                <a:gd name="connsiteX7" fmla="*/ 144088 w 163669"/>
                <a:gd name="connsiteY7" fmla="*/ 14288 h 146617"/>
                <a:gd name="connsiteX8" fmla="*/ 158376 w 163669"/>
                <a:gd name="connsiteY8" fmla="*/ 16669 h 146617"/>
                <a:gd name="connsiteX9" fmla="*/ 163138 w 163669"/>
                <a:gd name="connsiteY9" fmla="*/ 21432 h 146617"/>
                <a:gd name="connsiteX10" fmla="*/ 144089 w 163669"/>
                <a:gd name="connsiteY10" fmla="*/ 145257 h 146617"/>
                <a:gd name="connsiteX11" fmla="*/ 1213 w 163669"/>
                <a:gd name="connsiteY11" fmla="*/ 133351 h 146617"/>
                <a:gd name="connsiteX12" fmla="*/ 10738 w 163669"/>
                <a:gd name="connsiteY12" fmla="*/ 85725 h 146617"/>
                <a:gd name="connsiteX13" fmla="*/ 15501 w 163669"/>
                <a:gd name="connsiteY13" fmla="*/ 47626 h 146617"/>
                <a:gd name="connsiteX0" fmla="*/ 15501 w 163669"/>
                <a:gd name="connsiteY0" fmla="*/ 43615 h 142606"/>
                <a:gd name="connsiteX1" fmla="*/ 17882 w 163669"/>
                <a:gd name="connsiteY1" fmla="*/ 38852 h 142606"/>
                <a:gd name="connsiteX2" fmla="*/ 41694 w 163669"/>
                <a:gd name="connsiteY2" fmla="*/ 7896 h 142606"/>
                <a:gd name="connsiteX3" fmla="*/ 46457 w 163669"/>
                <a:gd name="connsiteY3" fmla="*/ 752 h 142606"/>
                <a:gd name="connsiteX4" fmla="*/ 86938 w 163669"/>
                <a:gd name="connsiteY4" fmla="*/ 752 h 142606"/>
                <a:gd name="connsiteX5" fmla="*/ 103607 w 163669"/>
                <a:gd name="connsiteY5" fmla="*/ 5514 h 142606"/>
                <a:gd name="connsiteX6" fmla="*/ 144088 w 163669"/>
                <a:gd name="connsiteY6" fmla="*/ 10277 h 142606"/>
                <a:gd name="connsiteX7" fmla="*/ 158376 w 163669"/>
                <a:gd name="connsiteY7" fmla="*/ 12658 h 142606"/>
                <a:gd name="connsiteX8" fmla="*/ 163138 w 163669"/>
                <a:gd name="connsiteY8" fmla="*/ 17421 h 142606"/>
                <a:gd name="connsiteX9" fmla="*/ 144089 w 163669"/>
                <a:gd name="connsiteY9" fmla="*/ 141246 h 142606"/>
                <a:gd name="connsiteX10" fmla="*/ 1213 w 163669"/>
                <a:gd name="connsiteY10" fmla="*/ 129340 h 142606"/>
                <a:gd name="connsiteX11" fmla="*/ 10738 w 163669"/>
                <a:gd name="connsiteY11" fmla="*/ 81714 h 142606"/>
                <a:gd name="connsiteX12" fmla="*/ 15501 w 163669"/>
                <a:gd name="connsiteY12" fmla="*/ 43615 h 142606"/>
                <a:gd name="connsiteX0" fmla="*/ 15501 w 163669"/>
                <a:gd name="connsiteY0" fmla="*/ 42893 h 141884"/>
                <a:gd name="connsiteX1" fmla="*/ 17882 w 163669"/>
                <a:gd name="connsiteY1" fmla="*/ 38130 h 141884"/>
                <a:gd name="connsiteX2" fmla="*/ 41694 w 163669"/>
                <a:gd name="connsiteY2" fmla="*/ 7174 h 141884"/>
                <a:gd name="connsiteX3" fmla="*/ 86938 w 163669"/>
                <a:gd name="connsiteY3" fmla="*/ 30 h 141884"/>
                <a:gd name="connsiteX4" fmla="*/ 103607 w 163669"/>
                <a:gd name="connsiteY4" fmla="*/ 4792 h 141884"/>
                <a:gd name="connsiteX5" fmla="*/ 144088 w 163669"/>
                <a:gd name="connsiteY5" fmla="*/ 9555 h 141884"/>
                <a:gd name="connsiteX6" fmla="*/ 158376 w 163669"/>
                <a:gd name="connsiteY6" fmla="*/ 11936 h 141884"/>
                <a:gd name="connsiteX7" fmla="*/ 163138 w 163669"/>
                <a:gd name="connsiteY7" fmla="*/ 16699 h 141884"/>
                <a:gd name="connsiteX8" fmla="*/ 144089 w 163669"/>
                <a:gd name="connsiteY8" fmla="*/ 140524 h 141884"/>
                <a:gd name="connsiteX9" fmla="*/ 1213 w 163669"/>
                <a:gd name="connsiteY9" fmla="*/ 128618 h 141884"/>
                <a:gd name="connsiteX10" fmla="*/ 10738 w 163669"/>
                <a:gd name="connsiteY10" fmla="*/ 80992 h 141884"/>
                <a:gd name="connsiteX11" fmla="*/ 15501 w 163669"/>
                <a:gd name="connsiteY11" fmla="*/ 42893 h 141884"/>
                <a:gd name="connsiteX0" fmla="*/ 15501 w 163669"/>
                <a:gd name="connsiteY0" fmla="*/ 42931 h 141922"/>
                <a:gd name="connsiteX1" fmla="*/ 17882 w 163669"/>
                <a:gd name="connsiteY1" fmla="*/ 38168 h 141922"/>
                <a:gd name="connsiteX2" fmla="*/ 41694 w 163669"/>
                <a:gd name="connsiteY2" fmla="*/ 7212 h 141922"/>
                <a:gd name="connsiteX3" fmla="*/ 86938 w 163669"/>
                <a:gd name="connsiteY3" fmla="*/ 68 h 141922"/>
                <a:gd name="connsiteX4" fmla="*/ 144088 w 163669"/>
                <a:gd name="connsiteY4" fmla="*/ 9593 h 141922"/>
                <a:gd name="connsiteX5" fmla="*/ 158376 w 163669"/>
                <a:gd name="connsiteY5" fmla="*/ 11974 h 141922"/>
                <a:gd name="connsiteX6" fmla="*/ 163138 w 163669"/>
                <a:gd name="connsiteY6" fmla="*/ 16737 h 141922"/>
                <a:gd name="connsiteX7" fmla="*/ 144089 w 163669"/>
                <a:gd name="connsiteY7" fmla="*/ 140562 h 141922"/>
                <a:gd name="connsiteX8" fmla="*/ 1213 w 163669"/>
                <a:gd name="connsiteY8" fmla="*/ 128656 h 141922"/>
                <a:gd name="connsiteX9" fmla="*/ 10738 w 163669"/>
                <a:gd name="connsiteY9" fmla="*/ 81030 h 141922"/>
                <a:gd name="connsiteX10" fmla="*/ 15501 w 163669"/>
                <a:gd name="connsiteY10" fmla="*/ 42931 h 141922"/>
                <a:gd name="connsiteX0" fmla="*/ 15501 w 166416"/>
                <a:gd name="connsiteY0" fmla="*/ 43051 h 142042"/>
                <a:gd name="connsiteX1" fmla="*/ 17882 w 166416"/>
                <a:gd name="connsiteY1" fmla="*/ 38288 h 142042"/>
                <a:gd name="connsiteX2" fmla="*/ 41694 w 166416"/>
                <a:gd name="connsiteY2" fmla="*/ 7332 h 142042"/>
                <a:gd name="connsiteX3" fmla="*/ 86938 w 166416"/>
                <a:gd name="connsiteY3" fmla="*/ 188 h 142042"/>
                <a:gd name="connsiteX4" fmla="*/ 158376 w 166416"/>
                <a:gd name="connsiteY4" fmla="*/ 12094 h 142042"/>
                <a:gd name="connsiteX5" fmla="*/ 163138 w 166416"/>
                <a:gd name="connsiteY5" fmla="*/ 16857 h 142042"/>
                <a:gd name="connsiteX6" fmla="*/ 144089 w 166416"/>
                <a:gd name="connsiteY6" fmla="*/ 140682 h 142042"/>
                <a:gd name="connsiteX7" fmla="*/ 1213 w 166416"/>
                <a:gd name="connsiteY7" fmla="*/ 128776 h 142042"/>
                <a:gd name="connsiteX8" fmla="*/ 10738 w 166416"/>
                <a:gd name="connsiteY8" fmla="*/ 81150 h 142042"/>
                <a:gd name="connsiteX9" fmla="*/ 15501 w 166416"/>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8764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43051 h 142042"/>
                <a:gd name="connsiteX1" fmla="*/ 17882 w 165397"/>
                <a:gd name="connsiteY1" fmla="*/ 38288 h 142042"/>
                <a:gd name="connsiteX2" fmla="*/ 41694 w 165397"/>
                <a:gd name="connsiteY2" fmla="*/ 7332 h 142042"/>
                <a:gd name="connsiteX3" fmla="*/ 86938 w 165397"/>
                <a:gd name="connsiteY3" fmla="*/ 188 h 142042"/>
                <a:gd name="connsiteX4" fmla="*/ 158376 w 165397"/>
                <a:gd name="connsiteY4" fmla="*/ 12094 h 142042"/>
                <a:gd name="connsiteX5" fmla="*/ 160757 w 165397"/>
                <a:gd name="connsiteY5" fmla="*/ 26383 h 142042"/>
                <a:gd name="connsiteX6" fmla="*/ 144089 w 165397"/>
                <a:gd name="connsiteY6" fmla="*/ 140682 h 142042"/>
                <a:gd name="connsiteX7" fmla="*/ 1213 w 165397"/>
                <a:gd name="connsiteY7" fmla="*/ 128776 h 142042"/>
                <a:gd name="connsiteX8" fmla="*/ 10738 w 165397"/>
                <a:gd name="connsiteY8" fmla="*/ 81150 h 142042"/>
                <a:gd name="connsiteX9" fmla="*/ 15501 w 165397"/>
                <a:gd name="connsiteY9" fmla="*/ 43051 h 142042"/>
                <a:gd name="connsiteX0" fmla="*/ 15501 w 165397"/>
                <a:gd name="connsiteY0" fmla="*/ 39292 h 138283"/>
                <a:gd name="connsiteX1" fmla="*/ 17882 w 165397"/>
                <a:gd name="connsiteY1" fmla="*/ 34529 h 138283"/>
                <a:gd name="connsiteX2" fmla="*/ 41694 w 165397"/>
                <a:gd name="connsiteY2" fmla="*/ 3573 h 138283"/>
                <a:gd name="connsiteX3" fmla="*/ 89320 w 165397"/>
                <a:gd name="connsiteY3" fmla="*/ 1191 h 138283"/>
                <a:gd name="connsiteX4" fmla="*/ 158376 w 165397"/>
                <a:gd name="connsiteY4" fmla="*/ 8335 h 138283"/>
                <a:gd name="connsiteX5" fmla="*/ 160757 w 165397"/>
                <a:gd name="connsiteY5" fmla="*/ 22624 h 138283"/>
                <a:gd name="connsiteX6" fmla="*/ 144089 w 165397"/>
                <a:gd name="connsiteY6" fmla="*/ 136923 h 138283"/>
                <a:gd name="connsiteX7" fmla="*/ 1213 w 165397"/>
                <a:gd name="connsiteY7" fmla="*/ 125017 h 138283"/>
                <a:gd name="connsiteX8" fmla="*/ 10738 w 165397"/>
                <a:gd name="connsiteY8" fmla="*/ 77391 h 138283"/>
                <a:gd name="connsiteX9" fmla="*/ 15501 w 165397"/>
                <a:gd name="connsiteY9" fmla="*/ 39292 h 138283"/>
                <a:gd name="connsiteX0" fmla="*/ 15501 w 165397"/>
                <a:gd name="connsiteY0" fmla="*/ 38101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9" fmla="*/ 15501 w 165397"/>
                <a:gd name="connsiteY9" fmla="*/ 38101 h 137092"/>
                <a:gd name="connsiteX0" fmla="*/ 10738 w 165397"/>
                <a:gd name="connsiteY0" fmla="*/ 76200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76200 h 137092"/>
                <a:gd name="connsiteX0" fmla="*/ 10738 w 165397"/>
                <a:gd name="connsiteY0" fmla="*/ 69056 h 137092"/>
                <a:gd name="connsiteX1" fmla="*/ 17882 w 165397"/>
                <a:gd name="connsiteY1" fmla="*/ 33338 h 137092"/>
                <a:gd name="connsiteX2" fmla="*/ 34550 w 165397"/>
                <a:gd name="connsiteY2" fmla="*/ 7144 h 137092"/>
                <a:gd name="connsiteX3" fmla="*/ 89320 w 165397"/>
                <a:gd name="connsiteY3" fmla="*/ 0 h 137092"/>
                <a:gd name="connsiteX4" fmla="*/ 158376 w 165397"/>
                <a:gd name="connsiteY4" fmla="*/ 7144 h 137092"/>
                <a:gd name="connsiteX5" fmla="*/ 160757 w 165397"/>
                <a:gd name="connsiteY5" fmla="*/ 21433 h 137092"/>
                <a:gd name="connsiteX6" fmla="*/ 144089 w 165397"/>
                <a:gd name="connsiteY6" fmla="*/ 135732 h 137092"/>
                <a:gd name="connsiteX7" fmla="*/ 1213 w 165397"/>
                <a:gd name="connsiteY7" fmla="*/ 123826 h 137092"/>
                <a:gd name="connsiteX8" fmla="*/ 10738 w 165397"/>
                <a:gd name="connsiteY8" fmla="*/ 69056 h 137092"/>
                <a:gd name="connsiteX0" fmla="*/ 10738 w 194289"/>
                <a:gd name="connsiteY0" fmla="*/ 69056 h 148560"/>
                <a:gd name="connsiteX1" fmla="*/ 17882 w 194289"/>
                <a:gd name="connsiteY1" fmla="*/ 33338 h 148560"/>
                <a:gd name="connsiteX2" fmla="*/ 34550 w 194289"/>
                <a:gd name="connsiteY2" fmla="*/ 7144 h 148560"/>
                <a:gd name="connsiteX3" fmla="*/ 89320 w 194289"/>
                <a:gd name="connsiteY3" fmla="*/ 0 h 148560"/>
                <a:gd name="connsiteX4" fmla="*/ 158376 w 194289"/>
                <a:gd name="connsiteY4" fmla="*/ 7144 h 148560"/>
                <a:gd name="connsiteX5" fmla="*/ 160757 w 194289"/>
                <a:gd name="connsiteY5" fmla="*/ 21433 h 148560"/>
                <a:gd name="connsiteX6" fmla="*/ 191714 w 194289"/>
                <a:gd name="connsiteY6" fmla="*/ 147638 h 148560"/>
                <a:gd name="connsiteX7" fmla="*/ 1213 w 194289"/>
                <a:gd name="connsiteY7" fmla="*/ 123826 h 148560"/>
                <a:gd name="connsiteX8" fmla="*/ 10738 w 194289"/>
                <a:gd name="connsiteY8" fmla="*/ 69056 h 148560"/>
                <a:gd name="connsiteX0" fmla="*/ 10738 w 164930"/>
                <a:gd name="connsiteY0" fmla="*/ 69056 h 141637"/>
                <a:gd name="connsiteX1" fmla="*/ 17882 w 164930"/>
                <a:gd name="connsiteY1" fmla="*/ 33338 h 141637"/>
                <a:gd name="connsiteX2" fmla="*/ 34550 w 164930"/>
                <a:gd name="connsiteY2" fmla="*/ 7144 h 141637"/>
                <a:gd name="connsiteX3" fmla="*/ 89320 w 164930"/>
                <a:gd name="connsiteY3" fmla="*/ 0 h 141637"/>
                <a:gd name="connsiteX4" fmla="*/ 158376 w 164930"/>
                <a:gd name="connsiteY4" fmla="*/ 7144 h 141637"/>
                <a:gd name="connsiteX5" fmla="*/ 160757 w 164930"/>
                <a:gd name="connsiteY5" fmla="*/ 21433 h 141637"/>
                <a:gd name="connsiteX6" fmla="*/ 153614 w 164930"/>
                <a:gd name="connsiteY6" fmla="*/ 140494 h 141637"/>
                <a:gd name="connsiteX7" fmla="*/ 1213 w 164930"/>
                <a:gd name="connsiteY7" fmla="*/ 123826 h 141637"/>
                <a:gd name="connsiteX8" fmla="*/ 10738 w 164930"/>
                <a:gd name="connsiteY8" fmla="*/ 69056 h 141637"/>
                <a:gd name="connsiteX0" fmla="*/ 10738 w 201143"/>
                <a:gd name="connsiteY0" fmla="*/ 69056 h 164942"/>
                <a:gd name="connsiteX1" fmla="*/ 17882 w 201143"/>
                <a:gd name="connsiteY1" fmla="*/ 33338 h 164942"/>
                <a:gd name="connsiteX2" fmla="*/ 34550 w 201143"/>
                <a:gd name="connsiteY2" fmla="*/ 7144 h 164942"/>
                <a:gd name="connsiteX3" fmla="*/ 89320 w 201143"/>
                <a:gd name="connsiteY3" fmla="*/ 0 h 164942"/>
                <a:gd name="connsiteX4" fmla="*/ 158376 w 201143"/>
                <a:gd name="connsiteY4" fmla="*/ 7144 h 164942"/>
                <a:gd name="connsiteX5" fmla="*/ 160757 w 201143"/>
                <a:gd name="connsiteY5" fmla="*/ 21433 h 164942"/>
                <a:gd name="connsiteX6" fmla="*/ 198858 w 201143"/>
                <a:gd name="connsiteY6" fmla="*/ 164307 h 164942"/>
                <a:gd name="connsiteX7" fmla="*/ 1213 w 201143"/>
                <a:gd name="connsiteY7" fmla="*/ 123826 h 164942"/>
                <a:gd name="connsiteX8" fmla="*/ 10738 w 201143"/>
                <a:gd name="connsiteY8" fmla="*/ 69056 h 164942"/>
                <a:gd name="connsiteX0" fmla="*/ 10738 w 164712"/>
                <a:gd name="connsiteY0" fmla="*/ 69056 h 146242"/>
                <a:gd name="connsiteX1" fmla="*/ 17882 w 164712"/>
                <a:gd name="connsiteY1" fmla="*/ 33338 h 146242"/>
                <a:gd name="connsiteX2" fmla="*/ 34550 w 164712"/>
                <a:gd name="connsiteY2" fmla="*/ 7144 h 146242"/>
                <a:gd name="connsiteX3" fmla="*/ 89320 w 164712"/>
                <a:gd name="connsiteY3" fmla="*/ 0 h 146242"/>
                <a:gd name="connsiteX4" fmla="*/ 158376 w 164712"/>
                <a:gd name="connsiteY4" fmla="*/ 7144 h 146242"/>
                <a:gd name="connsiteX5" fmla="*/ 160757 w 164712"/>
                <a:gd name="connsiteY5" fmla="*/ 21433 h 146242"/>
                <a:gd name="connsiteX6" fmla="*/ 158377 w 164712"/>
                <a:gd name="connsiteY6" fmla="*/ 145257 h 146242"/>
                <a:gd name="connsiteX7" fmla="*/ 1213 w 164712"/>
                <a:gd name="connsiteY7" fmla="*/ 123826 h 146242"/>
                <a:gd name="connsiteX8" fmla="*/ 10738 w 164712"/>
                <a:gd name="connsiteY8" fmla="*/ 69056 h 146242"/>
                <a:gd name="connsiteX0" fmla="*/ 10738 w 166492"/>
                <a:gd name="connsiteY0" fmla="*/ 69056 h 139355"/>
                <a:gd name="connsiteX1" fmla="*/ 17882 w 166492"/>
                <a:gd name="connsiteY1" fmla="*/ 33338 h 139355"/>
                <a:gd name="connsiteX2" fmla="*/ 34550 w 166492"/>
                <a:gd name="connsiteY2" fmla="*/ 7144 h 139355"/>
                <a:gd name="connsiteX3" fmla="*/ 89320 w 166492"/>
                <a:gd name="connsiteY3" fmla="*/ 0 h 139355"/>
                <a:gd name="connsiteX4" fmla="*/ 158376 w 166492"/>
                <a:gd name="connsiteY4" fmla="*/ 7144 h 139355"/>
                <a:gd name="connsiteX5" fmla="*/ 160757 w 166492"/>
                <a:gd name="connsiteY5" fmla="*/ 21433 h 139355"/>
                <a:gd name="connsiteX6" fmla="*/ 160759 w 166492"/>
                <a:gd name="connsiteY6" fmla="*/ 138113 h 139355"/>
                <a:gd name="connsiteX7" fmla="*/ 1213 w 166492"/>
                <a:gd name="connsiteY7" fmla="*/ 123826 h 139355"/>
                <a:gd name="connsiteX8" fmla="*/ 10738 w 166492"/>
                <a:gd name="connsiteY8" fmla="*/ 69056 h 139355"/>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36946 w 164728"/>
                <a:gd name="connsiteY7" fmla="*/ 152399 h 154076"/>
                <a:gd name="connsiteX8" fmla="*/ 1213 w 164728"/>
                <a:gd name="connsiteY8" fmla="*/ 123826 h 154076"/>
                <a:gd name="connsiteX9" fmla="*/ 10738 w 164728"/>
                <a:gd name="connsiteY9" fmla="*/ 69056 h 154076"/>
                <a:gd name="connsiteX0" fmla="*/ 10738 w 164728"/>
                <a:gd name="connsiteY0" fmla="*/ 69056 h 154076"/>
                <a:gd name="connsiteX1" fmla="*/ 17882 w 164728"/>
                <a:gd name="connsiteY1" fmla="*/ 33338 h 154076"/>
                <a:gd name="connsiteX2" fmla="*/ 34550 w 164728"/>
                <a:gd name="connsiteY2" fmla="*/ 7144 h 154076"/>
                <a:gd name="connsiteX3" fmla="*/ 89320 w 164728"/>
                <a:gd name="connsiteY3" fmla="*/ 0 h 154076"/>
                <a:gd name="connsiteX4" fmla="*/ 158376 w 164728"/>
                <a:gd name="connsiteY4" fmla="*/ 7144 h 154076"/>
                <a:gd name="connsiteX5" fmla="*/ 160757 w 164728"/>
                <a:gd name="connsiteY5" fmla="*/ 21433 h 154076"/>
                <a:gd name="connsiteX6" fmla="*/ 160759 w 164728"/>
                <a:gd name="connsiteY6" fmla="*/ 138113 h 154076"/>
                <a:gd name="connsiteX7" fmla="*/ 148852 w 164728"/>
                <a:gd name="connsiteY7" fmla="*/ 152399 h 154076"/>
                <a:gd name="connsiteX8" fmla="*/ 1213 w 164728"/>
                <a:gd name="connsiteY8" fmla="*/ 123826 h 154076"/>
                <a:gd name="connsiteX9" fmla="*/ 10738 w 164728"/>
                <a:gd name="connsiteY9" fmla="*/ 69056 h 154076"/>
                <a:gd name="connsiteX0" fmla="*/ 10738 w 164728"/>
                <a:gd name="connsiteY0" fmla="*/ 69056 h 148901"/>
                <a:gd name="connsiteX1" fmla="*/ 17882 w 164728"/>
                <a:gd name="connsiteY1" fmla="*/ 33338 h 148901"/>
                <a:gd name="connsiteX2" fmla="*/ 34550 w 164728"/>
                <a:gd name="connsiteY2" fmla="*/ 7144 h 148901"/>
                <a:gd name="connsiteX3" fmla="*/ 89320 w 164728"/>
                <a:gd name="connsiteY3" fmla="*/ 0 h 148901"/>
                <a:gd name="connsiteX4" fmla="*/ 158376 w 164728"/>
                <a:gd name="connsiteY4" fmla="*/ 7144 h 148901"/>
                <a:gd name="connsiteX5" fmla="*/ 160757 w 164728"/>
                <a:gd name="connsiteY5" fmla="*/ 21433 h 148901"/>
                <a:gd name="connsiteX6" fmla="*/ 160759 w 164728"/>
                <a:gd name="connsiteY6" fmla="*/ 138113 h 148901"/>
                <a:gd name="connsiteX7" fmla="*/ 148852 w 164728"/>
                <a:gd name="connsiteY7" fmla="*/ 142874 h 148901"/>
                <a:gd name="connsiteX8" fmla="*/ 1213 w 164728"/>
                <a:gd name="connsiteY8" fmla="*/ 123826 h 148901"/>
                <a:gd name="connsiteX9" fmla="*/ 10738 w 164728"/>
                <a:gd name="connsiteY9" fmla="*/ 69056 h 148901"/>
                <a:gd name="connsiteX0" fmla="*/ 10738 w 164728"/>
                <a:gd name="connsiteY0" fmla="*/ 69056 h 149901"/>
                <a:gd name="connsiteX1" fmla="*/ 17882 w 164728"/>
                <a:gd name="connsiteY1" fmla="*/ 33338 h 149901"/>
                <a:gd name="connsiteX2" fmla="*/ 34550 w 164728"/>
                <a:gd name="connsiteY2" fmla="*/ 7144 h 149901"/>
                <a:gd name="connsiteX3" fmla="*/ 89320 w 164728"/>
                <a:gd name="connsiteY3" fmla="*/ 0 h 149901"/>
                <a:gd name="connsiteX4" fmla="*/ 158376 w 164728"/>
                <a:gd name="connsiteY4" fmla="*/ 7144 h 149901"/>
                <a:gd name="connsiteX5" fmla="*/ 160757 w 164728"/>
                <a:gd name="connsiteY5" fmla="*/ 21433 h 149901"/>
                <a:gd name="connsiteX6" fmla="*/ 160759 w 164728"/>
                <a:gd name="connsiteY6" fmla="*/ 138113 h 149901"/>
                <a:gd name="connsiteX7" fmla="*/ 144090 w 164728"/>
                <a:gd name="connsiteY7" fmla="*/ 145255 h 149901"/>
                <a:gd name="connsiteX8" fmla="*/ 1213 w 164728"/>
                <a:gd name="connsiteY8" fmla="*/ 123826 h 149901"/>
                <a:gd name="connsiteX9" fmla="*/ 10738 w 164728"/>
                <a:gd name="connsiteY9" fmla="*/ 69056 h 149901"/>
                <a:gd name="connsiteX0" fmla="*/ 10738 w 164728"/>
                <a:gd name="connsiteY0" fmla="*/ 69056 h 148348"/>
                <a:gd name="connsiteX1" fmla="*/ 17882 w 164728"/>
                <a:gd name="connsiteY1" fmla="*/ 33338 h 148348"/>
                <a:gd name="connsiteX2" fmla="*/ 34550 w 164728"/>
                <a:gd name="connsiteY2" fmla="*/ 7144 h 148348"/>
                <a:gd name="connsiteX3" fmla="*/ 89320 w 164728"/>
                <a:gd name="connsiteY3" fmla="*/ 0 h 148348"/>
                <a:gd name="connsiteX4" fmla="*/ 158376 w 164728"/>
                <a:gd name="connsiteY4" fmla="*/ 7144 h 148348"/>
                <a:gd name="connsiteX5" fmla="*/ 160757 w 164728"/>
                <a:gd name="connsiteY5" fmla="*/ 21433 h 148348"/>
                <a:gd name="connsiteX6" fmla="*/ 160759 w 164728"/>
                <a:gd name="connsiteY6" fmla="*/ 138113 h 148348"/>
                <a:gd name="connsiteX7" fmla="*/ 144090 w 164728"/>
                <a:gd name="connsiteY7" fmla="*/ 145255 h 148348"/>
                <a:gd name="connsiteX8" fmla="*/ 1213 w 164728"/>
                <a:gd name="connsiteY8" fmla="*/ 123826 h 148348"/>
                <a:gd name="connsiteX9" fmla="*/ 10738 w 164728"/>
                <a:gd name="connsiteY9" fmla="*/ 69056 h 148348"/>
                <a:gd name="connsiteX0" fmla="*/ 10738 w 164728"/>
                <a:gd name="connsiteY0" fmla="*/ 69056 h 145255"/>
                <a:gd name="connsiteX1" fmla="*/ 17882 w 164728"/>
                <a:gd name="connsiteY1" fmla="*/ 33338 h 145255"/>
                <a:gd name="connsiteX2" fmla="*/ 34550 w 164728"/>
                <a:gd name="connsiteY2" fmla="*/ 7144 h 145255"/>
                <a:gd name="connsiteX3" fmla="*/ 89320 w 164728"/>
                <a:gd name="connsiteY3" fmla="*/ 0 h 145255"/>
                <a:gd name="connsiteX4" fmla="*/ 158376 w 164728"/>
                <a:gd name="connsiteY4" fmla="*/ 7144 h 145255"/>
                <a:gd name="connsiteX5" fmla="*/ 160757 w 164728"/>
                <a:gd name="connsiteY5" fmla="*/ 21433 h 145255"/>
                <a:gd name="connsiteX6" fmla="*/ 160759 w 164728"/>
                <a:gd name="connsiteY6" fmla="*/ 138113 h 145255"/>
                <a:gd name="connsiteX7" fmla="*/ 144090 w 164728"/>
                <a:gd name="connsiteY7" fmla="*/ 145255 h 145255"/>
                <a:gd name="connsiteX8" fmla="*/ 1213 w 164728"/>
                <a:gd name="connsiteY8" fmla="*/ 123826 h 145255"/>
                <a:gd name="connsiteX9" fmla="*/ 10738 w 164728"/>
                <a:gd name="connsiteY9" fmla="*/ 69056 h 145255"/>
                <a:gd name="connsiteX0" fmla="*/ 6636 w 160626"/>
                <a:gd name="connsiteY0" fmla="*/ 69056 h 162318"/>
                <a:gd name="connsiteX1" fmla="*/ 13780 w 160626"/>
                <a:gd name="connsiteY1" fmla="*/ 33338 h 162318"/>
                <a:gd name="connsiteX2" fmla="*/ 30448 w 160626"/>
                <a:gd name="connsiteY2" fmla="*/ 7144 h 162318"/>
                <a:gd name="connsiteX3" fmla="*/ 85218 w 160626"/>
                <a:gd name="connsiteY3" fmla="*/ 0 h 162318"/>
                <a:gd name="connsiteX4" fmla="*/ 154274 w 160626"/>
                <a:gd name="connsiteY4" fmla="*/ 7144 h 162318"/>
                <a:gd name="connsiteX5" fmla="*/ 156655 w 160626"/>
                <a:gd name="connsiteY5" fmla="*/ 21433 h 162318"/>
                <a:gd name="connsiteX6" fmla="*/ 156657 w 160626"/>
                <a:gd name="connsiteY6" fmla="*/ 138113 h 162318"/>
                <a:gd name="connsiteX7" fmla="*/ 139988 w 160626"/>
                <a:gd name="connsiteY7" fmla="*/ 145255 h 162318"/>
                <a:gd name="connsiteX8" fmla="*/ 1874 w 160626"/>
                <a:gd name="connsiteY8" fmla="*/ 159545 h 162318"/>
                <a:gd name="connsiteX9" fmla="*/ 6636 w 160626"/>
                <a:gd name="connsiteY9" fmla="*/ 69056 h 162318"/>
                <a:gd name="connsiteX0" fmla="*/ 948 w 154938"/>
                <a:gd name="connsiteY0" fmla="*/ 69056 h 145255"/>
                <a:gd name="connsiteX1" fmla="*/ 8092 w 154938"/>
                <a:gd name="connsiteY1" fmla="*/ 33338 h 145255"/>
                <a:gd name="connsiteX2" fmla="*/ 24760 w 154938"/>
                <a:gd name="connsiteY2" fmla="*/ 7144 h 145255"/>
                <a:gd name="connsiteX3" fmla="*/ 79530 w 154938"/>
                <a:gd name="connsiteY3" fmla="*/ 0 h 145255"/>
                <a:gd name="connsiteX4" fmla="*/ 148586 w 154938"/>
                <a:gd name="connsiteY4" fmla="*/ 7144 h 145255"/>
                <a:gd name="connsiteX5" fmla="*/ 150967 w 154938"/>
                <a:gd name="connsiteY5" fmla="*/ 21433 h 145255"/>
                <a:gd name="connsiteX6" fmla="*/ 150969 w 154938"/>
                <a:gd name="connsiteY6" fmla="*/ 138113 h 145255"/>
                <a:gd name="connsiteX7" fmla="*/ 134300 w 154938"/>
                <a:gd name="connsiteY7" fmla="*/ 145255 h 145255"/>
                <a:gd name="connsiteX8" fmla="*/ 15236 w 154938"/>
                <a:gd name="connsiteY8" fmla="*/ 135733 h 145255"/>
                <a:gd name="connsiteX9" fmla="*/ 948 w 154938"/>
                <a:gd name="connsiteY9" fmla="*/ 69056 h 145255"/>
                <a:gd name="connsiteX0" fmla="*/ 758 w 154748"/>
                <a:gd name="connsiteY0" fmla="*/ 69056 h 145255"/>
                <a:gd name="connsiteX1" fmla="*/ 7902 w 154748"/>
                <a:gd name="connsiteY1" fmla="*/ 33338 h 145255"/>
                <a:gd name="connsiteX2" fmla="*/ 24570 w 154748"/>
                <a:gd name="connsiteY2" fmla="*/ 7144 h 145255"/>
                <a:gd name="connsiteX3" fmla="*/ 79340 w 154748"/>
                <a:gd name="connsiteY3" fmla="*/ 0 h 145255"/>
                <a:gd name="connsiteX4" fmla="*/ 148396 w 154748"/>
                <a:gd name="connsiteY4" fmla="*/ 7144 h 145255"/>
                <a:gd name="connsiteX5" fmla="*/ 150777 w 154748"/>
                <a:gd name="connsiteY5" fmla="*/ 21433 h 145255"/>
                <a:gd name="connsiteX6" fmla="*/ 150779 w 154748"/>
                <a:gd name="connsiteY6" fmla="*/ 138113 h 145255"/>
                <a:gd name="connsiteX7" fmla="*/ 134110 w 154748"/>
                <a:gd name="connsiteY7" fmla="*/ 145255 h 145255"/>
                <a:gd name="connsiteX8" fmla="*/ 15046 w 154748"/>
                <a:gd name="connsiteY8" fmla="*/ 135733 h 145255"/>
                <a:gd name="connsiteX9" fmla="*/ 758 w 154748"/>
                <a:gd name="connsiteY9"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0 w 153990"/>
                <a:gd name="connsiteY0" fmla="*/ 69056 h 145255"/>
                <a:gd name="connsiteX1" fmla="*/ 7144 w 153990"/>
                <a:gd name="connsiteY1" fmla="*/ 33338 h 145255"/>
                <a:gd name="connsiteX2" fmla="*/ 23812 w 153990"/>
                <a:gd name="connsiteY2" fmla="*/ 7144 h 145255"/>
                <a:gd name="connsiteX3" fmla="*/ 78582 w 153990"/>
                <a:gd name="connsiteY3" fmla="*/ 0 h 145255"/>
                <a:gd name="connsiteX4" fmla="*/ 147638 w 153990"/>
                <a:gd name="connsiteY4" fmla="*/ 7144 h 145255"/>
                <a:gd name="connsiteX5" fmla="*/ 150019 w 153990"/>
                <a:gd name="connsiteY5" fmla="*/ 21433 h 145255"/>
                <a:gd name="connsiteX6" fmla="*/ 150021 w 153990"/>
                <a:gd name="connsiteY6" fmla="*/ 138113 h 145255"/>
                <a:gd name="connsiteX7" fmla="*/ 133352 w 153990"/>
                <a:gd name="connsiteY7" fmla="*/ 145255 h 145255"/>
                <a:gd name="connsiteX8" fmla="*/ 14288 w 153990"/>
                <a:gd name="connsiteY8" fmla="*/ 135733 h 145255"/>
                <a:gd name="connsiteX9" fmla="*/ 7145 w 153990"/>
                <a:gd name="connsiteY9" fmla="*/ 133350 h 145255"/>
                <a:gd name="connsiteX10" fmla="*/ 0 w 153990"/>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5255"/>
                <a:gd name="connsiteX1" fmla="*/ 10190 w 157036"/>
                <a:gd name="connsiteY1" fmla="*/ 33338 h 145255"/>
                <a:gd name="connsiteX2" fmla="*/ 26858 w 157036"/>
                <a:gd name="connsiteY2" fmla="*/ 7144 h 145255"/>
                <a:gd name="connsiteX3" fmla="*/ 81628 w 157036"/>
                <a:gd name="connsiteY3" fmla="*/ 0 h 145255"/>
                <a:gd name="connsiteX4" fmla="*/ 150684 w 157036"/>
                <a:gd name="connsiteY4" fmla="*/ 7144 h 145255"/>
                <a:gd name="connsiteX5" fmla="*/ 153065 w 157036"/>
                <a:gd name="connsiteY5" fmla="*/ 21433 h 145255"/>
                <a:gd name="connsiteX6" fmla="*/ 153067 w 157036"/>
                <a:gd name="connsiteY6" fmla="*/ 138113 h 145255"/>
                <a:gd name="connsiteX7" fmla="*/ 136398 w 157036"/>
                <a:gd name="connsiteY7" fmla="*/ 145255 h 145255"/>
                <a:gd name="connsiteX8" fmla="*/ 17334 w 157036"/>
                <a:gd name="connsiteY8" fmla="*/ 135733 h 145255"/>
                <a:gd name="connsiteX9" fmla="*/ 666 w 157036"/>
                <a:gd name="connsiteY9" fmla="*/ 133350 h 145255"/>
                <a:gd name="connsiteX10" fmla="*/ 3046 w 157036"/>
                <a:gd name="connsiteY10" fmla="*/ 69056 h 145255"/>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33350 h 146459"/>
                <a:gd name="connsiteX10" fmla="*/ 3046 w 157036"/>
                <a:gd name="connsiteY10" fmla="*/ 69056 h 146459"/>
                <a:gd name="connsiteX0" fmla="*/ 3046 w 157036"/>
                <a:gd name="connsiteY0" fmla="*/ 69056 h 146459"/>
                <a:gd name="connsiteX1" fmla="*/ 10190 w 157036"/>
                <a:gd name="connsiteY1" fmla="*/ 33338 h 146459"/>
                <a:gd name="connsiteX2" fmla="*/ 26858 w 157036"/>
                <a:gd name="connsiteY2" fmla="*/ 7144 h 146459"/>
                <a:gd name="connsiteX3" fmla="*/ 81628 w 157036"/>
                <a:gd name="connsiteY3" fmla="*/ 0 h 146459"/>
                <a:gd name="connsiteX4" fmla="*/ 150684 w 157036"/>
                <a:gd name="connsiteY4" fmla="*/ 7144 h 146459"/>
                <a:gd name="connsiteX5" fmla="*/ 153065 w 157036"/>
                <a:gd name="connsiteY5" fmla="*/ 21433 h 146459"/>
                <a:gd name="connsiteX6" fmla="*/ 153067 w 157036"/>
                <a:gd name="connsiteY6" fmla="*/ 138113 h 146459"/>
                <a:gd name="connsiteX7" fmla="*/ 136398 w 157036"/>
                <a:gd name="connsiteY7" fmla="*/ 145255 h 146459"/>
                <a:gd name="connsiteX8" fmla="*/ 22097 w 157036"/>
                <a:gd name="connsiteY8" fmla="*/ 140496 h 146459"/>
                <a:gd name="connsiteX9" fmla="*/ 666 w 157036"/>
                <a:gd name="connsiteY9" fmla="*/ 128587 h 146459"/>
                <a:gd name="connsiteX10" fmla="*/ 3046 w 157036"/>
                <a:gd name="connsiteY10" fmla="*/ 69056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78581 h 146459"/>
                <a:gd name="connsiteX1" fmla="*/ 9792 w 156638"/>
                <a:gd name="connsiteY1" fmla="*/ 33338 h 146459"/>
                <a:gd name="connsiteX2" fmla="*/ 26460 w 156638"/>
                <a:gd name="connsiteY2" fmla="*/ 7144 h 146459"/>
                <a:gd name="connsiteX3" fmla="*/ 81230 w 156638"/>
                <a:gd name="connsiteY3" fmla="*/ 0 h 146459"/>
                <a:gd name="connsiteX4" fmla="*/ 150286 w 156638"/>
                <a:gd name="connsiteY4" fmla="*/ 7144 h 146459"/>
                <a:gd name="connsiteX5" fmla="*/ 152667 w 156638"/>
                <a:gd name="connsiteY5" fmla="*/ 21433 h 146459"/>
                <a:gd name="connsiteX6" fmla="*/ 152669 w 156638"/>
                <a:gd name="connsiteY6" fmla="*/ 138113 h 146459"/>
                <a:gd name="connsiteX7" fmla="*/ 136000 w 156638"/>
                <a:gd name="connsiteY7" fmla="*/ 145255 h 146459"/>
                <a:gd name="connsiteX8" fmla="*/ 21699 w 156638"/>
                <a:gd name="connsiteY8" fmla="*/ 140496 h 146459"/>
                <a:gd name="connsiteX9" fmla="*/ 268 w 156638"/>
                <a:gd name="connsiteY9" fmla="*/ 128587 h 146459"/>
                <a:gd name="connsiteX10" fmla="*/ 12173 w 156638"/>
                <a:gd name="connsiteY10" fmla="*/ 78581 h 146459"/>
                <a:gd name="connsiteX0" fmla="*/ 12173 w 156638"/>
                <a:gd name="connsiteY0" fmla="*/ 92868 h 160746"/>
                <a:gd name="connsiteX1" fmla="*/ 9792 w 156638"/>
                <a:gd name="connsiteY1" fmla="*/ 47625 h 160746"/>
                <a:gd name="connsiteX2" fmla="*/ 26460 w 156638"/>
                <a:gd name="connsiteY2" fmla="*/ 21431 h 160746"/>
                <a:gd name="connsiteX3" fmla="*/ 88374 w 156638"/>
                <a:gd name="connsiteY3" fmla="*/ 0 h 160746"/>
                <a:gd name="connsiteX4" fmla="*/ 150286 w 156638"/>
                <a:gd name="connsiteY4" fmla="*/ 21431 h 160746"/>
                <a:gd name="connsiteX5" fmla="*/ 152667 w 156638"/>
                <a:gd name="connsiteY5" fmla="*/ 35720 h 160746"/>
                <a:gd name="connsiteX6" fmla="*/ 152669 w 156638"/>
                <a:gd name="connsiteY6" fmla="*/ 152400 h 160746"/>
                <a:gd name="connsiteX7" fmla="*/ 136000 w 156638"/>
                <a:gd name="connsiteY7" fmla="*/ 159542 h 160746"/>
                <a:gd name="connsiteX8" fmla="*/ 21699 w 156638"/>
                <a:gd name="connsiteY8" fmla="*/ 154783 h 160746"/>
                <a:gd name="connsiteX9" fmla="*/ 268 w 156638"/>
                <a:gd name="connsiteY9" fmla="*/ 142874 h 160746"/>
                <a:gd name="connsiteX10" fmla="*/ 12173 w 156638"/>
                <a:gd name="connsiteY10" fmla="*/ 92868 h 160746"/>
                <a:gd name="connsiteX0" fmla="*/ 12173 w 156638"/>
                <a:gd name="connsiteY0" fmla="*/ 92878 h 160756"/>
                <a:gd name="connsiteX1" fmla="*/ 9792 w 156638"/>
                <a:gd name="connsiteY1" fmla="*/ 47635 h 160756"/>
                <a:gd name="connsiteX2" fmla="*/ 38366 w 156638"/>
                <a:gd name="connsiteY2" fmla="*/ 19060 h 160756"/>
                <a:gd name="connsiteX3" fmla="*/ 88374 w 156638"/>
                <a:gd name="connsiteY3" fmla="*/ 10 h 160756"/>
                <a:gd name="connsiteX4" fmla="*/ 150286 w 156638"/>
                <a:gd name="connsiteY4" fmla="*/ 21441 h 160756"/>
                <a:gd name="connsiteX5" fmla="*/ 152667 w 156638"/>
                <a:gd name="connsiteY5" fmla="*/ 35730 h 160756"/>
                <a:gd name="connsiteX6" fmla="*/ 152669 w 156638"/>
                <a:gd name="connsiteY6" fmla="*/ 152410 h 160756"/>
                <a:gd name="connsiteX7" fmla="*/ 136000 w 156638"/>
                <a:gd name="connsiteY7" fmla="*/ 159552 h 160756"/>
                <a:gd name="connsiteX8" fmla="*/ 21699 w 156638"/>
                <a:gd name="connsiteY8" fmla="*/ 154793 h 160756"/>
                <a:gd name="connsiteX9" fmla="*/ 268 w 156638"/>
                <a:gd name="connsiteY9" fmla="*/ 142884 h 160756"/>
                <a:gd name="connsiteX10" fmla="*/ 12173 w 156638"/>
                <a:gd name="connsiteY10" fmla="*/ 92878 h 16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638" h="160756">
                  <a:moveTo>
                    <a:pt x="12173" y="92878"/>
                  </a:moveTo>
                  <a:cubicBezTo>
                    <a:pt x="14951" y="77797"/>
                    <a:pt x="5427" y="59938"/>
                    <a:pt x="9792" y="47635"/>
                  </a:cubicBezTo>
                  <a:cubicBezTo>
                    <a:pt x="14158" y="35332"/>
                    <a:pt x="25269" y="26997"/>
                    <a:pt x="38366" y="19060"/>
                  </a:cubicBezTo>
                  <a:cubicBezTo>
                    <a:pt x="51463" y="11123"/>
                    <a:pt x="69721" y="-387"/>
                    <a:pt x="88374" y="10"/>
                  </a:cubicBezTo>
                  <a:cubicBezTo>
                    <a:pt x="107027" y="407"/>
                    <a:pt x="137586" y="18663"/>
                    <a:pt x="150286" y="21441"/>
                  </a:cubicBezTo>
                  <a:cubicBezTo>
                    <a:pt x="162986" y="24219"/>
                    <a:pt x="152270" y="13902"/>
                    <a:pt x="152667" y="35730"/>
                  </a:cubicBezTo>
                  <a:cubicBezTo>
                    <a:pt x="153064" y="57558"/>
                    <a:pt x="161400" y="132964"/>
                    <a:pt x="152669" y="152410"/>
                  </a:cubicBezTo>
                  <a:cubicBezTo>
                    <a:pt x="151082" y="152806"/>
                    <a:pt x="143541" y="157171"/>
                    <a:pt x="136000" y="159552"/>
                  </a:cubicBezTo>
                  <a:cubicBezTo>
                    <a:pt x="109409" y="157171"/>
                    <a:pt x="37971" y="166302"/>
                    <a:pt x="21699" y="154793"/>
                  </a:cubicBezTo>
                  <a:cubicBezTo>
                    <a:pt x="17334" y="165906"/>
                    <a:pt x="-2114" y="142091"/>
                    <a:pt x="268" y="142884"/>
                  </a:cubicBezTo>
                  <a:cubicBezTo>
                    <a:pt x="-2113" y="131771"/>
                    <a:pt x="12173" y="103594"/>
                    <a:pt x="12173" y="92878"/>
                  </a:cubicBezTo>
                  <a:close/>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4" name="正方形/長方形 183">
              <a:extLst>
                <a:ext uri="{FF2B5EF4-FFF2-40B4-BE49-F238E27FC236}">
                  <a16:creationId xmlns:a16="http://schemas.microsoft.com/office/drawing/2014/main" id="{629137E7-C1B9-4208-BA8D-6F2122E10AF2}"/>
                </a:ext>
              </a:extLst>
            </p:cNvPr>
            <p:cNvSpPr/>
            <p:nvPr/>
          </p:nvSpPr>
          <p:spPr>
            <a:xfrm>
              <a:off x="6619450" y="3829560"/>
              <a:ext cx="451623" cy="149941"/>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b="1" dirty="0">
                  <a:solidFill>
                    <a:schemeClr val="tx1"/>
                  </a:solidFill>
                  <a:latin typeface="Meiryo UI" panose="020B0604030504040204" pitchFamily="50" charset="-128"/>
                  <a:ea typeface="Meiryo UI" panose="020B0604030504040204" pitchFamily="50" charset="-128"/>
                </a:rPr>
                <a:t>水の回廊</a:t>
              </a:r>
              <a:endParaRPr kumimoji="1" lang="en-US" altLang="ja-JP" sz="700" b="1" dirty="0">
                <a:solidFill>
                  <a:schemeClr val="tx1"/>
                </a:solidFill>
                <a:latin typeface="Meiryo UI" panose="020B0604030504040204" pitchFamily="50" charset="-128"/>
                <a:ea typeface="Meiryo UI" panose="020B0604030504040204" pitchFamily="50" charset="-128"/>
              </a:endParaRPr>
            </a:p>
          </p:txBody>
        </p:sp>
        <p:sp>
          <p:nvSpPr>
            <p:cNvPr id="185" name="フリーフォーム 184"/>
            <p:cNvSpPr/>
            <p:nvPr/>
          </p:nvSpPr>
          <p:spPr>
            <a:xfrm flipH="1">
              <a:off x="6817335" y="3556715"/>
              <a:ext cx="45719" cy="119900"/>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 name="connsiteX0" fmla="*/ 197645 w 197645"/>
                <a:gd name="connsiteY0" fmla="*/ 0 h 192882"/>
                <a:gd name="connsiteX1" fmla="*/ 173831 w 197645"/>
                <a:gd name="connsiteY1" fmla="*/ 61913 h 192882"/>
                <a:gd name="connsiteX2" fmla="*/ 123825 w 197645"/>
                <a:gd name="connsiteY2" fmla="*/ 83344 h 192882"/>
                <a:gd name="connsiteX3" fmla="*/ 85724 w 197645"/>
                <a:gd name="connsiteY3" fmla="*/ 116682 h 192882"/>
                <a:gd name="connsiteX4" fmla="*/ 57150 w 197645"/>
                <a:gd name="connsiteY4" fmla="*/ 157163 h 192882"/>
                <a:gd name="connsiteX5" fmla="*/ 0 w 197645"/>
                <a:gd name="connsiteY5" fmla="*/ 192882 h 192882"/>
                <a:gd name="connsiteX0" fmla="*/ 142830 w 142830"/>
                <a:gd name="connsiteY0" fmla="*/ 0 h 238126"/>
                <a:gd name="connsiteX1" fmla="*/ 119016 w 142830"/>
                <a:gd name="connsiteY1" fmla="*/ 61913 h 238126"/>
                <a:gd name="connsiteX2" fmla="*/ 69010 w 142830"/>
                <a:gd name="connsiteY2" fmla="*/ 83344 h 238126"/>
                <a:gd name="connsiteX3" fmla="*/ 30909 w 142830"/>
                <a:gd name="connsiteY3" fmla="*/ 116682 h 238126"/>
                <a:gd name="connsiteX4" fmla="*/ 2335 w 142830"/>
                <a:gd name="connsiteY4" fmla="*/ 157163 h 238126"/>
                <a:gd name="connsiteX5" fmla="*/ 97585 w 142830"/>
                <a:gd name="connsiteY5" fmla="*/ 238126 h 238126"/>
                <a:gd name="connsiteX0" fmla="*/ 112444 w 112444"/>
                <a:gd name="connsiteY0" fmla="*/ 0 h 238126"/>
                <a:gd name="connsiteX1" fmla="*/ 88630 w 112444"/>
                <a:gd name="connsiteY1" fmla="*/ 61913 h 238126"/>
                <a:gd name="connsiteX2" fmla="*/ 38624 w 112444"/>
                <a:gd name="connsiteY2" fmla="*/ 83344 h 238126"/>
                <a:gd name="connsiteX3" fmla="*/ 523 w 112444"/>
                <a:gd name="connsiteY3" fmla="*/ 116682 h 238126"/>
                <a:gd name="connsiteX4" fmla="*/ 88630 w 112444"/>
                <a:gd name="connsiteY4" fmla="*/ 157163 h 238126"/>
                <a:gd name="connsiteX5" fmla="*/ 67199 w 112444"/>
                <a:gd name="connsiteY5" fmla="*/ 238126 h 238126"/>
                <a:gd name="connsiteX0" fmla="*/ 112444 w 112444"/>
                <a:gd name="connsiteY0" fmla="*/ 0 h 238126"/>
                <a:gd name="connsiteX1" fmla="*/ 88630 w 112444"/>
                <a:gd name="connsiteY1" fmla="*/ 61913 h 238126"/>
                <a:gd name="connsiteX2" fmla="*/ 29099 w 112444"/>
                <a:gd name="connsiteY2" fmla="*/ 50007 h 238126"/>
                <a:gd name="connsiteX3" fmla="*/ 523 w 112444"/>
                <a:gd name="connsiteY3" fmla="*/ 116682 h 238126"/>
                <a:gd name="connsiteX4" fmla="*/ 88630 w 112444"/>
                <a:gd name="connsiteY4" fmla="*/ 157163 h 238126"/>
                <a:gd name="connsiteX5" fmla="*/ 67199 w 112444"/>
                <a:gd name="connsiteY5" fmla="*/ 238126 h 238126"/>
                <a:gd name="connsiteX0" fmla="*/ 83345 w 83345"/>
                <a:gd name="connsiteY0" fmla="*/ 0 h 238126"/>
                <a:gd name="connsiteX1" fmla="*/ 59531 w 83345"/>
                <a:gd name="connsiteY1" fmla="*/ 61913 h 238126"/>
                <a:gd name="connsiteX2" fmla="*/ 0 w 83345"/>
                <a:gd name="connsiteY2" fmla="*/ 50007 h 238126"/>
                <a:gd name="connsiteX3" fmla="*/ 59531 w 83345"/>
                <a:gd name="connsiteY3" fmla="*/ 157163 h 238126"/>
                <a:gd name="connsiteX4" fmla="*/ 38100 w 83345"/>
                <a:gd name="connsiteY4" fmla="*/ 238126 h 238126"/>
                <a:gd name="connsiteX0" fmla="*/ 45245 w 45245"/>
                <a:gd name="connsiteY0" fmla="*/ 0 h 238126"/>
                <a:gd name="connsiteX1" fmla="*/ 21431 w 45245"/>
                <a:gd name="connsiteY1" fmla="*/ 61913 h 238126"/>
                <a:gd name="connsiteX2" fmla="*/ 21431 w 45245"/>
                <a:gd name="connsiteY2" fmla="*/ 157163 h 238126"/>
                <a:gd name="connsiteX3" fmla="*/ 0 w 45245"/>
                <a:gd name="connsiteY3" fmla="*/ 238126 h 238126"/>
                <a:gd name="connsiteX0" fmla="*/ 111920 w 111920"/>
                <a:gd name="connsiteY0" fmla="*/ 0 h 160563"/>
                <a:gd name="connsiteX1" fmla="*/ 88106 w 111920"/>
                <a:gd name="connsiteY1" fmla="*/ 61913 h 160563"/>
                <a:gd name="connsiteX2" fmla="*/ 88106 w 111920"/>
                <a:gd name="connsiteY2" fmla="*/ 157163 h 160563"/>
                <a:gd name="connsiteX3" fmla="*/ 0 w 111920"/>
                <a:gd name="connsiteY3" fmla="*/ 142876 h 160563"/>
                <a:gd name="connsiteX0" fmla="*/ 11908 w 98388"/>
                <a:gd name="connsiteY0" fmla="*/ 0 h 160563"/>
                <a:gd name="connsiteX1" fmla="*/ 88106 w 98388"/>
                <a:gd name="connsiteY1" fmla="*/ 61913 h 160563"/>
                <a:gd name="connsiteX2" fmla="*/ 88106 w 98388"/>
                <a:gd name="connsiteY2" fmla="*/ 157163 h 160563"/>
                <a:gd name="connsiteX3" fmla="*/ 0 w 98388"/>
                <a:gd name="connsiteY3" fmla="*/ 142876 h 160563"/>
                <a:gd name="connsiteX0" fmla="*/ 23239 w 99449"/>
                <a:gd name="connsiteY0" fmla="*/ 0 h 160708"/>
                <a:gd name="connsiteX1" fmla="*/ 4187 w 99449"/>
                <a:gd name="connsiteY1" fmla="*/ 59531 h 160708"/>
                <a:gd name="connsiteX2" fmla="*/ 99437 w 99449"/>
                <a:gd name="connsiteY2" fmla="*/ 157163 h 160708"/>
                <a:gd name="connsiteX3" fmla="*/ 11331 w 99449"/>
                <a:gd name="connsiteY3" fmla="*/ 142876 h 160708"/>
                <a:gd name="connsiteX0" fmla="*/ 19370 w 19370"/>
                <a:gd name="connsiteY0" fmla="*/ 0 h 142876"/>
                <a:gd name="connsiteX1" fmla="*/ 318 w 19370"/>
                <a:gd name="connsiteY1" fmla="*/ 59531 h 142876"/>
                <a:gd name="connsiteX2" fmla="*/ 7462 w 19370"/>
                <a:gd name="connsiteY2" fmla="*/ 107157 h 142876"/>
                <a:gd name="connsiteX3" fmla="*/ 7462 w 19370"/>
                <a:gd name="connsiteY3" fmla="*/ 142876 h 142876"/>
              </a:gdLst>
              <a:ahLst/>
              <a:cxnLst>
                <a:cxn ang="0">
                  <a:pos x="connsiteX0" y="connsiteY0"/>
                </a:cxn>
                <a:cxn ang="0">
                  <a:pos x="connsiteX1" y="connsiteY1"/>
                </a:cxn>
                <a:cxn ang="0">
                  <a:pos x="connsiteX2" y="connsiteY2"/>
                </a:cxn>
                <a:cxn ang="0">
                  <a:pos x="connsiteX3" y="connsiteY3"/>
                </a:cxn>
              </a:cxnLst>
              <a:rect l="l" t="t" r="r" b="b"/>
              <a:pathLst>
                <a:path w="19370" h="142876">
                  <a:moveTo>
                    <a:pt x="19370" y="0"/>
                  </a:moveTo>
                  <a:cubicBezTo>
                    <a:pt x="6670" y="10319"/>
                    <a:pt x="2303" y="41672"/>
                    <a:pt x="318" y="59531"/>
                  </a:cubicBezTo>
                  <a:cubicBezTo>
                    <a:pt x="-1667" y="77390"/>
                    <a:pt x="6271" y="93266"/>
                    <a:pt x="7462" y="107157"/>
                  </a:cubicBezTo>
                  <a:cubicBezTo>
                    <a:pt x="8653" y="121048"/>
                    <a:pt x="13415" y="139403"/>
                    <a:pt x="7462" y="142876"/>
                  </a:cubicBezTo>
                </a:path>
              </a:pathLst>
            </a:custGeom>
            <a:noFill/>
            <a:ln w="25400">
              <a:solidFill>
                <a:schemeClr val="accent6">
                  <a:lumMod val="75000"/>
                </a:schemeClr>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6" name="フリーフォーム 185"/>
            <p:cNvSpPr/>
            <p:nvPr/>
          </p:nvSpPr>
          <p:spPr>
            <a:xfrm>
              <a:off x="6555246" y="3720033"/>
              <a:ext cx="157835" cy="113152"/>
            </a:xfrm>
            <a:custGeom>
              <a:avLst/>
              <a:gdLst>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40481 w 150019"/>
                <a:gd name="connsiteY10" fmla="*/ 73819 h 111921"/>
                <a:gd name="connsiteX11" fmla="*/ 28575 w 150019"/>
                <a:gd name="connsiteY11" fmla="*/ 95250 h 111921"/>
                <a:gd name="connsiteX12" fmla="*/ 23812 w 150019"/>
                <a:gd name="connsiteY12" fmla="*/ 102394 h 111921"/>
                <a:gd name="connsiteX13" fmla="*/ 16669 w 150019"/>
                <a:gd name="connsiteY13" fmla="*/ 107157 h 111921"/>
                <a:gd name="connsiteX14" fmla="*/ 0 w 150019"/>
                <a:gd name="connsiteY14"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45244 w 150019"/>
                <a:gd name="connsiteY9" fmla="*/ 66675 h 111921"/>
                <a:gd name="connsiteX10" fmla="*/ 28575 w 150019"/>
                <a:gd name="connsiteY10" fmla="*/ 95250 h 111921"/>
                <a:gd name="connsiteX11" fmla="*/ 23812 w 150019"/>
                <a:gd name="connsiteY11" fmla="*/ 102394 h 111921"/>
                <a:gd name="connsiteX12" fmla="*/ 16669 w 150019"/>
                <a:gd name="connsiteY12" fmla="*/ 107157 h 111921"/>
                <a:gd name="connsiteX13" fmla="*/ 0 w 150019"/>
                <a:gd name="connsiteY13"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52387 w 150019"/>
                <a:gd name="connsiteY8" fmla="*/ 59532 h 111921"/>
                <a:gd name="connsiteX9" fmla="*/ 28575 w 150019"/>
                <a:gd name="connsiteY9" fmla="*/ 95250 h 111921"/>
                <a:gd name="connsiteX10" fmla="*/ 23812 w 150019"/>
                <a:gd name="connsiteY10" fmla="*/ 102394 h 111921"/>
                <a:gd name="connsiteX11" fmla="*/ 16669 w 150019"/>
                <a:gd name="connsiteY11" fmla="*/ 107157 h 111921"/>
                <a:gd name="connsiteX12" fmla="*/ 0 w 150019"/>
                <a:gd name="connsiteY12" fmla="*/ 111919 h 111921"/>
                <a:gd name="connsiteX0" fmla="*/ 150019 w 150019"/>
                <a:gd name="connsiteY0" fmla="*/ 0 h 111921"/>
                <a:gd name="connsiteX1" fmla="*/ 150019 w 150019"/>
                <a:gd name="connsiteY1" fmla="*/ 0 h 111921"/>
                <a:gd name="connsiteX2" fmla="*/ 126206 w 150019"/>
                <a:gd name="connsiteY2" fmla="*/ 16669 h 111921"/>
                <a:gd name="connsiteX3" fmla="*/ 111919 w 150019"/>
                <a:gd name="connsiteY3" fmla="*/ 26194 h 111921"/>
                <a:gd name="connsiteX4" fmla="*/ 104775 w 150019"/>
                <a:gd name="connsiteY4" fmla="*/ 28575 h 111921"/>
                <a:gd name="connsiteX5" fmla="*/ 83344 w 150019"/>
                <a:gd name="connsiteY5" fmla="*/ 38100 h 111921"/>
                <a:gd name="connsiteX6" fmla="*/ 76200 w 150019"/>
                <a:gd name="connsiteY6" fmla="*/ 40482 h 111921"/>
                <a:gd name="connsiteX7" fmla="*/ 61912 w 150019"/>
                <a:gd name="connsiteY7" fmla="*/ 47625 h 111921"/>
                <a:gd name="connsiteX8" fmla="*/ 28575 w 150019"/>
                <a:gd name="connsiteY8" fmla="*/ 95250 h 111921"/>
                <a:gd name="connsiteX9" fmla="*/ 23812 w 150019"/>
                <a:gd name="connsiteY9" fmla="*/ 102394 h 111921"/>
                <a:gd name="connsiteX10" fmla="*/ 16669 w 150019"/>
                <a:gd name="connsiteY10" fmla="*/ 107157 h 111921"/>
                <a:gd name="connsiteX11" fmla="*/ 0 w 150019"/>
                <a:gd name="connsiteY11" fmla="*/ 111919 h 111921"/>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61912 w 150019"/>
                <a:gd name="connsiteY7" fmla="*/ 47625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23812 w 150019"/>
                <a:gd name="connsiteY9" fmla="*/ 102394 h 111919"/>
                <a:gd name="connsiteX10" fmla="*/ 0 w 150019"/>
                <a:gd name="connsiteY10"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76200 w 150019"/>
                <a:gd name="connsiteY6" fmla="*/ 40482 h 111919"/>
                <a:gd name="connsiteX7" fmla="*/ 50005 w 150019"/>
                <a:gd name="connsiteY7" fmla="*/ 57150 h 111919"/>
                <a:gd name="connsiteX8" fmla="*/ 28575 w 150019"/>
                <a:gd name="connsiteY8" fmla="*/ 95250 h 111919"/>
                <a:gd name="connsiteX9" fmla="*/ 0 w 150019"/>
                <a:gd name="connsiteY9"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104775 w 150019"/>
                <a:gd name="connsiteY4" fmla="*/ 28575 h 111919"/>
                <a:gd name="connsiteX5" fmla="*/ 83344 w 150019"/>
                <a:gd name="connsiteY5" fmla="*/ 38100 h 111919"/>
                <a:gd name="connsiteX6" fmla="*/ 50005 w 150019"/>
                <a:gd name="connsiteY6" fmla="*/ 57150 h 111919"/>
                <a:gd name="connsiteX7" fmla="*/ 28575 w 150019"/>
                <a:gd name="connsiteY7" fmla="*/ 95250 h 111919"/>
                <a:gd name="connsiteX8" fmla="*/ 0 w 150019"/>
                <a:gd name="connsiteY8" fmla="*/ 111919 h 111919"/>
                <a:gd name="connsiteX0" fmla="*/ 150019 w 150019"/>
                <a:gd name="connsiteY0" fmla="*/ 0 h 111919"/>
                <a:gd name="connsiteX1" fmla="*/ 150019 w 150019"/>
                <a:gd name="connsiteY1" fmla="*/ 0 h 111919"/>
                <a:gd name="connsiteX2" fmla="*/ 126206 w 150019"/>
                <a:gd name="connsiteY2" fmla="*/ 16669 h 111919"/>
                <a:gd name="connsiteX3" fmla="*/ 111919 w 150019"/>
                <a:gd name="connsiteY3" fmla="*/ 26194 h 111919"/>
                <a:gd name="connsiteX4" fmla="*/ 83344 w 150019"/>
                <a:gd name="connsiteY4" fmla="*/ 38100 h 111919"/>
                <a:gd name="connsiteX5" fmla="*/ 50005 w 150019"/>
                <a:gd name="connsiteY5" fmla="*/ 57150 h 111919"/>
                <a:gd name="connsiteX6" fmla="*/ 28575 w 150019"/>
                <a:gd name="connsiteY6" fmla="*/ 95250 h 111919"/>
                <a:gd name="connsiteX7" fmla="*/ 0 w 150019"/>
                <a:gd name="connsiteY7" fmla="*/ 111919 h 111919"/>
                <a:gd name="connsiteX0" fmla="*/ 150019 w 150019"/>
                <a:gd name="connsiteY0" fmla="*/ 0 h 111919"/>
                <a:gd name="connsiteX1" fmla="*/ 150019 w 150019"/>
                <a:gd name="connsiteY1" fmla="*/ 0 h 111919"/>
                <a:gd name="connsiteX2" fmla="*/ 126206 w 150019"/>
                <a:gd name="connsiteY2" fmla="*/ 16669 h 111919"/>
                <a:gd name="connsiteX3" fmla="*/ 83344 w 150019"/>
                <a:gd name="connsiteY3" fmla="*/ 38100 h 111919"/>
                <a:gd name="connsiteX4" fmla="*/ 50005 w 150019"/>
                <a:gd name="connsiteY4" fmla="*/ 57150 h 111919"/>
                <a:gd name="connsiteX5" fmla="*/ 28575 w 150019"/>
                <a:gd name="connsiteY5" fmla="*/ 95250 h 111919"/>
                <a:gd name="connsiteX6" fmla="*/ 0 w 150019"/>
                <a:gd name="connsiteY6" fmla="*/ 111919 h 111919"/>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76200 w 197644"/>
                <a:gd name="connsiteY5" fmla="*/ 95250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97630 w 197644"/>
                <a:gd name="connsiteY4" fmla="*/ 57150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30969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0 h 147638"/>
                <a:gd name="connsiteX1" fmla="*/ 197644 w 197644"/>
                <a:gd name="connsiteY1" fmla="*/ 0 h 147638"/>
                <a:gd name="connsiteX2" fmla="*/ 173831 w 197644"/>
                <a:gd name="connsiteY2" fmla="*/ 16669 h 147638"/>
                <a:gd name="connsiteX3" fmla="*/ 123825 w 197644"/>
                <a:gd name="connsiteY3" fmla="*/ 38100 h 147638"/>
                <a:gd name="connsiteX4" fmla="*/ 85724 w 197644"/>
                <a:gd name="connsiteY4" fmla="*/ 71438 h 147638"/>
                <a:gd name="connsiteX5" fmla="*/ 57150 w 197644"/>
                <a:gd name="connsiteY5" fmla="*/ 111919 h 147638"/>
                <a:gd name="connsiteX6" fmla="*/ 0 w 197644"/>
                <a:gd name="connsiteY6" fmla="*/ 147638 h 147638"/>
                <a:gd name="connsiteX0" fmla="*/ 197644 w 197644"/>
                <a:gd name="connsiteY0" fmla="*/ 9525 h 157163"/>
                <a:gd name="connsiteX1" fmla="*/ 192882 w 197644"/>
                <a:gd name="connsiteY1" fmla="*/ 0 h 157163"/>
                <a:gd name="connsiteX2" fmla="*/ 173831 w 197644"/>
                <a:gd name="connsiteY2" fmla="*/ 26194 h 157163"/>
                <a:gd name="connsiteX3" fmla="*/ 123825 w 197644"/>
                <a:gd name="connsiteY3" fmla="*/ 47625 h 157163"/>
                <a:gd name="connsiteX4" fmla="*/ 85724 w 197644"/>
                <a:gd name="connsiteY4" fmla="*/ 80963 h 157163"/>
                <a:gd name="connsiteX5" fmla="*/ 57150 w 197644"/>
                <a:gd name="connsiteY5" fmla="*/ 121444 h 157163"/>
                <a:gd name="connsiteX6" fmla="*/ 0 w 197644"/>
                <a:gd name="connsiteY6" fmla="*/ 157163 h 157163"/>
                <a:gd name="connsiteX0" fmla="*/ 197644 w 197644"/>
                <a:gd name="connsiteY0" fmla="*/ 0 h 147638"/>
                <a:gd name="connsiteX1" fmla="*/ 173831 w 197644"/>
                <a:gd name="connsiteY1" fmla="*/ 16669 h 147638"/>
                <a:gd name="connsiteX2" fmla="*/ 123825 w 197644"/>
                <a:gd name="connsiteY2" fmla="*/ 38100 h 147638"/>
                <a:gd name="connsiteX3" fmla="*/ 85724 w 197644"/>
                <a:gd name="connsiteY3" fmla="*/ 71438 h 147638"/>
                <a:gd name="connsiteX4" fmla="*/ 57150 w 197644"/>
                <a:gd name="connsiteY4" fmla="*/ 111919 h 147638"/>
                <a:gd name="connsiteX5" fmla="*/ 0 w 197644"/>
                <a:gd name="connsiteY5" fmla="*/ 147638 h 147638"/>
                <a:gd name="connsiteX0" fmla="*/ 211932 w 211932"/>
                <a:gd name="connsiteY0" fmla="*/ 0 h 161926"/>
                <a:gd name="connsiteX1" fmla="*/ 173831 w 211932"/>
                <a:gd name="connsiteY1" fmla="*/ 30957 h 161926"/>
                <a:gd name="connsiteX2" fmla="*/ 123825 w 211932"/>
                <a:gd name="connsiteY2" fmla="*/ 52388 h 161926"/>
                <a:gd name="connsiteX3" fmla="*/ 85724 w 211932"/>
                <a:gd name="connsiteY3" fmla="*/ 85726 h 161926"/>
                <a:gd name="connsiteX4" fmla="*/ 57150 w 211932"/>
                <a:gd name="connsiteY4" fmla="*/ 126207 h 161926"/>
                <a:gd name="connsiteX5" fmla="*/ 0 w 211932"/>
                <a:gd name="connsiteY5" fmla="*/ 161926 h 16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2" h="161926">
                  <a:moveTo>
                    <a:pt x="211932" y="0"/>
                  </a:moveTo>
                  <a:cubicBezTo>
                    <a:pt x="199232" y="10319"/>
                    <a:pt x="188515" y="22226"/>
                    <a:pt x="173831" y="30957"/>
                  </a:cubicBezTo>
                  <a:cubicBezTo>
                    <a:pt x="159147" y="39688"/>
                    <a:pt x="138509" y="43260"/>
                    <a:pt x="123825" y="52388"/>
                  </a:cubicBezTo>
                  <a:cubicBezTo>
                    <a:pt x="109141" y="61516"/>
                    <a:pt x="94852" y="76201"/>
                    <a:pt x="85724" y="85726"/>
                  </a:cubicBezTo>
                  <a:cubicBezTo>
                    <a:pt x="77786" y="94854"/>
                    <a:pt x="71437" y="113507"/>
                    <a:pt x="57150" y="126207"/>
                  </a:cubicBezTo>
                  <a:cubicBezTo>
                    <a:pt x="42863" y="138907"/>
                    <a:pt x="5953" y="158453"/>
                    <a:pt x="0" y="161926"/>
                  </a:cubicBezTo>
                </a:path>
              </a:pathLst>
            </a:custGeom>
            <a:noFill/>
            <a:ln w="25400">
              <a:solidFill>
                <a:schemeClr val="accent6">
                  <a:lumMod val="75000"/>
                </a:schemeClr>
              </a:solidFill>
              <a:headEnd type="none" w="sm" len="sm"/>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7" name="フリーフォーム 186"/>
            <p:cNvSpPr/>
            <p:nvPr/>
          </p:nvSpPr>
          <p:spPr>
            <a:xfrm rot="20537271" flipV="1">
              <a:off x="5749107" y="4039536"/>
              <a:ext cx="640731" cy="852916"/>
            </a:xfrm>
            <a:custGeom>
              <a:avLst/>
              <a:gdLst>
                <a:gd name="connsiteX0" fmla="*/ 0 w 235131"/>
                <a:gd name="connsiteY0" fmla="*/ 0 h 209006"/>
                <a:gd name="connsiteX1" fmla="*/ 235131 w 235131"/>
                <a:gd name="connsiteY1" fmla="*/ 209006 h 209006"/>
                <a:gd name="connsiteX2" fmla="*/ 235131 w 235131"/>
                <a:gd name="connsiteY2" fmla="*/ 209006 h 209006"/>
              </a:gdLst>
              <a:ahLst/>
              <a:cxnLst>
                <a:cxn ang="0">
                  <a:pos x="connsiteX0" y="connsiteY0"/>
                </a:cxn>
                <a:cxn ang="0">
                  <a:pos x="connsiteX1" y="connsiteY1"/>
                </a:cxn>
                <a:cxn ang="0">
                  <a:pos x="connsiteX2" y="connsiteY2"/>
                </a:cxn>
              </a:cxnLst>
              <a:rect l="l" t="t" r="r" b="b"/>
              <a:pathLst>
                <a:path w="235131" h="209006">
                  <a:moveTo>
                    <a:pt x="0" y="0"/>
                  </a:moveTo>
                  <a:lnTo>
                    <a:pt x="235131" y="209006"/>
                  </a:lnTo>
                  <a:lnTo>
                    <a:pt x="235131" y="209006"/>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8" name="正方形/長方形 187">
              <a:extLst>
                <a:ext uri="{FF2B5EF4-FFF2-40B4-BE49-F238E27FC236}">
                  <a16:creationId xmlns:a16="http://schemas.microsoft.com/office/drawing/2014/main" id="{54E66EB1-CD38-471C-A42F-1DD9C2F84DF3}"/>
                </a:ext>
              </a:extLst>
            </p:cNvPr>
            <p:cNvSpPr/>
            <p:nvPr/>
          </p:nvSpPr>
          <p:spPr>
            <a:xfrm>
              <a:off x="5510336" y="4888838"/>
              <a:ext cx="319353" cy="161732"/>
            </a:xfrm>
            <a:prstGeom prst="rect">
              <a:avLst/>
            </a:prstGeom>
            <a:solidFill>
              <a:schemeClr val="bg1">
                <a:alpha val="7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関空</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grpSp>
      <p:grpSp>
        <p:nvGrpSpPr>
          <p:cNvPr id="194" name="グループ化 193"/>
          <p:cNvGrpSpPr/>
          <p:nvPr/>
        </p:nvGrpSpPr>
        <p:grpSpPr>
          <a:xfrm>
            <a:off x="6964563" y="3325338"/>
            <a:ext cx="2531095" cy="2285739"/>
            <a:chOff x="7248661" y="2945053"/>
            <a:chExt cx="2531095" cy="2285739"/>
          </a:xfrm>
        </p:grpSpPr>
        <p:pic>
          <p:nvPicPr>
            <p:cNvPr id="195" name="図 194"/>
            <p:cNvPicPr>
              <a:picLocks noChangeAspect="1"/>
            </p:cNvPicPr>
            <p:nvPr/>
          </p:nvPicPr>
          <p:blipFill rotWithShape="1">
            <a:blip r:embed="rId6">
              <a:extLst>
                <a:ext uri="{28A0092B-C50C-407E-A947-70E740481C1C}">
                  <a14:useLocalDpi xmlns:a14="http://schemas.microsoft.com/office/drawing/2010/main" val="0"/>
                </a:ext>
              </a:extLst>
            </a:blip>
            <a:srcRect l="35959" t="7508" b="17490"/>
            <a:stretch/>
          </p:blipFill>
          <p:spPr>
            <a:xfrm>
              <a:off x="7248661" y="2945053"/>
              <a:ext cx="2531095" cy="2285739"/>
            </a:xfrm>
            <a:prstGeom prst="rect">
              <a:avLst/>
            </a:prstGeom>
            <a:ln>
              <a:noFill/>
            </a:ln>
          </p:spPr>
        </p:pic>
        <p:sp>
          <p:nvSpPr>
            <p:cNvPr id="196" name="楕円 57">
              <a:extLst>
                <a:ext uri="{FF2B5EF4-FFF2-40B4-BE49-F238E27FC236}">
                  <a16:creationId xmlns:a16="http://schemas.microsoft.com/office/drawing/2014/main" id="{B9D7130E-388E-494E-B1CF-69D594C9D490}"/>
                </a:ext>
              </a:extLst>
            </p:cNvPr>
            <p:cNvSpPr>
              <a:spLocks noChangeAspect="1"/>
            </p:cNvSpPr>
            <p:nvPr/>
          </p:nvSpPr>
          <p:spPr>
            <a:xfrm>
              <a:off x="9167252" y="3827587"/>
              <a:ext cx="139721" cy="127782"/>
            </a:xfrm>
            <a:prstGeom prst="ellipse">
              <a:avLst/>
            </a:pr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 dirty="0">
                <a:latin typeface="Meiryo UI" panose="020B0604030504040204" pitchFamily="50" charset="-128"/>
                <a:ea typeface="Meiryo UI" panose="020B0604030504040204" pitchFamily="50" charset="-128"/>
              </a:endParaRPr>
            </a:p>
          </p:txBody>
        </p:sp>
        <p:sp>
          <p:nvSpPr>
            <p:cNvPr id="197" name="正方形/長方形 196">
              <a:extLst>
                <a:ext uri="{FF2B5EF4-FFF2-40B4-BE49-F238E27FC236}">
                  <a16:creationId xmlns:a16="http://schemas.microsoft.com/office/drawing/2014/main" id="{629137E7-C1B9-4208-BA8D-6F2122E10AF2}"/>
                </a:ext>
              </a:extLst>
            </p:cNvPr>
            <p:cNvSpPr/>
            <p:nvPr/>
          </p:nvSpPr>
          <p:spPr>
            <a:xfrm>
              <a:off x="9313492" y="3973333"/>
              <a:ext cx="380929" cy="308667"/>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夢洲</a:t>
              </a:r>
              <a:endParaRPr kumimoji="1" lang="en-US" altLang="ja-JP" sz="900" b="1" dirty="0">
                <a:solidFill>
                  <a:schemeClr val="tx1"/>
                </a:solidFill>
                <a:latin typeface="Meiryo UI" panose="020B0604030504040204" pitchFamily="50" charset="-128"/>
                <a:ea typeface="Meiryo UI" panose="020B0604030504040204" pitchFamily="50" charset="-128"/>
              </a:endParaRPr>
            </a:p>
            <a:p>
              <a:pPr algn="ctr"/>
              <a:r>
                <a:rPr kumimoji="1" lang="en-US" altLang="ja-JP" sz="900" b="1" dirty="0">
                  <a:solidFill>
                    <a:schemeClr val="tx1"/>
                  </a:solidFill>
                  <a:latin typeface="Meiryo UI" panose="020B0604030504040204" pitchFamily="50" charset="-128"/>
                  <a:ea typeface="Meiryo UI" panose="020B0604030504040204" pitchFamily="50" charset="-128"/>
                </a:rPr>
                <a:t>(IR)</a:t>
              </a:r>
            </a:p>
          </p:txBody>
        </p:sp>
        <p:sp>
          <p:nvSpPr>
            <p:cNvPr id="198" name="正方形/長方形 197">
              <a:extLst>
                <a:ext uri="{FF2B5EF4-FFF2-40B4-BE49-F238E27FC236}">
                  <a16:creationId xmlns:a16="http://schemas.microsoft.com/office/drawing/2014/main" id="{629137E7-C1B9-4208-BA8D-6F2122E10AF2}"/>
                </a:ext>
              </a:extLst>
            </p:cNvPr>
            <p:cNvSpPr/>
            <p:nvPr/>
          </p:nvSpPr>
          <p:spPr>
            <a:xfrm>
              <a:off x="8315743" y="4310392"/>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四国</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199" name="正方形/長方形 198">
              <a:extLst>
                <a:ext uri="{FF2B5EF4-FFF2-40B4-BE49-F238E27FC236}">
                  <a16:creationId xmlns:a16="http://schemas.microsoft.com/office/drawing/2014/main" id="{629137E7-C1B9-4208-BA8D-6F2122E10AF2}"/>
                </a:ext>
              </a:extLst>
            </p:cNvPr>
            <p:cNvSpPr/>
            <p:nvPr/>
          </p:nvSpPr>
          <p:spPr>
            <a:xfrm>
              <a:off x="7461960" y="4554835"/>
              <a:ext cx="380929" cy="171983"/>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九州</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200" name="フリーフォーム 199"/>
            <p:cNvSpPr/>
            <p:nvPr/>
          </p:nvSpPr>
          <p:spPr>
            <a:xfrm>
              <a:off x="7694813" y="3905593"/>
              <a:ext cx="1428234" cy="404799"/>
            </a:xfrm>
            <a:custGeom>
              <a:avLst/>
              <a:gdLst>
                <a:gd name="connsiteX0" fmla="*/ 1722475 w 1722475"/>
                <a:gd name="connsiteY0" fmla="*/ 53719 h 415360"/>
                <a:gd name="connsiteX1" fmla="*/ 1382233 w 1722475"/>
                <a:gd name="connsiteY1" fmla="*/ 11189 h 415360"/>
                <a:gd name="connsiteX2" fmla="*/ 914400 w 1722475"/>
                <a:gd name="connsiteY2" fmla="*/ 234473 h 415360"/>
                <a:gd name="connsiteX3" fmla="*/ 372140 w 1722475"/>
                <a:gd name="connsiteY3" fmla="*/ 415226 h 415360"/>
                <a:gd name="connsiteX4" fmla="*/ 0 w 1722475"/>
                <a:gd name="connsiteY4" fmla="*/ 266371 h 415360"/>
                <a:gd name="connsiteX5" fmla="*/ 0 w 1722475"/>
                <a:gd name="connsiteY5" fmla="*/ 266371 h 41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2475" h="415360">
                  <a:moveTo>
                    <a:pt x="1722475" y="53719"/>
                  </a:moveTo>
                  <a:cubicBezTo>
                    <a:pt x="1619693" y="17391"/>
                    <a:pt x="1516912" y="-18937"/>
                    <a:pt x="1382233" y="11189"/>
                  </a:cubicBezTo>
                  <a:cubicBezTo>
                    <a:pt x="1247554" y="41315"/>
                    <a:pt x="1082749" y="167134"/>
                    <a:pt x="914400" y="234473"/>
                  </a:cubicBezTo>
                  <a:cubicBezTo>
                    <a:pt x="746051" y="301812"/>
                    <a:pt x="524540" y="409910"/>
                    <a:pt x="372140" y="415226"/>
                  </a:cubicBezTo>
                  <a:cubicBezTo>
                    <a:pt x="219740" y="420542"/>
                    <a:pt x="0" y="266371"/>
                    <a:pt x="0" y="266371"/>
                  </a:cubicBezTo>
                  <a:lnTo>
                    <a:pt x="0" y="266371"/>
                  </a:ln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1" name="正方形/長方形 200">
              <a:extLst>
                <a:ext uri="{FF2B5EF4-FFF2-40B4-BE49-F238E27FC236}">
                  <a16:creationId xmlns:a16="http://schemas.microsoft.com/office/drawing/2014/main" id="{629137E7-C1B9-4208-BA8D-6F2122E10AF2}"/>
                </a:ext>
              </a:extLst>
            </p:cNvPr>
            <p:cNvSpPr/>
            <p:nvPr/>
          </p:nvSpPr>
          <p:spPr>
            <a:xfrm>
              <a:off x="7959188" y="3888451"/>
              <a:ext cx="541574" cy="166248"/>
            </a:xfrm>
            <a:prstGeom prst="rect">
              <a:avLst/>
            </a:prstGeom>
            <a:solidFill>
              <a:schemeClr val="bg1">
                <a:alpha val="7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900" b="1" dirty="0">
                  <a:solidFill>
                    <a:schemeClr val="tx1"/>
                  </a:solidFill>
                  <a:latin typeface="Meiryo UI" panose="020B0604030504040204" pitchFamily="50" charset="-128"/>
                  <a:ea typeface="Meiryo UI" panose="020B0604030504040204" pitchFamily="50" charset="-128"/>
                </a:rPr>
                <a:t>瀬戸内</a:t>
              </a:r>
              <a:endParaRPr kumimoji="1" lang="en-US" altLang="ja-JP" sz="900" b="1" dirty="0">
                <a:solidFill>
                  <a:schemeClr val="tx1"/>
                </a:solidFill>
                <a:latin typeface="Meiryo UI" panose="020B0604030504040204" pitchFamily="50" charset="-128"/>
                <a:ea typeface="Meiryo UI" panose="020B0604030504040204" pitchFamily="50" charset="-128"/>
              </a:endParaRPr>
            </a:p>
          </p:txBody>
        </p:sp>
        <p:sp>
          <p:nvSpPr>
            <p:cNvPr id="202" name="フリーフォーム 201"/>
            <p:cNvSpPr/>
            <p:nvPr/>
          </p:nvSpPr>
          <p:spPr>
            <a:xfrm>
              <a:off x="8056188" y="4238165"/>
              <a:ext cx="1088526" cy="885382"/>
            </a:xfrm>
            <a:custGeom>
              <a:avLst/>
              <a:gdLst>
                <a:gd name="connsiteX0" fmla="*/ 1136936 w 1143619"/>
                <a:gd name="connsiteY0" fmla="*/ 0 h 945146"/>
                <a:gd name="connsiteX1" fmla="*/ 1076778 w 1143619"/>
                <a:gd name="connsiteY1" fmla="*/ 300789 h 945146"/>
                <a:gd name="connsiteX2" fmla="*/ 655673 w 1143619"/>
                <a:gd name="connsiteY2" fmla="*/ 661736 h 945146"/>
                <a:gd name="connsiteX3" fmla="*/ 54094 w 1143619"/>
                <a:gd name="connsiteY3" fmla="*/ 926431 h 945146"/>
                <a:gd name="connsiteX4" fmla="*/ 66126 w 1143619"/>
                <a:gd name="connsiteY4" fmla="*/ 902368 h 945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619" h="945146">
                  <a:moveTo>
                    <a:pt x="1136936" y="0"/>
                  </a:moveTo>
                  <a:cubicBezTo>
                    <a:pt x="1146962" y="95250"/>
                    <a:pt x="1156988" y="190500"/>
                    <a:pt x="1076778" y="300789"/>
                  </a:cubicBezTo>
                  <a:cubicBezTo>
                    <a:pt x="996568" y="411078"/>
                    <a:pt x="826120" y="557462"/>
                    <a:pt x="655673" y="661736"/>
                  </a:cubicBezTo>
                  <a:cubicBezTo>
                    <a:pt x="485226" y="766010"/>
                    <a:pt x="152352" y="886326"/>
                    <a:pt x="54094" y="926431"/>
                  </a:cubicBezTo>
                  <a:cubicBezTo>
                    <a:pt x="-44164" y="966536"/>
                    <a:pt x="10981" y="934452"/>
                    <a:pt x="66126" y="902368"/>
                  </a:cubicBezTo>
                </a:path>
              </a:pathLst>
            </a:custGeom>
            <a:noFill/>
            <a:ln w="25400">
              <a:solidFill>
                <a:schemeClr val="accent6">
                  <a:lumMod val="75000"/>
                </a:schemeClr>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03" name="直線矢印コネクタ 202"/>
            <p:cNvCxnSpPr>
              <a:cxnSpLocks/>
            </p:cNvCxnSpPr>
            <p:nvPr/>
          </p:nvCxnSpPr>
          <p:spPr>
            <a:xfrm flipV="1">
              <a:off x="9263005" y="3617480"/>
              <a:ext cx="206381" cy="215994"/>
            </a:xfrm>
            <a:prstGeom prst="straightConnector1">
              <a:avLst/>
            </a:prstGeom>
            <a:ln w="25400" cap="rnd">
              <a:solidFill>
                <a:schemeClr val="accent6">
                  <a:lumMod val="75000"/>
                </a:schemeClr>
              </a:solidFill>
              <a:bevel/>
              <a:headEnd type="triangle" w="med" len="me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69269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146070"/>
            <a:ext cx="9759235" cy="118800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a:solidFill>
                  <a:prstClr val="black"/>
                </a:solidFill>
              </a:rPr>
              <a:t>▷</a:t>
            </a:r>
            <a:r>
              <a:rPr kumimoji="1" lang="ja-JP" altLang="en-US" sz="1400" b="1" u="sng">
                <a:solidFill>
                  <a:prstClr val="black"/>
                </a:solidFill>
                <a:latin typeface="BIZ UDPゴシック" panose="020B0400000000000000" pitchFamily="50" charset="-128"/>
                <a:ea typeface="BIZ UDPゴシック" panose="020B0400000000000000" pitchFamily="50" charset="-128"/>
              </a:rPr>
              <a:t>道路や水辺などの都市空間を活用した大阪の食や伝統文化、最先端技術やアートなどの祭典、都市空間のパーク展開などの都市プロモーションについて、道路や河川空間の使用に対する規制緩和や財政支援</a:t>
            </a:r>
            <a:r>
              <a:rPr kumimoji="1" lang="ja-JP" altLang="en-US" sz="1400" b="1">
                <a:solidFill>
                  <a:prstClr val="black"/>
                </a:solidFill>
                <a:latin typeface="BIZ UDPゴシック" panose="020B0400000000000000" pitchFamily="50" charset="-128"/>
                <a:ea typeface="BIZ UDPゴシック" panose="020B0400000000000000" pitchFamily="50" charset="-128"/>
              </a:rPr>
              <a:t>　</a:t>
            </a:r>
            <a:r>
              <a:rPr kumimoji="1" lang="ja-JP" altLang="en-US" sz="900">
                <a:solidFill>
                  <a:prstClr val="black"/>
                </a:solidFill>
                <a:latin typeface="游ゴシック" panose="020B0400000000000000" pitchFamily="50" charset="-128"/>
              </a:rPr>
              <a:t>＜関経連・大商・同友会＞</a:t>
            </a:r>
          </a:p>
          <a:p>
            <a:pPr marL="180975" lvl="0" indent="-180975" defTabSz="959937">
              <a:defRPr/>
            </a:pPr>
            <a:endParaRPr kumimoji="1" lang="en-US" altLang="ja-JP" sz="600" b="1" dirty="0">
              <a:solidFill>
                <a:prstClr val="black"/>
              </a:solidFill>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776773"/>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５（１）　多様な都市魅力の創出・発信</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～都市空間を活用した大阪・関西の魅力発信・体感</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世界が注目する大阪・関西万博を好機ととらえ、“場”が人を育て、人が“場”をつくる循環を生む大阪都心の実現をめざして、大阪ならではの官民共創スタイルのもと「</a:t>
            </a:r>
            <a:r>
              <a:rPr lang="en-US" altLang="ja-JP" sz="1400" dirty="0">
                <a:latin typeface="BIZ UDPゴシック" panose="020B0400000000000000" pitchFamily="50" charset="-128"/>
                <a:ea typeface="BIZ UDPゴシック" panose="020B0400000000000000" pitchFamily="50" charset="-128"/>
              </a:rPr>
              <a:t>P</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A</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R</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K</a:t>
            </a:r>
            <a:r>
              <a:rPr lang="ja-JP" altLang="en-US" sz="1400" dirty="0">
                <a:latin typeface="BIZ UDPゴシック" panose="020B0400000000000000" pitchFamily="50" charset="-128"/>
                <a:ea typeface="BIZ UDPゴシック" panose="020B0400000000000000" pitchFamily="50" charset="-128"/>
              </a:rPr>
              <a:t>な大阪都心」の実践としてのエリア</a:t>
            </a:r>
            <a:r>
              <a:rPr lang="en-US" altLang="ja-JP" sz="1400" dirty="0">
                <a:latin typeface="BIZ UDPゴシック" panose="020B0400000000000000" pitchFamily="50" charset="-128"/>
                <a:ea typeface="BIZ UDPゴシック" panose="020B0400000000000000" pitchFamily="50" charset="-128"/>
              </a:rPr>
              <a:t>MICE</a:t>
            </a:r>
            <a:r>
              <a:rPr lang="ja-JP" altLang="en-US" sz="1400" dirty="0">
                <a:latin typeface="BIZ UDPゴシック" panose="020B0400000000000000" pitchFamily="50" charset="-128"/>
                <a:ea typeface="BIZ UDPゴシック" panose="020B0400000000000000" pitchFamily="50" charset="-128"/>
              </a:rPr>
              <a:t>活動に取り組むことで、各エリアの魅力を活かした新たなコンテンツ創出や商品化、それらをパッケージとした情報発信の仕組みづくりを行う。</a:t>
            </a:r>
          </a:p>
        </p:txBody>
      </p:sp>
      <p:sp>
        <p:nvSpPr>
          <p:cNvPr id="26" name="テキスト ボックス 25"/>
          <p:cNvSpPr txBox="1"/>
          <p:nvPr/>
        </p:nvSpPr>
        <p:spPr>
          <a:xfrm>
            <a:off x="140620" y="424397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857504184"/>
              </p:ext>
            </p:extLst>
          </p:nvPr>
        </p:nvGraphicFramePr>
        <p:xfrm>
          <a:off x="159853" y="4644014"/>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99752733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278508750"/>
              </p:ext>
            </p:extLst>
          </p:nvPr>
        </p:nvGraphicFramePr>
        <p:xfrm>
          <a:off x="270310" y="898541"/>
          <a:ext cx="9692706" cy="5685139"/>
        </p:xfrm>
        <a:graphic>
          <a:graphicData uri="http://schemas.openxmlformats.org/drawingml/2006/table">
            <a:tbl>
              <a:tblPr>
                <a:tableStyleId>{2D5ABB26-0587-4C30-8999-92F81FD0307C}</a:tableStyleId>
              </a:tblPr>
              <a:tblGrid>
                <a:gridCol w="3230902">
                  <a:extLst>
                    <a:ext uri="{9D8B030D-6E8A-4147-A177-3AD203B41FA5}">
                      <a16:colId xmlns:a16="http://schemas.microsoft.com/office/drawing/2014/main" val="901775203"/>
                    </a:ext>
                  </a:extLst>
                </a:gridCol>
                <a:gridCol w="3230902">
                  <a:extLst>
                    <a:ext uri="{9D8B030D-6E8A-4147-A177-3AD203B41FA5}">
                      <a16:colId xmlns:a16="http://schemas.microsoft.com/office/drawing/2014/main" val="2895380761"/>
                    </a:ext>
                  </a:extLst>
                </a:gridCol>
                <a:gridCol w="3230902">
                  <a:extLst>
                    <a:ext uri="{9D8B030D-6E8A-4147-A177-3AD203B41FA5}">
                      <a16:colId xmlns:a16="http://schemas.microsoft.com/office/drawing/2014/main" val="925580270"/>
                    </a:ext>
                  </a:extLst>
                </a:gridCol>
              </a:tblGrid>
              <a:tr h="5685139">
                <a:tc>
                  <a:txBody>
                    <a:bodyPr/>
                    <a:lstStyle/>
                    <a:p>
                      <a:pPr marL="277813" marR="0" lvl="0" indent="-555625" algn="l" defTabSz="914400" rtl="0" eaLnBrk="1" fontAlgn="auto" latinLnBrk="0" hangingPunct="1">
                        <a:lnSpc>
                          <a:spcPct val="100000"/>
                        </a:lnSpc>
                        <a:spcBef>
                          <a:spcPts val="0"/>
                        </a:spcBef>
                        <a:spcAft>
                          <a:spcPts val="0"/>
                        </a:spcAft>
                        <a:buClrTx/>
                        <a:buSzTx/>
                        <a:buFontTx/>
                        <a:buNone/>
                        <a:tabLst/>
                        <a:defRPr/>
                      </a:pPr>
                      <a:r>
                        <a:rPr lang="ja-JP" altLang="en-US"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「居心地が良く歩きたくなる」</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まちなかづくりの推進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0"/>
                        </a:spcBef>
                        <a:spcAft>
                          <a:spcPts val="0"/>
                        </a:spcAft>
                        <a:defRPr/>
                      </a:pPr>
                      <a:endParaRPr lang="en-US" altLang="ja-JP" sz="400" b="0" dirty="0">
                        <a:solidFill>
                          <a:schemeClr val="tx1"/>
                        </a:solidFill>
                        <a:latin typeface="BIZ UDPゴシック" panose="020B0400000000000000" pitchFamily="50" charset="-128"/>
                        <a:ea typeface="BIZ UDPゴシック" panose="020B0400000000000000" pitchFamily="50" charset="-128"/>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・「都市再生特別措置法等の一部を改</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正する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法律</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で</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、まちなかでの交流・滞在空間の創出に向けた</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官</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民</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の取組を市町村のまちづくり計画に</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位置付ける</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こと</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が可能に</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・国土交通省では、こうした地域の取組</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に対して</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法</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・予算・税制のパッケージで支援し、「居心地が</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良</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く</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歩きたくなる」空間づくりを推進</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900"/>
                        </a:spcBef>
                        <a:spcAft>
                          <a:spcPts val="0"/>
                        </a:spcAft>
                        <a:buClrTx/>
                        <a:buSzTx/>
                        <a:buFontTx/>
                        <a:buNone/>
                        <a:tabLst/>
                        <a:defRPr/>
                      </a:pP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90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歩行者利便増進道路制度</a:t>
                      </a: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・賑わいのある道路空間を構築するため</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の道路の</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指定</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制度</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□かわまち大賞</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77813" marR="0" lvl="0" indent="-555625" algn="l" defTabSz="9144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・河川空間を活用し、地域の賑わいを創出した、他</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の模範となる先進的な「かわまちづくり」を国土交</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555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通大臣が表彰</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0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大阪の魅力を発信</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するエリア</a:t>
                      </a:r>
                      <a:r>
                        <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MICE</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活動</a:t>
                      </a:r>
                      <a:endParaRPr kumimoji="1" lang="en-US" altLang="ja-JP"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000" marR="0" lvl="0" indent="-457200" algn="l" defTabSz="959937" rtl="0" eaLnBrk="1" fontAlgn="auto" latinLnBrk="0" hangingPunct="1">
                        <a:lnSpc>
                          <a:spcPct val="100000"/>
                        </a:lnSpc>
                        <a:spcBef>
                          <a:spcPts val="0"/>
                        </a:spcBef>
                        <a:spcAft>
                          <a:spcPts val="0"/>
                        </a:spcAft>
                        <a:buClrTx/>
                        <a:buSzTx/>
                        <a:buFontTx/>
                        <a:buNone/>
                        <a:tabLst/>
                        <a:defRPr/>
                      </a:pPr>
                      <a:endParaRPr lang="en-US" altLang="ja-JP" sz="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・“場”が人を育て、人が“場”をつくる循環を生む</a:t>
                      </a:r>
                      <a:endParaRPr lang="en-US" altLang="ja-JP"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Ｐ･</a:t>
                      </a:r>
                      <a:r>
                        <a:rPr lang="en-US" altLang="ja-JP"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a:t>
                      </a:r>
                      <a:r>
                        <a:rPr lang="ja-JP" altLang="en-US"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･Ｒ･Ｋな大阪都心」の実現に向けて、梅田や</a:t>
                      </a: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難</a:t>
                      </a:r>
                      <a:endParaRPr lang="en-US" altLang="ja-JP"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波</a:t>
                      </a:r>
                      <a:r>
                        <a:rPr lang="ja-JP" altLang="en-US" sz="11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、御堂筋など大阪都心を象徴する各エリア</a:t>
                      </a: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におい</a:t>
                      </a:r>
                      <a:endParaRPr lang="en-US" altLang="ja-JP"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て、独自の魅力を活かした新たなコンテンツ創出や</a:t>
                      </a:r>
                      <a:endParaRPr lang="en-US" altLang="ja-JP"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商品化を行うとともに、都心全体でそれらをパッ</a:t>
                      </a:r>
                      <a:endParaRPr lang="en-US" altLang="ja-JP"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84138" marR="0" lvl="0" indent="-84138" algn="l" defTabSz="959937" rtl="0" eaLnBrk="1" fontAlgn="auto" latinLnBrk="0" hangingPunct="1">
                        <a:lnSpc>
                          <a:spcPct val="100000"/>
                        </a:lnSpc>
                        <a:spcBef>
                          <a:spcPts val="0"/>
                        </a:spcBef>
                        <a:spcAft>
                          <a:spcPts val="0"/>
                        </a:spcAft>
                        <a:buClrTx/>
                        <a:buSzTx/>
                        <a:buFontTx/>
                        <a:buNone/>
                        <a:tabLs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ケージとして情報発信</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□“場”が人を育て、人が“場”をつくる循環を生む「</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R</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K</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な大阪都心」の</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実現に</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よる大阪の国際競争力の強化</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a:lnSpc>
                          <a:spcPct val="100000"/>
                        </a:lnSpc>
                        <a:spcBef>
                          <a:spcPts val="0"/>
                        </a:spcBef>
                        <a:spcAft>
                          <a:spcPts val="0"/>
                        </a:spcAft>
                      </a:pP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marL="84138" indent="-84138"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・企業立地の促進（オフィス需要の増大、商業</a:t>
                      </a: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集積</a:t>
                      </a:r>
                      <a:endParaRPr kumimoji="1" lang="en-US" altLang="ja-JP" sz="1100" b="0" u="none" dirty="0" smtClean="0">
                        <a:solidFill>
                          <a:schemeClr val="tx1"/>
                        </a:solidFill>
                        <a:latin typeface="BIZ UDPゴシック" panose="020B0400000000000000" pitchFamily="50" charset="-128"/>
                        <a:ea typeface="BIZ UDPゴシック" panose="020B0400000000000000" pitchFamily="50" charset="-128"/>
                      </a:endParaRPr>
                    </a:p>
                    <a:p>
                      <a:pPr marL="84138" indent="-84138" algn="l">
                        <a:lnSpc>
                          <a:spcPts val="1300"/>
                        </a:lnSpc>
                      </a:pPr>
                      <a:r>
                        <a:rPr kumimoji="1" lang="ja-JP" altLang="en-US" sz="1100" b="0" u="none" dirty="0" smtClean="0">
                          <a:solidFill>
                            <a:schemeClr val="tx1"/>
                          </a:solidFill>
                          <a:latin typeface="BIZ UDPゴシック" panose="020B0400000000000000" pitchFamily="50" charset="-128"/>
                          <a:ea typeface="BIZ UDPゴシック" panose="020B0400000000000000" pitchFamily="50" charset="-128"/>
                        </a:rPr>
                        <a:t>の</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発展）</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・民間による公益活動の活性化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・新たな価値創造による都市基盤の変容</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・持続的に新たな都市文化の創出</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・安全性の向上</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・各エリアの更なる特色化</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・国際集客の促進</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・関係人口・交流人口の増大</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180000" indent="-457200" algn="l">
                        <a:lnSpc>
                          <a:spcPts val="1300"/>
                        </a:lnSpc>
                      </a:pP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・観光・</a:t>
                      </a:r>
                      <a:r>
                        <a:rPr kumimoji="1" lang="en-US" altLang="ja-JP" sz="1100" b="0" u="none" dirty="0">
                          <a:solidFill>
                            <a:schemeClr val="tx1"/>
                          </a:solidFill>
                          <a:latin typeface="BIZ UDPゴシック" panose="020B0400000000000000" pitchFamily="50" charset="-128"/>
                          <a:ea typeface="BIZ UDPゴシック" panose="020B0400000000000000" pitchFamily="50" charset="-128"/>
                        </a:rPr>
                        <a:t>MICE</a:t>
                      </a:r>
                      <a:r>
                        <a:rPr kumimoji="1" lang="ja-JP" altLang="en-US" sz="1100" b="0" u="none" dirty="0">
                          <a:solidFill>
                            <a:schemeClr val="tx1"/>
                          </a:solidFill>
                          <a:latin typeface="BIZ UDPゴシック" panose="020B0400000000000000" pitchFamily="50" charset="-128"/>
                          <a:ea typeface="BIZ UDPゴシック" panose="020B0400000000000000" pitchFamily="50" charset="-128"/>
                        </a:rPr>
                        <a:t>需要の増大</a:t>
                      </a:r>
                      <a:endParaRPr kumimoji="1" lang="en-US" altLang="ja-JP" sz="1100" b="0" u="none"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94" name="グループ化 93">
            <a:extLst>
              <a:ext uri="{FF2B5EF4-FFF2-40B4-BE49-F238E27FC236}">
                <a16:creationId xmlns:a16="http://schemas.microsoft.com/office/drawing/2014/main" id="{B1406B80-BB7A-4E81-A06D-8F4FC87D64EF}"/>
              </a:ext>
            </a:extLst>
          </p:cNvPr>
          <p:cNvGrpSpPr/>
          <p:nvPr/>
        </p:nvGrpSpPr>
        <p:grpSpPr>
          <a:xfrm>
            <a:off x="270313" y="684732"/>
            <a:ext cx="9692704" cy="381120"/>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260" dirty="0">
                  <a:solidFill>
                    <a:schemeClr val="bg1"/>
                  </a:solidFill>
                  <a:latin typeface="BIZ UDPゴシック" panose="020B0400000000000000" pitchFamily="50" charset="-128"/>
                  <a:ea typeface="BIZ UDPゴシック" panose="020B0400000000000000" pitchFamily="50" charset="-128"/>
                </a:rPr>
                <a:t>現状</a:t>
              </a:r>
              <a:r>
                <a:rPr kumimoji="1" lang="en-US" altLang="ja-JP" sz="1260" dirty="0">
                  <a:solidFill>
                    <a:schemeClr val="bg1"/>
                  </a:solidFill>
                  <a:latin typeface="BIZ UDPゴシック" panose="020B0400000000000000" pitchFamily="50" charset="-128"/>
                  <a:ea typeface="BIZ UDPゴシック" panose="020B0400000000000000" pitchFamily="50" charset="-128"/>
                </a:rPr>
                <a:t>)</a:t>
              </a:r>
              <a:endParaRPr kumimoji="1" lang="ja-JP" altLang="en-US" sz="1260" dirty="0">
                <a:solidFill>
                  <a:schemeClr val="bg1"/>
                </a:solidFill>
                <a:latin typeface="BIZ UDPゴシック" panose="020B0400000000000000" pitchFamily="50" charset="-128"/>
                <a:ea typeface="BIZ UDPゴシック" panose="020B0400000000000000" pitchFamily="50" charset="-128"/>
              </a:endParaRPr>
            </a:p>
          </p:txBody>
        </p:sp>
      </p:grpSp>
      <p:pic>
        <p:nvPicPr>
          <p:cNvPr id="72" name="図 71"/>
          <p:cNvPicPr>
            <a:picLocks noChangeAspect="1"/>
          </p:cNvPicPr>
          <p:nvPr/>
        </p:nvPicPr>
        <p:blipFill>
          <a:blip r:embed="rId3"/>
          <a:stretch>
            <a:fillRect/>
          </a:stretch>
        </p:blipFill>
        <p:spPr>
          <a:xfrm>
            <a:off x="645663" y="2907607"/>
            <a:ext cx="1368685" cy="873818"/>
          </a:xfrm>
          <a:prstGeom prst="rect">
            <a:avLst/>
          </a:prstGeom>
        </p:spPr>
      </p:pic>
      <p:sp>
        <p:nvSpPr>
          <p:cNvPr id="74" name="正方形/長方形 73"/>
          <p:cNvSpPr/>
          <p:nvPr/>
        </p:nvSpPr>
        <p:spPr>
          <a:xfrm>
            <a:off x="528171" y="3779789"/>
            <a:ext cx="2473754" cy="215444"/>
          </a:xfrm>
          <a:prstGeom prst="rect">
            <a:avLst/>
          </a:prstGeom>
        </p:spPr>
        <p:txBody>
          <a:bodyPr wrap="none">
            <a:spAutoFit/>
          </a:bodyPr>
          <a:lstStyle/>
          <a:p>
            <a:r>
              <a:rPr lang="ja-JP" altLang="en-US" sz="800" b="1" dirty="0">
                <a:latin typeface="BIZ UDPゴシック" panose="020B0400000000000000" pitchFamily="50" charset="-128"/>
                <a:ea typeface="BIZ UDPゴシック" panose="020B0400000000000000" pitchFamily="50" charset="-128"/>
              </a:rPr>
              <a:t>▲</a:t>
            </a:r>
            <a:r>
              <a:rPr lang="ja-JP" altLang="en-US" sz="800" b="1" dirty="0" smtClean="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居心地が良く歩きたくなる」まちなかのイメージ</a:t>
            </a:r>
          </a:p>
        </p:txBody>
      </p:sp>
      <p:sp>
        <p:nvSpPr>
          <p:cNvPr id="75" name="テキスト ボックス 74">
            <a:extLst>
              <a:ext uri="{FF2B5EF4-FFF2-40B4-BE49-F238E27FC236}">
                <a16:creationId xmlns:a16="http://schemas.microsoft.com/office/drawing/2014/main" id="{233774CE-BB03-49E5-94E8-1F2C71E354FD}"/>
              </a:ext>
            </a:extLst>
          </p:cNvPr>
          <p:cNvSpPr txBox="1"/>
          <p:nvPr/>
        </p:nvSpPr>
        <p:spPr>
          <a:xfrm>
            <a:off x="1971372" y="3405344"/>
            <a:ext cx="1655782" cy="376081"/>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a:t>
            </a:r>
            <a:r>
              <a:rPr lang="zh-CN" altLang="en-US" sz="857" dirty="0" smtClean="0">
                <a:latin typeface="Meiryo UI" panose="020B0604030504040204" pitchFamily="50" charset="-128"/>
                <a:ea typeface="Meiryo UI" panose="020B0604030504040204" pitchFamily="50" charset="-128"/>
                <a:cs typeface="Meiryo UI" panose="020B0604030504040204" pitchFamily="50" charset="-128"/>
              </a:rPr>
              <a:t>交通省</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57" dirty="0" smtClean="0">
                <a:latin typeface="Meiryo UI" panose="020B0604030504040204" pitchFamily="50" charset="-128"/>
                <a:ea typeface="Meiryo UI" panose="020B0604030504040204" pitchFamily="50" charset="-128"/>
                <a:cs typeface="Meiryo UI" panose="020B0604030504040204" pitchFamily="50" charset="-128"/>
              </a:rPr>
              <a:t>　　　　　　都市局</a:t>
            </a:r>
            <a:endParaRPr lang="en-US" altLang="zh-CN" sz="857"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412401" y="2529731"/>
            <a:ext cx="1249060" cy="215444"/>
          </a:xfrm>
          <a:prstGeom prst="rect">
            <a:avLst/>
          </a:prstGeom>
        </p:spPr>
        <p:txBody>
          <a:bodyPr wrap="none">
            <a:spAutoFit/>
          </a:bodyPr>
          <a:lstStyle/>
          <a:p>
            <a:pPr algn="ct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P</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A</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R</a:t>
            </a:r>
            <a:r>
              <a:rPr lang="ja-JP" altLang="en-US" sz="800" b="1" dirty="0">
                <a:latin typeface="Meiryo UI" panose="020B0604030504040204" pitchFamily="50" charset="-128"/>
                <a:ea typeface="Meiryo UI" panose="020B0604030504040204" pitchFamily="50" charset="-128"/>
              </a:rPr>
              <a:t>・</a:t>
            </a:r>
            <a:r>
              <a:rPr lang="en-US" altLang="ja-JP" sz="800" b="1" dirty="0">
                <a:latin typeface="Meiryo UI" panose="020B0604030504040204" pitchFamily="50" charset="-128"/>
                <a:ea typeface="Meiryo UI" panose="020B0604030504040204" pitchFamily="50" charset="-128"/>
              </a:rPr>
              <a:t>K</a:t>
            </a:r>
            <a:r>
              <a:rPr lang="ja-JP" altLang="en-US" sz="800" b="1" dirty="0">
                <a:latin typeface="Meiryo UI" panose="020B0604030504040204" pitchFamily="50" charset="-128"/>
                <a:ea typeface="Meiryo UI" panose="020B0604030504040204" pitchFamily="50" charset="-128"/>
              </a:rPr>
              <a:t>な大阪都心</a:t>
            </a:r>
          </a:p>
        </p:txBody>
      </p:sp>
      <p:sp>
        <p:nvSpPr>
          <p:cNvPr id="78" name="テキスト ボックス 77">
            <a:extLst>
              <a:ext uri="{FF2B5EF4-FFF2-40B4-BE49-F238E27FC236}">
                <a16:creationId xmlns:a16="http://schemas.microsoft.com/office/drawing/2014/main" id="{233774CE-BB03-49E5-94E8-1F2C71E354FD}"/>
              </a:ext>
            </a:extLst>
          </p:cNvPr>
          <p:cNvSpPr txBox="1"/>
          <p:nvPr/>
        </p:nvSpPr>
        <p:spPr>
          <a:xfrm>
            <a:off x="4250155" y="2745175"/>
            <a:ext cx="1573552" cy="797638"/>
          </a:xfrm>
          <a:prstGeom prst="rect">
            <a:avLst/>
          </a:prstGeom>
          <a:noFill/>
          <a:ln>
            <a:solidFill>
              <a:schemeClr val="accent1"/>
            </a:solidFill>
            <a:prstDash val="sysDash"/>
          </a:ln>
        </p:spPr>
        <p:txBody>
          <a:bodyPr wrap="square" lIns="0" tIns="0" rIns="0" bIns="0" rtlCol="0" anchor="ctr" anchorCtr="0">
            <a:noAutofit/>
          </a:bodyPr>
          <a:lstStyle/>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ublic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P</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rivate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A</a:t>
            </a:r>
            <a:r>
              <a:rPr lang="en-US" altLang="ja-JP" sz="900" dirty="0">
                <a:latin typeface="BIZ UDPゴシック" panose="020B0400000000000000" pitchFamily="50" charset="-128"/>
                <a:ea typeface="BIZ UDPゴシック" panose="020B0400000000000000" pitchFamily="50" charset="-128"/>
                <a:cs typeface="Meiryo UI" panose="020B0604030504040204" pitchFamily="50" charset="-128"/>
              </a:rPr>
              <a:t>rea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ctivity</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elation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R</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esource</a:t>
            </a:r>
          </a:p>
          <a:p>
            <a:pPr marL="180000" lvl="0" indent="-457200" defTabSz="959937">
              <a:defRPr/>
            </a:pPr>
            <a:r>
              <a:rPr lang="ja-JP" altLang="en-US"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nowledge / </a:t>
            </a:r>
            <a:r>
              <a:rPr lang="en-US" altLang="ja-JP" sz="900" dirty="0">
                <a:solidFill>
                  <a:srgbClr val="C00000"/>
                </a:solidFill>
                <a:latin typeface="BIZ UDPゴシック" panose="020B0400000000000000" pitchFamily="50" charset="-128"/>
                <a:ea typeface="BIZ UDPゴシック" panose="020B0400000000000000" pitchFamily="50" charset="-128"/>
                <a:cs typeface="Meiryo UI" panose="020B0604030504040204" pitchFamily="50" charset="-128"/>
              </a:rPr>
              <a:t>K</a:t>
            </a:r>
            <a:r>
              <a:rPr lang="en-US" altLang="ja-JP" sz="9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indness</a:t>
            </a: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49</a:t>
            </a:fld>
            <a:endParaRPr kumimoji="1" lang="ja-JP" altLang="en-US" dirty="0"/>
          </a:p>
        </p:txBody>
      </p:sp>
      <p:sp>
        <p:nvSpPr>
          <p:cNvPr id="20" name="正方形/長方形 19"/>
          <p:cNvSpPr/>
          <p:nvPr/>
        </p:nvSpPr>
        <p:spPr>
          <a:xfrm>
            <a:off x="373599" y="6335397"/>
            <a:ext cx="2425664" cy="215444"/>
          </a:xfrm>
          <a:prstGeom prst="rect">
            <a:avLst/>
          </a:prstGeom>
        </p:spPr>
        <p:txBody>
          <a:bodyPr wrap="none">
            <a:spAutoFit/>
          </a:bodyPr>
          <a:lstStyle/>
          <a:p>
            <a:r>
              <a:rPr lang="ja-JP" altLang="en-US" sz="800" b="1" dirty="0" smtClean="0">
                <a:latin typeface="BIZ UDPゴシック" panose="020B0400000000000000" pitchFamily="50" charset="-128"/>
                <a:ea typeface="BIZ UDPゴシック" panose="020B0400000000000000" pitchFamily="50" charset="-128"/>
              </a:rPr>
              <a:t>▲令和</a:t>
            </a:r>
            <a:r>
              <a:rPr lang="ja-JP" altLang="en-US" sz="800" b="1" dirty="0">
                <a:latin typeface="BIZ UDPゴシック" panose="020B0400000000000000" pitchFamily="50" charset="-128"/>
                <a:ea typeface="BIZ UDPゴシック" panose="020B0400000000000000" pitchFamily="50" charset="-128"/>
              </a:rPr>
              <a:t>３年度</a:t>
            </a:r>
            <a:r>
              <a:rPr lang="en-US" altLang="ja-JP" sz="800" b="1" dirty="0">
                <a:latin typeface="BIZ UDPゴシック" panose="020B0400000000000000" pitchFamily="50" charset="-128"/>
                <a:ea typeface="BIZ UDPゴシック" panose="020B0400000000000000" pitchFamily="50" charset="-128"/>
              </a:rPr>
              <a:t>『</a:t>
            </a:r>
            <a:r>
              <a:rPr lang="ja-JP" altLang="en-US" sz="800" b="1" dirty="0">
                <a:latin typeface="BIZ UDPゴシック" panose="020B0400000000000000" pitchFamily="50" charset="-128"/>
                <a:ea typeface="BIZ UDPゴシック" panose="020B0400000000000000" pitchFamily="50" charset="-128"/>
              </a:rPr>
              <a:t>かわまち大賞</a:t>
            </a:r>
            <a:r>
              <a:rPr lang="en-US" altLang="ja-JP" sz="800" b="1" dirty="0">
                <a:latin typeface="BIZ UDPゴシック" panose="020B0400000000000000" pitchFamily="50" charset="-128"/>
                <a:ea typeface="BIZ UDPゴシック" panose="020B0400000000000000" pitchFamily="50" charset="-128"/>
              </a:rPr>
              <a:t>』  </a:t>
            </a:r>
            <a:r>
              <a:rPr lang="ja-JP" altLang="en-US" sz="800" b="1" dirty="0">
                <a:latin typeface="BIZ UDPゴシック" panose="020B0400000000000000" pitchFamily="50" charset="-128"/>
                <a:ea typeface="BIZ UDPゴシック" panose="020B0400000000000000" pitchFamily="50" charset="-128"/>
              </a:rPr>
              <a:t>淀川水系・道頓堀川</a:t>
            </a:r>
          </a:p>
        </p:txBody>
      </p:sp>
      <p:pic>
        <p:nvPicPr>
          <p:cNvPr id="21" name="図 20"/>
          <p:cNvPicPr>
            <a:picLocks noChangeAspect="1"/>
          </p:cNvPicPr>
          <p:nvPr/>
        </p:nvPicPr>
        <p:blipFill>
          <a:blip r:embed="rId4"/>
          <a:stretch>
            <a:fillRect/>
          </a:stretch>
        </p:blipFill>
        <p:spPr>
          <a:xfrm>
            <a:off x="460614" y="5731629"/>
            <a:ext cx="1357064" cy="605404"/>
          </a:xfrm>
          <a:prstGeom prst="rect">
            <a:avLst/>
          </a:prstGeom>
        </p:spPr>
      </p:pic>
      <p:sp>
        <p:nvSpPr>
          <p:cNvPr id="23" name="テキスト ボックス 22">
            <a:extLst>
              <a:ext uri="{FF2B5EF4-FFF2-40B4-BE49-F238E27FC236}">
                <a16:creationId xmlns:a16="http://schemas.microsoft.com/office/drawing/2014/main" id="{233774CE-BB03-49E5-94E8-1F2C71E354FD}"/>
              </a:ext>
            </a:extLst>
          </p:cNvPr>
          <p:cNvSpPr txBox="1"/>
          <p:nvPr/>
        </p:nvSpPr>
        <p:spPr>
          <a:xfrm>
            <a:off x="1817678" y="6084954"/>
            <a:ext cx="1355492" cy="182906"/>
          </a:xfrm>
          <a:prstGeom prst="rect">
            <a:avLst/>
          </a:prstGeom>
          <a:noFill/>
        </p:spPr>
        <p:txBody>
          <a:bodyPr wrap="square" lIns="0" tIns="0" rIns="0" bIns="0" rtlCol="0" anchor="ctr" anchorCtr="0">
            <a:noAutofit/>
          </a:bodyPr>
          <a:lstStyle/>
          <a:p>
            <a:r>
              <a:rPr lang="ja-JP" altLang="en-US" sz="857" dirty="0">
                <a:latin typeface="Meiryo UI" panose="020B0604030504040204" pitchFamily="50" charset="-128"/>
                <a:ea typeface="Meiryo UI" panose="020B0604030504040204" pitchFamily="50" charset="-128"/>
                <a:cs typeface="Meiryo UI" panose="020B0604030504040204" pitchFamily="50" charset="-128"/>
              </a:rPr>
              <a:t>（出典）</a:t>
            </a:r>
            <a:r>
              <a:rPr lang="zh-CN" altLang="en-US" sz="857" dirty="0">
                <a:latin typeface="Meiryo UI" panose="020B0604030504040204" pitchFamily="50" charset="-128"/>
                <a:ea typeface="Meiryo UI" panose="020B0604030504040204" pitchFamily="50" charset="-128"/>
                <a:cs typeface="Meiryo UI" panose="020B0604030504040204" pitchFamily="50" charset="-128"/>
              </a:rPr>
              <a:t>国土交通省</a:t>
            </a:r>
            <a:endParaRPr lang="ja-JP" altLang="en-US" sz="857"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a:extLst>
              <a:ext uri="{FF2B5EF4-FFF2-40B4-BE49-F238E27FC236}">
                <a16:creationId xmlns:a16="http://schemas.microsoft.com/office/drawing/2014/main" id="{4A830897-1F4E-4076-AEE7-334DD8492517}"/>
              </a:ext>
            </a:extLst>
          </p:cNvPr>
          <p:cNvPicPr>
            <a:picLocks noChangeAspect="1"/>
          </p:cNvPicPr>
          <p:nvPr/>
        </p:nvPicPr>
        <p:blipFill>
          <a:blip r:embed="rId5"/>
          <a:stretch>
            <a:fillRect/>
          </a:stretch>
        </p:blipFill>
        <p:spPr>
          <a:xfrm>
            <a:off x="3998285" y="3732557"/>
            <a:ext cx="2073904" cy="2721660"/>
          </a:xfrm>
          <a:prstGeom prst="rect">
            <a:avLst/>
          </a:prstGeom>
        </p:spPr>
      </p:pic>
      <p:sp>
        <p:nvSpPr>
          <p:cNvPr id="24" name="テキスト ボックス 23"/>
          <p:cNvSpPr txBox="1"/>
          <p:nvPr/>
        </p:nvSpPr>
        <p:spPr>
          <a:xfrm>
            <a:off x="203399" y="34157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4348682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bwMode="gray">
          <a:xfrm>
            <a:off x="362808" y="1531005"/>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Ⅰ</a:t>
            </a:r>
            <a:r>
              <a:rPr lang="ja-JP" altLang="en-US" sz="3600" dirty="0">
                <a:solidFill>
                  <a:prstClr val="black"/>
                </a:solidFill>
                <a:latin typeface="BIZ UDPゴシック" panose="020B0400000000000000" pitchFamily="50" charset="-128"/>
                <a:ea typeface="BIZ UDPゴシック" panose="020B0400000000000000" pitchFamily="50" charset="-128"/>
              </a:rPr>
              <a:t>　</a:t>
            </a:r>
            <a:r>
              <a:rPr lang="ja-JP" altLang="en-US" sz="3600" dirty="0" smtClean="0">
                <a:latin typeface="BIZ UDPゴシック" panose="020B0400000000000000" pitchFamily="50" charset="-128"/>
                <a:ea typeface="BIZ UDPゴシック" panose="020B0400000000000000" pitchFamily="50" charset="-128"/>
              </a:rPr>
              <a:t>要望</a:t>
            </a:r>
            <a:r>
              <a:rPr lang="ja-JP" altLang="en-US" sz="3600" dirty="0" smtClean="0">
                <a:solidFill>
                  <a:prstClr val="black"/>
                </a:solidFill>
                <a:latin typeface="BIZ UDPゴシック" panose="020B0400000000000000" pitchFamily="50" charset="-128"/>
                <a:ea typeface="BIZ UDPゴシック" panose="020B0400000000000000" pitchFamily="50" charset="-128"/>
              </a:rPr>
              <a:t>に</a:t>
            </a:r>
            <a:r>
              <a:rPr lang="ja-JP" altLang="en-US" sz="3600" dirty="0">
                <a:solidFill>
                  <a:prstClr val="black"/>
                </a:solidFill>
                <a:latin typeface="BIZ UDPゴシック" panose="020B0400000000000000" pitchFamily="50" charset="-128"/>
                <a:ea typeface="BIZ UDPゴシック" panose="020B0400000000000000" pitchFamily="50" charset="-128"/>
              </a:rPr>
              <a:t>あたって</a:t>
            </a:r>
          </a:p>
        </p:txBody>
      </p:sp>
      <p:sp>
        <p:nvSpPr>
          <p:cNvPr id="8"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a:t>
            </a:fld>
            <a:endParaRPr kumimoji="1" lang="ja-JP" altLang="en-US" dirty="0"/>
          </a:p>
        </p:txBody>
      </p:sp>
      <p:sp>
        <p:nvSpPr>
          <p:cNvPr id="4" name="テキスト ボックス 3"/>
          <p:cNvSpPr txBox="1"/>
          <p:nvPr/>
        </p:nvSpPr>
        <p:spPr>
          <a:xfrm>
            <a:off x="4700808" y="5208737"/>
            <a:ext cx="5037835" cy="1631216"/>
          </a:xfrm>
          <a:prstGeom prst="rect">
            <a:avLst/>
          </a:prstGeom>
          <a:noFill/>
          <a:ln w="9525">
            <a:solidFill>
              <a:schemeClr val="tx1"/>
            </a:solidFill>
            <a:prstDash val="dash"/>
          </a:ln>
        </p:spPr>
        <p:txBody>
          <a:bodyPr wrap="square" rtlCol="0">
            <a:spAutoFit/>
          </a:bodyPr>
          <a:lstStyle/>
          <a:p>
            <a:pPr marL="126000" indent="-457200">
              <a:lnSpc>
                <a:spcPts val="800"/>
              </a:lnSpc>
              <a:spcAft>
                <a:spcPts val="600"/>
              </a:spcAft>
            </a:pPr>
            <a:endParaRPr kumimoji="1" lang="en-US" altLang="ja-JP" sz="1000" dirty="0" smtClean="0"/>
          </a:p>
          <a:p>
            <a:pPr marL="126000" indent="-457200">
              <a:lnSpc>
                <a:spcPts val="800"/>
              </a:lnSpc>
              <a:spcAft>
                <a:spcPts val="600"/>
              </a:spcAft>
            </a:pPr>
            <a:r>
              <a:rPr kumimoji="1" lang="ja-JP" altLang="en-US" sz="1000" dirty="0" smtClean="0"/>
              <a:t>以下、</a:t>
            </a:r>
            <a:r>
              <a:rPr kumimoji="1" lang="ja-JP" altLang="en-US" sz="1000" dirty="0"/>
              <a:t>要望</a:t>
            </a:r>
            <a:r>
              <a:rPr kumimoji="1" lang="ja-JP" altLang="en-US" sz="1000" dirty="0" smtClean="0"/>
              <a:t>団体を略称で表記</a:t>
            </a:r>
            <a:endParaRPr kumimoji="1" lang="en-US" altLang="ja-JP" sz="1000" dirty="0" smtClean="0"/>
          </a:p>
          <a:p>
            <a:pPr marL="126000" indent="-457200">
              <a:lnSpc>
                <a:spcPts val="800"/>
              </a:lnSpc>
              <a:spcAft>
                <a:spcPts val="600"/>
              </a:spcAft>
            </a:pPr>
            <a:r>
              <a:rPr kumimoji="1" lang="ja-JP" altLang="en-US" sz="1000" dirty="0" smtClean="0"/>
              <a:t>　大阪府：府　　　</a:t>
            </a:r>
            <a:endParaRPr kumimoji="1" lang="en-US" altLang="ja-JP" sz="1000" dirty="0" smtClean="0"/>
          </a:p>
          <a:p>
            <a:pPr marL="126000" indent="-457200">
              <a:lnSpc>
                <a:spcPts val="800"/>
              </a:lnSpc>
              <a:spcAft>
                <a:spcPts val="600"/>
              </a:spcAft>
            </a:pPr>
            <a:r>
              <a:rPr kumimoji="1" lang="ja-JP" altLang="en-US" sz="1000" dirty="0" smtClean="0"/>
              <a:t>　大阪市：市</a:t>
            </a:r>
            <a:endParaRPr kumimoji="1" lang="en-US" altLang="ja-JP" sz="1000" dirty="0" smtClean="0"/>
          </a:p>
          <a:p>
            <a:pPr marL="126000" indent="-457200">
              <a:lnSpc>
                <a:spcPts val="800"/>
              </a:lnSpc>
              <a:spcAft>
                <a:spcPts val="600"/>
              </a:spcAft>
            </a:pPr>
            <a:r>
              <a:rPr kumimoji="1" lang="ja-JP" altLang="en-US" sz="1000" dirty="0" smtClean="0"/>
              <a:t>　関西広域連合：広域連合</a:t>
            </a:r>
            <a:endParaRPr kumimoji="1" lang="en-US" altLang="ja-JP" sz="1000" dirty="0" smtClean="0"/>
          </a:p>
          <a:p>
            <a:pPr marL="126000" indent="-457200">
              <a:lnSpc>
                <a:spcPts val="800"/>
              </a:lnSpc>
              <a:spcAft>
                <a:spcPts val="600"/>
              </a:spcAft>
            </a:pPr>
            <a:r>
              <a:rPr kumimoji="1" lang="ja-JP" altLang="en-US" sz="1000" dirty="0" smtClean="0"/>
              <a:t>　関西経済連合会：関経連</a:t>
            </a:r>
            <a:endParaRPr kumimoji="1" lang="en-US" altLang="ja-JP" sz="1000" dirty="0" smtClean="0"/>
          </a:p>
          <a:p>
            <a:pPr marL="126000" indent="-457200">
              <a:lnSpc>
                <a:spcPts val="800"/>
              </a:lnSpc>
              <a:spcAft>
                <a:spcPts val="600"/>
              </a:spcAft>
            </a:pPr>
            <a:r>
              <a:rPr kumimoji="1" lang="ja-JP" altLang="en-US" sz="1000" dirty="0" smtClean="0"/>
              <a:t>　関西商工会議所連合会・大阪商工会議所：大商</a:t>
            </a:r>
            <a:endParaRPr kumimoji="1" lang="en-US" altLang="ja-JP" sz="1000" dirty="0" smtClean="0"/>
          </a:p>
          <a:p>
            <a:pPr marL="126000" indent="-457200">
              <a:lnSpc>
                <a:spcPts val="800"/>
              </a:lnSpc>
              <a:spcAft>
                <a:spcPts val="600"/>
              </a:spcAft>
            </a:pPr>
            <a:r>
              <a:rPr kumimoji="1" lang="ja-JP" altLang="en-US" sz="1000" dirty="0" smtClean="0"/>
              <a:t>　関西経済同友会：</a:t>
            </a:r>
            <a:r>
              <a:rPr kumimoji="1" lang="ja-JP" altLang="en-US" sz="1000" dirty="0"/>
              <a:t>同友会</a:t>
            </a:r>
            <a:endParaRPr kumimoji="1" lang="en-US" altLang="ja-JP" sz="1000" dirty="0" smtClean="0"/>
          </a:p>
          <a:p>
            <a:pPr marL="126000" indent="-457200">
              <a:lnSpc>
                <a:spcPts val="800"/>
              </a:lnSpc>
              <a:spcAft>
                <a:spcPts val="600"/>
              </a:spcAft>
            </a:pPr>
            <a:r>
              <a:rPr lang="ja-JP" altLang="en-US" sz="1000" dirty="0" smtClean="0">
                <a:latin typeface="+mn-ea"/>
              </a:rPr>
              <a:t>　</a:t>
            </a:r>
            <a:r>
              <a:rPr lang="en-US" altLang="ja-JP" sz="1000" dirty="0" smtClean="0">
                <a:latin typeface="+mn-ea"/>
              </a:rPr>
              <a:t>2025</a:t>
            </a:r>
            <a:r>
              <a:rPr lang="ja-JP" altLang="en-US" sz="1000" dirty="0">
                <a:latin typeface="+mn-ea"/>
              </a:rPr>
              <a:t>年日本国際博覧会</a:t>
            </a:r>
            <a:r>
              <a:rPr lang="ja-JP" altLang="en-US" sz="1000" dirty="0" smtClean="0">
                <a:latin typeface="+mn-ea"/>
              </a:rPr>
              <a:t>協会</a:t>
            </a:r>
            <a:r>
              <a:rPr kumimoji="1" lang="ja-JP" altLang="en-US" sz="1000" dirty="0" smtClean="0"/>
              <a:t>：協会</a:t>
            </a:r>
            <a:endParaRPr lang="en-US" altLang="ja-JP" sz="1000" dirty="0">
              <a:latin typeface="+mn-ea"/>
            </a:endParaRPr>
          </a:p>
        </p:txBody>
      </p:sp>
    </p:spTree>
    <p:extLst>
      <p:ext uri="{BB962C8B-B14F-4D97-AF65-F5344CB8AC3E}">
        <p14:creationId xmlns:p14="http://schemas.microsoft.com/office/powerpoint/2010/main" val="4261781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065964"/>
            <a:ext cx="9759235" cy="170750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万博の来場者を関西各地に誘導するため、関西各地の歴史・文化・自然・食など魅力ある情報発信や観光案内などを行うゲートウェイ機能の整備に対する財政支援 </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＜広域連合＞</a:t>
            </a:r>
          </a:p>
          <a:p>
            <a:pPr marL="180975" lvl="0" indent="-180975" defTabSz="959937">
              <a:defRPr/>
            </a:pPr>
            <a:endParaRPr kumimoji="1" lang="en-US" altLang="ja-JP" sz="600" b="1" dirty="0">
              <a:solidFill>
                <a:prstClr val="black"/>
              </a:solidFill>
            </a:endParaRPr>
          </a:p>
          <a:p>
            <a:pPr marL="180975" lvl="0" indent="-180975" defTabSz="959937">
              <a:spcBef>
                <a:spcPts val="300"/>
              </a:spcBef>
              <a:defRPr/>
            </a:pPr>
            <a:r>
              <a:rPr kumimoji="1" lang="ja-JP" altLang="en-US" sz="1400" b="1" dirty="0">
                <a:solidFill>
                  <a:prstClr val="black"/>
                </a:solidFill>
              </a:rPr>
              <a:t>▷</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パビリオンの設置・運営、展示企画、国事業との連携等に係る技術的助言やノウハウの提供</a:t>
            </a:r>
            <a:r>
              <a:rPr kumimoji="1" lang="ja-JP" altLang="en-US" sz="8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＜広域連合＞</a:t>
            </a:r>
          </a:p>
          <a:p>
            <a:pPr marL="180975" lvl="0" indent="-180975" defTabSz="959937">
              <a:defRPr/>
            </a:pPr>
            <a:endParaRPr kumimoji="1" lang="en-US" altLang="ja-JP" sz="600" b="1" dirty="0">
              <a:solidFill>
                <a:prstClr val="black"/>
              </a:solidFill>
            </a:endParaRPr>
          </a:p>
        </p:txBody>
      </p:sp>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675570"/>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内閣府、内閣官房、文部科学省、農林水産省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５（１）　多様な都市魅力の創出・</a:t>
            </a:r>
            <a:r>
              <a:rPr kumimoji="1" lang="ja-JP" altLang="en-US" b="1" dirty="0">
                <a:solidFill>
                  <a:schemeClr val="bg1"/>
                </a:solidFill>
                <a:latin typeface="BIZ UDPゴシック" panose="020B0400000000000000" pitchFamily="50" charset="-128"/>
                <a:ea typeface="BIZ UDPゴシック" panose="020B0400000000000000" pitchFamily="50" charset="-128"/>
              </a:rPr>
              <a:t>発信</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～関西パビリオンの設置・運営</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万博の来場者をより効果的に関西各地に誘導するためには、関西各地の歴史・文化・自然・食など魅力ある情報発信や観光案内などを行うゲートウェイ機能を有する施設（関西パビリオン）が必要であり、関西各地で万博と連携して実施する展示やイベント等とつなぐことにより観光需要を喚起し、地域活性化・地方創生を促進する。</a:t>
            </a:r>
          </a:p>
        </p:txBody>
      </p:sp>
      <p:sp>
        <p:nvSpPr>
          <p:cNvPr id="26" name="テキスト ボックス 25"/>
          <p:cNvSpPr txBox="1"/>
          <p:nvPr/>
        </p:nvSpPr>
        <p:spPr>
          <a:xfrm>
            <a:off x="140620" y="424397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1617612279"/>
              </p:ext>
            </p:extLst>
          </p:nvPr>
        </p:nvGraphicFramePr>
        <p:xfrm>
          <a:off x="179089" y="4682053"/>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大阪・関西万博を契機とした全国への誘客促進＜内閣官房（万博）、国交省＞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⽇本の食⽂化の発信 ／「日本博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4475317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084324528"/>
              </p:ext>
            </p:extLst>
          </p:nvPr>
        </p:nvGraphicFramePr>
        <p:xfrm>
          <a:off x="270312" y="1106289"/>
          <a:ext cx="9692706" cy="5459799"/>
        </p:xfrm>
        <a:graphic>
          <a:graphicData uri="http://schemas.openxmlformats.org/drawingml/2006/table">
            <a:tbl>
              <a:tblPr>
                <a:tableStyleId>{2D5ABB26-0587-4C30-8999-92F81FD0307C}</a:tableStyleId>
              </a:tblPr>
              <a:tblGrid>
                <a:gridCol w="3230902">
                  <a:extLst>
                    <a:ext uri="{9D8B030D-6E8A-4147-A177-3AD203B41FA5}">
                      <a16:colId xmlns:a16="http://schemas.microsoft.com/office/drawing/2014/main" val="901775203"/>
                    </a:ext>
                  </a:extLst>
                </a:gridCol>
                <a:gridCol w="3230902">
                  <a:extLst>
                    <a:ext uri="{9D8B030D-6E8A-4147-A177-3AD203B41FA5}">
                      <a16:colId xmlns:a16="http://schemas.microsoft.com/office/drawing/2014/main" val="2895380761"/>
                    </a:ext>
                  </a:extLst>
                </a:gridCol>
                <a:gridCol w="3230902">
                  <a:extLst>
                    <a:ext uri="{9D8B030D-6E8A-4147-A177-3AD203B41FA5}">
                      <a16:colId xmlns:a16="http://schemas.microsoft.com/office/drawing/2014/main" val="925580270"/>
                    </a:ext>
                  </a:extLst>
                </a:gridCol>
              </a:tblGrid>
              <a:tr h="5459799">
                <a:tc>
                  <a:txBody>
                    <a:bodyPr/>
                    <a:lstStyle/>
                    <a:p>
                      <a:pPr marL="185738" indent="-185738" defTabSz="443194">
                        <a:lnSpc>
                          <a:spcPct val="100000"/>
                        </a:lnSpc>
                        <a:spcBef>
                          <a:spcPts val="0"/>
                        </a:spcBef>
                        <a:spcAft>
                          <a:spcPts val="0"/>
                        </a:spcAft>
                        <a:defRPr/>
                      </a:pPr>
                      <a:r>
                        <a:rPr lang="ja-JP" altLang="en-US" sz="1300" b="1" dirty="0">
                          <a:solidFill>
                            <a:schemeClr val="tx1"/>
                          </a:solidFill>
                          <a:latin typeface="BIZ UDPゴシック" panose="020B0400000000000000" pitchFamily="50" charset="-128"/>
                          <a:ea typeface="BIZ UDPゴシック" panose="020B0400000000000000" pitchFamily="50" charset="-128"/>
                        </a:rPr>
                        <a:t>□出展に向けた準備</a:t>
                      </a:r>
                    </a:p>
                    <a:p>
                      <a:pPr marL="0" indent="0" defTabSz="443194">
                        <a:lnSpc>
                          <a:spcPct val="100000"/>
                        </a:lnSpc>
                        <a:spcBef>
                          <a:spcPts val="0"/>
                        </a:spcBef>
                        <a:spcAft>
                          <a:spcPts val="0"/>
                        </a:spcAft>
                        <a:defRPr/>
                      </a:pPr>
                      <a:endParaRPr lang="ja-JP" altLang="en-US" sz="4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dirty="0">
                          <a:solidFill>
                            <a:schemeClr val="tx1"/>
                          </a:solidFill>
                          <a:latin typeface="BIZ UDPゴシック" panose="020B0400000000000000" pitchFamily="50" charset="-128"/>
                          <a:ea typeface="BIZ UDPゴシック" panose="020B0400000000000000" pitchFamily="50" charset="-128"/>
                        </a:rPr>
                        <a:t>・パビリオン設計・建築</a:t>
                      </a:r>
                    </a:p>
                    <a:p>
                      <a:pPr marL="85725" indent="-85725">
                        <a:lnSpc>
                          <a:spcPct val="100000"/>
                        </a:lnSpc>
                        <a:spcBef>
                          <a:spcPts val="0"/>
                        </a:spcBef>
                        <a:spcAft>
                          <a:spcPts val="0"/>
                        </a:spcAft>
                        <a:defRPr/>
                      </a:pPr>
                      <a:r>
                        <a:rPr lang="ja-JP" altLang="en-US" sz="1100" dirty="0">
                          <a:solidFill>
                            <a:schemeClr val="tx1"/>
                          </a:solidFill>
                          <a:latin typeface="BIZ UDPゴシック" panose="020B0400000000000000" pitchFamily="50" charset="-128"/>
                          <a:ea typeface="BIZ UDPゴシック" panose="020B0400000000000000" pitchFamily="50" charset="-128"/>
                        </a:rPr>
                        <a:t>・展示企画・設計・製作において、各地の歴史・</a:t>
                      </a:r>
                      <a:r>
                        <a:rPr lang="ja-JP" altLang="en-US" sz="1100" dirty="0" smtClean="0">
                          <a:solidFill>
                            <a:schemeClr val="tx1"/>
                          </a:solidFill>
                          <a:latin typeface="BIZ UDPゴシック" panose="020B0400000000000000" pitchFamily="50" charset="-128"/>
                          <a:ea typeface="BIZ UDPゴシック" panose="020B0400000000000000" pitchFamily="50" charset="-128"/>
                        </a:rPr>
                        <a:t>文化</a:t>
                      </a:r>
                      <a:endParaRPr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defRPr/>
                      </a:pPr>
                      <a:r>
                        <a:rPr lang="ja-JP" altLang="en-US" sz="1100" dirty="0" smtClean="0">
                          <a:solidFill>
                            <a:schemeClr val="tx1"/>
                          </a:solidFill>
                          <a:latin typeface="BIZ UDPゴシック" panose="020B0400000000000000" pitchFamily="50" charset="-128"/>
                          <a:ea typeface="BIZ UDPゴシック" panose="020B0400000000000000" pitchFamily="50" charset="-128"/>
                        </a:rPr>
                        <a:t>等</a:t>
                      </a:r>
                      <a:r>
                        <a:rPr lang="ja-JP" altLang="en-US" sz="1100" dirty="0">
                          <a:solidFill>
                            <a:schemeClr val="tx1"/>
                          </a:solidFill>
                          <a:latin typeface="BIZ UDPゴシック" panose="020B0400000000000000" pitchFamily="50" charset="-128"/>
                          <a:ea typeface="BIZ UDPゴシック" panose="020B0400000000000000" pitchFamily="50" charset="-128"/>
                        </a:rPr>
                        <a:t>の魅力の掘り起こし・再発見</a:t>
                      </a:r>
                    </a:p>
                    <a:p>
                      <a:pPr marL="0" indent="0">
                        <a:lnSpc>
                          <a:spcPct val="100000"/>
                        </a:lnSpc>
                        <a:spcBef>
                          <a:spcPts val="0"/>
                        </a:spcBef>
                        <a:spcAft>
                          <a:spcPts val="0"/>
                        </a:spcAft>
                        <a:defRPr/>
                      </a:pPr>
                      <a:r>
                        <a:rPr lang="ja-JP" altLang="en-US" sz="1100" dirty="0">
                          <a:solidFill>
                            <a:schemeClr val="tx1"/>
                          </a:solidFill>
                          <a:latin typeface="BIZ UDPゴシック" panose="020B0400000000000000" pitchFamily="50" charset="-128"/>
                          <a:ea typeface="BIZ UDPゴシック" panose="020B0400000000000000" pitchFamily="50" charset="-128"/>
                        </a:rPr>
                        <a:t>・運営計画策定・運営準備</a:t>
                      </a:r>
                    </a:p>
                    <a:p>
                      <a:pPr marL="0" indent="0">
                        <a:lnSpc>
                          <a:spcPct val="100000"/>
                        </a:lnSpc>
                        <a:spcBef>
                          <a:spcPts val="0"/>
                        </a:spcBef>
                        <a:spcAft>
                          <a:spcPts val="0"/>
                        </a:spcAft>
                        <a:defRPr/>
                      </a:pPr>
                      <a:r>
                        <a:rPr lang="ja-JP" altLang="en-US" sz="1100" dirty="0">
                          <a:solidFill>
                            <a:schemeClr val="tx1"/>
                          </a:solidFill>
                          <a:latin typeface="BIZ UDPゴシック" panose="020B0400000000000000" pitchFamily="50" charset="-128"/>
                          <a:ea typeface="BIZ UDPゴシック" panose="020B0400000000000000" pitchFamily="50" charset="-128"/>
                        </a:rPr>
                        <a:t>・ＷＥＢパビリオンの先行開設</a:t>
                      </a:r>
                    </a:p>
                    <a:p>
                      <a:pPr marL="85725" indent="-85725">
                        <a:lnSpc>
                          <a:spcPct val="100000"/>
                        </a:lnSpc>
                        <a:spcBef>
                          <a:spcPts val="0"/>
                        </a:spcBef>
                        <a:spcAft>
                          <a:spcPts val="0"/>
                        </a:spcAft>
                        <a:defRPr/>
                      </a:pPr>
                      <a:r>
                        <a:rPr lang="ja-JP" altLang="en-US" sz="1100" dirty="0">
                          <a:solidFill>
                            <a:schemeClr val="tx1"/>
                          </a:solidFill>
                          <a:latin typeface="BIZ UDPゴシック" panose="020B0400000000000000" pitchFamily="50" charset="-128"/>
                          <a:ea typeface="BIZ UDPゴシック" panose="020B0400000000000000" pitchFamily="50" charset="-128"/>
                        </a:rPr>
                        <a:t>・関西パビリオン出展と連動した機運醸成の取組</a:t>
                      </a:r>
                      <a:endParaRPr lang="en-US" altLang="ja-JP" sz="80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□関西パビリオンを</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通じた周遊</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・関西全体の情報発信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・関西各府県の創意工夫による魅力発信</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・体験型・参加型の展示企画など、現地に</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訪れたく</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なる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仕掛けづくり</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・万博を契機とした関西広域の周遊環境整備</a:t>
                      </a:r>
                    </a:p>
                    <a:p>
                      <a:pPr marL="0" indent="0">
                        <a:lnSpc>
                          <a:spcPct val="100000"/>
                        </a:lnSpc>
                        <a:spcBef>
                          <a:spcPts val="0"/>
                        </a:spcBef>
                        <a:spcAft>
                          <a:spcPts val="0"/>
                        </a:spcAft>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□“関西”を世界へ！</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・世界から注目される“関西”ブランドの確立に</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より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国内外</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の観光需要を喚起し、観光立国を実現する</a:t>
                      </a:r>
                    </a:p>
                    <a:p>
                      <a:pPr marL="0" indent="0">
                        <a:lnSpc>
                          <a:spcPct val="100000"/>
                        </a:lnSpc>
                        <a:spcBef>
                          <a:spcPts val="0"/>
                        </a:spcBef>
                        <a:spcAft>
                          <a:spcPts val="0"/>
                        </a:spcAft>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□万博レガシーを活用した</a:t>
                      </a:r>
                    </a:p>
                    <a:p>
                      <a:pPr marL="0" indent="0">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 地方</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創生</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・国内外における“関西”のブランド力向上</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万博を契機に構築したＷＥＢコンテンツや</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周遊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ルート</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の活用</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 地域の魅力の掘り起こしによる地域活性化・</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地域</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創生</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94" name="グループ化 93">
            <a:extLst>
              <a:ext uri="{FF2B5EF4-FFF2-40B4-BE49-F238E27FC236}">
                <a16:creationId xmlns:a16="http://schemas.microsoft.com/office/drawing/2014/main" id="{B1406B80-BB7A-4E81-A06D-8F4FC87D64EF}"/>
              </a:ext>
            </a:extLst>
          </p:cNvPr>
          <p:cNvGrpSpPr/>
          <p:nvPr/>
        </p:nvGrpSpPr>
        <p:grpSpPr>
          <a:xfrm>
            <a:off x="270312" y="801823"/>
            <a:ext cx="9759617" cy="381120"/>
            <a:chOff x="407938" y="886368"/>
            <a:chExt cx="6868765"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70312"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b="0"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14" name="正方形/長方形 13">
            <a:extLst>
              <a:ext uri="{FF2B5EF4-FFF2-40B4-BE49-F238E27FC236}">
                <a16:creationId xmlns:a16="http://schemas.microsoft.com/office/drawing/2014/main" id="{42AB246C-D6C3-4324-A739-9AC17F6C0836}"/>
              </a:ext>
            </a:extLst>
          </p:cNvPr>
          <p:cNvSpPr/>
          <p:nvPr/>
        </p:nvSpPr>
        <p:spPr>
          <a:xfrm>
            <a:off x="3760088" y="1576602"/>
            <a:ext cx="2727960" cy="933157"/>
          </a:xfrm>
          <a:prstGeom prst="rect">
            <a:avLst/>
          </a:prstGeom>
          <a:solidFill>
            <a:schemeClr val="bg1"/>
          </a:solidFill>
          <a:ln w="19050" cmpd="dbl">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216000" rIns="36000" bIns="36000" rtlCol="0" anchor="t" anchorCtr="0"/>
          <a:lstStyle/>
          <a:p>
            <a:pPr defTabSz="930530">
              <a:defRPr/>
            </a:pPr>
            <a:r>
              <a:rPr kumimoji="1" lang="ja-JP" altLang="en-US" sz="1300" b="1" dirty="0">
                <a:solidFill>
                  <a:prstClr val="black"/>
                </a:solidFill>
                <a:latin typeface="BIZ UDPゴシック" panose="020B0400000000000000" pitchFamily="50" charset="-128"/>
                <a:ea typeface="BIZ UDPゴシック" panose="020B0400000000000000" pitchFamily="50" charset="-128"/>
              </a:rPr>
              <a:t>万博会場のパビリオン及び</a:t>
            </a:r>
            <a:r>
              <a:rPr kumimoji="1" lang="en-US" altLang="ja-JP" sz="1300" b="1" dirty="0">
                <a:solidFill>
                  <a:prstClr val="black"/>
                </a:solidFill>
                <a:latin typeface="BIZ UDPゴシック" panose="020B0400000000000000" pitchFamily="50" charset="-128"/>
                <a:ea typeface="BIZ UDPゴシック" panose="020B0400000000000000" pitchFamily="50" charset="-128"/>
              </a:rPr>
              <a:t>WEB</a:t>
            </a:r>
            <a:r>
              <a:rPr kumimoji="1" lang="ja-JP" altLang="en-US" sz="1300" b="1" dirty="0">
                <a:solidFill>
                  <a:prstClr val="black"/>
                </a:solidFill>
                <a:latin typeface="BIZ UDPゴシック" panose="020B0400000000000000" pitchFamily="50" charset="-128"/>
                <a:ea typeface="BIZ UDPゴシック" panose="020B0400000000000000" pitchFamily="50" charset="-128"/>
              </a:rPr>
              <a:t>パビリオンにおける魅力・情報発信をきっかけとした広域観光の促進</a:t>
            </a:r>
          </a:p>
        </p:txBody>
      </p:sp>
      <p:sp>
        <p:nvSpPr>
          <p:cNvPr id="15" name="ホームベース 7">
            <a:extLst>
              <a:ext uri="{FF2B5EF4-FFF2-40B4-BE49-F238E27FC236}">
                <a16:creationId xmlns:a16="http://schemas.microsoft.com/office/drawing/2014/main" id="{E599356E-2B0A-4C96-A1C9-EC52982B4052}"/>
              </a:ext>
            </a:extLst>
          </p:cNvPr>
          <p:cNvSpPr/>
          <p:nvPr/>
        </p:nvSpPr>
        <p:spPr>
          <a:xfrm>
            <a:off x="3760087" y="1413727"/>
            <a:ext cx="1012036" cy="279182"/>
          </a:xfrm>
          <a:prstGeom prst="homePlate">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3194">
              <a:defRPr/>
            </a:pPr>
            <a:r>
              <a:rPr kumimoji="1" lang="ja-JP" altLang="en-US" sz="1163" dirty="0">
                <a:solidFill>
                  <a:schemeClr val="bg1"/>
                </a:solidFill>
                <a:latin typeface="BIZ UDPゴシック" panose="020B0400000000000000" pitchFamily="50" charset="-128"/>
                <a:ea typeface="BIZ UDPゴシック" panose="020B0400000000000000" pitchFamily="50" charset="-128"/>
              </a:rPr>
              <a:t>万博会場</a:t>
            </a:r>
          </a:p>
        </p:txBody>
      </p:sp>
      <p:sp>
        <p:nvSpPr>
          <p:cNvPr id="16"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51</a:t>
            </a:fld>
            <a:endParaRPr kumimoji="1" lang="ja-JP" altLang="en-US" dirty="0"/>
          </a:p>
        </p:txBody>
      </p:sp>
      <p:pic>
        <p:nvPicPr>
          <p:cNvPr id="18" name="図 17">
            <a:extLst>
              <a:ext uri="{FF2B5EF4-FFF2-40B4-BE49-F238E27FC236}">
                <a16:creationId xmlns:a16="http://schemas.microsoft.com/office/drawing/2014/main" id="{1D6731E7-494F-4AB4-ACD2-FB6046240ABB}"/>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4127159" y="4281419"/>
            <a:ext cx="1867402" cy="2209646"/>
          </a:xfrm>
          <a:prstGeom prst="rect">
            <a:avLst/>
          </a:prstGeom>
          <a:ln>
            <a:noFill/>
          </a:ln>
        </p:spPr>
      </p:pic>
      <p:sp>
        <p:nvSpPr>
          <p:cNvPr id="30" name="楕円 29">
            <a:extLst>
              <a:ext uri="{FF2B5EF4-FFF2-40B4-BE49-F238E27FC236}">
                <a16:creationId xmlns:a16="http://schemas.microsoft.com/office/drawing/2014/main" id="{0A25AC37-982C-4ECE-BD1C-6D5E3C2EB704}"/>
              </a:ext>
            </a:extLst>
          </p:cNvPr>
          <p:cNvSpPr/>
          <p:nvPr/>
        </p:nvSpPr>
        <p:spPr>
          <a:xfrm>
            <a:off x="4993730" y="5454516"/>
            <a:ext cx="180000" cy="180000"/>
          </a:xfrm>
          <a:prstGeom prst="ellipse">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p:cNvGrpSpPr/>
          <p:nvPr/>
        </p:nvGrpSpPr>
        <p:grpSpPr>
          <a:xfrm>
            <a:off x="4546096" y="4975638"/>
            <a:ext cx="1141133" cy="1125463"/>
            <a:chOff x="5584447" y="5273429"/>
            <a:chExt cx="1141133" cy="1125463"/>
          </a:xfrm>
        </p:grpSpPr>
        <p:sp>
          <p:nvSpPr>
            <p:cNvPr id="31" name="図形 30">
              <a:extLst>
                <a:ext uri="{FF2B5EF4-FFF2-40B4-BE49-F238E27FC236}">
                  <a16:creationId xmlns:a16="http://schemas.microsoft.com/office/drawing/2014/main" id="{990A5B92-179B-44B9-BA0E-008126DCA5F1}"/>
                </a:ext>
              </a:extLst>
            </p:cNvPr>
            <p:cNvSpPr/>
            <p:nvPr/>
          </p:nvSpPr>
          <p:spPr>
            <a:xfrm rot="11011925" flipV="1">
              <a:off x="5591794" y="5393368"/>
              <a:ext cx="540000" cy="468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2" name="図形 31">
              <a:extLst>
                <a:ext uri="{FF2B5EF4-FFF2-40B4-BE49-F238E27FC236}">
                  <a16:creationId xmlns:a16="http://schemas.microsoft.com/office/drawing/2014/main" id="{4F9CB508-0A50-4F99-9D33-9406F0526FC4}"/>
                </a:ext>
              </a:extLst>
            </p:cNvPr>
            <p:cNvSpPr/>
            <p:nvPr/>
          </p:nvSpPr>
          <p:spPr>
            <a:xfrm rot="6190929" flipV="1">
              <a:off x="5566447" y="5832947"/>
              <a:ext cx="540000" cy="504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3" name="図形 32">
              <a:extLst>
                <a:ext uri="{FF2B5EF4-FFF2-40B4-BE49-F238E27FC236}">
                  <a16:creationId xmlns:a16="http://schemas.microsoft.com/office/drawing/2014/main" id="{5E03A615-17F6-4F07-884D-F80B1FCF5024}"/>
                </a:ext>
              </a:extLst>
            </p:cNvPr>
            <p:cNvSpPr/>
            <p:nvPr/>
          </p:nvSpPr>
          <p:spPr>
            <a:xfrm rot="2695420" flipV="1">
              <a:off x="5946419" y="5966892"/>
              <a:ext cx="432000" cy="43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5" name="図形 34">
              <a:extLst>
                <a:ext uri="{FF2B5EF4-FFF2-40B4-BE49-F238E27FC236}">
                  <a16:creationId xmlns:a16="http://schemas.microsoft.com/office/drawing/2014/main" id="{55A468E9-FCBC-43A1-AA5C-A0EEA36562F9}"/>
                </a:ext>
              </a:extLst>
            </p:cNvPr>
            <p:cNvSpPr/>
            <p:nvPr/>
          </p:nvSpPr>
          <p:spPr>
            <a:xfrm rot="20244157" flipV="1">
              <a:off x="6186196" y="5771389"/>
              <a:ext cx="360000" cy="360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sp>
          <p:nvSpPr>
            <p:cNvPr id="36" name="図形 35">
              <a:extLst>
                <a:ext uri="{FF2B5EF4-FFF2-40B4-BE49-F238E27FC236}">
                  <a16:creationId xmlns:a16="http://schemas.microsoft.com/office/drawing/2014/main" id="{286E43CC-D260-41A1-AAEC-BB223944D583}"/>
                </a:ext>
              </a:extLst>
            </p:cNvPr>
            <p:cNvSpPr/>
            <p:nvPr/>
          </p:nvSpPr>
          <p:spPr>
            <a:xfrm rot="16200000" flipV="1">
              <a:off x="6131580" y="5255429"/>
              <a:ext cx="576000" cy="612000"/>
            </a:xfrm>
            <a:prstGeom prst="swooshArrow">
              <a:avLst>
                <a:gd name="adj1" fmla="val 25000"/>
                <a:gd name="adj2" fmla="val 25000"/>
              </a:avLst>
            </a:prstGeom>
            <a:solidFill>
              <a:srgbClr val="FFC000"/>
            </a:solidFill>
            <a:ln>
              <a:noFill/>
            </a:ln>
            <a:effectLst/>
            <a:scene3d>
              <a:camera prst="orthographicFront"/>
              <a:lightRig rig="flat" dir="t"/>
            </a:scene3d>
            <a:sp3d z="-190500" extrusionH="12700" prstMaterial="plastic">
              <a:bevelT w="50800" h="50800"/>
            </a:sp3d>
          </p:spPr>
        </p:sp>
      </p:grpSp>
      <p:sp>
        <p:nvSpPr>
          <p:cNvPr id="47" name="楕円 46">
            <a:extLst>
              <a:ext uri="{FF2B5EF4-FFF2-40B4-BE49-F238E27FC236}">
                <a16:creationId xmlns:a16="http://schemas.microsoft.com/office/drawing/2014/main" id="{839E6B50-C2B4-493E-84EF-8898A73D53B6}"/>
              </a:ext>
            </a:extLst>
          </p:cNvPr>
          <p:cNvSpPr/>
          <p:nvPr/>
        </p:nvSpPr>
        <p:spPr>
          <a:xfrm>
            <a:off x="4179956" y="4712306"/>
            <a:ext cx="1656000" cy="1656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p:cNvGrpSpPr/>
          <p:nvPr/>
        </p:nvGrpSpPr>
        <p:grpSpPr>
          <a:xfrm>
            <a:off x="798252" y="3609967"/>
            <a:ext cx="1866900" cy="2204678"/>
            <a:chOff x="2315909" y="4635275"/>
            <a:chExt cx="1866900" cy="2204678"/>
          </a:xfrm>
        </p:grpSpPr>
        <p:pic>
          <p:nvPicPr>
            <p:cNvPr id="20" name="図 19">
              <a:extLst>
                <a:ext uri="{FF2B5EF4-FFF2-40B4-BE49-F238E27FC236}">
                  <a16:creationId xmlns:a16="http://schemas.microsoft.com/office/drawing/2014/main" id="{3DF75A5F-6C09-420F-A10C-0F4963B969B1}"/>
                </a:ext>
              </a:extLst>
            </p:cNvPr>
            <p:cNvPicPr>
              <a:picLocks noChangeAspect="1"/>
            </p:cNvPicPr>
            <p:nvPr/>
          </p:nvPicPr>
          <p:blipFill rotWithShape="1">
            <a:blip r:embed="rId3">
              <a:extLst>
                <a:ext uri="{28A0092B-C50C-407E-A947-70E740481C1C}">
                  <a14:useLocalDpi xmlns:a14="http://schemas.microsoft.com/office/drawing/2010/main" val="0"/>
                </a:ext>
              </a:extLst>
            </a:blip>
            <a:srcRect l="67790" t="7508" b="35015"/>
            <a:stretch/>
          </p:blipFill>
          <p:spPr>
            <a:xfrm>
              <a:off x="2380458" y="4755509"/>
              <a:ext cx="1785784" cy="2084444"/>
            </a:xfrm>
            <a:prstGeom prst="rect">
              <a:avLst/>
            </a:prstGeom>
            <a:ln>
              <a:noFill/>
            </a:ln>
          </p:spPr>
        </p:pic>
        <p:sp>
          <p:nvSpPr>
            <p:cNvPr id="2" name="楕円 1">
              <a:extLst>
                <a:ext uri="{FF2B5EF4-FFF2-40B4-BE49-F238E27FC236}">
                  <a16:creationId xmlns:a16="http://schemas.microsoft.com/office/drawing/2014/main" id="{328646CB-D973-46C0-94F5-1AA4E7DFCE14}"/>
                </a:ext>
              </a:extLst>
            </p:cNvPr>
            <p:cNvSpPr/>
            <p:nvPr/>
          </p:nvSpPr>
          <p:spPr>
            <a:xfrm>
              <a:off x="3069359" y="5510276"/>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54ED9F09-DD69-4716-9E4F-F820BE3C6001}"/>
                </a:ext>
              </a:extLst>
            </p:cNvPr>
            <p:cNvSpPr/>
            <p:nvPr/>
          </p:nvSpPr>
          <p:spPr>
            <a:xfrm>
              <a:off x="3645747" y="5367315"/>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1E3A1418-3F7B-4386-9D6A-F20D46FC60CA}"/>
                </a:ext>
              </a:extLst>
            </p:cNvPr>
            <p:cNvSpPr/>
            <p:nvPr/>
          </p:nvSpPr>
          <p:spPr>
            <a:xfrm>
              <a:off x="3616853" y="575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F024BC0F-8437-46B6-9ECE-A869B2BBD308}"/>
                </a:ext>
              </a:extLst>
            </p:cNvPr>
            <p:cNvSpPr/>
            <p:nvPr/>
          </p:nvSpPr>
          <p:spPr>
            <a:xfrm>
              <a:off x="3411821" y="610022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143E61BA-64E4-4560-B818-E0D9B60B35A7}"/>
                </a:ext>
              </a:extLst>
            </p:cNvPr>
            <p:cNvSpPr/>
            <p:nvPr/>
          </p:nvSpPr>
          <p:spPr>
            <a:xfrm>
              <a:off x="3845403" y="5848469"/>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AD484C4F-D223-4BB3-B45F-F5B53F390BF3}"/>
                </a:ext>
              </a:extLst>
            </p:cNvPr>
            <p:cNvSpPr/>
            <p:nvPr/>
          </p:nvSpPr>
          <p:spPr>
            <a:xfrm>
              <a:off x="3850184" y="500140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89DCBBFE-C8F5-4196-B7D8-09F5FB3AF871}"/>
                </a:ext>
              </a:extLst>
            </p:cNvPr>
            <p:cNvSpPr/>
            <p:nvPr/>
          </p:nvSpPr>
          <p:spPr>
            <a:xfrm>
              <a:off x="2736478" y="5314573"/>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28E17E49-9FCE-43DE-A112-FC96097F3A06}"/>
                </a:ext>
              </a:extLst>
            </p:cNvPr>
            <p:cNvSpPr/>
            <p:nvPr/>
          </p:nvSpPr>
          <p:spPr>
            <a:xfrm>
              <a:off x="2833948" y="6257450"/>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D570B3CB-53C2-4918-A8CB-8E96689539AE}"/>
                </a:ext>
              </a:extLst>
            </p:cNvPr>
            <p:cNvSpPr/>
            <p:nvPr/>
          </p:nvSpPr>
          <p:spPr>
            <a:xfrm>
              <a:off x="3506206" y="5527731"/>
              <a:ext cx="180000" cy="180000"/>
            </a:xfrm>
            <a:prstGeom prst="ellipse">
              <a:avLst/>
            </a:prstGeom>
            <a:solidFill>
              <a:schemeClr val="accent2">
                <a:lumMod val="40000"/>
                <a:lumOff val="60000"/>
              </a:schemeClr>
            </a:solidFill>
            <a:ln>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499A869-132D-4E70-BD22-BA028043951C}"/>
                </a:ext>
              </a:extLst>
            </p:cNvPr>
            <p:cNvSpPr txBox="1"/>
            <p:nvPr/>
          </p:nvSpPr>
          <p:spPr>
            <a:xfrm>
              <a:off x="2315909" y="4635275"/>
              <a:ext cx="186690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現状（イメージ）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各地域による魅力発信</a:t>
              </a:r>
            </a:p>
          </p:txBody>
        </p:sp>
      </p:grpSp>
      <p:sp>
        <p:nvSpPr>
          <p:cNvPr id="48" name="テキスト ボックス 47">
            <a:extLst>
              <a:ext uri="{FF2B5EF4-FFF2-40B4-BE49-F238E27FC236}">
                <a16:creationId xmlns:a16="http://schemas.microsoft.com/office/drawing/2014/main" id="{70442F6D-C255-4CB0-B10F-34CBD68E9A1B}"/>
              </a:ext>
            </a:extLst>
          </p:cNvPr>
          <p:cNvSpPr txBox="1"/>
          <p:nvPr/>
        </p:nvSpPr>
        <p:spPr>
          <a:xfrm>
            <a:off x="3955871" y="4073821"/>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開催期間中（イメージ）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万博会場から関西各地へ誘導</a:t>
            </a:r>
          </a:p>
        </p:txBody>
      </p:sp>
      <p:pic>
        <p:nvPicPr>
          <p:cNvPr id="51" name="図 50">
            <a:extLst>
              <a:ext uri="{FF2B5EF4-FFF2-40B4-BE49-F238E27FC236}">
                <a16:creationId xmlns:a16="http://schemas.microsoft.com/office/drawing/2014/main" id="{35E3B828-4286-4C7A-83CD-CDE735887244}"/>
              </a:ext>
            </a:extLst>
          </p:cNvPr>
          <p:cNvPicPr>
            <a:picLocks/>
          </p:cNvPicPr>
          <p:nvPr/>
        </p:nvPicPr>
        <p:blipFill rotWithShape="1">
          <a:blip r:embed="rId3">
            <a:extLst>
              <a:ext uri="{28A0092B-C50C-407E-A947-70E740481C1C}">
                <a14:useLocalDpi xmlns:a14="http://schemas.microsoft.com/office/drawing/2010/main" val="0"/>
              </a:ext>
            </a:extLst>
          </a:blip>
          <a:srcRect l="67790" t="7508" b="35015"/>
          <a:stretch/>
        </p:blipFill>
        <p:spPr>
          <a:xfrm>
            <a:off x="7522195" y="4314986"/>
            <a:ext cx="1760400" cy="2084400"/>
          </a:xfrm>
          <a:prstGeom prst="rect">
            <a:avLst/>
          </a:prstGeom>
          <a:ln>
            <a:noFill/>
          </a:ln>
        </p:spPr>
      </p:pic>
      <p:sp>
        <p:nvSpPr>
          <p:cNvPr id="52" name="楕円 51">
            <a:extLst>
              <a:ext uri="{FF2B5EF4-FFF2-40B4-BE49-F238E27FC236}">
                <a16:creationId xmlns:a16="http://schemas.microsoft.com/office/drawing/2014/main" id="{1A0B098E-E867-4BB9-8B61-46AE3BEFAA3F}"/>
              </a:ext>
            </a:extLst>
          </p:cNvPr>
          <p:cNvSpPr/>
          <p:nvPr/>
        </p:nvSpPr>
        <p:spPr>
          <a:xfrm>
            <a:off x="7661364" y="4757080"/>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2584B21F-ECFF-44DF-B2B8-E8F4DC724F4B}"/>
              </a:ext>
            </a:extLst>
          </p:cNvPr>
          <p:cNvSpPr/>
          <p:nvPr/>
        </p:nvSpPr>
        <p:spPr>
          <a:xfrm>
            <a:off x="7970104" y="5062533"/>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a:extLst>
              <a:ext uri="{FF2B5EF4-FFF2-40B4-BE49-F238E27FC236}">
                <a16:creationId xmlns:a16="http://schemas.microsoft.com/office/drawing/2014/main" id="{56C77E8B-D051-41E4-A271-7C6BD67152B3}"/>
              </a:ext>
            </a:extLst>
          </p:cNvPr>
          <p:cNvSpPr/>
          <p:nvPr/>
        </p:nvSpPr>
        <p:spPr>
          <a:xfrm>
            <a:off x="8740447" y="433532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a:extLst>
              <a:ext uri="{FF2B5EF4-FFF2-40B4-BE49-F238E27FC236}">
                <a16:creationId xmlns:a16="http://schemas.microsoft.com/office/drawing/2014/main" id="{4BDD0F61-69BD-41EC-A446-276B3692CD6C}"/>
              </a:ext>
            </a:extLst>
          </p:cNvPr>
          <p:cNvSpPr/>
          <p:nvPr/>
        </p:nvSpPr>
        <p:spPr>
          <a:xfrm>
            <a:off x="8740447" y="5357186"/>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a:extLst>
              <a:ext uri="{FF2B5EF4-FFF2-40B4-BE49-F238E27FC236}">
                <a16:creationId xmlns:a16="http://schemas.microsoft.com/office/drawing/2014/main" id="{5DE0B236-A48C-41E0-9D19-32CFA7F8C45D}"/>
              </a:ext>
            </a:extLst>
          </p:cNvPr>
          <p:cNvSpPr/>
          <p:nvPr/>
        </p:nvSpPr>
        <p:spPr>
          <a:xfrm>
            <a:off x="8319632" y="5617855"/>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a:extLst>
              <a:ext uri="{FF2B5EF4-FFF2-40B4-BE49-F238E27FC236}">
                <a16:creationId xmlns:a16="http://schemas.microsoft.com/office/drawing/2014/main" id="{D8012B41-80D6-4ACD-A9D4-CD8EBDBB5773}"/>
              </a:ext>
            </a:extLst>
          </p:cNvPr>
          <p:cNvSpPr/>
          <p:nvPr/>
        </p:nvSpPr>
        <p:spPr>
          <a:xfrm>
            <a:off x="7905114" y="5603787"/>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a:extLst>
              <a:ext uri="{FF2B5EF4-FFF2-40B4-BE49-F238E27FC236}">
                <a16:creationId xmlns:a16="http://schemas.microsoft.com/office/drawing/2014/main" id="{E7056ED0-53F2-434D-A5BF-9C14F41C7D3B}"/>
              </a:ext>
            </a:extLst>
          </p:cNvPr>
          <p:cNvSpPr/>
          <p:nvPr/>
        </p:nvSpPr>
        <p:spPr>
          <a:xfrm>
            <a:off x="8708910" y="4793514"/>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356C937B-346C-4BAC-9B84-EC26F3BB10F6}"/>
              </a:ext>
            </a:extLst>
          </p:cNvPr>
          <p:cNvSpPr/>
          <p:nvPr/>
        </p:nvSpPr>
        <p:spPr>
          <a:xfrm>
            <a:off x="8433257" y="5137949"/>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楕円 59">
            <a:extLst>
              <a:ext uri="{FF2B5EF4-FFF2-40B4-BE49-F238E27FC236}">
                <a16:creationId xmlns:a16="http://schemas.microsoft.com/office/drawing/2014/main" id="{02E3C623-CF56-4BE4-AA6D-7AD7EC75CA7B}"/>
              </a:ext>
            </a:extLst>
          </p:cNvPr>
          <p:cNvSpPr/>
          <p:nvPr/>
        </p:nvSpPr>
        <p:spPr>
          <a:xfrm>
            <a:off x="8290206" y="4751818"/>
            <a:ext cx="540000" cy="540000"/>
          </a:xfrm>
          <a:prstGeom prst="ellipse">
            <a:avLst/>
          </a:prstGeom>
          <a:solidFill>
            <a:schemeClr val="accent2">
              <a:lumMod val="40000"/>
              <a:lumOff val="60000"/>
              <a:alpha val="50000"/>
            </a:schemeClr>
          </a:solidFill>
          <a:ln>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DA29E8F3-BB55-44BD-B2DF-5660AC530740}"/>
              </a:ext>
            </a:extLst>
          </p:cNvPr>
          <p:cNvSpPr txBox="1"/>
          <p:nvPr/>
        </p:nvSpPr>
        <p:spPr>
          <a:xfrm>
            <a:off x="7467769" y="4281419"/>
            <a:ext cx="2038690" cy="430887"/>
          </a:xfrm>
          <a:prstGeom prst="rect">
            <a:avLst/>
          </a:prstGeom>
          <a:noFill/>
        </p:spPr>
        <p:txBody>
          <a:bodyPr wrap="square" rtlCol="0">
            <a:spAutoFit/>
          </a:bodyPr>
          <a:lstStyle/>
          <a:p>
            <a:pPr algn="ctr"/>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万博開催後（イメージ）</a:t>
            </a:r>
            <a:r>
              <a:rPr kumimoji="1" lang="en-US" altLang="ja-JP" sz="1100" dirty="0">
                <a:latin typeface="BIZ UDPゴシック" panose="020B0400000000000000" pitchFamily="50" charset="-128"/>
                <a:ea typeface="BIZ UDPゴシック" panose="020B0400000000000000" pitchFamily="50" charset="-128"/>
              </a:rPr>
              <a:t>】</a:t>
            </a:r>
          </a:p>
          <a:p>
            <a:pPr algn="ctr"/>
            <a:r>
              <a:rPr kumimoji="1" lang="ja-JP" altLang="en-US" sz="1100" dirty="0">
                <a:latin typeface="BIZ UDPゴシック" panose="020B0400000000000000" pitchFamily="50" charset="-128"/>
                <a:ea typeface="BIZ UDPゴシック" panose="020B0400000000000000" pitchFamily="50" charset="-128"/>
              </a:rPr>
              <a:t>関西各地の観光需要の拡大</a:t>
            </a:r>
          </a:p>
        </p:txBody>
      </p:sp>
      <p:sp>
        <p:nvSpPr>
          <p:cNvPr id="44" name="テキスト ボックス 43"/>
          <p:cNvSpPr txBox="1"/>
          <p:nvPr/>
        </p:nvSpPr>
        <p:spPr>
          <a:xfrm>
            <a:off x="203399" y="493974"/>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110535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4"/>
            <a:ext cx="9759235" cy="270197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968574317"/>
              </p:ext>
            </p:extLst>
          </p:nvPr>
        </p:nvGraphicFramePr>
        <p:xfrm>
          <a:off x="179089" y="2192522"/>
          <a:ext cx="9759235" cy="23106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859784">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万博開催期間中、海外から</a:t>
                      </a:r>
                      <a:r>
                        <a:rPr kumimoji="1" lang="ja-JP" altLang="en-US" sz="1400" b="1" u="sng" dirty="0" err="1" smtClean="0">
                          <a:solidFill>
                            <a:schemeClr val="tx1"/>
                          </a:solidFill>
                          <a:effectLst/>
                          <a:latin typeface="BIZ UDPゴシック" panose="020B0400000000000000" pitchFamily="50" charset="-128"/>
                          <a:ea typeface="BIZ UDPゴシック" panose="020B0400000000000000" pitchFamily="50" charset="-128"/>
                        </a:rPr>
                        <a:t>招へい</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したアーティストが、地域に滞在し、交流を深めながら芸術作品制作を行う</a:t>
                      </a:r>
                      <a:b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b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「アーティスト・イン・レジデンス」の実施に対する財政支援 </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日本に滞在する海外アーティストの査証等の長期滞在手続きの簡素化 </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100" b="1" dirty="0" smtClean="0">
                        <a:solidFill>
                          <a:schemeClr val="tx1"/>
                        </a:solidFill>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大阪・関西万博に向け、関西や日本の文化を国内外に発信するなど、関西に移転する文化庁を中心に、国による文化振興プロジェクトの創設 </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万博来訪者が地域と交流し、文化的多様性の相互理解を促進するため、地域の文化芸術と万博を結び付けた取組みに</a:t>
                      </a:r>
                      <a:b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b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対する財政支援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4942379"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外務省、文部科学省、国土交通省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５</a:t>
            </a:r>
            <a:r>
              <a:rPr kumimoji="1" lang="en-US" altLang="ja-JP" b="1" dirty="0">
                <a:solidFill>
                  <a:prstClr val="white"/>
                </a:solidFill>
                <a:latin typeface="BIZ UDPゴシック" panose="020B0400000000000000" pitchFamily="50" charset="-128"/>
                <a:ea typeface="BIZ UDPゴシック" panose="020B0400000000000000" pitchFamily="50" charset="-128"/>
              </a:rPr>
              <a:t>(2) </a:t>
            </a:r>
            <a:r>
              <a:rPr kumimoji="1" lang="ja-JP" altLang="en-US" b="1" dirty="0">
                <a:solidFill>
                  <a:prstClr val="white"/>
                </a:solidFill>
                <a:latin typeface="BIZ UDPゴシック" panose="020B0400000000000000" pitchFamily="50" charset="-128"/>
                <a:ea typeface="BIZ UDPゴシック" panose="020B0400000000000000" pitchFamily="50" charset="-128"/>
              </a:rPr>
              <a:t>多様な文化・価値観の</a:t>
            </a:r>
            <a:r>
              <a:rPr kumimoji="1" lang="ja-JP" altLang="en-US" b="1" dirty="0">
                <a:solidFill>
                  <a:schemeClr val="bg1"/>
                </a:solidFill>
                <a:latin typeface="BIZ UDPゴシック" panose="020B0400000000000000" pitchFamily="50" charset="-128"/>
                <a:ea typeface="BIZ UDPゴシック" panose="020B0400000000000000" pitchFamily="50" charset="-128"/>
              </a:rPr>
              <a:t>融合</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　～文化的な国際交流と文化芸術振興</a:t>
            </a: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600" b="1" dirty="0">
                <a:solidFill>
                  <a:srgbClr val="FF0000"/>
                </a:solidFill>
                <a:latin typeface="BIZ UDPゴシック" panose="020B0400000000000000" pitchFamily="50" charset="-128"/>
                <a:ea typeface="BIZ UDPゴシック" panose="020B0400000000000000" pitchFamily="50" charset="-128"/>
              </a:rPr>
              <a:t>　</a:t>
            </a:r>
            <a:endParaRPr kumimoji="1" lang="ja-JP" altLang="en-US" sz="1400" b="1" dirty="0">
              <a:solidFill>
                <a:srgbClr val="FF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に訪れる、世界中の様々な国・地域の多様な文化・価値観を持つ人々を大阪・関西のみならず日本全国でおもてなしし、あらゆる場面で地域との相互交流を促進することで、異文化交流や新たな価値観の創出を図る。また、</a:t>
            </a:r>
            <a:r>
              <a:rPr lang="en-US" altLang="ja-JP" sz="1400" dirty="0">
                <a:latin typeface="BIZ UDPゴシック" panose="020B0400000000000000" pitchFamily="50" charset="-128"/>
                <a:ea typeface="BIZ UDPゴシック" panose="020B0400000000000000" pitchFamily="50" charset="-128"/>
              </a:rPr>
              <a:t>2022</a:t>
            </a:r>
            <a:r>
              <a:rPr lang="ja-JP" altLang="en-US" sz="1400" dirty="0">
                <a:latin typeface="BIZ UDPゴシック" panose="020B0400000000000000" pitchFamily="50" charset="-128"/>
                <a:ea typeface="BIZ UDPゴシック" panose="020B0400000000000000" pitchFamily="50" charset="-128"/>
              </a:rPr>
              <a:t>年度に文化庁が京都に移転し、名実ともに文化首都となる関西や日本の文化の魅力発信や文化交流により国内外の多様な文化・価値観の相互理解・融合を図る。</a:t>
            </a:r>
          </a:p>
        </p:txBody>
      </p:sp>
      <p:sp>
        <p:nvSpPr>
          <p:cNvPr id="26" name="テキスト ボックス 25"/>
          <p:cNvSpPr txBox="1"/>
          <p:nvPr/>
        </p:nvSpPr>
        <p:spPr>
          <a:xfrm>
            <a:off x="140620" y="5306554"/>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178167271"/>
              </p:ext>
            </p:extLst>
          </p:nvPr>
        </p:nvGraphicFramePr>
        <p:xfrm>
          <a:off x="159853" y="5671753"/>
          <a:ext cx="9288000" cy="82433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53633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b="1"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」の展開＜文科省＞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」の活用について国と府・市で調整中</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2566491"/>
                  </a:ext>
                </a:extLst>
              </a:tr>
            </a:tbl>
          </a:graphicData>
        </a:graphic>
      </p:graphicFrame>
    </p:spTree>
    <p:extLst>
      <p:ext uri="{BB962C8B-B14F-4D97-AF65-F5344CB8AC3E}">
        <p14:creationId xmlns:p14="http://schemas.microsoft.com/office/powerpoint/2010/main" val="11625472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99937186"/>
              </p:ext>
            </p:extLst>
          </p:nvPr>
        </p:nvGraphicFramePr>
        <p:xfrm>
          <a:off x="270310" y="1326156"/>
          <a:ext cx="9692706" cy="5306979"/>
        </p:xfrm>
        <a:graphic>
          <a:graphicData uri="http://schemas.openxmlformats.org/drawingml/2006/table">
            <a:tbl>
              <a:tblPr>
                <a:tableStyleId>{2D5ABB26-0587-4C30-8999-92F81FD0307C}</a:tableStyleId>
              </a:tblPr>
              <a:tblGrid>
                <a:gridCol w="3230902">
                  <a:extLst>
                    <a:ext uri="{9D8B030D-6E8A-4147-A177-3AD203B41FA5}">
                      <a16:colId xmlns:a16="http://schemas.microsoft.com/office/drawing/2014/main" val="901775203"/>
                    </a:ext>
                  </a:extLst>
                </a:gridCol>
                <a:gridCol w="3230902">
                  <a:extLst>
                    <a:ext uri="{9D8B030D-6E8A-4147-A177-3AD203B41FA5}">
                      <a16:colId xmlns:a16="http://schemas.microsoft.com/office/drawing/2014/main" val="2895380761"/>
                    </a:ext>
                  </a:extLst>
                </a:gridCol>
                <a:gridCol w="3230902">
                  <a:extLst>
                    <a:ext uri="{9D8B030D-6E8A-4147-A177-3AD203B41FA5}">
                      <a16:colId xmlns:a16="http://schemas.microsoft.com/office/drawing/2014/main" val="925580270"/>
                    </a:ext>
                  </a:extLst>
                </a:gridCol>
              </a:tblGrid>
              <a:tr h="5306979">
                <a:tc>
                  <a:txBody>
                    <a:bodyPr/>
                    <a:lstStyle/>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□異文化交流の現状・課題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a:latin typeface="BIZ UDPゴシック" panose="020B0400000000000000" pitchFamily="50" charset="-128"/>
                          <a:ea typeface="BIZ UDPゴシック" panose="020B0400000000000000" pitchFamily="50" charset="-128"/>
                        </a:rPr>
                        <a:t>・大阪・関西万博に訪れる世界中の様々な人々を</a:t>
                      </a:r>
                      <a:r>
                        <a:rPr lang="ja-JP" altLang="en-US" sz="1100" dirty="0" smtClean="0">
                          <a:latin typeface="BIZ UDPゴシック" panose="020B0400000000000000" pitchFamily="50" charset="-128"/>
                          <a:ea typeface="BIZ UDPゴシック" panose="020B0400000000000000" pitchFamily="50" charset="-128"/>
                        </a:rPr>
                        <a:t>日</a:t>
                      </a:r>
                      <a:endParaRPr lang="en-US" altLang="ja-JP" sz="110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本全国</a:t>
                      </a:r>
                      <a:r>
                        <a:rPr lang="ja-JP" altLang="en-US" sz="1100" dirty="0">
                          <a:latin typeface="BIZ UDPゴシック" panose="020B0400000000000000" pitchFamily="50" charset="-128"/>
                          <a:ea typeface="BIZ UDPゴシック" panose="020B0400000000000000" pitchFamily="50" charset="-128"/>
                        </a:rPr>
                        <a:t>でおもてなしし、あらゆる場面で地域との</a:t>
                      </a:r>
                      <a:r>
                        <a:rPr lang="ja-JP" altLang="en-US" sz="1100" dirty="0" smtClean="0">
                          <a:latin typeface="BIZ UDPゴシック" panose="020B0400000000000000" pitchFamily="50" charset="-128"/>
                          <a:ea typeface="BIZ UDPゴシック" panose="020B0400000000000000" pitchFamily="50" charset="-128"/>
                        </a:rPr>
                        <a:t>相</a:t>
                      </a:r>
                      <a:endParaRPr lang="en-US" altLang="ja-JP" sz="110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互</a:t>
                      </a:r>
                      <a:r>
                        <a:rPr lang="ja-JP" altLang="en-US" sz="1100" dirty="0">
                          <a:latin typeface="BIZ UDPゴシック" panose="020B0400000000000000" pitchFamily="50" charset="-128"/>
                          <a:ea typeface="BIZ UDPゴシック" panose="020B0400000000000000" pitchFamily="50" charset="-128"/>
                        </a:rPr>
                        <a:t>交流を促進することで、異文化交流や新たな</a:t>
                      </a:r>
                      <a:r>
                        <a:rPr lang="ja-JP" altLang="en-US" sz="1100" dirty="0" smtClean="0">
                          <a:latin typeface="BIZ UDPゴシック" panose="020B0400000000000000" pitchFamily="50" charset="-128"/>
                          <a:ea typeface="BIZ UDPゴシック" panose="020B0400000000000000" pitchFamily="50" charset="-128"/>
                        </a:rPr>
                        <a:t>価</a:t>
                      </a:r>
                      <a:endParaRPr lang="en-US" altLang="ja-JP" sz="110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値</a:t>
                      </a:r>
                      <a:r>
                        <a:rPr lang="ja-JP" altLang="en-US" sz="1100" dirty="0">
                          <a:latin typeface="BIZ UDPゴシック" panose="020B0400000000000000" pitchFamily="50" charset="-128"/>
                          <a:ea typeface="BIZ UDPゴシック" panose="020B0400000000000000" pitchFamily="50" charset="-128"/>
                        </a:rPr>
                        <a:t>観の創出を図る機会とするため、来阪外国人</a:t>
                      </a:r>
                      <a:r>
                        <a:rPr lang="ja-JP" altLang="en-US" sz="1100" dirty="0" smtClean="0">
                          <a:latin typeface="BIZ UDPゴシック" panose="020B0400000000000000" pitchFamily="50" charset="-128"/>
                          <a:ea typeface="BIZ UDPゴシック" panose="020B0400000000000000" pitchFamily="50" charset="-128"/>
                        </a:rPr>
                        <a:t>等</a:t>
                      </a:r>
                      <a:endParaRPr lang="en-US" altLang="ja-JP" sz="110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と</a:t>
                      </a:r>
                      <a:r>
                        <a:rPr lang="ja-JP" altLang="en-US" sz="1100" dirty="0">
                          <a:latin typeface="BIZ UDPゴシック" panose="020B0400000000000000" pitchFamily="50" charset="-128"/>
                          <a:ea typeface="BIZ UDPゴシック" panose="020B0400000000000000" pitchFamily="50" charset="-128"/>
                        </a:rPr>
                        <a:t>地域との「人とのつながり」を創出する取組み</a:t>
                      </a:r>
                      <a:r>
                        <a:rPr lang="ja-JP" altLang="en-US" sz="1100" dirty="0" smtClean="0">
                          <a:latin typeface="BIZ UDPゴシック" panose="020B0400000000000000" pitchFamily="50" charset="-128"/>
                          <a:ea typeface="BIZ UDPゴシック" panose="020B0400000000000000" pitchFamily="50" charset="-128"/>
                        </a:rPr>
                        <a:t>が</a:t>
                      </a:r>
                      <a:endParaRPr lang="en-US" altLang="ja-JP" sz="110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dirty="0" smtClean="0">
                          <a:latin typeface="BIZ UDPゴシック" panose="020B0400000000000000" pitchFamily="50" charset="-128"/>
                          <a:ea typeface="BIZ UDPゴシック" panose="020B0400000000000000" pitchFamily="50" charset="-128"/>
                        </a:rPr>
                        <a:t>必要</a:t>
                      </a:r>
                      <a:endParaRPr lang="ja-JP" altLang="en-US" sz="1100" dirty="0">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lang="en-US" altLang="ja-JP" sz="1100" b="0" dirty="0">
                        <a:solidFill>
                          <a:prstClr val="black"/>
                        </a:solidFill>
                        <a:latin typeface="BIZ UDPゴシック" panose="020B0400000000000000" pitchFamily="50" charset="-128"/>
                        <a:ea typeface="BIZ UDPゴシック" panose="020B0400000000000000" pitchFamily="50" charset="-128"/>
                      </a:endParaRPr>
                    </a:p>
                    <a:p>
                      <a:pPr marL="185738" indent="-185738" defTabSz="443194">
                        <a:lnSpc>
                          <a:spcPct val="100000"/>
                        </a:lnSpc>
                        <a:spcBef>
                          <a:spcPts val="0"/>
                        </a:spcBef>
                        <a:spcAft>
                          <a:spcPts val="0"/>
                        </a:spcAft>
                        <a:defRPr/>
                      </a:pPr>
                      <a:r>
                        <a:rPr lang="ja-JP" altLang="en-US" sz="1300" b="1" dirty="0">
                          <a:solidFill>
                            <a:prstClr val="black"/>
                          </a:solidFill>
                          <a:latin typeface="BIZ UDPゴシック" panose="020B0400000000000000" pitchFamily="50" charset="-128"/>
                          <a:ea typeface="BIZ UDPゴシック" panose="020B0400000000000000" pitchFamily="50" charset="-128"/>
                        </a:rPr>
                        <a:t>□関西の文化力向上の現状・課題</a:t>
                      </a:r>
                    </a:p>
                    <a:p>
                      <a:pPr marL="0" indent="0" defTabSz="443194">
                        <a:lnSpc>
                          <a:spcPct val="100000"/>
                        </a:lnSpc>
                        <a:spcBef>
                          <a:spcPts val="0"/>
                        </a:spcBef>
                        <a:spcAft>
                          <a:spcPts val="0"/>
                        </a:spcAft>
                        <a:defRPr/>
                      </a:pPr>
                      <a:endParaRPr lang="ja-JP" altLang="en-US" sz="400" b="1" dirty="0">
                        <a:solidFill>
                          <a:prstClr val="black"/>
                        </a:solidFill>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lang="ja-JP" altLang="en-US" sz="1100" b="0" dirty="0">
                          <a:latin typeface="BIZ UDPゴシック" panose="020B0400000000000000" pitchFamily="50" charset="-128"/>
                          <a:ea typeface="BIZ UDPゴシック" panose="020B0400000000000000" pitchFamily="50" charset="-128"/>
                        </a:rPr>
                        <a:t>・</a:t>
                      </a:r>
                      <a:r>
                        <a:rPr kumimoji="1" lang="en-US" altLang="ja-JP" sz="1100" b="0" dirty="0">
                          <a:latin typeface="BIZ UDPゴシック" panose="020B0400000000000000" pitchFamily="50" charset="-128"/>
                          <a:ea typeface="BIZ UDPゴシック" panose="020B0400000000000000" pitchFamily="50" charset="-128"/>
                        </a:rPr>
                        <a:t>2022</a:t>
                      </a:r>
                      <a:r>
                        <a:rPr kumimoji="1" lang="ja-JP" altLang="en-US" sz="1100" b="0" dirty="0">
                          <a:latin typeface="BIZ UDPゴシック" panose="020B0400000000000000" pitchFamily="50" charset="-128"/>
                          <a:ea typeface="BIZ UDPゴシック" panose="020B0400000000000000" pitchFamily="50" charset="-128"/>
                        </a:rPr>
                        <a:t>年度に文化庁が移転し、名実ともに</a:t>
                      </a:r>
                      <a:r>
                        <a:rPr kumimoji="1" lang="ja-JP" altLang="en-US" sz="1100" b="0" dirty="0" smtClean="0">
                          <a:latin typeface="BIZ UDPゴシック" panose="020B0400000000000000" pitchFamily="50" charset="-128"/>
                          <a:ea typeface="BIZ UDPゴシック" panose="020B0400000000000000" pitchFamily="50" charset="-128"/>
                        </a:rPr>
                        <a:t>文化首</a:t>
                      </a:r>
                      <a:endParaRPr kumimoji="1" lang="en-US" altLang="ja-JP" sz="1100" b="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kumimoji="1" lang="ja-JP" altLang="en-US" sz="1100" b="0" dirty="0" smtClean="0">
                          <a:latin typeface="BIZ UDPゴシック" panose="020B0400000000000000" pitchFamily="50" charset="-128"/>
                          <a:ea typeface="BIZ UDPゴシック" panose="020B0400000000000000" pitchFamily="50" charset="-128"/>
                        </a:rPr>
                        <a:t>都</a:t>
                      </a:r>
                      <a:r>
                        <a:rPr kumimoji="1" lang="ja-JP" altLang="en-US" sz="1100" b="0" dirty="0">
                          <a:latin typeface="BIZ UDPゴシック" panose="020B0400000000000000" pitchFamily="50" charset="-128"/>
                          <a:ea typeface="BIZ UDPゴシック" panose="020B0400000000000000" pitchFamily="50" charset="-128"/>
                        </a:rPr>
                        <a:t>となる関西や日本の文化の魅力発信や文化</a:t>
                      </a:r>
                      <a:r>
                        <a:rPr kumimoji="1" lang="ja-JP" altLang="en-US" sz="1100" b="0" dirty="0" smtClean="0">
                          <a:latin typeface="BIZ UDPゴシック" panose="020B0400000000000000" pitchFamily="50" charset="-128"/>
                          <a:ea typeface="BIZ UDPゴシック" panose="020B0400000000000000" pitchFamily="50" charset="-128"/>
                        </a:rPr>
                        <a:t>交流</a:t>
                      </a:r>
                      <a:endParaRPr kumimoji="1" lang="en-US" altLang="ja-JP" sz="1100" b="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kumimoji="1" lang="ja-JP" altLang="en-US" sz="1100" b="0" dirty="0" smtClean="0">
                          <a:latin typeface="BIZ UDPゴシック" panose="020B0400000000000000" pitchFamily="50" charset="-128"/>
                          <a:ea typeface="BIZ UDPゴシック" panose="020B0400000000000000" pitchFamily="50" charset="-128"/>
                        </a:rPr>
                        <a:t>に</a:t>
                      </a:r>
                      <a:r>
                        <a:rPr kumimoji="1" lang="ja-JP" altLang="en-US" sz="1100" b="0" dirty="0">
                          <a:latin typeface="BIZ UDPゴシック" panose="020B0400000000000000" pitchFamily="50" charset="-128"/>
                          <a:ea typeface="BIZ UDPゴシック" panose="020B0400000000000000" pitchFamily="50" charset="-128"/>
                        </a:rPr>
                        <a:t>より、国内外の多様な文化・価値観の相互理解</a:t>
                      </a:r>
                      <a:r>
                        <a:rPr kumimoji="1" lang="ja-JP" altLang="en-US" sz="1100" b="0" dirty="0" smtClean="0">
                          <a:latin typeface="BIZ UDPゴシック" panose="020B0400000000000000" pitchFamily="50" charset="-128"/>
                          <a:ea typeface="BIZ UDPゴシック" panose="020B0400000000000000" pitchFamily="50" charset="-128"/>
                        </a:rPr>
                        <a:t>・</a:t>
                      </a:r>
                      <a:endParaRPr kumimoji="1" lang="en-US" altLang="ja-JP" sz="1100" b="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kumimoji="1" lang="ja-JP" altLang="en-US" sz="1100" b="0" dirty="0" smtClean="0">
                          <a:latin typeface="BIZ UDPゴシック" panose="020B0400000000000000" pitchFamily="50" charset="-128"/>
                          <a:ea typeface="BIZ UDPゴシック" panose="020B0400000000000000" pitchFamily="50" charset="-128"/>
                        </a:rPr>
                        <a:t>融合</a:t>
                      </a:r>
                      <a:r>
                        <a:rPr kumimoji="1" lang="ja-JP" altLang="en-US" sz="1100" b="0" dirty="0">
                          <a:latin typeface="BIZ UDPゴシック" panose="020B0400000000000000" pitchFamily="50" charset="-128"/>
                          <a:ea typeface="BIZ UDPゴシック" panose="020B0400000000000000" pitchFamily="50" charset="-128"/>
                        </a:rPr>
                        <a:t>を図るため、万博に向け関西の文化力を</a:t>
                      </a:r>
                      <a:r>
                        <a:rPr kumimoji="1" lang="ja-JP" altLang="en-US" sz="1100" b="0" dirty="0" smtClean="0">
                          <a:latin typeface="BIZ UDPゴシック" panose="020B0400000000000000" pitchFamily="50" charset="-128"/>
                          <a:ea typeface="BIZ UDPゴシック" panose="020B0400000000000000" pitchFamily="50" charset="-128"/>
                        </a:rPr>
                        <a:t>より</a:t>
                      </a:r>
                      <a:endParaRPr kumimoji="1" lang="en-US" altLang="ja-JP" sz="1100" b="0" dirty="0" smtClean="0">
                        <a:latin typeface="BIZ UDPゴシック" panose="020B0400000000000000" pitchFamily="50" charset="-128"/>
                        <a:ea typeface="BIZ UDPゴシック" panose="020B0400000000000000" pitchFamily="50" charset="-128"/>
                      </a:endParaRPr>
                    </a:p>
                    <a:p>
                      <a:pPr marL="72000" indent="-85725">
                        <a:lnSpc>
                          <a:spcPct val="100000"/>
                        </a:lnSpc>
                        <a:spcBef>
                          <a:spcPts val="0"/>
                        </a:spcBef>
                        <a:spcAft>
                          <a:spcPts val="0"/>
                        </a:spcAft>
                        <a:defRPr/>
                      </a:pPr>
                      <a:r>
                        <a:rPr kumimoji="1" lang="ja-JP" altLang="en-US" sz="1100" b="0" dirty="0" smtClean="0">
                          <a:latin typeface="BIZ UDPゴシック" panose="020B0400000000000000" pitchFamily="50" charset="-128"/>
                          <a:ea typeface="BIZ UDPゴシック" panose="020B0400000000000000" pitchFamily="50" charset="-128"/>
                        </a:rPr>
                        <a:t>一層</a:t>
                      </a:r>
                      <a:r>
                        <a:rPr kumimoji="1" lang="ja-JP" altLang="en-US" sz="1100" b="0" dirty="0">
                          <a:latin typeface="BIZ UDPゴシック" panose="020B0400000000000000" pitchFamily="50" charset="-128"/>
                          <a:ea typeface="BIZ UDPゴシック" panose="020B0400000000000000" pitchFamily="50" charset="-128"/>
                        </a:rPr>
                        <a:t>向上させる必要</a:t>
                      </a:r>
                      <a:endParaRPr lang="en-US" altLang="ja-JP" sz="1100" b="0" dirty="0">
                        <a:solidFill>
                          <a:prstClr val="black"/>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□万博を</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訪れた</a:t>
                      </a: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外国人等と</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185738" marR="0" lvl="0" indent="-185738" algn="l" defTabSz="959937"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関西各地域との異文化交流促進</a:t>
                      </a:r>
                      <a:endParaRPr kumimoji="1" lang="en-US" altLang="ja-JP" sz="13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・海外アーティストが関西各地に滞在し、交流を</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深</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めながら</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芸術作品を制作</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・海外アーティストの査証等の長期滞在手続きの</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簡</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素化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実施</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（例：</a:t>
                      </a:r>
                      <a:r>
                        <a:rPr kumimoji="1" lang="ja-JP" altLang="en-US" sz="110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招へい</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自治体の推薦による手続</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簡素化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等）</a:t>
                      </a: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・国の文化振興プロジェクトにおいて国と地方が</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85725" marR="0" lvl="0" indent="-85725"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内外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へ文化芸術の魅力を発信</a:t>
                      </a: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185738" indent="-185738">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□世界の人々があこがれる</a:t>
                      </a:r>
                    </a:p>
                    <a:p>
                      <a:pPr marL="85725" indent="-85725">
                        <a:lnSpc>
                          <a:spcPct val="100000"/>
                        </a:lnSpc>
                        <a:spcBef>
                          <a:spcPts val="0"/>
                        </a:spcBef>
                        <a:spcAft>
                          <a:spcPts val="0"/>
                        </a:spcAft>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　「新時代の文化・観光首都」関西</a:t>
                      </a:r>
                    </a:p>
                    <a:p>
                      <a:pPr marL="0" indent="0">
                        <a:lnSpc>
                          <a:spcPct val="100000"/>
                        </a:lnSpc>
                        <a:spcBef>
                          <a:spcPts val="0"/>
                        </a:spcBef>
                        <a:spcAft>
                          <a:spcPts val="0"/>
                        </a:spcAft>
                      </a:pPr>
                      <a:endParaRPr kumimoji="1" lang="ja-JP" altLang="en-US" sz="400" b="1" dirty="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・より多くの海外アーティストが関西に滞在し、</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交流</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を</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深めながら芸術作品を制作する取組みの拡大</a:t>
                      </a:r>
                    </a:p>
                    <a:p>
                      <a:pPr marL="85725" indent="-85725">
                        <a:lnSpc>
                          <a:spcPct val="100000"/>
                        </a:lnSpc>
                        <a:spcBef>
                          <a:spcPts val="0"/>
                        </a:spcBef>
                        <a:spcAft>
                          <a:spcPts val="0"/>
                        </a:spcAf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・国の文化振興プロジェクトでの国と地方による</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関</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西</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・日本の文化芸術振興の取組の拡大による</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文化</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5725" indent="-85725">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力</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向上</a:t>
                      </a:r>
                    </a:p>
                    <a:p>
                      <a:pPr marL="0" indent="0">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72000" marR="72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94" name="グループ化 93">
            <a:extLst>
              <a:ext uri="{FF2B5EF4-FFF2-40B4-BE49-F238E27FC236}">
                <a16:creationId xmlns:a16="http://schemas.microsoft.com/office/drawing/2014/main" id="{B1406B80-BB7A-4E81-A06D-8F4FC87D64EF}"/>
              </a:ext>
            </a:extLst>
          </p:cNvPr>
          <p:cNvGrpSpPr/>
          <p:nvPr/>
        </p:nvGrpSpPr>
        <p:grpSpPr>
          <a:xfrm>
            <a:off x="270313" y="1112348"/>
            <a:ext cx="9692704" cy="381120"/>
            <a:chOff x="407938" y="886368"/>
            <a:chExt cx="6821672" cy="340159"/>
          </a:xfrm>
          <a:solidFill>
            <a:srgbClr val="953735"/>
          </a:solidFill>
        </p:grpSpPr>
        <p:sp>
          <p:nvSpPr>
            <p:cNvPr id="9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9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9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b="0"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32" name="図 31">
            <a:extLst>
              <a:ext uri="{FF2B5EF4-FFF2-40B4-BE49-F238E27FC236}">
                <a16:creationId xmlns:a16="http://schemas.microsoft.com/office/drawing/2014/main" id="{D88E0CD4-8B99-468E-9DB1-1131BC1E64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732" y="3589664"/>
            <a:ext cx="1729457" cy="1280149"/>
          </a:xfrm>
          <a:prstGeom prst="rect">
            <a:avLst/>
          </a:prstGeom>
          <a:noFill/>
          <a:ln>
            <a:noFill/>
          </a:ln>
        </p:spPr>
      </p:pic>
      <p:pic>
        <p:nvPicPr>
          <p:cNvPr id="39" name="図 38">
            <a:extLst>
              <a:ext uri="{FF2B5EF4-FFF2-40B4-BE49-F238E27FC236}">
                <a16:creationId xmlns:a16="http://schemas.microsoft.com/office/drawing/2014/main" id="{1F60B49F-B9C3-47B7-B75E-5F33B290295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8732" y="5163732"/>
            <a:ext cx="1729457" cy="1147248"/>
          </a:xfrm>
          <a:prstGeom prst="rect">
            <a:avLst/>
          </a:prstGeom>
          <a:noFill/>
          <a:ln>
            <a:noFill/>
          </a:ln>
        </p:spPr>
      </p:pic>
      <p:sp>
        <p:nvSpPr>
          <p:cNvPr id="40" name="正方形/長方形 39"/>
          <p:cNvSpPr/>
          <p:nvPr/>
        </p:nvSpPr>
        <p:spPr>
          <a:xfrm>
            <a:off x="4330375" y="4858530"/>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4261329" y="6289234"/>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▲日本博展開プロジェクト</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2" name="Picture 4" descr="C:\Users\s-yamaki30\Desktop\舞鶴photo\Tour_Talk\tour72\2H8A8318-8.jpg">
            <a:extLst>
              <a:ext uri="{FF2B5EF4-FFF2-40B4-BE49-F238E27FC236}">
                <a16:creationId xmlns:a16="http://schemas.microsoft.com/office/drawing/2014/main" id="{350DCAC9-BCCD-4EF2-B4E7-96269EB420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1068" y="5032840"/>
            <a:ext cx="1844261" cy="122950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C:\Users\s-yamaki30\Desktop\舞鶴photo\AO\AO72\2H8A8288-3.jpg">
            <a:extLst>
              <a:ext uri="{FF2B5EF4-FFF2-40B4-BE49-F238E27FC236}">
                <a16:creationId xmlns:a16="http://schemas.microsoft.com/office/drawing/2014/main" id="{EE5A9594-7BD1-48F1-B568-1EBCA402CF3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5596" y="3477276"/>
            <a:ext cx="1919908" cy="1279938"/>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p:cNvSpPr/>
          <p:nvPr/>
        </p:nvSpPr>
        <p:spPr>
          <a:xfrm>
            <a:off x="7431068" y="4736008"/>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7508791" y="6262349"/>
            <a:ext cx="1844261" cy="267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▲アーティスト・イン・レジデンス</a:t>
            </a:r>
            <a:endParaRPr lang="en-US" altLang="ja-JP" sz="9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53</a:t>
            </a:fld>
            <a:endParaRPr kumimoji="1" lang="ja-JP" altLang="en-US" dirty="0"/>
          </a:p>
        </p:txBody>
      </p:sp>
      <p:sp>
        <p:nvSpPr>
          <p:cNvPr id="19" name="テキスト ボックス 18"/>
          <p:cNvSpPr txBox="1"/>
          <p:nvPr/>
        </p:nvSpPr>
        <p:spPr>
          <a:xfrm>
            <a:off x="59408" y="773793"/>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3531248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54</a:t>
            </a:fld>
            <a:endParaRPr kumimoji="1" lang="ja-JP" altLang="en-US" dirty="0"/>
          </a:p>
        </p:txBody>
      </p:sp>
    </p:spTree>
    <p:extLst>
      <p:ext uri="{BB962C8B-B14F-4D97-AF65-F5344CB8AC3E}">
        <p14:creationId xmlns:p14="http://schemas.microsoft.com/office/powerpoint/2010/main" val="70902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gray">
          <a:xfrm>
            <a:off x="702312" y="2555656"/>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r>
              <a:rPr lang="ja-JP" altLang="en-US" sz="4000" dirty="0">
                <a:latin typeface="BIZ UDPゴシック" panose="020B0400000000000000" pitchFamily="50" charset="-128"/>
                <a:ea typeface="BIZ UDPゴシック" panose="020B0400000000000000" pitchFamily="50" charset="-128"/>
              </a:rPr>
              <a:t>６　来訪者の受入環境の整備</a:t>
            </a:r>
            <a:endParaRPr lang="ja-JP" altLang="en-US" sz="2800" dirty="0">
              <a:latin typeface="BIZ UDPゴシック" panose="020B0400000000000000" pitchFamily="50" charset="-128"/>
              <a:ea typeface="BIZ UDPゴシック" panose="020B0400000000000000" pitchFamily="50" charset="-128"/>
            </a:endParaRPr>
          </a:p>
        </p:txBody>
      </p:sp>
      <p:sp>
        <p:nvSpPr>
          <p:cNvPr id="7"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55</a:t>
            </a:fld>
            <a:endParaRPr kumimoji="1" lang="ja-JP" altLang="en-US" dirty="0"/>
          </a:p>
        </p:txBody>
      </p:sp>
      <p:sp>
        <p:nvSpPr>
          <p:cNvPr id="6" name="テキスト ボックス 5"/>
          <p:cNvSpPr txBox="1"/>
          <p:nvPr/>
        </p:nvSpPr>
        <p:spPr>
          <a:xfrm>
            <a:off x="993422" y="4054288"/>
            <a:ext cx="7609685" cy="2108269"/>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項目</a:t>
            </a:r>
            <a:r>
              <a:rPr kumimoji="1"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（１）</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ユニバーサルデザインタクシー</a:t>
            </a:r>
          </a:p>
          <a:p>
            <a:pPr lvl="0" indent="271463">
              <a:defRPr/>
            </a:pPr>
            <a:r>
              <a:rPr kumimoji="1" lang="ja-JP" altLang="en-US" sz="1500" dirty="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500" dirty="0">
                <a:solidFill>
                  <a:prstClr val="black"/>
                </a:solidFill>
                <a:latin typeface="BIZ UDPゴシック" panose="020B0400000000000000" pitchFamily="50" charset="-128"/>
                <a:ea typeface="BIZ UDPゴシック" panose="020B0400000000000000" pitchFamily="50" charset="-128"/>
              </a:rPr>
              <a:t>　ユニバーサルデザイン（ＵＤ）タクシーの普及拡大</a:t>
            </a:r>
          </a:p>
          <a:p>
            <a:pPr lvl="0" indent="271463">
              <a:spcBef>
                <a:spcPts val="600"/>
              </a:spcBef>
              <a:defRPr/>
            </a:pPr>
            <a:r>
              <a:rPr kumimoji="1" lang="ja-JP" altLang="en-US" sz="1500" dirty="0" smtClean="0">
                <a:solidFill>
                  <a:prstClr val="black"/>
                </a:solidFill>
                <a:latin typeface="BIZ UDPゴシック" panose="020B0400000000000000" pitchFamily="50" charset="-128"/>
                <a:ea typeface="BIZ UDPゴシック" panose="020B0400000000000000" pitchFamily="50" charset="-128"/>
              </a:rPr>
              <a:t>（２）</a:t>
            </a:r>
            <a:r>
              <a:rPr kumimoji="1" lang="ja-JP" altLang="en-US" sz="1500" dirty="0">
                <a:solidFill>
                  <a:prstClr val="black"/>
                </a:solidFill>
                <a:latin typeface="BIZ UDPゴシック" panose="020B0400000000000000" pitchFamily="50" charset="-128"/>
                <a:ea typeface="BIZ UDPゴシック" panose="020B0400000000000000" pitchFamily="50" charset="-128"/>
              </a:rPr>
              <a:t>　空港運用の強化</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　関西国際空港運用の強化</a:t>
            </a:r>
            <a:endParaRPr kumimoji="1" lang="en-US" altLang="ja-JP" sz="1500" dirty="0" smtClean="0">
              <a:latin typeface="BIZ UDPゴシック" panose="020B0400000000000000" pitchFamily="50" charset="-128"/>
              <a:ea typeface="BIZ UDPゴシック" panose="020B0400000000000000" pitchFamily="50" charset="-128"/>
            </a:endParaRPr>
          </a:p>
          <a:p>
            <a:pPr indent="271463">
              <a:spcBef>
                <a:spcPts val="600"/>
              </a:spcBef>
              <a:defRPr/>
            </a:pP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３</a:t>
            </a:r>
            <a:r>
              <a:rPr kumimoji="1" lang="ja-JP" altLang="en-US" sz="1500" dirty="0" smtClean="0">
                <a:latin typeface="BIZ UDPゴシック" panose="020B0400000000000000" pitchFamily="50" charset="-128"/>
                <a:ea typeface="BIZ UDPゴシック" panose="020B0400000000000000" pitchFamily="50" charset="-128"/>
              </a:rPr>
              <a:t>）</a:t>
            </a:r>
            <a:r>
              <a:rPr kumimoji="1" lang="ja-JP" altLang="en-US" sz="1500" dirty="0">
                <a:latin typeface="BIZ UDPゴシック" panose="020B0400000000000000" pitchFamily="50" charset="-128"/>
                <a:ea typeface="BIZ UDPゴシック" panose="020B0400000000000000" pitchFamily="50" charset="-128"/>
              </a:rPr>
              <a:t>　食の多様性に配慮した環境整備</a:t>
            </a: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食の多様性に対応した環境整備</a:t>
            </a:r>
          </a:p>
          <a:p>
            <a:pPr lvl="0" indent="271463">
              <a:defRPr/>
            </a:pPr>
            <a:endParaRPr kumimoji="1" lang="ja-JP" altLang="en-US" sz="1500" dirty="0">
              <a:solidFill>
                <a:srgbClr val="00B050"/>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40325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5"/>
            <a:ext cx="9759235" cy="104400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lvl="0" indent="-180975" defTabSz="959937">
              <a:defRPr/>
            </a:pPr>
            <a:r>
              <a:rPr kumimoji="1" lang="ja-JP" altLang="en-US" sz="1400" b="1" dirty="0" smtClean="0">
                <a:solidFill>
                  <a:prstClr val="black"/>
                </a:solidFill>
              </a:rPr>
              <a:t>▷</a:t>
            </a:r>
            <a:r>
              <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タクシー</a:t>
            </a:r>
            <a:r>
              <a:rPr kumimoji="1" lang="ja-JP" altLang="en-US" sz="1400" b="1" u="sng" dirty="0">
                <a:solidFill>
                  <a:prstClr val="black"/>
                </a:solidFill>
                <a:latin typeface="BIZ UDPゴシック" panose="020B0400000000000000" pitchFamily="50" charset="-128"/>
                <a:ea typeface="BIZ UDPゴシック" panose="020B0400000000000000" pitchFamily="50" charset="-128"/>
              </a:rPr>
              <a:t>を導入するタクシー事業者への支援の拡大</a:t>
            </a:r>
            <a:r>
              <a:rPr kumimoji="1" lang="ja-JP" altLang="en-US" sz="1400" b="1" dirty="0">
                <a:solidFill>
                  <a:prstClr val="black"/>
                </a:solidFill>
                <a:latin typeface="BIZ UDPゴシック" panose="020B0400000000000000" pitchFamily="50" charset="-128"/>
                <a:ea typeface="BIZ UDPゴシック" panose="020B0400000000000000" pitchFamily="50" charset="-128"/>
              </a:rPr>
              <a:t>　</a:t>
            </a:r>
            <a:r>
              <a:rPr kumimoji="1" lang="ja-JP" altLang="en-US" sz="900" dirty="0">
                <a:solidFill>
                  <a:prstClr val="black"/>
                </a:solidFill>
                <a:latin typeface="游ゴシック" panose="020B0400000000000000" pitchFamily="50" charset="-128"/>
              </a:rPr>
              <a:t>＜府・市＞</a:t>
            </a:r>
          </a:p>
          <a:p>
            <a:pPr marL="180975" lvl="0" indent="-180975" defTabSz="959937">
              <a:defRPr/>
            </a:pPr>
            <a:endParaRPr kumimoji="1" lang="ja-JP" altLang="en-US" sz="800" dirty="0">
              <a:solidFill>
                <a:prstClr val="black"/>
              </a:solidFill>
              <a:latin typeface="游ゴシック" panose="020B0400000000000000" pitchFamily="50" charset="-128"/>
            </a:endParaRPr>
          </a:p>
        </p:txBody>
      </p:sp>
      <p:sp>
        <p:nvSpPr>
          <p:cNvPr id="12" name="テキスト ボックス 11"/>
          <p:cNvSpPr txBox="1"/>
          <p:nvPr/>
        </p:nvSpPr>
        <p:spPr>
          <a:xfrm>
            <a:off x="159853" y="1523170"/>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smtClean="0">
                <a:latin typeface="メイリオ" panose="020B0604030504040204" pitchFamily="50" charset="-128"/>
                <a:ea typeface="メイリオ" panose="020B0604030504040204" pitchFamily="50" charset="-128"/>
              </a:rPr>
              <a:t>国土</a:t>
            </a:r>
            <a:r>
              <a:rPr kumimoji="1" lang="zh-CN" altLang="en-US" sz="1100" dirty="0">
                <a:latin typeface="メイリオ" panose="020B0604030504040204" pitchFamily="50" charset="-128"/>
                <a:ea typeface="メイリオ" panose="020B0604030504040204" pitchFamily="50" charset="-128"/>
              </a:rPr>
              <a:t>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６（１）　ユニバーサルデザイン（ＵＤ）タクシーの普及</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促進</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首都圏では、東京オリンピック・パラリンピックを契機に、ユニバーサルデザインタクシーの普及が大きく前進。大阪においても、誰もが利用しやすいユニバーサルデザインタクシーの導入率を、万博</a:t>
            </a:r>
            <a:r>
              <a:rPr lang="ja-JP" altLang="en-US" sz="1400" dirty="0" smtClean="0">
                <a:latin typeface="BIZ UDPゴシック" panose="020B0400000000000000" pitchFamily="50" charset="-128"/>
                <a:ea typeface="BIZ UDPゴシック" panose="020B0400000000000000" pitchFamily="50" charset="-128"/>
              </a:rPr>
              <a:t>開催時までに</a:t>
            </a:r>
            <a:r>
              <a:rPr lang="en-US" altLang="ja-JP" sz="1400" dirty="0">
                <a:latin typeface="BIZ UDPゴシック" panose="020B0400000000000000" pitchFamily="50" charset="-128"/>
                <a:ea typeface="BIZ UDPゴシック" panose="020B0400000000000000" pitchFamily="50" charset="-128"/>
              </a:rPr>
              <a:t>25</a:t>
            </a:r>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の達成を</a:t>
            </a:r>
            <a:r>
              <a:rPr lang="ja-JP" altLang="en-US" sz="1400" dirty="0">
                <a:latin typeface="BIZ UDPゴシック" panose="020B0400000000000000" pitchFamily="50" charset="-128"/>
                <a:ea typeface="BIZ UDPゴシック" panose="020B0400000000000000" pitchFamily="50" charset="-128"/>
              </a:rPr>
              <a:t>めざし、普及促進を図る。</a:t>
            </a:r>
          </a:p>
        </p:txBody>
      </p:sp>
      <p:sp>
        <p:nvSpPr>
          <p:cNvPr id="26" name="テキスト ボックス 25"/>
          <p:cNvSpPr txBox="1"/>
          <p:nvPr/>
        </p:nvSpPr>
        <p:spPr>
          <a:xfrm>
            <a:off x="140620" y="3645553"/>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4270825805"/>
              </p:ext>
            </p:extLst>
          </p:nvPr>
        </p:nvGraphicFramePr>
        <p:xfrm>
          <a:off x="140620" y="4042050"/>
          <a:ext cx="9288000" cy="1254960"/>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3733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国「アクションプラン</a:t>
                      </a:r>
                      <a:r>
                        <a:rPr lang="en-US" altLang="ja-JP" sz="1200" b="1" u="none" dirty="0" smtClean="0">
                          <a:solidFill>
                            <a:schemeClr val="tx1"/>
                          </a:solidFill>
                          <a:latin typeface="+mn-ea"/>
                        </a:rPr>
                        <a:t>Ver.3</a:t>
                      </a:r>
                      <a:r>
                        <a:rPr lang="ja-JP" altLang="en-US" sz="1200" b="1" u="none" dirty="0" smtClean="0">
                          <a:solidFill>
                            <a:schemeClr val="tx1"/>
                          </a:solidFill>
                          <a:latin typeface="+mn-ea"/>
                        </a:rPr>
                        <a:t>」の</a:t>
                      </a:r>
                      <a:endParaRPr lang="en-US" altLang="ja-JP" sz="1200" b="1" u="none"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u="none" dirty="0" smtClean="0">
                          <a:solidFill>
                            <a:schemeClr val="tx1"/>
                          </a:solidFill>
                          <a:latin typeface="+mn-ea"/>
                        </a:rPr>
                        <a:t>記載内容</a:t>
                      </a:r>
                      <a:endParaRPr kumimoji="1" lang="ja-JP" altLang="en-US" sz="1200" u="none"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87313" algn="l" defTabSz="959937"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※2022</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年度　大阪府内で</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277</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台を補助</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87313" algn="l" defTabSz="959937"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（国による補助（内示）：計</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190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台、府による補助：計</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87</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台（府市による補助</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77</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台含む））</a:t>
                      </a: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373358">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（府）必要な財政支援等について国と引き続き協議を継続。</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144000" marB="72000">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1873784"/>
                  </a:ext>
                </a:extLst>
              </a:tr>
            </a:tbl>
          </a:graphicData>
        </a:graphic>
      </p:graphicFrame>
    </p:spTree>
    <p:extLst>
      <p:ext uri="{BB962C8B-B14F-4D97-AF65-F5344CB8AC3E}">
        <p14:creationId xmlns:p14="http://schemas.microsoft.com/office/powerpoint/2010/main" val="8129740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57</a:t>
            </a:fld>
            <a:endParaRPr kumimoji="1" lang="ja-JP" altLang="en-US" dirty="0"/>
          </a:p>
        </p:txBody>
      </p:sp>
      <p:sp>
        <p:nvSpPr>
          <p:cNvPr id="32" name="テキスト ボックス 31"/>
          <p:cNvSpPr txBox="1"/>
          <p:nvPr/>
        </p:nvSpPr>
        <p:spPr>
          <a:xfrm>
            <a:off x="203399" y="658996"/>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7" name="表 16">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812319871"/>
              </p:ext>
            </p:extLst>
          </p:nvPr>
        </p:nvGraphicFramePr>
        <p:xfrm>
          <a:off x="280329" y="1603262"/>
          <a:ext cx="9540000" cy="5212753"/>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212753">
                <a:tc>
                  <a:txBody>
                    <a:bodyPr/>
                    <a:lstStyle/>
                    <a:p>
                      <a:pPr marL="0" indent="0" defTabSz="443194">
                        <a:lnSpc>
                          <a:spcPct val="100000"/>
                        </a:lnSpc>
                        <a:spcBef>
                          <a:spcPts val="0"/>
                        </a:spcBef>
                        <a:spcAft>
                          <a:spcPts val="0"/>
                        </a:spcAf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en-US" altLang="ja-JP" sz="1300" b="1" u="none" dirty="0" smtClean="0">
                          <a:solidFill>
                            <a:schemeClr val="tx1"/>
                          </a:solidFill>
                          <a:latin typeface="BIZ UDPゴシック" panose="020B0400000000000000" pitchFamily="50" charset="-128"/>
                          <a:ea typeface="BIZ UDPゴシック" panose="020B0400000000000000" pitchFamily="50" charset="-128"/>
                        </a:rPr>
                        <a:t>UD</a:t>
                      </a: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タクシー導入率</a:t>
                      </a:r>
                      <a:endParaRPr lang="en-US" altLang="ja-JP" sz="1300" b="1" u="none" dirty="0" smtClean="0">
                        <a:solidFill>
                          <a:schemeClr val="tx1"/>
                        </a:solidFill>
                        <a:latin typeface="BIZ UDPゴシック" panose="020B0400000000000000" pitchFamily="50" charset="-128"/>
                        <a:ea typeface="BIZ UDPゴシック" panose="020B0400000000000000" pitchFamily="50" charset="-128"/>
                      </a:endParaRPr>
                    </a:p>
                    <a:p>
                      <a:pPr marL="0" indent="0" defTabSz="443194">
                        <a:lnSpc>
                          <a:spcPct val="100000"/>
                        </a:lnSpc>
                        <a:spcBef>
                          <a:spcPts val="0"/>
                        </a:spcBef>
                        <a:spcAft>
                          <a:spcPts val="0"/>
                        </a:spcAft>
                        <a:defRPr/>
                      </a:pPr>
                      <a:r>
                        <a:rPr lang="ja-JP" altLang="en-US" sz="1300" b="1" u="none" dirty="0" smtClean="0">
                          <a:solidFill>
                            <a:schemeClr val="tx1"/>
                          </a:solidFill>
                          <a:latin typeface="BIZ UDPゴシック" panose="020B0400000000000000" pitchFamily="50" charset="-128"/>
                          <a:ea typeface="BIZ UDPゴシック" panose="020B0400000000000000" pitchFamily="50" charset="-128"/>
                        </a:rPr>
                        <a:t>　　</a:t>
                      </a:r>
                      <a:r>
                        <a:rPr lang="en-US" altLang="ja-JP" sz="1100" b="1" u="none" dirty="0" smtClean="0">
                          <a:solidFill>
                            <a:schemeClr val="tx1"/>
                          </a:solidFill>
                          <a:latin typeface="BIZ UDPゴシック" panose="020B0400000000000000" pitchFamily="50" charset="-128"/>
                          <a:ea typeface="BIZ UDPゴシック" panose="020B0400000000000000" pitchFamily="50" charset="-128"/>
                        </a:rPr>
                        <a:t>4.8% </a:t>
                      </a:r>
                      <a:r>
                        <a:rPr lang="ja-JP" altLang="en-US" sz="1100" b="1" u="none" dirty="0" smtClean="0">
                          <a:solidFill>
                            <a:schemeClr val="tx1"/>
                          </a:solidFill>
                          <a:latin typeface="BIZ UDPゴシック" panose="020B0400000000000000" pitchFamily="50" charset="-128"/>
                          <a:ea typeface="BIZ UDPゴシック" panose="020B0400000000000000" pitchFamily="50" charset="-128"/>
                        </a:rPr>
                        <a:t>（</a:t>
                      </a:r>
                      <a:r>
                        <a:rPr lang="en-US" altLang="ja-JP" sz="1100" b="1" u="none" dirty="0" smtClean="0">
                          <a:solidFill>
                            <a:schemeClr val="tx1"/>
                          </a:solidFill>
                          <a:latin typeface="BIZ UDPゴシック" panose="020B0400000000000000" pitchFamily="50" charset="-128"/>
                          <a:ea typeface="BIZ UDPゴシック" panose="020B0400000000000000" pitchFamily="50" charset="-128"/>
                        </a:rPr>
                        <a:t>2021</a:t>
                      </a:r>
                      <a:r>
                        <a:rPr lang="ja-JP" altLang="en-US" sz="1100" b="1" u="none" dirty="0" smtClean="0">
                          <a:solidFill>
                            <a:schemeClr val="tx1"/>
                          </a:solidFill>
                          <a:latin typeface="BIZ UDPゴシック" panose="020B0400000000000000" pitchFamily="50" charset="-128"/>
                          <a:ea typeface="BIZ UDPゴシック" panose="020B0400000000000000" pitchFamily="50" charset="-128"/>
                        </a:rPr>
                        <a:t>年</a:t>
                      </a:r>
                      <a:r>
                        <a:rPr lang="en-US" altLang="ja-JP" sz="1100" b="1" u="none" dirty="0" smtClean="0">
                          <a:solidFill>
                            <a:schemeClr val="tx1"/>
                          </a:solidFill>
                          <a:latin typeface="BIZ UDPゴシック" panose="020B0400000000000000" pitchFamily="50" charset="-128"/>
                          <a:ea typeface="BIZ UDPゴシック" panose="020B0400000000000000" pitchFamily="50" charset="-128"/>
                        </a:rPr>
                        <a:t>3</a:t>
                      </a:r>
                      <a:r>
                        <a:rPr lang="ja-JP" altLang="en-US" sz="1100" b="1" u="none" dirty="0" smtClean="0">
                          <a:solidFill>
                            <a:schemeClr val="tx1"/>
                          </a:solidFill>
                          <a:latin typeface="BIZ UDPゴシック" panose="020B0400000000000000" pitchFamily="50" charset="-128"/>
                          <a:ea typeface="BIZ UDPゴシック" panose="020B0400000000000000" pitchFamily="50" charset="-128"/>
                        </a:rPr>
                        <a:t>月末）</a:t>
                      </a:r>
                    </a:p>
                    <a:p>
                      <a:pPr marL="92075" lvl="0" indent="-92075"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・普通タクシーに比較して高額であるため、事業</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92075" lvl="0" indent="-92075"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者の買い替えが進まず</a:t>
                      </a:r>
                    </a:p>
                    <a:p>
                      <a:pPr lvl="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a:t>
                      </a:r>
                      <a:r>
                        <a:rPr kumimoji="1" lang="en-US" altLang="ja-JP" sz="1050" dirty="0" smtClean="0">
                          <a:solidFill>
                            <a:prstClr val="black"/>
                          </a:solidFill>
                          <a:latin typeface="BIZ UDPゴシック" panose="020B0400000000000000" pitchFamily="50" charset="-128"/>
                          <a:ea typeface="BIZ UDPゴシック" panose="020B0400000000000000" pitchFamily="50" charset="-128"/>
                        </a:rPr>
                        <a:t>UD</a:t>
                      </a:r>
                      <a:r>
                        <a:rPr kumimoji="1" lang="ja-JP" altLang="en-US" sz="1050" dirty="0" smtClean="0">
                          <a:solidFill>
                            <a:prstClr val="black"/>
                          </a:solidFill>
                          <a:latin typeface="BIZ UDPゴシック" panose="020B0400000000000000" pitchFamily="50" charset="-128"/>
                          <a:ea typeface="BIZ UDPゴシック" panose="020B0400000000000000" pitchFamily="50" charset="-128"/>
                        </a:rPr>
                        <a:t>：約</a:t>
                      </a:r>
                      <a:r>
                        <a:rPr kumimoji="1" lang="en-US" altLang="ja-JP" sz="1050" dirty="0" smtClean="0">
                          <a:solidFill>
                            <a:prstClr val="black"/>
                          </a:solidFill>
                          <a:latin typeface="BIZ UDPゴシック" panose="020B0400000000000000" pitchFamily="50" charset="-128"/>
                          <a:ea typeface="BIZ UDPゴシック" panose="020B0400000000000000" pitchFamily="50" charset="-128"/>
                        </a:rPr>
                        <a:t>300</a:t>
                      </a:r>
                      <a:r>
                        <a:rPr kumimoji="1" lang="ja-JP" altLang="en-US" sz="1050" dirty="0" smtClean="0">
                          <a:solidFill>
                            <a:prstClr val="black"/>
                          </a:solidFill>
                          <a:latin typeface="BIZ UDPゴシック" panose="020B0400000000000000" pitchFamily="50" charset="-128"/>
                          <a:ea typeface="BIZ UDPゴシック" panose="020B0400000000000000" pitchFamily="50" charset="-128"/>
                        </a:rPr>
                        <a:t>万円、通常：約１</a:t>
                      </a:r>
                      <a:r>
                        <a:rPr kumimoji="1" lang="en-US" altLang="ja-JP" sz="1050" dirty="0" smtClean="0">
                          <a:solidFill>
                            <a:prstClr val="black"/>
                          </a:solidFill>
                          <a:latin typeface="BIZ UDPゴシック" panose="020B0400000000000000" pitchFamily="50" charset="-128"/>
                          <a:ea typeface="BIZ UDPゴシック" panose="020B0400000000000000" pitchFamily="50" charset="-128"/>
                        </a:rPr>
                        <a:t>80</a:t>
                      </a:r>
                      <a:r>
                        <a:rPr kumimoji="1" lang="ja-JP" altLang="en-US" sz="1050" dirty="0" smtClean="0">
                          <a:solidFill>
                            <a:prstClr val="black"/>
                          </a:solidFill>
                          <a:latin typeface="BIZ UDPゴシック" panose="020B0400000000000000" pitchFamily="50" charset="-128"/>
                          <a:ea typeface="BIZ UDPゴシック" panose="020B0400000000000000" pitchFamily="50" charset="-128"/>
                        </a:rPr>
                        <a:t>万円</a:t>
                      </a:r>
                      <a:r>
                        <a:rPr kumimoji="1" lang="en-US" altLang="ja-JP" sz="1050" dirty="0" smtClean="0">
                          <a:solidFill>
                            <a:prstClr val="black"/>
                          </a:solidFill>
                          <a:latin typeface="BIZ UDPゴシック" panose="020B0400000000000000" pitchFamily="50" charset="-128"/>
                          <a:ea typeface="BIZ UDPゴシック" panose="020B0400000000000000" pitchFamily="50" charset="-128"/>
                        </a:rPr>
                        <a:t>]</a:t>
                      </a:r>
                    </a:p>
                    <a:p>
                      <a:pPr lvl="0" defTabSz="959937">
                        <a:defRPr/>
                      </a:pPr>
                      <a:endParaRPr kumimoji="1" lang="en-US" altLang="ja-JP" sz="1050" dirty="0" smtClean="0">
                        <a:solidFill>
                          <a:prstClr val="black"/>
                        </a:solidFill>
                        <a:latin typeface="BIZ UDPゴシック" panose="020B0400000000000000" pitchFamily="50" charset="-128"/>
                        <a:ea typeface="BIZ UDPゴシック" panose="020B0400000000000000" pitchFamily="50" charset="-128"/>
                      </a:endParaRPr>
                    </a:p>
                    <a:p>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・大阪府</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事業期間</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2022</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年度～）</a:t>
                      </a:r>
                    </a:p>
                    <a:p>
                      <a:pPr lvl="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▷補助上限額：</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30</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万円／台</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・大阪市 </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事業期間</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2019</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年度～）</a:t>
                      </a:r>
                    </a:p>
                    <a:p>
                      <a:pPr lvl="0" defTabSz="959937">
                        <a:defRPr/>
                      </a:pP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　▷補助上限額：</a:t>
                      </a:r>
                      <a:r>
                        <a:rPr kumimoji="1" lang="en-US" altLang="ja-JP" sz="1100" dirty="0" smtClean="0">
                          <a:solidFill>
                            <a:prstClr val="black"/>
                          </a:solidFill>
                          <a:latin typeface="BIZ UDPゴシック" panose="020B0400000000000000" pitchFamily="50" charset="-128"/>
                          <a:ea typeface="BIZ UDPゴシック" panose="020B0400000000000000" pitchFamily="50" charset="-128"/>
                        </a:rPr>
                        <a:t>30</a:t>
                      </a:r>
                      <a:r>
                        <a:rPr kumimoji="1" lang="ja-JP" altLang="en-US" sz="1100" dirty="0" smtClean="0">
                          <a:solidFill>
                            <a:prstClr val="black"/>
                          </a:solidFill>
                          <a:latin typeface="BIZ UDPゴシック" panose="020B0400000000000000" pitchFamily="50" charset="-128"/>
                          <a:ea typeface="BIZ UDPゴシック" panose="020B0400000000000000" pitchFamily="50" charset="-128"/>
                        </a:rPr>
                        <a:t>万円／台</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lvl="0" defTabSz="959937">
                        <a:defRPr/>
                      </a:pP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defTabSz="443194">
                        <a:lnSpc>
                          <a:spcPct val="100000"/>
                        </a:lnSpc>
                        <a:spcBef>
                          <a:spcPts val="0"/>
                        </a:spcBef>
                        <a:spcAft>
                          <a:spcPts val="0"/>
                        </a:spcAft>
                        <a:defRPr/>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導入率</a:t>
                      </a:r>
                      <a:r>
                        <a:rPr lang="en-US" altLang="ja-JP" sz="1300" b="1" dirty="0" smtClean="0">
                          <a:solidFill>
                            <a:schemeClr val="tx1"/>
                          </a:solidFill>
                          <a:latin typeface="BIZ UDPゴシック" panose="020B0400000000000000" pitchFamily="50" charset="-128"/>
                          <a:ea typeface="BIZ UDPゴシック" panose="020B0400000000000000" pitchFamily="50" charset="-128"/>
                        </a:rPr>
                        <a:t>25</a:t>
                      </a:r>
                      <a:r>
                        <a:rPr lang="ja-JP" altLang="en-US" sz="1300" b="1" dirty="0" smtClean="0">
                          <a:solidFill>
                            <a:schemeClr val="tx1"/>
                          </a:solidFill>
                          <a:latin typeface="BIZ UDPゴシック" panose="020B0400000000000000" pitchFamily="50" charset="-128"/>
                          <a:ea typeface="BIZ UDPゴシック" panose="020B0400000000000000" pitchFamily="50" charset="-128"/>
                        </a:rPr>
                        <a:t>％を実現</a:t>
                      </a:r>
                    </a:p>
                    <a:p>
                      <a:pPr marL="0" indent="0" defTabSz="443194">
                        <a:lnSpc>
                          <a:spcPct val="100000"/>
                        </a:lnSpc>
                        <a:spcBef>
                          <a:spcPts val="0"/>
                        </a:spcBef>
                        <a:spcAft>
                          <a:spcPts val="0"/>
                        </a:spcAft>
                        <a:defRPr/>
                      </a:pPr>
                      <a:r>
                        <a:rPr lang="ja-JP" altLang="en-US" sz="1100" b="1" dirty="0" smtClean="0">
                          <a:solidFill>
                            <a:schemeClr val="tx1"/>
                          </a:solidFill>
                          <a:latin typeface="BIZ UDPゴシック" panose="020B0400000000000000" pitchFamily="50" charset="-128"/>
                          <a:ea typeface="BIZ UDPゴシック" panose="020B0400000000000000" pitchFamily="50" charset="-128"/>
                        </a:rPr>
                        <a:t>（国のバリアフリー法に基づく基本方針の目標）</a:t>
                      </a:r>
                      <a:endParaRPr lang="en-US" altLang="ja-JP" sz="11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kumimoji="1" lang="ja-JP" altLang="en-US" sz="1100" u="none" strike="noStrike" kern="1200" dirty="0" smtClean="0">
                          <a:solidFill>
                            <a:schemeClr val="tx1"/>
                          </a:solidFill>
                          <a:effectLst/>
                          <a:latin typeface="BIZ UDPゴシック" panose="020B0400000000000000" pitchFamily="50" charset="-128"/>
                          <a:ea typeface="BIZ UDPゴシック" panose="020B0400000000000000" pitchFamily="50" charset="-128"/>
                          <a:cs typeface="+mn-cs"/>
                        </a:rPr>
                        <a:t>・</a:t>
                      </a:r>
                      <a:r>
                        <a:rPr lang="ja-JP" altLang="en-US" sz="1100" u="none" strike="noStrike" dirty="0" smtClean="0">
                          <a:solidFill>
                            <a:schemeClr val="tx1"/>
                          </a:solidFill>
                          <a:latin typeface="BIZ UDPゴシック" panose="020B0400000000000000" pitchFamily="50" charset="-128"/>
                          <a:ea typeface="BIZ UDPゴシック" panose="020B0400000000000000" pitchFamily="50" charset="-128"/>
                        </a:rPr>
                        <a:t>国の</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目標年次</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2025</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年度末を</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1</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年前倒しし、万博開催前の</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2024</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年度末までに導入率</a:t>
                      </a:r>
                      <a:r>
                        <a:rPr lang="en-US" altLang="ja-JP" sz="1100" u="none" dirty="0" smtClean="0">
                          <a:solidFill>
                            <a:schemeClr val="tx1"/>
                          </a:solidFill>
                          <a:latin typeface="BIZ UDPゴシック" panose="020B0400000000000000" pitchFamily="50" charset="-128"/>
                          <a:ea typeface="BIZ UDPゴシック" panose="020B0400000000000000" pitchFamily="50" charset="-128"/>
                        </a:rPr>
                        <a:t>25%</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の達成をめざす</a:t>
                      </a:r>
                      <a:endParaRPr lang="en-US" altLang="ja-JP" sz="1100" u="none"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defRPr/>
                      </a:pPr>
                      <a:r>
                        <a:rPr lang="ja-JP" altLang="en-US" sz="1100" u="none" dirty="0" smtClean="0">
                          <a:solidFill>
                            <a:schemeClr val="tx1"/>
                          </a:solidFill>
                          <a:latin typeface="BIZ UDPゴシック" panose="020B0400000000000000" pitchFamily="50" charset="-128"/>
                          <a:ea typeface="BIZ UDPゴシック" panose="020B0400000000000000" pitchFamily="50" charset="-128"/>
                        </a:rPr>
                        <a:t>・万博に来場する外国人・高齢者・</a:t>
                      </a:r>
                      <a:r>
                        <a:rPr lang="ja-JP" altLang="en-US" sz="1100" u="none" dirty="0" err="1" smtClean="0">
                          <a:solidFill>
                            <a:schemeClr val="tx1"/>
                          </a:solidFill>
                          <a:latin typeface="BIZ UDPゴシック" panose="020B0400000000000000" pitchFamily="50" charset="-128"/>
                          <a:ea typeface="BIZ UDPゴシック" panose="020B0400000000000000" pitchFamily="50" charset="-128"/>
                        </a:rPr>
                        <a:t>障がい</a:t>
                      </a:r>
                      <a:r>
                        <a:rPr lang="ja-JP" altLang="en-US" sz="1100" u="none" dirty="0" smtClean="0">
                          <a:solidFill>
                            <a:schemeClr val="tx1"/>
                          </a:solidFill>
                          <a:latin typeface="BIZ UDPゴシック" panose="020B0400000000000000" pitchFamily="50" charset="-128"/>
                          <a:ea typeface="BIZ UDPゴシック" panose="020B0400000000000000" pitchFamily="50" charset="-128"/>
                        </a:rPr>
                        <a:t>者等に安全・安心な移動環境を提供</a:t>
                      </a:r>
                    </a:p>
                    <a:p>
                      <a:pPr marL="0" indent="0" defTabSz="443194">
                        <a:lnSpc>
                          <a:spcPct val="100000"/>
                        </a:lnSpc>
                        <a:spcBef>
                          <a:spcPts val="0"/>
                        </a:spcBef>
                        <a:spcAft>
                          <a:spcPts val="0"/>
                        </a:spcAft>
                        <a:defRPr/>
                      </a:pP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300" b="1"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タクシーのさらなる拡大</a:t>
                      </a: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・府内全域で</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UD</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タクシー導入が拡大</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・誰もが安全・安心で快適に移動できる環境を実現</a:t>
                      </a: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18" name="グループ化 17">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19"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1"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aphicFrame>
        <p:nvGraphicFramePr>
          <p:cNvPr id="22" name="表 21"/>
          <p:cNvGraphicFramePr>
            <a:graphicFrameLocks noGrp="1"/>
          </p:cNvGraphicFramePr>
          <p:nvPr>
            <p:extLst>
              <p:ext uri="{D42A27DB-BD31-4B8C-83A1-F6EECF244321}">
                <p14:modId xmlns:p14="http://schemas.microsoft.com/office/powerpoint/2010/main" val="2651813879"/>
              </p:ext>
            </p:extLst>
          </p:nvPr>
        </p:nvGraphicFramePr>
        <p:xfrm>
          <a:off x="509673" y="3650187"/>
          <a:ext cx="2416796" cy="457200"/>
        </p:xfrm>
        <a:graphic>
          <a:graphicData uri="http://schemas.openxmlformats.org/drawingml/2006/table">
            <a:tbl>
              <a:tblPr firstRow="1" bandRow="1">
                <a:tableStyleId>{7DF18680-E054-41AD-8BC1-D1AEF772440D}</a:tableStyleId>
              </a:tblPr>
              <a:tblGrid>
                <a:gridCol w="1208398">
                  <a:extLst>
                    <a:ext uri="{9D8B030D-6E8A-4147-A177-3AD203B41FA5}">
                      <a16:colId xmlns:a16="http://schemas.microsoft.com/office/drawing/2014/main" val="3821913583"/>
                    </a:ext>
                  </a:extLst>
                </a:gridCol>
                <a:gridCol w="604199">
                  <a:extLst>
                    <a:ext uri="{9D8B030D-6E8A-4147-A177-3AD203B41FA5}">
                      <a16:colId xmlns:a16="http://schemas.microsoft.com/office/drawing/2014/main" val="2117105469"/>
                    </a:ext>
                  </a:extLst>
                </a:gridCol>
                <a:gridCol w="604199">
                  <a:extLst>
                    <a:ext uri="{9D8B030D-6E8A-4147-A177-3AD203B41FA5}">
                      <a16:colId xmlns:a16="http://schemas.microsoft.com/office/drawing/2014/main" val="123412033"/>
                    </a:ext>
                  </a:extLst>
                </a:gridCol>
              </a:tblGrid>
              <a:tr h="269819">
                <a:tc>
                  <a:txBody>
                    <a:bodyPr/>
                    <a:lstStyle/>
                    <a:p>
                      <a:pPr algn="ctr"/>
                      <a:r>
                        <a:rPr kumimoji="1" lang="ja-JP" altLang="en-US" sz="900" dirty="0" smtClean="0">
                          <a:latin typeface="BIZ UDPゴシック" panose="020B0400000000000000" pitchFamily="50" charset="-128"/>
                          <a:ea typeface="BIZ UDPゴシック" panose="020B0400000000000000" pitchFamily="50" charset="-128"/>
                        </a:rPr>
                        <a:t>国による補助</a:t>
                      </a:r>
                      <a:endParaRPr kumimoji="1" lang="en-US" altLang="ja-JP" sz="900" dirty="0" smtClean="0">
                        <a:latin typeface="BIZ UDPゴシック" panose="020B0400000000000000" pitchFamily="50" charset="-128"/>
                        <a:ea typeface="BIZ UDPゴシック" panose="020B0400000000000000" pitchFamily="50" charset="-128"/>
                      </a:endParaRPr>
                    </a:p>
                    <a:p>
                      <a:pPr algn="ctr"/>
                      <a:r>
                        <a:rPr kumimoji="1" lang="en-US" altLang="ja-JP" sz="900" b="1" dirty="0" smtClean="0">
                          <a:latin typeface="BIZ UDPゴシック" panose="020B0400000000000000" pitchFamily="50" charset="-128"/>
                          <a:ea typeface="BIZ UDPゴシック" panose="020B0400000000000000" pitchFamily="50" charset="-128"/>
                        </a:rPr>
                        <a:t>60</a:t>
                      </a:r>
                      <a:r>
                        <a:rPr kumimoji="1" lang="ja-JP" altLang="en-US" sz="900" b="1" dirty="0" smtClean="0">
                          <a:latin typeface="BIZ UDPゴシック" panose="020B0400000000000000" pitchFamily="50" charset="-128"/>
                          <a:ea typeface="BIZ UDPゴシック" panose="020B0400000000000000" pitchFamily="50" charset="-128"/>
                        </a:rPr>
                        <a:t>万円</a:t>
                      </a:r>
                      <a:endParaRPr kumimoji="1" lang="ja-JP" altLang="en-US" sz="9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府による補助</a:t>
                      </a:r>
                      <a:endParaRPr kumimoji="1" lang="en-US" altLang="ja-JP" sz="800" dirty="0" smtClean="0">
                        <a:latin typeface="BIZ UDPゴシック" panose="020B0400000000000000" pitchFamily="50" charset="-128"/>
                        <a:ea typeface="BIZ UDPゴシック" panose="020B0400000000000000" pitchFamily="50" charset="-128"/>
                      </a:endParaRPr>
                    </a:p>
                    <a:p>
                      <a:pPr algn="ctr"/>
                      <a:r>
                        <a:rPr kumimoji="1" lang="en-US" altLang="ja-JP" sz="800" dirty="0" smtClean="0">
                          <a:latin typeface="BIZ UDPゴシック" panose="020B0400000000000000" pitchFamily="50" charset="-128"/>
                          <a:ea typeface="BIZ UDPゴシック" panose="020B0400000000000000" pitchFamily="50" charset="-128"/>
                        </a:rPr>
                        <a:t>30</a:t>
                      </a:r>
                      <a:r>
                        <a:rPr kumimoji="1" lang="ja-JP" altLang="en-US" sz="800" dirty="0" smtClean="0">
                          <a:latin typeface="BIZ UDPゴシック" panose="020B0400000000000000" pitchFamily="50" charset="-128"/>
                          <a:ea typeface="BIZ UDPゴシック" panose="020B0400000000000000" pitchFamily="50" charset="-128"/>
                        </a:rPr>
                        <a:t>万円</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700" dirty="0" smtClean="0">
                          <a:latin typeface="BIZ UDPゴシック" panose="020B0400000000000000" pitchFamily="50" charset="-128"/>
                          <a:ea typeface="BIZ UDPゴシック" panose="020B0400000000000000" pitchFamily="50" charset="-128"/>
                        </a:rPr>
                        <a:t>事業者</a:t>
                      </a:r>
                      <a:endParaRPr kumimoji="1" lang="en-US" altLang="ja-JP" sz="700" dirty="0" smtClean="0">
                        <a:latin typeface="BIZ UDPゴシック" panose="020B0400000000000000" pitchFamily="50" charset="-128"/>
                        <a:ea typeface="BIZ UDPゴシック" panose="020B0400000000000000" pitchFamily="50" charset="-128"/>
                      </a:endParaRPr>
                    </a:p>
                    <a:p>
                      <a:pPr algn="ctr"/>
                      <a:r>
                        <a:rPr kumimoji="1" lang="ja-JP" altLang="en-US" sz="700" dirty="0" smtClean="0">
                          <a:latin typeface="BIZ UDPゴシック" panose="020B0400000000000000" pitchFamily="50" charset="-128"/>
                          <a:ea typeface="BIZ UDPゴシック" panose="020B0400000000000000" pitchFamily="50" charset="-128"/>
                        </a:rPr>
                        <a:t>負担</a:t>
                      </a:r>
                      <a:endParaRPr kumimoji="1" lang="en-US" altLang="ja-JP" sz="700" dirty="0" smtClean="0">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BIZ UDPゴシック" panose="020B0400000000000000" pitchFamily="50" charset="-128"/>
                          <a:ea typeface="BIZ UDPゴシック" panose="020B0400000000000000" pitchFamily="50" charset="-128"/>
                        </a:rPr>
                        <a:t>約３</a:t>
                      </a:r>
                      <a:r>
                        <a:rPr kumimoji="1" lang="en-US" altLang="ja-JP" sz="700" b="1" dirty="0" smtClean="0">
                          <a:latin typeface="BIZ UDPゴシック" panose="020B0400000000000000" pitchFamily="50" charset="-128"/>
                          <a:ea typeface="BIZ UDPゴシック" panose="020B0400000000000000" pitchFamily="50" charset="-128"/>
                        </a:rPr>
                        <a:t>0</a:t>
                      </a:r>
                      <a:r>
                        <a:rPr kumimoji="1" lang="ja-JP" altLang="en-US" sz="700" b="1" dirty="0" smtClean="0">
                          <a:latin typeface="BIZ UDPゴシック" panose="020B0400000000000000" pitchFamily="50" charset="-128"/>
                          <a:ea typeface="BIZ UDPゴシック" panose="020B0400000000000000" pitchFamily="50" charset="-128"/>
                        </a:rPr>
                        <a:t>万円</a:t>
                      </a:r>
                      <a:endParaRPr kumimoji="1" lang="ja-JP" altLang="en-US" sz="700" dirty="0" smtClean="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3779"/>
                  </a:ext>
                </a:extLst>
              </a:tr>
            </a:tbl>
          </a:graphicData>
        </a:graphic>
      </p:graphicFrame>
      <p:graphicFrame>
        <p:nvGraphicFramePr>
          <p:cNvPr id="23" name="表 22"/>
          <p:cNvGraphicFramePr>
            <a:graphicFrameLocks noGrp="1"/>
          </p:cNvGraphicFramePr>
          <p:nvPr>
            <p:extLst>
              <p:ext uri="{D42A27DB-BD31-4B8C-83A1-F6EECF244321}">
                <p14:modId xmlns:p14="http://schemas.microsoft.com/office/powerpoint/2010/main" val="1738525515"/>
              </p:ext>
            </p:extLst>
          </p:nvPr>
        </p:nvGraphicFramePr>
        <p:xfrm>
          <a:off x="509673" y="4382244"/>
          <a:ext cx="2416796" cy="460800"/>
        </p:xfrm>
        <a:graphic>
          <a:graphicData uri="http://schemas.openxmlformats.org/drawingml/2006/table">
            <a:tbl>
              <a:tblPr firstRow="1" bandRow="1">
                <a:tableStyleId>{7DF18680-E054-41AD-8BC1-D1AEF772440D}</a:tableStyleId>
              </a:tblPr>
              <a:tblGrid>
                <a:gridCol w="604199">
                  <a:extLst>
                    <a:ext uri="{9D8B030D-6E8A-4147-A177-3AD203B41FA5}">
                      <a16:colId xmlns:a16="http://schemas.microsoft.com/office/drawing/2014/main" val="3821913583"/>
                    </a:ext>
                  </a:extLst>
                </a:gridCol>
                <a:gridCol w="604199">
                  <a:extLst>
                    <a:ext uri="{9D8B030D-6E8A-4147-A177-3AD203B41FA5}">
                      <a16:colId xmlns:a16="http://schemas.microsoft.com/office/drawing/2014/main" val="3929431"/>
                    </a:ext>
                  </a:extLst>
                </a:gridCol>
                <a:gridCol w="1208398">
                  <a:extLst>
                    <a:ext uri="{9D8B030D-6E8A-4147-A177-3AD203B41FA5}">
                      <a16:colId xmlns:a16="http://schemas.microsoft.com/office/drawing/2014/main" val="2117105469"/>
                    </a:ext>
                  </a:extLst>
                </a:gridCol>
              </a:tblGrid>
              <a:tr h="460800">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府による補助</a:t>
                      </a:r>
                      <a:endParaRPr kumimoji="1" lang="en-US" altLang="ja-JP" sz="800" dirty="0" smtClean="0">
                        <a:latin typeface="BIZ UDPゴシック" panose="020B0400000000000000" pitchFamily="50" charset="-128"/>
                        <a:ea typeface="BIZ UDPゴシック" panose="020B0400000000000000" pitchFamily="50" charset="-128"/>
                      </a:endParaRPr>
                    </a:p>
                    <a:p>
                      <a:pPr algn="ctr"/>
                      <a:r>
                        <a:rPr kumimoji="1" lang="en-US" altLang="ja-JP" sz="800" dirty="0" smtClean="0">
                          <a:latin typeface="BIZ UDPゴシック" panose="020B0400000000000000" pitchFamily="50" charset="-128"/>
                          <a:ea typeface="BIZ UDPゴシック" panose="020B0400000000000000" pitchFamily="50" charset="-128"/>
                        </a:rPr>
                        <a:t>30</a:t>
                      </a:r>
                      <a:r>
                        <a:rPr kumimoji="1" lang="ja-JP" altLang="en-US" sz="800" dirty="0" smtClean="0">
                          <a:latin typeface="BIZ UDPゴシック" panose="020B0400000000000000" pitchFamily="50" charset="-128"/>
                          <a:ea typeface="BIZ UDPゴシック" panose="020B0400000000000000" pitchFamily="50" charset="-128"/>
                        </a:rPr>
                        <a:t>万円</a:t>
                      </a:r>
                      <a:endParaRPr kumimoji="1" lang="ja-JP" altLang="en-US" sz="800" dirty="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市による補助</a:t>
                      </a:r>
                    </a:p>
                    <a:p>
                      <a:pPr algn="ctr"/>
                      <a:r>
                        <a:rPr kumimoji="1" lang="en-US" altLang="ja-JP" sz="800" dirty="0" smtClean="0">
                          <a:latin typeface="BIZ UDPゴシック" panose="020B0400000000000000" pitchFamily="50" charset="-128"/>
                          <a:ea typeface="BIZ UDPゴシック" panose="020B0400000000000000" pitchFamily="50" charset="-128"/>
                        </a:rPr>
                        <a:t>30</a:t>
                      </a:r>
                      <a:r>
                        <a:rPr kumimoji="1" lang="ja-JP" altLang="en-US" sz="800" dirty="0" smtClean="0">
                          <a:latin typeface="BIZ UDPゴシック" panose="020B0400000000000000" pitchFamily="50" charset="-128"/>
                          <a:ea typeface="BIZ UDPゴシック" panose="020B0400000000000000" pitchFamily="50" charset="-128"/>
                        </a:rPr>
                        <a:t>万円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事業者負担</a:t>
                      </a:r>
                      <a:endParaRPr kumimoji="1" lang="en-US" altLang="ja-JP" sz="800" dirty="0" smtClean="0">
                        <a:latin typeface="BIZ UDPゴシック" panose="020B0400000000000000" pitchFamily="50" charset="-128"/>
                        <a:ea typeface="BIZ UDPゴシック" panose="020B0400000000000000" pitchFamily="50" charset="-128"/>
                      </a:endParaRPr>
                    </a:p>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800" b="1" dirty="0" smtClean="0">
                          <a:latin typeface="BIZ UDPゴシック" panose="020B0400000000000000" pitchFamily="50" charset="-128"/>
                          <a:ea typeface="BIZ UDPゴシック" panose="020B0400000000000000" pitchFamily="50" charset="-128"/>
                        </a:rPr>
                        <a:t>約</a:t>
                      </a:r>
                      <a:r>
                        <a:rPr kumimoji="1" lang="en-US" altLang="ja-JP" sz="800" b="1" dirty="0" smtClean="0">
                          <a:latin typeface="BIZ UDPゴシック" panose="020B0400000000000000" pitchFamily="50" charset="-128"/>
                          <a:ea typeface="BIZ UDPゴシック" panose="020B0400000000000000" pitchFamily="50" charset="-128"/>
                        </a:rPr>
                        <a:t>60</a:t>
                      </a:r>
                      <a:r>
                        <a:rPr kumimoji="1" lang="ja-JP" altLang="en-US" sz="800" b="1" dirty="0" smtClean="0">
                          <a:latin typeface="BIZ UDPゴシック" panose="020B0400000000000000" pitchFamily="50" charset="-128"/>
                          <a:ea typeface="BIZ UDPゴシック" panose="020B0400000000000000" pitchFamily="50" charset="-128"/>
                        </a:rPr>
                        <a:t>万円</a:t>
                      </a:r>
                      <a:endParaRPr kumimoji="1" lang="ja-JP" altLang="en-US" sz="800" dirty="0" smtClean="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03779"/>
                  </a:ext>
                </a:extLst>
              </a:tr>
            </a:tbl>
          </a:graphicData>
        </a:graphic>
      </p:graphicFrame>
      <p:sp>
        <p:nvSpPr>
          <p:cNvPr id="24" name="テキスト ボックス 23"/>
          <p:cNvSpPr txBox="1"/>
          <p:nvPr/>
        </p:nvSpPr>
        <p:spPr>
          <a:xfrm>
            <a:off x="509673" y="4103707"/>
            <a:ext cx="2793144" cy="230832"/>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rPr>
              <a:t>（国による補助を受ける事業者の場合</a:t>
            </a:r>
            <a:r>
              <a:rPr lang="ja-JP" altLang="en-US" sz="700" dirty="0">
                <a:latin typeface="BIZ UDPゴシック" panose="020B0400000000000000" pitchFamily="50" charset="-128"/>
                <a:ea typeface="BIZ UDPゴシック" panose="020B0400000000000000" pitchFamily="50" charset="-128"/>
              </a:rPr>
              <a:t>（府内一律）</a:t>
            </a:r>
            <a:r>
              <a:rPr lang="ja-JP" altLang="en-US" sz="900" dirty="0" smtClean="0">
                <a:latin typeface="BIZ UDPゴシック" panose="020B0400000000000000" pitchFamily="50" charset="-128"/>
                <a:ea typeface="BIZ UDPゴシック" panose="020B0400000000000000" pitchFamily="50" charset="-128"/>
              </a:rPr>
              <a:t>）</a:t>
            </a:r>
            <a:endParaRPr lang="ja-JP" altLang="en-US" sz="9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509673" y="4852909"/>
            <a:ext cx="2793144" cy="234347"/>
          </a:xfrm>
          <a:prstGeom prst="rect">
            <a:avLst/>
          </a:prstGeom>
          <a:noFill/>
        </p:spPr>
        <p:txBody>
          <a:bodyPr wrap="square" rtlCol="0">
            <a:spAutoFit/>
          </a:bodyPr>
          <a:lstStyle/>
          <a:p>
            <a:r>
              <a:rPr lang="ja-JP" altLang="en-US" sz="900" dirty="0">
                <a:latin typeface="BIZ UDPゴシック" panose="020B0400000000000000" pitchFamily="50" charset="-128"/>
                <a:ea typeface="BIZ UDPゴシック" panose="020B0400000000000000" pitchFamily="50" charset="-128"/>
              </a:rPr>
              <a:t>（国による補助を</a:t>
            </a:r>
            <a:r>
              <a:rPr lang="ja-JP" altLang="en-US" sz="900" dirty="0" smtClean="0">
                <a:latin typeface="BIZ UDPゴシック" panose="020B0400000000000000" pitchFamily="50" charset="-128"/>
                <a:ea typeface="BIZ UDPゴシック" panose="020B0400000000000000" pitchFamily="50" charset="-128"/>
              </a:rPr>
              <a:t>受けない事</a:t>
            </a:r>
            <a:r>
              <a:rPr lang="ja-JP" altLang="en-US" sz="900" dirty="0">
                <a:latin typeface="BIZ UDPゴシック" panose="020B0400000000000000" pitchFamily="50" charset="-128"/>
                <a:ea typeface="BIZ UDPゴシック" panose="020B0400000000000000" pitchFamily="50" charset="-128"/>
              </a:rPr>
              <a:t>業者の場合</a:t>
            </a:r>
            <a:r>
              <a:rPr lang="ja-JP" altLang="en-US" sz="700" dirty="0" smtClean="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大阪市内</a:t>
            </a:r>
            <a:r>
              <a:rPr lang="ja-JP" altLang="en-US" sz="700" dirty="0" smtClean="0">
                <a:latin typeface="BIZ UDPゴシック" panose="020B0400000000000000" pitchFamily="50" charset="-128"/>
                <a:ea typeface="BIZ UDPゴシック" panose="020B0400000000000000" pitchFamily="50" charset="-128"/>
              </a:rPr>
              <a:t>）</a:t>
            </a:r>
            <a:r>
              <a:rPr lang="ja-JP" altLang="en-US" sz="900" dirty="0" smtClean="0">
                <a:latin typeface="BIZ UDPゴシック" panose="020B0400000000000000" pitchFamily="50" charset="-128"/>
                <a:ea typeface="BIZ UDPゴシック" panose="020B0400000000000000" pitchFamily="50" charset="-128"/>
              </a:rPr>
              <a:t>）</a:t>
            </a:r>
            <a:endParaRPr lang="ja-JP" altLang="en-US" sz="900" dirty="0">
              <a:latin typeface="BIZ UDPゴシック" panose="020B0400000000000000" pitchFamily="50" charset="-128"/>
              <a:ea typeface="BIZ UDPゴシック" panose="020B0400000000000000" pitchFamily="50" charset="-128"/>
            </a:endParaRPr>
          </a:p>
        </p:txBody>
      </p:sp>
      <p:grpSp>
        <p:nvGrpSpPr>
          <p:cNvPr id="26" name="グループ化 25"/>
          <p:cNvGrpSpPr/>
          <p:nvPr/>
        </p:nvGrpSpPr>
        <p:grpSpPr>
          <a:xfrm>
            <a:off x="7005518" y="2820943"/>
            <a:ext cx="2337208" cy="2663382"/>
            <a:chOff x="7064424" y="2957715"/>
            <a:chExt cx="2532595" cy="3055611"/>
          </a:xfrm>
        </p:grpSpPr>
        <p:pic>
          <p:nvPicPr>
            <p:cNvPr id="27" name="図 2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64424" y="2957715"/>
              <a:ext cx="2532595" cy="1357950"/>
            </a:xfrm>
            <a:prstGeom prst="rect">
              <a:avLst/>
            </a:prstGeom>
          </p:spPr>
        </p:pic>
        <p:sp>
          <p:nvSpPr>
            <p:cNvPr id="28" name="テキスト ボックス 8"/>
            <p:cNvSpPr txBox="1">
              <a:spLocks noChangeArrowheads="1"/>
            </p:cNvSpPr>
            <p:nvPr/>
          </p:nvSpPr>
          <p:spPr bwMode="auto">
            <a:xfrm>
              <a:off x="7153856" y="5783809"/>
              <a:ext cx="2287962" cy="229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700" dirty="0">
                  <a:latin typeface="BIZ UDPゴシック" panose="020B0400000000000000" pitchFamily="50" charset="-128"/>
                  <a:ea typeface="BIZ UDPゴシック" panose="020B0400000000000000" pitchFamily="50" charset="-128"/>
                </a:rPr>
                <a:t>（出典）</a:t>
              </a:r>
              <a:r>
                <a:rPr lang="en-US" altLang="ja-JP" sz="700" dirty="0">
                  <a:latin typeface="BIZ UDPゴシック" panose="020B0400000000000000" pitchFamily="50" charset="-128"/>
                  <a:ea typeface="BIZ UDPゴシック" panose="020B0400000000000000" pitchFamily="50" charset="-128"/>
                </a:rPr>
                <a:t> </a:t>
              </a:r>
              <a:r>
                <a:rPr lang="ja-JP" altLang="en-US" sz="700" dirty="0">
                  <a:latin typeface="BIZ UDPゴシック" panose="020B0400000000000000" pitchFamily="50" charset="-128"/>
                  <a:ea typeface="BIZ UDPゴシック" panose="020B0400000000000000" pitchFamily="50" charset="-128"/>
                </a:rPr>
                <a:t>トヨタジャパンタクシー</a:t>
              </a:r>
              <a:r>
                <a:rPr lang="en-US" altLang="ja-JP" sz="700" dirty="0">
                  <a:latin typeface="BIZ UDPゴシック" panose="020B0400000000000000" pitchFamily="50" charset="-128"/>
                  <a:ea typeface="BIZ UDPゴシック" panose="020B0400000000000000" pitchFamily="50" charset="-128"/>
                </a:rPr>
                <a:t>HP</a:t>
              </a:r>
            </a:p>
          </p:txBody>
        </p:sp>
        <p:pic>
          <p:nvPicPr>
            <p:cNvPr id="29" name="図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3856" y="4443303"/>
              <a:ext cx="2443163" cy="1285875"/>
            </a:xfrm>
            <a:prstGeom prst="rect">
              <a:avLst/>
            </a:prstGeom>
          </p:spPr>
        </p:pic>
      </p:grpSp>
    </p:spTree>
    <p:extLst>
      <p:ext uri="{BB962C8B-B14F-4D97-AF65-F5344CB8AC3E}">
        <p14:creationId xmlns:p14="http://schemas.microsoft.com/office/powerpoint/2010/main" val="2189357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5"/>
            <a:ext cx="9759235" cy="1719222"/>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175039500"/>
              </p:ext>
            </p:extLst>
          </p:nvPr>
        </p:nvGraphicFramePr>
        <p:xfrm>
          <a:off x="160239" y="2137626"/>
          <a:ext cx="9759235" cy="12285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859784">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関西国際空港の受入能力の向上に対する国の継続的な関与と支援 </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＜府・市・関経連・大商＞</a:t>
                      </a:r>
                    </a:p>
                    <a:p>
                      <a:pPr marL="180975" lvl="0" indent="-180975" defTabSz="959937">
                        <a:defRPr/>
                      </a:pPr>
                      <a:endParaRPr kumimoji="1" lang="en-US" altLang="ja-JP" sz="900" b="0" u="none" dirty="0" smtClean="0">
                        <a:solidFill>
                          <a:schemeClr val="tx1"/>
                        </a:solidFill>
                        <a:effectLst/>
                        <a:latin typeface="+mn-ea"/>
                        <a:ea typeface="+mn-ea"/>
                      </a:endParaRPr>
                    </a:p>
                    <a:p>
                      <a:pPr marL="180975" lvl="0" indent="-180975" defTabSz="959937">
                        <a:defRPr/>
                      </a:pPr>
                      <a:endParaRPr kumimoji="1" lang="ja-JP" altLang="en-US" sz="900" b="0" u="none" dirty="0" smtClean="0">
                        <a:solidFill>
                          <a:schemeClr val="tx1"/>
                        </a:solidFill>
                        <a:effectLst/>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none" dirty="0" smtClean="0">
                          <a:solidFill>
                            <a:schemeClr val="tx1"/>
                          </a:solidFill>
                          <a:latin typeface="BIZ UDPゴシック" panose="020B0400000000000000" pitchFamily="50" charset="-128"/>
                          <a:ea typeface="BIZ UDPゴシック" panose="020B0400000000000000" pitchFamily="50" charset="-128"/>
                        </a:rPr>
                        <a:t>関西国際空港の円滑かつ快適な受入体制を整えるため、人手不足解消に向けた従業員の確保や、旅客手続きの効率化に　</a:t>
                      </a:r>
                      <a:endParaRPr kumimoji="1" lang="en-US" altLang="ja-JP" sz="1400" b="1" u="none"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latin typeface="BIZ UDPゴシック" panose="020B0400000000000000" pitchFamily="50" charset="-128"/>
                          <a:ea typeface="BIZ UDPゴシック" panose="020B0400000000000000" pitchFamily="50" charset="-128"/>
                        </a:rPr>
                        <a:t>　向けた最新機器の導入への継続支援　</a:t>
                      </a:r>
                      <a:r>
                        <a:rPr kumimoji="1" lang="ja-JP" altLang="en-US" sz="900" b="0" i="0" u="none" strike="noStrike" kern="1200" cap="none" spc="0" normalizeH="0" baseline="0" noProof="0" dirty="0" smtClean="0">
                          <a:ln>
                            <a:noFill/>
                          </a:ln>
                          <a:solidFill>
                            <a:schemeClr val="tx1"/>
                          </a:solidFill>
                          <a:effectLst/>
                          <a:uLnTx/>
                          <a:uFillTx/>
                          <a:latin typeface="+mn-ea"/>
                          <a:ea typeface="+mn-ea"/>
                          <a:cs typeface="+mn-cs"/>
                        </a:rPr>
                        <a:t>＜府・市・関経連・大商＞</a:t>
                      </a:r>
                      <a:endParaRPr kumimoji="1" lang="en-US" altLang="ja-JP" sz="900" b="0" u="none" dirty="0" smtClean="0">
                        <a:solidFill>
                          <a:schemeClr val="tx1"/>
                        </a:solidFill>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12" name="テキスト ボックス 11"/>
          <p:cNvSpPr txBox="1"/>
          <p:nvPr/>
        </p:nvSpPr>
        <p:spPr>
          <a:xfrm>
            <a:off x="159853" y="1523170"/>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smtClean="0">
                <a:solidFill>
                  <a:prstClr val="black"/>
                </a:solidFill>
                <a:latin typeface="メイリオ" panose="020B0604030504040204" pitchFamily="50" charset="-128"/>
                <a:ea typeface="メイリオ" panose="020B0604030504040204" pitchFamily="50" charset="-128"/>
              </a:rPr>
              <a:t>（</a:t>
            </a:r>
            <a:r>
              <a:rPr kumimoji="1" lang="zh-TW" altLang="en-US" sz="1100" smtClean="0">
                <a:latin typeface="メイリオ" panose="020B0604030504040204" pitchFamily="50" charset="-128"/>
                <a:ea typeface="メイリオ" panose="020B0604030504040204" pitchFamily="50" charset="-128"/>
              </a:rPr>
              <a:t>国土</a:t>
            </a:r>
            <a:r>
              <a:rPr kumimoji="1" lang="zh-TW" altLang="en-US" sz="1100" dirty="0">
                <a:latin typeface="メイリオ" panose="020B0604030504040204" pitchFamily="50" charset="-128"/>
                <a:ea typeface="メイリオ" panose="020B0604030504040204" pitchFamily="50" charset="-128"/>
              </a:rPr>
              <a:t>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６（２）　空港運用の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強化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万博期間中、世界各国からの来訪者の玄関口となる関西国際空港について、おもてなしの心をもって万全の体制でお迎えする。そして、その後の来訪者の増加を見据え、受入体制のさらなる強化を図っていく。</a:t>
            </a:r>
          </a:p>
        </p:txBody>
      </p:sp>
      <p:sp>
        <p:nvSpPr>
          <p:cNvPr id="26" name="テキスト ボックス 25"/>
          <p:cNvSpPr txBox="1"/>
          <p:nvPr/>
        </p:nvSpPr>
        <p:spPr>
          <a:xfrm>
            <a:off x="140620" y="4123046"/>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90937622"/>
              </p:ext>
            </p:extLst>
          </p:nvPr>
        </p:nvGraphicFramePr>
        <p:xfrm>
          <a:off x="179089" y="4509878"/>
          <a:ext cx="9288000" cy="51228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87313" algn="l" defTabSz="959937" rtl="0" eaLnBrk="1" fontAlgn="auto" latinLnBrk="0" hangingPunct="1">
                        <a:lnSpc>
                          <a:spcPct val="100000"/>
                        </a:lnSpc>
                        <a:spcBef>
                          <a:spcPts val="600"/>
                        </a:spcBef>
                        <a:spcAft>
                          <a:spcPts val="0"/>
                        </a:spcAft>
                        <a:buClrTx/>
                        <a:buSzTx/>
                        <a:buFont typeface="Wingdings" panose="05000000000000000000" pitchFamily="2" charset="2"/>
                        <a:buNone/>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関西国際空港の容量拡張等を実現するため、国において、現行の飛行経路の見直しを検討中</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4521723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59</a:t>
            </a:fld>
            <a:endParaRPr kumimoji="1" lang="ja-JP" altLang="en-US" dirty="0"/>
          </a:p>
        </p:txBody>
      </p:sp>
      <p:sp>
        <p:nvSpPr>
          <p:cNvPr id="24" name="テキスト ボックス 23"/>
          <p:cNvSpPr txBox="1"/>
          <p:nvPr/>
        </p:nvSpPr>
        <p:spPr>
          <a:xfrm>
            <a:off x="203399" y="571779"/>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23" name="表 2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719726398"/>
              </p:ext>
            </p:extLst>
          </p:nvPr>
        </p:nvGraphicFramePr>
        <p:xfrm>
          <a:off x="280329" y="1603262"/>
          <a:ext cx="9540000" cy="5212753"/>
        </p:xfrm>
        <a:graphic>
          <a:graphicData uri="http://schemas.openxmlformats.org/drawingml/2006/table">
            <a:tbl>
              <a:tblPr>
                <a:tableStyleId>{2D5ABB26-0587-4C30-8999-92F81FD0307C}</a:tableStyleId>
              </a:tblPr>
              <a:tblGrid>
                <a:gridCol w="3180000">
                  <a:extLst>
                    <a:ext uri="{9D8B030D-6E8A-4147-A177-3AD203B41FA5}">
                      <a16:colId xmlns:a16="http://schemas.microsoft.com/office/drawing/2014/main" val="901775203"/>
                    </a:ext>
                  </a:extLst>
                </a:gridCol>
                <a:gridCol w="3180000">
                  <a:extLst>
                    <a:ext uri="{9D8B030D-6E8A-4147-A177-3AD203B41FA5}">
                      <a16:colId xmlns:a16="http://schemas.microsoft.com/office/drawing/2014/main" val="2895380761"/>
                    </a:ext>
                  </a:extLst>
                </a:gridCol>
                <a:gridCol w="3180000">
                  <a:extLst>
                    <a:ext uri="{9D8B030D-6E8A-4147-A177-3AD203B41FA5}">
                      <a16:colId xmlns:a16="http://schemas.microsoft.com/office/drawing/2014/main" val="925580270"/>
                    </a:ext>
                  </a:extLst>
                </a:gridCol>
              </a:tblGrid>
              <a:tr h="5212753">
                <a:tc>
                  <a:txBody>
                    <a:bodyPr/>
                    <a:lstStyle/>
                    <a:p>
                      <a:pPr marL="0" marR="0" lvl="0" indent="0" algn="l" defTabSz="443194" rtl="0" eaLnBrk="1" fontAlgn="auto" latinLnBrk="0" hangingPunct="1">
                        <a:lnSpc>
                          <a:spcPct val="100000"/>
                        </a:lnSpc>
                        <a:spcBef>
                          <a:spcPts val="0"/>
                        </a:spcBef>
                        <a:spcAft>
                          <a:spcPts val="0"/>
                        </a:spcAft>
                        <a:buClrTx/>
                        <a:buSzTx/>
                        <a:buFontTx/>
                        <a:buNone/>
                        <a:tabLst/>
                        <a:defRPr/>
                      </a:pPr>
                      <a:r>
                        <a:rPr lang="ja-JP" altLang="en-US" sz="13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旅客受入能力の拡大へ</a:t>
                      </a: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・２０１９年には、旅客数、発着回数ともに過去最</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高を記録、受入能力が逼迫</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・発着容量の拡張の検討</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・第１ターミナルの強化</a:t>
                      </a:r>
                      <a:endParaRPr kumimoji="1"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p>
                      <a:pPr marL="85725" indent="-85725" defTabSz="443194">
                        <a:lnSpc>
                          <a:spcPct val="100000"/>
                        </a:lnSpc>
                        <a:spcBef>
                          <a:spcPts val="0"/>
                        </a:spcBef>
                        <a:spcAft>
                          <a:spcPts val="0"/>
                        </a:spcAft>
                        <a:defRPr/>
                      </a:pPr>
                      <a:endParaRPr lang="en-US" altLang="ja-JP" sz="1100" u="none" strike="noStrike" dirty="0" smtClean="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b="1"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国内外からの来訪者の万全な受入体制</a:t>
                      </a: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・発着容量の拡張、ターミナル機能の強化等に</a:t>
                      </a:r>
                      <a:r>
                        <a:rPr kumimoji="1" lang="ja-JP" altLang="en-US" sz="1100" b="0" i="0" u="none" strike="noStrike" kern="1200" cap="none" spc="0" normalizeH="0" baseline="0" noProof="0" dirty="0" err="1"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よ</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り、円滑かつ快適な出入国を実現</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indent="0" defTabSz="443194">
                        <a:lnSpc>
                          <a:spcPct val="100000"/>
                        </a:lnSpc>
                        <a:spcBef>
                          <a:spcPts val="0"/>
                        </a:spcBef>
                        <a:spcAft>
                          <a:spcPts val="0"/>
                        </a:spcAft>
                        <a:defRPr/>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nSpc>
                          <a:spcPct val="100000"/>
                        </a:lnSpc>
                        <a:spcBef>
                          <a:spcPts val="0"/>
                        </a:spcBef>
                        <a:spcAft>
                          <a:spcPts val="0"/>
                        </a:spcAft>
                      </a:pP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□さらなる来訪者増に向けた受入体制の強化</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0" indent="0">
                        <a:lnSpc>
                          <a:spcPct val="100000"/>
                        </a:lnSpc>
                        <a:spcBef>
                          <a:spcPts val="0"/>
                        </a:spcBef>
                        <a:spcAft>
                          <a:spcPts val="0"/>
                        </a:spcAf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IR</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開業予定</a:t>
                      </a: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・年間発着回数</a:t>
                      </a:r>
                      <a:r>
                        <a:rPr kumimoji="1" lang="en-US" altLang="ja-JP" sz="1100" dirty="0" smtClean="0">
                          <a:solidFill>
                            <a:schemeClr val="tx1"/>
                          </a:solidFill>
                          <a:latin typeface="BIZ UDPゴシック" panose="020B0400000000000000" pitchFamily="50" charset="-128"/>
                          <a:ea typeface="BIZ UDPゴシック" panose="020B0400000000000000" pitchFamily="50" charset="-128"/>
                        </a:rPr>
                        <a:t>30</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万回の実現</a:t>
                      </a:r>
                      <a:endParaRPr kumimoji="1" lang="en-US" altLang="ja-JP" sz="1100" dirty="0" smtClean="0">
                        <a:solidFill>
                          <a:schemeClr val="tx1"/>
                        </a:solidFill>
                        <a:latin typeface="BIZ UDPゴシック" panose="020B0400000000000000" pitchFamily="50" charset="-128"/>
                        <a:ea typeface="BIZ UDPゴシック" panose="020B0400000000000000" pitchFamily="50" charset="-128"/>
                      </a:endParaRPr>
                    </a:p>
                    <a:p>
                      <a:pPr marL="0" indent="0" algn="l">
                        <a:lnSpc>
                          <a:spcPct val="100000"/>
                        </a:lnSpc>
                        <a:spcBef>
                          <a:spcPts val="0"/>
                        </a:spcBef>
                        <a:spcAft>
                          <a:spcPts val="0"/>
                        </a:spcAft>
                      </a:pP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txBody>
                  <a:tcPr marL="108000" marR="108000" marT="252000" marB="48014">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5" name="グループ化 24">
            <a:extLst>
              <a:ext uri="{FF2B5EF4-FFF2-40B4-BE49-F238E27FC236}">
                <a16:creationId xmlns:a16="http://schemas.microsoft.com/office/drawing/2014/main" id="{B1406B80-BB7A-4E81-A06D-8F4FC87D64EF}"/>
              </a:ext>
            </a:extLst>
          </p:cNvPr>
          <p:cNvGrpSpPr/>
          <p:nvPr/>
        </p:nvGrpSpPr>
        <p:grpSpPr>
          <a:xfrm>
            <a:off x="251753" y="1222141"/>
            <a:ext cx="9720000" cy="381120"/>
            <a:chOff x="407938" y="886368"/>
            <a:chExt cx="6821672" cy="340159"/>
          </a:xfrm>
          <a:solidFill>
            <a:srgbClr val="953735"/>
          </a:solidFill>
        </p:grpSpPr>
        <p:sp>
          <p:nvSpPr>
            <p:cNvPr id="26"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万博後のめざす姿）</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551"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（万博開催）</a:t>
              </a:r>
            </a:p>
          </p:txBody>
        </p:sp>
        <p:sp>
          <p:nvSpPr>
            <p:cNvPr id="28"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43194" rtl="0" eaLnBrk="1" fontAlgn="auto" latinLnBrk="0" hangingPunct="1">
                <a:lnSpc>
                  <a:spcPct val="100000"/>
                </a:lnSpc>
                <a:spcBef>
                  <a:spcPts val="0"/>
                </a:spcBef>
                <a:spcAft>
                  <a:spcPts val="0"/>
                </a:spcAft>
                <a:buClrTx/>
                <a:buSzTx/>
                <a:buFontTx/>
                <a:buNone/>
                <a:tabLst/>
                <a:defRPr/>
              </a:pP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３</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現状</a:t>
              </a:r>
              <a:r>
                <a:rPr kumimoji="1" lang="en-US" altLang="ja-JP"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26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0" name="グループ化 29"/>
          <p:cNvGrpSpPr/>
          <p:nvPr/>
        </p:nvGrpSpPr>
        <p:grpSpPr>
          <a:xfrm>
            <a:off x="4040919" y="2566218"/>
            <a:ext cx="1917256" cy="1117728"/>
            <a:chOff x="7533026" y="3640572"/>
            <a:chExt cx="1972092" cy="1490875"/>
          </a:xfrm>
        </p:grpSpPr>
        <p:pic>
          <p:nvPicPr>
            <p:cNvPr id="31" name="図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3026" y="3640572"/>
              <a:ext cx="1972092" cy="1113494"/>
            </a:xfrm>
            <a:prstGeom prst="rect">
              <a:avLst/>
            </a:prstGeom>
          </p:spPr>
        </p:pic>
        <p:sp>
          <p:nvSpPr>
            <p:cNvPr id="32" name="テキスト ボックス 31">
              <a:extLst>
                <a:ext uri="{FF2B5EF4-FFF2-40B4-BE49-F238E27FC236}">
                  <a16:creationId xmlns:a16="http://schemas.microsoft.com/office/drawing/2014/main" id="{37DB1857-2264-4DD7-91E8-39AD81473A7C}"/>
                </a:ext>
              </a:extLst>
            </p:cNvPr>
            <p:cNvSpPr txBox="1"/>
            <p:nvPr/>
          </p:nvSpPr>
          <p:spPr>
            <a:xfrm>
              <a:off x="7628092" y="4706226"/>
              <a:ext cx="1686553" cy="425221"/>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保安検査場等のイメージ</a:t>
              </a:r>
              <a:endPar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a:latin typeface="BIZ UDPゴシック" panose="020B0400000000000000" pitchFamily="50" charset="-128"/>
                  <a:ea typeface="BIZ UDPゴシック" panose="020B0400000000000000" pitchFamily="50" charset="-128"/>
                </a:rPr>
                <a:t>関西エアポート</a:t>
              </a:r>
              <a:r>
                <a:rPr kumimoji="1" lang="en-US" altLang="ja-JP" sz="700" dirty="0">
                  <a:latin typeface="BIZ UDPゴシック" panose="020B0400000000000000" pitchFamily="50" charset="-128"/>
                  <a:ea typeface="BIZ UDPゴシック" panose="020B0400000000000000" pitchFamily="50" charset="-128"/>
                </a:rPr>
                <a:t>HP</a:t>
              </a:r>
            </a:p>
          </p:txBody>
        </p:sp>
      </p:grpSp>
      <p:pic>
        <p:nvPicPr>
          <p:cNvPr id="33" name="図 32"/>
          <p:cNvPicPr>
            <a:picLocks noChangeAspect="1"/>
          </p:cNvPicPr>
          <p:nvPr/>
        </p:nvPicPr>
        <p:blipFill rotWithShape="1">
          <a:blip r:embed="rId4"/>
          <a:srcRect l="1648" t="7477" r="1586" b="5796"/>
          <a:stretch/>
        </p:blipFill>
        <p:spPr>
          <a:xfrm>
            <a:off x="3872428" y="3839829"/>
            <a:ext cx="2504064" cy="1527953"/>
          </a:xfrm>
          <a:prstGeom prst="rect">
            <a:avLst/>
          </a:prstGeom>
          <a:ln>
            <a:solidFill>
              <a:schemeClr val="tx1"/>
            </a:solidFill>
          </a:ln>
        </p:spPr>
      </p:pic>
      <p:sp>
        <p:nvSpPr>
          <p:cNvPr id="46" name="ホームベース 45"/>
          <p:cNvSpPr/>
          <p:nvPr/>
        </p:nvSpPr>
        <p:spPr>
          <a:xfrm>
            <a:off x="3891016" y="5395061"/>
            <a:ext cx="2380829" cy="207035"/>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BIZ UDPゴシック" panose="020B0400000000000000" pitchFamily="50" charset="-128"/>
                <a:ea typeface="BIZ UDPゴシック" panose="020B0400000000000000" pitchFamily="50" charset="-128"/>
              </a:rPr>
              <a:t>（出典）関西国際空港の将来航空需要に関する調査委員会</a:t>
            </a:r>
          </a:p>
        </p:txBody>
      </p:sp>
      <p:grpSp>
        <p:nvGrpSpPr>
          <p:cNvPr id="47" name="グループ化 46"/>
          <p:cNvGrpSpPr/>
          <p:nvPr/>
        </p:nvGrpSpPr>
        <p:grpSpPr>
          <a:xfrm>
            <a:off x="7014216" y="2819815"/>
            <a:ext cx="2319812" cy="2344489"/>
            <a:chOff x="7348692" y="2921411"/>
            <a:chExt cx="2319812" cy="2344489"/>
          </a:xfrm>
        </p:grpSpPr>
        <p:sp>
          <p:nvSpPr>
            <p:cNvPr id="48" name="テキスト ボックス 47">
              <a:extLst>
                <a:ext uri="{FF2B5EF4-FFF2-40B4-BE49-F238E27FC236}">
                  <a16:creationId xmlns:a16="http://schemas.microsoft.com/office/drawing/2014/main" id="{37DB1857-2264-4DD7-91E8-39AD81473A7C}"/>
                </a:ext>
              </a:extLst>
            </p:cNvPr>
            <p:cNvSpPr txBox="1"/>
            <p:nvPr/>
          </p:nvSpPr>
          <p:spPr>
            <a:xfrm>
              <a:off x="7712161" y="4842065"/>
              <a:ext cx="1592874" cy="423835"/>
            </a:xfrm>
            <a:prstGeom prst="rect">
              <a:avLst/>
            </a:prstGeom>
            <a:noFill/>
          </p:spPr>
          <p:txBody>
            <a:bodyPr wrap="square" lIns="0" tIns="0" rIns="0" bIns="0" rtlCol="0" anchor="ctr" anchorCtr="0">
              <a:noAutofit/>
            </a:bodyPr>
            <a:lstStyle/>
            <a:p>
              <a:r>
                <a:rPr lang="ja-JP" altLang="en-US" sz="8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en-US" altLang="ja-JP" sz="800" b="1" dirty="0">
                  <a:latin typeface="BIZ UDPゴシック" panose="020B0400000000000000" pitchFamily="50" charset="-128"/>
                  <a:ea typeface="BIZ UDPゴシック" panose="020B0400000000000000" pitchFamily="50" charset="-128"/>
                  <a:cs typeface="Meiryo UI" panose="020B0604030504040204" pitchFamily="50" charset="-128"/>
                </a:rPr>
                <a:t>KIX </a:t>
              </a:r>
              <a:r>
                <a:rPr lang="ja-JP" altLang="en-US" sz="800" b="1" dirty="0">
                  <a:latin typeface="BIZ UDPゴシック" panose="020B0400000000000000" pitchFamily="50" charset="-128"/>
                  <a:ea typeface="BIZ UDPゴシック" panose="020B0400000000000000" pitchFamily="50" charset="-128"/>
                  <a:cs typeface="Meiryo UI" panose="020B0604030504040204" pitchFamily="50" charset="-128"/>
                </a:rPr>
                <a:t>国際線キャパシティ</a:t>
              </a:r>
              <a:r>
                <a:rPr lang="ja-JP" altLang="en-US" sz="800" b="1" dirty="0" smtClean="0">
                  <a:latin typeface="BIZ UDPゴシック" panose="020B0400000000000000" pitchFamily="50" charset="-128"/>
                  <a:ea typeface="BIZ UDPゴシック" panose="020B0400000000000000" pitchFamily="50" charset="-128"/>
                  <a:cs typeface="Meiryo UI" panose="020B0604030504040204" pitchFamily="50" charset="-128"/>
                </a:rPr>
                <a:t>拡大</a:t>
              </a:r>
              <a:endParaRPr lang="en-US" altLang="ja-JP" sz="8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700" dirty="0" smtClean="0">
                  <a:latin typeface="BIZ UDPゴシック" panose="020B0400000000000000" pitchFamily="50" charset="-128"/>
                  <a:ea typeface="BIZ UDPゴシック" panose="020B0400000000000000" pitchFamily="50" charset="-128"/>
                  <a:cs typeface="Meiryo UI" panose="020B0604030504040204" pitchFamily="50" charset="-128"/>
                </a:rPr>
                <a:t>（出典）</a:t>
              </a:r>
              <a:r>
                <a:rPr kumimoji="1" lang="ja-JP" altLang="en-US" sz="700" dirty="0" smtClean="0">
                  <a:latin typeface="BIZ UDPゴシック" panose="020B0400000000000000" pitchFamily="50" charset="-128"/>
                  <a:ea typeface="BIZ UDPゴシック" panose="020B0400000000000000" pitchFamily="50" charset="-128"/>
                </a:rPr>
                <a:t>関西エアポート</a:t>
              </a:r>
              <a:r>
                <a:rPr kumimoji="1" lang="en-US" altLang="ja-JP" sz="700" dirty="0" smtClean="0">
                  <a:latin typeface="BIZ UDPゴシック" panose="020B0400000000000000" pitchFamily="50" charset="-128"/>
                  <a:ea typeface="BIZ UDPゴシック" panose="020B0400000000000000" pitchFamily="50" charset="-128"/>
                </a:rPr>
                <a:t>HP</a:t>
              </a:r>
              <a:endParaRPr kumimoji="1" lang="en-US" altLang="ja-JP" sz="700" dirty="0">
                <a:latin typeface="BIZ UDPゴシック" panose="020B0400000000000000" pitchFamily="50" charset="-128"/>
                <a:ea typeface="BIZ UDPゴシック" panose="020B0400000000000000" pitchFamily="50" charset="-128"/>
              </a:endParaRPr>
            </a:p>
          </p:txBody>
        </p:sp>
        <p:pic>
          <p:nvPicPr>
            <p:cNvPr id="49" name="図 48"/>
            <p:cNvPicPr>
              <a:picLocks noChangeAspect="1"/>
            </p:cNvPicPr>
            <p:nvPr/>
          </p:nvPicPr>
          <p:blipFill>
            <a:blip r:embed="rId5"/>
            <a:stretch>
              <a:fillRect/>
            </a:stretch>
          </p:blipFill>
          <p:spPr>
            <a:xfrm>
              <a:off x="7348692" y="2921411"/>
              <a:ext cx="2319812" cy="1920654"/>
            </a:xfrm>
            <a:prstGeom prst="rect">
              <a:avLst/>
            </a:prstGeom>
          </p:spPr>
        </p:pic>
      </p:grpSp>
      <p:sp>
        <p:nvSpPr>
          <p:cNvPr id="50" name="ホームベース 49"/>
          <p:cNvSpPr/>
          <p:nvPr/>
        </p:nvSpPr>
        <p:spPr>
          <a:xfrm>
            <a:off x="933775" y="2819815"/>
            <a:ext cx="1765067" cy="200448"/>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≪関空の発着回数</a:t>
            </a:r>
            <a:r>
              <a:rPr kumimoji="1" lang="ja-JP" altLang="en-US" sz="1000" b="1" dirty="0">
                <a:solidFill>
                  <a:schemeClr val="tx1"/>
                </a:solidFill>
                <a:latin typeface="BIZ UDPゴシック" panose="020B0400000000000000" pitchFamily="50" charset="-128"/>
                <a:ea typeface="BIZ UDPゴシック" panose="020B0400000000000000" pitchFamily="50" charset="-128"/>
              </a:rPr>
              <a:t>・</a:t>
            </a: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旅客数≫</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p:txBody>
      </p:sp>
      <p:sp>
        <p:nvSpPr>
          <p:cNvPr id="51" name="ホームベース 50"/>
          <p:cNvSpPr/>
          <p:nvPr/>
        </p:nvSpPr>
        <p:spPr>
          <a:xfrm>
            <a:off x="568787" y="4862103"/>
            <a:ext cx="1731092" cy="207035"/>
          </a:xfrm>
          <a:prstGeom prst="homePlate">
            <a:avLst>
              <a:gd name="adj" fmla="val 21053"/>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700" dirty="0">
                <a:solidFill>
                  <a:schemeClr val="tx1"/>
                </a:solidFill>
                <a:latin typeface="BIZ UDPゴシック" panose="020B0400000000000000" pitchFamily="50" charset="-128"/>
                <a:ea typeface="BIZ UDPゴシック" panose="020B0400000000000000" pitchFamily="50" charset="-128"/>
              </a:rPr>
              <a:t>（出典</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）新関西国際空港㈱、関西</a:t>
            </a:r>
            <a:r>
              <a:rPr kumimoji="1" lang="ja-JP" altLang="en-US" sz="700" dirty="0">
                <a:solidFill>
                  <a:schemeClr val="tx1"/>
                </a:solidFill>
                <a:latin typeface="BIZ UDPゴシック" panose="020B0400000000000000" pitchFamily="50" charset="-128"/>
                <a:ea typeface="BIZ UDPゴシック" panose="020B0400000000000000" pitchFamily="50" charset="-128"/>
              </a:rPr>
              <a:t>エアポート㈱</a:t>
            </a:r>
          </a:p>
        </p:txBody>
      </p:sp>
      <p:sp>
        <p:nvSpPr>
          <p:cNvPr id="52" name="正方形/長方形 51"/>
          <p:cNvSpPr/>
          <p:nvPr/>
        </p:nvSpPr>
        <p:spPr>
          <a:xfrm>
            <a:off x="505461" y="4677288"/>
            <a:ext cx="2097098" cy="200055"/>
          </a:xfrm>
          <a:prstGeom prst="rect">
            <a:avLst/>
          </a:prstGeom>
        </p:spPr>
        <p:txBody>
          <a:bodyPr wrap="square">
            <a:spAutoFit/>
          </a:bodyPr>
          <a:lstStyle/>
          <a:p>
            <a:r>
              <a:rPr lang="en-US" altLang="ja-JP" sz="700" dirty="0" smtClean="0">
                <a:latin typeface="BIZ UDPゴシック" panose="020B0400000000000000" pitchFamily="50" charset="-128"/>
                <a:ea typeface="BIZ UDPゴシック" panose="020B0400000000000000" pitchFamily="50" charset="-128"/>
              </a:rPr>
              <a:t>※H10</a:t>
            </a:r>
            <a:r>
              <a:rPr lang="ja-JP" altLang="en-US" sz="700" dirty="0" smtClean="0">
                <a:latin typeface="BIZ UDPゴシック" panose="020B0400000000000000" pitchFamily="50" charset="-128"/>
                <a:ea typeface="BIZ UDPゴシック" panose="020B0400000000000000" pitchFamily="50" charset="-128"/>
              </a:rPr>
              <a:t>年度環境影響評価</a:t>
            </a:r>
            <a:r>
              <a:rPr lang="ja-JP" altLang="en-US" sz="700" dirty="0">
                <a:latin typeface="BIZ UDPゴシック" panose="020B0400000000000000" pitchFamily="50" charset="-128"/>
                <a:ea typeface="BIZ UDPゴシック" panose="020B0400000000000000" pitchFamily="50" charset="-128"/>
              </a:rPr>
              <a:t>に</a:t>
            </a:r>
            <a:r>
              <a:rPr lang="ja-JP" altLang="en-US" sz="700" dirty="0" smtClean="0">
                <a:latin typeface="BIZ UDPゴシック" panose="020B0400000000000000" pitchFamily="50" charset="-128"/>
                <a:ea typeface="BIZ UDPゴシック" panose="020B0400000000000000" pitchFamily="50" charset="-128"/>
              </a:rPr>
              <a:t>おける最大想定</a:t>
            </a:r>
            <a:r>
              <a:rPr lang="ja-JP" altLang="en-US" sz="700" dirty="0">
                <a:latin typeface="BIZ UDPゴシック" panose="020B0400000000000000" pitchFamily="50" charset="-128"/>
                <a:ea typeface="BIZ UDPゴシック" panose="020B0400000000000000" pitchFamily="50" charset="-128"/>
              </a:rPr>
              <a:t>回数</a:t>
            </a:r>
          </a:p>
        </p:txBody>
      </p:sp>
      <p:graphicFrame>
        <p:nvGraphicFramePr>
          <p:cNvPr id="53" name="表 52"/>
          <p:cNvGraphicFramePr>
            <a:graphicFrameLocks noGrp="1"/>
          </p:cNvGraphicFramePr>
          <p:nvPr>
            <p:extLst>
              <p:ext uri="{D42A27DB-BD31-4B8C-83A1-F6EECF244321}">
                <p14:modId xmlns:p14="http://schemas.microsoft.com/office/powerpoint/2010/main" val="3756362718"/>
              </p:ext>
            </p:extLst>
          </p:nvPr>
        </p:nvGraphicFramePr>
        <p:xfrm>
          <a:off x="568787" y="3158900"/>
          <a:ext cx="2495041" cy="1518388"/>
        </p:xfrm>
        <a:graphic>
          <a:graphicData uri="http://schemas.openxmlformats.org/drawingml/2006/table">
            <a:tbl>
              <a:tblPr firstRow="1" bandRow="1">
                <a:tableStyleId>{7DF18680-E054-41AD-8BC1-D1AEF772440D}</a:tableStyleId>
              </a:tblPr>
              <a:tblGrid>
                <a:gridCol w="462980">
                  <a:extLst>
                    <a:ext uri="{9D8B030D-6E8A-4147-A177-3AD203B41FA5}">
                      <a16:colId xmlns:a16="http://schemas.microsoft.com/office/drawing/2014/main" val="20000"/>
                    </a:ext>
                  </a:extLst>
                </a:gridCol>
                <a:gridCol w="396736">
                  <a:extLst>
                    <a:ext uri="{9D8B030D-6E8A-4147-A177-3AD203B41FA5}">
                      <a16:colId xmlns:a16="http://schemas.microsoft.com/office/drawing/2014/main" val="2510061481"/>
                    </a:ext>
                  </a:extLst>
                </a:gridCol>
                <a:gridCol w="580589">
                  <a:extLst>
                    <a:ext uri="{9D8B030D-6E8A-4147-A177-3AD203B41FA5}">
                      <a16:colId xmlns:a16="http://schemas.microsoft.com/office/drawing/2014/main" val="20003"/>
                    </a:ext>
                  </a:extLst>
                </a:gridCol>
                <a:gridCol w="551559">
                  <a:extLst>
                    <a:ext uri="{9D8B030D-6E8A-4147-A177-3AD203B41FA5}">
                      <a16:colId xmlns:a16="http://schemas.microsoft.com/office/drawing/2014/main" val="20001"/>
                    </a:ext>
                  </a:extLst>
                </a:gridCol>
                <a:gridCol w="503177">
                  <a:extLst>
                    <a:ext uri="{9D8B030D-6E8A-4147-A177-3AD203B41FA5}">
                      <a16:colId xmlns:a16="http://schemas.microsoft.com/office/drawing/2014/main" val="20002"/>
                    </a:ext>
                  </a:extLst>
                </a:gridCol>
              </a:tblGrid>
              <a:tr h="284698">
                <a:tc>
                  <a:txBody>
                    <a:bodyPr/>
                    <a:lstStyle/>
                    <a:p>
                      <a:pPr algn="ctr"/>
                      <a:endParaRPr kumimoji="1" lang="ja-JP" altLang="en-US" sz="700" b="1" dirty="0">
                        <a:solidFill>
                          <a:schemeClr val="bg1"/>
                        </a:solidFill>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700" b="1" dirty="0">
                        <a:solidFill>
                          <a:schemeClr val="bg1"/>
                        </a:solidFill>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201</a:t>
                      </a:r>
                      <a:r>
                        <a:rPr kumimoji="1" lang="ja-JP" altLang="en-US" sz="700" b="1" dirty="0" smtClean="0">
                          <a:latin typeface="BIZ UDPゴシック" panose="020B0400000000000000" pitchFamily="50" charset="-128"/>
                          <a:ea typeface="BIZ UDPゴシック" panose="020B0400000000000000" pitchFamily="50" charset="-128"/>
                        </a:rPr>
                        <a:t>０年</a:t>
                      </a:r>
                      <a:endParaRPr kumimoji="1" lang="ja-JP" altLang="en-US" sz="700" b="1" dirty="0">
                        <a:solidFill>
                          <a:schemeClr val="bg1"/>
                        </a:solidFill>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2019</a:t>
                      </a:r>
                      <a:r>
                        <a:rPr kumimoji="1" lang="ja-JP" altLang="en-US" sz="700" b="1"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a:t>
                      </a:r>
                      <a:endParaRPr kumimoji="1" lang="ja-JP" altLang="en-US" sz="700" b="1" dirty="0">
                        <a:solidFill>
                          <a:schemeClr val="bg1"/>
                        </a:solidFill>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600" b="1" dirty="0" smtClean="0">
                          <a:latin typeface="BIZ UDPゴシック" panose="020B0400000000000000" pitchFamily="50" charset="-128"/>
                          <a:ea typeface="BIZ UDPゴシック" panose="020B0400000000000000" pitchFamily="50" charset="-128"/>
                        </a:rPr>
                        <a:t>計画取扱</a:t>
                      </a:r>
                      <a:endParaRPr kumimoji="1" lang="en-US" altLang="ja-JP" sz="600" b="1" dirty="0" smtClean="0">
                        <a:latin typeface="BIZ UDPゴシック" panose="020B0400000000000000" pitchFamily="50" charset="-128"/>
                        <a:ea typeface="BIZ UDPゴシック" panose="020B0400000000000000" pitchFamily="50" charset="-128"/>
                      </a:endParaRPr>
                    </a:p>
                    <a:p>
                      <a:pPr algn="ctr"/>
                      <a:r>
                        <a:rPr kumimoji="1" lang="ja-JP" altLang="en-US" sz="600" b="1" dirty="0" smtClean="0">
                          <a:latin typeface="BIZ UDPゴシック" panose="020B0400000000000000" pitchFamily="50" charset="-128"/>
                          <a:ea typeface="BIZ UDPゴシック" panose="020B0400000000000000" pitchFamily="50" charset="-128"/>
                        </a:rPr>
                        <a:t>能力</a:t>
                      </a:r>
                      <a:r>
                        <a:rPr kumimoji="1" lang="en-US" altLang="ja-JP" sz="600" b="1" dirty="0" smtClean="0">
                          <a:latin typeface="BIZ UDPゴシック" panose="020B0400000000000000" pitchFamily="50" charset="-128"/>
                          <a:ea typeface="BIZ UDPゴシック" panose="020B0400000000000000" pitchFamily="50" charset="-128"/>
                        </a:rPr>
                        <a:t>※</a:t>
                      </a:r>
                      <a:endParaRPr kumimoji="1" lang="ja-JP" altLang="en-US" sz="600" b="1" i="1" dirty="0">
                        <a:solidFill>
                          <a:schemeClr val="bg1"/>
                        </a:solidFill>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05615">
                <a:tc rowSpan="3">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発着</a:t>
                      </a:r>
                      <a:endParaRPr kumimoji="1" lang="en-US" altLang="ja-JP" sz="700" b="1" dirty="0" smtClean="0">
                        <a:latin typeface="BIZ UDPゴシック" panose="020B0400000000000000" pitchFamily="50" charset="-128"/>
                        <a:ea typeface="BIZ UDPゴシック" panose="020B0400000000000000" pitchFamily="50" charset="-128"/>
                      </a:endParaRPr>
                    </a:p>
                    <a:p>
                      <a:pPr algn="ctr"/>
                      <a:r>
                        <a:rPr kumimoji="1" lang="ja-JP" altLang="en-US" sz="700" b="1" dirty="0" smtClean="0">
                          <a:latin typeface="BIZ UDPゴシック" panose="020B0400000000000000" pitchFamily="50" charset="-128"/>
                          <a:ea typeface="BIZ UDPゴシック" panose="020B0400000000000000" pitchFamily="50" charset="-128"/>
                        </a:rPr>
                        <a:t>回数</a:t>
                      </a:r>
                      <a:endParaRPr kumimoji="1" lang="en-US" altLang="ja-JP" sz="700" b="1" dirty="0" smtClean="0">
                        <a:latin typeface="BIZ UDPゴシック" panose="020B0400000000000000" pitchFamily="50" charset="-128"/>
                        <a:ea typeface="BIZ UDPゴシック" panose="020B0400000000000000" pitchFamily="50" charset="-128"/>
                      </a:endParaRPr>
                    </a:p>
                    <a:p>
                      <a:pPr algn="ctr"/>
                      <a:r>
                        <a:rPr kumimoji="1" lang="ja-JP" altLang="en-US" sz="700" b="1" dirty="0" smtClean="0">
                          <a:latin typeface="BIZ UDPゴシック" panose="020B0400000000000000" pitchFamily="50" charset="-128"/>
                          <a:ea typeface="BIZ UDPゴシック" panose="020B0400000000000000" pitchFamily="50" charset="-128"/>
                        </a:rPr>
                        <a:t>（万回）</a:t>
                      </a:r>
                    </a:p>
                    <a:p>
                      <a:pPr algn="ct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総数</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10.7</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20.7</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BIZ UDPゴシック" panose="020B0400000000000000" pitchFamily="50" charset="-128"/>
                          <a:ea typeface="BIZ UDPゴシック" panose="020B0400000000000000" pitchFamily="50" charset="-128"/>
                        </a:rPr>
                        <a:t>23</a:t>
                      </a:r>
                      <a:endParaRPr kumimoji="1" lang="ja-JP" altLang="en-US" sz="700" b="1" i="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05615">
                <a:tc vMerge="1">
                  <a:txBody>
                    <a:bodyPr/>
                    <a:lstStyle/>
                    <a:p>
                      <a:endParaRPr kumimoji="1" lang="ja-JP" altLang="en-US"/>
                    </a:p>
                  </a:txBody>
                  <a:tcP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国際</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７</a:t>
                      </a:r>
                      <a:r>
                        <a:rPr kumimoji="1" lang="en-US" altLang="ja-JP" sz="700" b="1" dirty="0" smtClean="0">
                          <a:latin typeface="BIZ UDPゴシック" panose="020B0400000000000000" pitchFamily="50" charset="-128"/>
                          <a:ea typeface="BIZ UDPゴシック" panose="020B0400000000000000" pitchFamily="50" charset="-128"/>
                        </a:rPr>
                        <a:t>.5</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15.8</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BIZ UDPゴシック" panose="020B0400000000000000" pitchFamily="50" charset="-128"/>
                          <a:ea typeface="BIZ UDPゴシック" panose="020B0400000000000000" pitchFamily="50" charset="-128"/>
                        </a:rPr>
                        <a:t>１４</a:t>
                      </a:r>
                      <a:endParaRPr kumimoji="1" lang="ja-JP" altLang="en-US" sz="700" b="1" i="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0848003"/>
                  </a:ext>
                </a:extLst>
              </a:tr>
              <a:tr h="205615">
                <a:tc vMerge="1">
                  <a:txBody>
                    <a:bodyPr/>
                    <a:lstStyle/>
                    <a:p>
                      <a:pPr algn="ctr"/>
                      <a:endParaRPr kumimoji="1" lang="ja-JP" altLang="en-US" sz="1000" b="1" dirty="0">
                        <a:latin typeface="BIZ UDPゴシック" panose="020B0400000000000000" pitchFamily="50" charset="-128"/>
                        <a:ea typeface="BIZ UDPゴシック" panose="020B0400000000000000" pitchFamily="50" charset="-128"/>
                      </a:endParaRPr>
                    </a:p>
                  </a:txBody>
                  <a:tcPr marL="36000" marR="36000" anchor="ct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国内</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3.2</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4.9</a:t>
                      </a: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BIZ UDPゴシック" panose="020B0400000000000000" pitchFamily="50" charset="-128"/>
                          <a:ea typeface="BIZ UDPゴシック" panose="020B0400000000000000" pitchFamily="50" charset="-128"/>
                        </a:rPr>
                        <a:t>９</a:t>
                      </a:r>
                      <a:endParaRPr kumimoji="1" lang="ja-JP" altLang="en-US" sz="700" b="1" i="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extLst>
                  <a:ext uri="{0D108BD9-81ED-4DB2-BD59-A6C34878D82A}">
                    <a16:rowId xmlns:a16="http://schemas.microsoft.com/office/drawing/2014/main" val="1607441542"/>
                  </a:ext>
                </a:extLst>
              </a:tr>
              <a:tr h="205615">
                <a:tc rowSpan="3">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旅客数</a:t>
                      </a:r>
                      <a:endParaRPr kumimoji="1" lang="en-US" altLang="ja-JP" sz="700" b="1" dirty="0" smtClean="0">
                        <a:latin typeface="BIZ UDPゴシック" panose="020B0400000000000000" pitchFamily="50" charset="-128"/>
                        <a:ea typeface="BIZ UDPゴシック" panose="020B0400000000000000" pitchFamily="50" charset="-128"/>
                      </a:endParaRPr>
                    </a:p>
                    <a:p>
                      <a:pPr algn="ctr"/>
                      <a:r>
                        <a:rPr kumimoji="1" lang="en-US" altLang="ja-JP" sz="700" b="1" dirty="0" smtClean="0">
                          <a:latin typeface="BIZ UDPゴシック" panose="020B0400000000000000" pitchFamily="50" charset="-128"/>
                          <a:ea typeface="BIZ UDPゴシック" panose="020B0400000000000000" pitchFamily="50" charset="-128"/>
                        </a:rPr>
                        <a:t>(</a:t>
                      </a:r>
                      <a:r>
                        <a:rPr kumimoji="1" lang="ja-JP" altLang="en-US" sz="700" b="1" dirty="0" smtClean="0">
                          <a:latin typeface="BIZ UDPゴシック" panose="020B0400000000000000" pitchFamily="50" charset="-128"/>
                          <a:ea typeface="BIZ UDPゴシック" panose="020B0400000000000000" pitchFamily="50" charset="-128"/>
                        </a:rPr>
                        <a:t>万人</a:t>
                      </a:r>
                      <a:r>
                        <a:rPr kumimoji="1" lang="en-US" altLang="ja-JP" sz="700" b="1" dirty="0" smtClean="0">
                          <a:latin typeface="BIZ UDPゴシック" panose="020B0400000000000000" pitchFamily="50" charset="-128"/>
                          <a:ea typeface="BIZ UDPゴシック" panose="020B0400000000000000" pitchFamily="50" charset="-128"/>
                        </a:rPr>
                        <a:t>)</a:t>
                      </a:r>
                      <a:endParaRPr kumimoji="1" lang="ja-JP" altLang="en-US" sz="700" b="1" dirty="0" smtClean="0">
                        <a:latin typeface="BIZ UDPゴシック" panose="020B0400000000000000" pitchFamily="50" charset="-128"/>
                        <a:ea typeface="BIZ UDPゴシック" panose="020B0400000000000000" pitchFamily="50" charset="-128"/>
                      </a:endParaRPr>
                    </a:p>
                    <a:p>
                      <a:pPr algn="ctr"/>
                      <a:endParaRPr kumimoji="1" lang="ja-JP" altLang="en-US" sz="700" b="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総数</a:t>
                      </a:r>
                      <a:endParaRPr kumimoji="1" lang="en-US" altLang="ja-JP"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1,43</a:t>
                      </a:r>
                      <a:r>
                        <a:rPr kumimoji="1" lang="ja-JP" altLang="en-US" sz="700" b="1" dirty="0" smtClean="0">
                          <a:latin typeface="BIZ UDPゴシック" panose="020B0400000000000000" pitchFamily="50" charset="-128"/>
                          <a:ea typeface="BIZ UDPゴシック" panose="020B0400000000000000" pitchFamily="50" charset="-128"/>
                        </a:rPr>
                        <a:t>５　</a:t>
                      </a:r>
                      <a:endParaRPr kumimoji="1" lang="en-US" altLang="ja-JP"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BIZ UDPゴシック" panose="020B0400000000000000" pitchFamily="50" charset="-128"/>
                          <a:ea typeface="BIZ UDPゴシック" panose="020B0400000000000000" pitchFamily="50" charset="-128"/>
                        </a:rPr>
                        <a:t>3,191</a:t>
                      </a:r>
                      <a:endParaRPr kumimoji="1" lang="ja-JP" altLang="en-US"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2,500</a:t>
                      </a:r>
                      <a:endParaRPr kumimoji="1" lang="ja-JP" altLang="en-US" sz="700" b="1" i="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678374"/>
                  </a:ext>
                </a:extLst>
              </a:tr>
              <a:tr h="205615">
                <a:tc vMerge="1">
                  <a:txBody>
                    <a:bodyPr/>
                    <a:lstStyle/>
                    <a:p>
                      <a:pPr algn="ctr"/>
                      <a:endParaRPr kumimoji="1" lang="ja-JP" altLang="en-US" sz="900" b="1" dirty="0">
                        <a:latin typeface="BIZ UDPゴシック" panose="020B0400000000000000" pitchFamily="50" charset="-128"/>
                        <a:ea typeface="BIZ UDPゴシック" panose="020B0400000000000000" pitchFamily="50" charset="-128"/>
                      </a:endParaRPr>
                    </a:p>
                  </a:txBody>
                  <a:tcPr marL="36000" marR="36000" anchor="ct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国際</a:t>
                      </a:r>
                      <a:endParaRPr kumimoji="1" lang="en-US" altLang="ja-JP"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1,048</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en-US" altLang="ja-JP" sz="700" b="1" dirty="0" smtClean="0">
                          <a:latin typeface="BIZ UDPゴシック" panose="020B0400000000000000" pitchFamily="50" charset="-128"/>
                          <a:ea typeface="BIZ UDPゴシック" panose="020B0400000000000000" pitchFamily="50" charset="-128"/>
                        </a:rPr>
                        <a:t>2,493</a:t>
                      </a:r>
                      <a:endParaRPr kumimoji="1" lang="ja-JP" altLang="en-US"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1,200</a:t>
                      </a:r>
                      <a:endParaRPr kumimoji="1" lang="ja-JP" altLang="en-US" sz="700" b="1" i="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7289192"/>
                  </a:ext>
                </a:extLst>
              </a:tr>
              <a:tr h="205615">
                <a:tc vMerge="1">
                  <a:txBody>
                    <a:bodyPr/>
                    <a:lstStyle/>
                    <a:p>
                      <a:pPr algn="ctr"/>
                      <a:endParaRPr kumimoji="1" lang="ja-JP" altLang="en-US" sz="900" b="1" dirty="0">
                        <a:latin typeface="BIZ UDPゴシック" panose="020B0400000000000000" pitchFamily="50" charset="-128"/>
                        <a:ea typeface="BIZ UDPゴシック" panose="020B0400000000000000" pitchFamily="50" charset="-128"/>
                      </a:endParaRPr>
                    </a:p>
                  </a:txBody>
                  <a:tcPr marL="36000" marR="36000" anchor="ctr"/>
                </a:tc>
                <a:tc>
                  <a:txBody>
                    <a:bodyPr/>
                    <a:lstStyle/>
                    <a:p>
                      <a:pPr algn="ctr"/>
                      <a:r>
                        <a:rPr kumimoji="1" lang="ja-JP" altLang="en-US" sz="700" b="1" dirty="0" smtClean="0">
                          <a:latin typeface="BIZ UDPゴシック" panose="020B0400000000000000" pitchFamily="50" charset="-128"/>
                          <a:ea typeface="BIZ UDPゴシック" panose="020B0400000000000000" pitchFamily="50" charset="-128"/>
                        </a:rPr>
                        <a:t>国内</a:t>
                      </a:r>
                      <a:endParaRPr kumimoji="1" lang="en-US" altLang="ja-JP" sz="700" b="1" dirty="0" smtClean="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387</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kumimoji="1" lang="ja-JP" altLang="en-US" sz="700" b="1" dirty="0" smtClean="0">
                          <a:latin typeface="BIZ UDPゴシック" panose="020B0400000000000000" pitchFamily="50" charset="-128"/>
                          <a:ea typeface="BIZ UDPゴシック" panose="020B0400000000000000" pitchFamily="50" charset="-128"/>
                        </a:rPr>
                        <a:t>６９８</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tc>
                  <a:txBody>
                    <a:bodyPr/>
                    <a:lstStyle/>
                    <a:p>
                      <a:pPr algn="ctr"/>
                      <a:r>
                        <a:rPr kumimoji="1" lang="en-US" altLang="ja-JP" sz="700" b="1" dirty="0" smtClean="0">
                          <a:latin typeface="BIZ UDPゴシック" panose="020B0400000000000000" pitchFamily="50" charset="-128"/>
                          <a:ea typeface="BIZ UDPゴシック" panose="020B0400000000000000" pitchFamily="50" charset="-128"/>
                        </a:rPr>
                        <a:t>1,300</a:t>
                      </a:r>
                      <a:endParaRPr kumimoji="1" lang="ja-JP" altLang="en-US" sz="700" b="1" i="1" dirty="0">
                        <a:latin typeface="BIZ UDPゴシック" panose="020B0400000000000000" pitchFamily="50" charset="-128"/>
                        <a:ea typeface="BIZ UDPゴシック" panose="020B0400000000000000"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6"/>
                      <a:tile tx="0" ty="0" sx="100000" sy="100000" flip="none" algn="tl"/>
                    </a:blipFill>
                  </a:tcPr>
                </a:tc>
                <a:extLst>
                  <a:ext uri="{0D108BD9-81ED-4DB2-BD59-A6C34878D82A}">
                    <a16:rowId xmlns:a16="http://schemas.microsoft.com/office/drawing/2014/main" val="3554752381"/>
                  </a:ext>
                </a:extLst>
              </a:tr>
            </a:tbl>
          </a:graphicData>
        </a:graphic>
      </p:graphicFrame>
    </p:spTree>
    <p:extLst>
      <p:ext uri="{BB962C8B-B14F-4D97-AF65-F5344CB8AC3E}">
        <p14:creationId xmlns:p14="http://schemas.microsoft.com/office/powerpoint/2010/main" val="4293307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1"/>
          <p:cNvSpPr>
            <a:spLocks noGrp="1"/>
          </p:cNvSpPr>
          <p:nvPr>
            <p:ph type="sldNum" sz="quarter" idx="12"/>
          </p:nvPr>
        </p:nvSpPr>
        <p:spPr>
          <a:xfrm>
            <a:off x="9662615" y="6816016"/>
            <a:ext cx="418010" cy="38329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en-US" altLang="ja-JP" dirty="0">
                <a:solidFill>
                  <a:prstClr val="black">
                    <a:tint val="75000"/>
                  </a:prstClr>
                </a:solidFill>
                <a:latin typeface="Calibri" panose="020F0502020204030204"/>
                <a:ea typeface="游ゴシック" panose="020B0400000000000000" pitchFamily="50" charset="-128"/>
              </a:rPr>
              <a:t>6</a:t>
            </a:r>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A16E0FB0-D25E-419A-84B4-8EDEFC81B60B}"/>
              </a:ext>
            </a:extLst>
          </p:cNvPr>
          <p:cNvSpPr txBox="1"/>
          <p:nvPr/>
        </p:nvSpPr>
        <p:spPr>
          <a:xfrm>
            <a:off x="900312" y="895547"/>
            <a:ext cx="8280000" cy="3195747"/>
          </a:xfrm>
          <a:prstGeom prst="rect">
            <a:avLst/>
          </a:prstGeom>
          <a:noFill/>
        </p:spPr>
        <p:txBody>
          <a:bodyPr wrap="square">
            <a:spAutoFit/>
          </a:bodyPr>
          <a:lstStyle/>
          <a:p>
            <a:pPr>
              <a:lnSpc>
                <a:spcPts val="2200"/>
              </a:lnSpc>
            </a:pPr>
            <a:r>
              <a:rPr lang="en-US" altLang="ja-JP" sz="1200" dirty="0" smtClean="0">
                <a:latin typeface="+mn-ea"/>
              </a:rPr>
              <a:t> </a:t>
            </a:r>
            <a:r>
              <a:rPr lang="ja-JP" altLang="en-US" sz="1200" dirty="0">
                <a:latin typeface="+mn-ea"/>
              </a:rPr>
              <a:t>　国においては、一昨年</a:t>
            </a:r>
            <a:r>
              <a:rPr lang="en-US" altLang="ja-JP" sz="1200" dirty="0">
                <a:latin typeface="+mn-ea"/>
              </a:rPr>
              <a:t>12</a:t>
            </a:r>
            <a:r>
              <a:rPr lang="ja-JP" altLang="en-US" sz="1200" dirty="0">
                <a:latin typeface="+mn-ea"/>
              </a:rPr>
              <a:t>月、「未来社会の実験場」という万博のコンセプトの具体化に向けた取組みなどを「</a:t>
            </a:r>
            <a:r>
              <a:rPr lang="en-US" altLang="ja-JP" sz="1200" dirty="0">
                <a:latin typeface="+mn-ea"/>
              </a:rPr>
              <a:t>2025</a:t>
            </a:r>
            <a:r>
              <a:rPr lang="ja-JP" altLang="en-US" sz="1200" dirty="0">
                <a:latin typeface="+mn-ea"/>
              </a:rPr>
              <a:t>年大阪・関西万博アクションプラン</a:t>
            </a:r>
            <a:r>
              <a:rPr lang="en-US" altLang="ja-JP" sz="1200" dirty="0">
                <a:latin typeface="+mn-ea"/>
              </a:rPr>
              <a:t>Ver.1</a:t>
            </a:r>
            <a:r>
              <a:rPr lang="ja-JP" altLang="en-US" sz="1200" dirty="0" smtClean="0">
                <a:latin typeface="+mn-ea"/>
              </a:rPr>
              <a:t>」として取りまとめられました。</a:t>
            </a:r>
            <a:endParaRPr lang="en-US" altLang="ja-JP" sz="1200" dirty="0" smtClean="0">
              <a:latin typeface="+mn-ea"/>
            </a:endParaRPr>
          </a:p>
          <a:p>
            <a:pPr>
              <a:lnSpc>
                <a:spcPts val="2200"/>
              </a:lnSpc>
            </a:pPr>
            <a:r>
              <a:rPr lang="ja-JP" altLang="en-US" sz="1200" dirty="0">
                <a:latin typeface="+mn-ea"/>
              </a:rPr>
              <a:t>　</a:t>
            </a:r>
            <a:r>
              <a:rPr lang="ja-JP" altLang="en-US" sz="1200" dirty="0" smtClean="0">
                <a:latin typeface="+mn-ea"/>
              </a:rPr>
              <a:t>その後、各省庁において、われわれ地元団体とも精力的に協議・調整を進めていただき、２度にわたりアクションプランを改訂。大阪・関西に強みのある「ライフサイエンス」や、「スタートアップの参加促進」などが新たに位置付けられたほか、「空飛ぶクルマ」や「自動運転」、「多言語翻訳技術」など多岐にわたる項目について、実現に向け大きく前進したところです。</a:t>
            </a:r>
            <a:endParaRPr lang="en-US" altLang="ja-JP" sz="1200" dirty="0" smtClean="0">
              <a:latin typeface="+mn-ea"/>
            </a:endParaRPr>
          </a:p>
          <a:p>
            <a:pPr>
              <a:lnSpc>
                <a:spcPts val="2200"/>
              </a:lnSpc>
            </a:pPr>
            <a:r>
              <a:rPr lang="ja-JP" altLang="en-US" sz="1200" dirty="0">
                <a:latin typeface="+mn-ea"/>
              </a:rPr>
              <a:t>　</a:t>
            </a:r>
            <a:r>
              <a:rPr lang="ja-JP" altLang="en-US" sz="1200" dirty="0" smtClean="0">
                <a:latin typeface="+mn-ea"/>
              </a:rPr>
              <a:t>しかし、開幕まで</a:t>
            </a:r>
            <a:r>
              <a:rPr lang="en-US" altLang="ja-JP" sz="1200" dirty="0" smtClean="0">
                <a:latin typeface="+mn-ea"/>
              </a:rPr>
              <a:t>700</a:t>
            </a:r>
            <a:r>
              <a:rPr lang="ja-JP" altLang="en-US" sz="1200" dirty="0" smtClean="0">
                <a:latin typeface="+mn-ea"/>
              </a:rPr>
              <a:t>日を切る中、いよいよ具体的事業として準備しなければならないステージに入っています。この夏に</a:t>
            </a:r>
            <a:r>
              <a:rPr lang="ja-JP" altLang="en-US" sz="1200" smtClean="0">
                <a:latin typeface="+mn-ea"/>
              </a:rPr>
              <a:t>向け、各事業の具体化と予算化を、早急</a:t>
            </a:r>
            <a:r>
              <a:rPr lang="ja-JP" altLang="en-US" sz="1200" dirty="0" smtClean="0">
                <a:latin typeface="+mn-ea"/>
              </a:rPr>
              <a:t>かつ強力に進めていただきたく、今般、地元として、改めて重点的に推進をお願いする事項について取りまとめました。</a:t>
            </a:r>
            <a:endParaRPr lang="en-US" altLang="ja-JP" sz="1200" dirty="0" smtClean="0">
              <a:latin typeface="+mn-ea"/>
            </a:endParaRPr>
          </a:p>
          <a:p>
            <a:pPr>
              <a:lnSpc>
                <a:spcPts val="2200"/>
              </a:lnSpc>
            </a:pPr>
            <a:r>
              <a:rPr lang="ja-JP" altLang="en-US" sz="1200" dirty="0">
                <a:latin typeface="+mn-ea"/>
              </a:rPr>
              <a:t>　</a:t>
            </a:r>
            <a:r>
              <a:rPr lang="ja-JP" altLang="en-US" sz="1200" dirty="0" smtClean="0">
                <a:latin typeface="+mn-ea"/>
              </a:rPr>
              <a:t>国におかれましては、上記趣旨を踏まえ、近く改訂されるアクションプランに、今回の要望内容を位置付けていただくとともに、引き続き、格段のご高配を賜りますよう、よろしくお願い申し上げます。</a:t>
            </a:r>
            <a:endParaRPr lang="en-US" altLang="ja-JP" sz="1200" dirty="0" smtClean="0">
              <a:latin typeface="+mn-ea"/>
            </a:endParaRPr>
          </a:p>
        </p:txBody>
      </p:sp>
      <p:sp>
        <p:nvSpPr>
          <p:cNvPr id="4" name="正方形/長方形 3">
            <a:extLst>
              <a:ext uri="{FF2B5EF4-FFF2-40B4-BE49-F238E27FC236}">
                <a16:creationId xmlns:a16="http://schemas.microsoft.com/office/drawing/2014/main" id="{E08629A6-829B-4394-A30A-5CB52C1BBB36}"/>
              </a:ext>
            </a:extLst>
          </p:cNvPr>
          <p:cNvSpPr/>
          <p:nvPr/>
        </p:nvSpPr>
        <p:spPr>
          <a:xfrm>
            <a:off x="180312" y="26708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Ⅰ</a:t>
            </a:r>
            <a:r>
              <a:rPr kumimoji="1" lang="ja-JP" altLang="en-US" sz="1600" b="1" i="0" u="none" strike="noStrike" kern="1200" cap="none" spc="0" normalizeH="0" baseline="0" noProof="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要望に</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あたって</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41787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5"/>
            <a:ext cx="9759235" cy="2339562"/>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250717872"/>
              </p:ext>
            </p:extLst>
          </p:nvPr>
        </p:nvGraphicFramePr>
        <p:xfrm>
          <a:off x="179089" y="2190334"/>
          <a:ext cx="9759235" cy="19296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859784">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民間企業等による、ムスリム・ベジタリアン・ヴィーガン・食物アレルギーのある人等が安心して食事を楽しめる環境整備や情報発信の取組に対する支援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＜広域連合・関経連＞</a:t>
                      </a:r>
                    </a:p>
                    <a:p>
                      <a:pPr marL="180975" lvl="0" indent="-180975" defTabSz="959937">
                        <a:defRPr/>
                      </a:pPr>
                      <a:endParaRPr kumimoji="1" lang="en-US" altLang="ja-JP" sz="900" b="0" u="none" dirty="0" smtClean="0">
                        <a:solidFill>
                          <a:schemeClr val="tx1"/>
                        </a:solidFill>
                        <a:effectLst/>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dirty="0" smtClean="0">
                          <a:latin typeface="BIZ UDPゴシック" panose="020B0400000000000000" pitchFamily="50" charset="-128"/>
                          <a:ea typeface="BIZ UDPゴシック" panose="020B0400000000000000" pitchFamily="50" charset="-128"/>
                        </a:rPr>
                        <a:t>（取組例）</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dirty="0" smtClean="0">
                          <a:latin typeface="BIZ UDPゴシック" panose="020B0400000000000000" pitchFamily="50" charset="-128"/>
                          <a:ea typeface="BIZ UDPゴシック" panose="020B0400000000000000" pitchFamily="50" charset="-128"/>
                        </a:rPr>
                        <a:t>　・</a:t>
                      </a:r>
                      <a:r>
                        <a:rPr lang="ja-JP" altLang="en-US" sz="1200" b="0" dirty="0" smtClean="0">
                          <a:solidFill>
                            <a:schemeClr val="tx1"/>
                          </a:solidFill>
                          <a:latin typeface="BIZ UDPゴシック" panose="020B0400000000000000" pitchFamily="50" charset="-128"/>
                          <a:ea typeface="BIZ UDPゴシック" panose="020B0400000000000000" pitchFamily="50" charset="-128"/>
                        </a:rPr>
                        <a:t>ピクトグラムなどをつかったメニュー表示の普及</a:t>
                      </a:r>
                      <a:endParaRPr lang="en-US" altLang="ja-JP" sz="12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BIZ UDPゴシック" panose="020B0400000000000000" pitchFamily="50" charset="-128"/>
                          <a:ea typeface="BIZ UDPゴシック" panose="020B0400000000000000" pitchFamily="50" charset="-128"/>
                        </a:rPr>
                        <a:t>　・食の多様性に対応した飲食店やホテルが掲載されたオンライン地図作成</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BIZ UDPゴシック" panose="020B0400000000000000" pitchFamily="50" charset="-128"/>
                          <a:ea typeface="BIZ UDPゴシック" panose="020B0400000000000000" pitchFamily="50" charset="-128"/>
                        </a:rPr>
                        <a:t>　・食の多様性に対応した関西・日本の新たな名物料理の開発</a:t>
                      </a: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0" dirty="0" smtClean="0">
                          <a:latin typeface="BIZ UDPゴシック" panose="020B0400000000000000" pitchFamily="50" charset="-128"/>
                          <a:ea typeface="BIZ UDPゴシック" panose="020B0400000000000000" pitchFamily="50" charset="-128"/>
                        </a:rPr>
                        <a:t>　・食の多様性対応のお土産やお弁当の開発・販売</a:t>
                      </a:r>
                      <a:endParaRPr lang="en-US" altLang="ja-JP" sz="1200" b="0" dirty="0" smtClean="0">
                        <a:latin typeface="BIZ UDPゴシック" panose="020B0400000000000000" pitchFamily="50" charset="-128"/>
                        <a:ea typeface="BIZ UDPゴシック" panose="020B0400000000000000" pitchFamily="50" charset="-128"/>
                      </a:endParaRPr>
                    </a:p>
                    <a:p>
                      <a:pPr marL="180975" lvl="0" indent="-180975" defTabSz="959937">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4378122"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国土交通省、農林水産省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６（３）　食の多様性に配慮した環境</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整備</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万博の来訪者へのおもてなしの一つとして、ムスリムやベジタリアン、ヴィーガン等の外国人旅行客が安心して関西・日本で食事を楽しめるように、食の多様性への対応を進める。</a:t>
            </a:r>
          </a:p>
        </p:txBody>
      </p:sp>
      <p:sp>
        <p:nvSpPr>
          <p:cNvPr id="26" name="テキスト ボックス 25"/>
          <p:cNvSpPr txBox="1"/>
          <p:nvPr/>
        </p:nvSpPr>
        <p:spPr>
          <a:xfrm>
            <a:off x="140620" y="4627382"/>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5" name="表 14"/>
          <p:cNvGraphicFramePr>
            <a:graphicFrameLocks noGrp="1"/>
          </p:cNvGraphicFramePr>
          <p:nvPr>
            <p:extLst>
              <p:ext uri="{D42A27DB-BD31-4B8C-83A1-F6EECF244321}">
                <p14:modId xmlns:p14="http://schemas.microsoft.com/office/powerpoint/2010/main" val="3978907437"/>
              </p:ext>
            </p:extLst>
          </p:nvPr>
        </p:nvGraphicFramePr>
        <p:xfrm>
          <a:off x="140620" y="5076485"/>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国と関経連の間で、メニュー開発への支援等について、情報共有を進めることを確認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0547052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a:extLst>
              <a:ext uri="{FF2B5EF4-FFF2-40B4-BE49-F238E27FC236}">
                <a16:creationId xmlns:a16="http://schemas.microsoft.com/office/drawing/2014/main" id="{731D8736-1F24-4DDD-BAE5-3D26FC93D64E}"/>
              </a:ext>
            </a:extLst>
          </p:cNvPr>
          <p:cNvGraphicFramePr>
            <a:graphicFrameLocks noGrp="1"/>
          </p:cNvGraphicFramePr>
          <p:nvPr>
            <p:extLst>
              <p:ext uri="{D42A27DB-BD31-4B8C-83A1-F6EECF244321}">
                <p14:modId xmlns:p14="http://schemas.microsoft.com/office/powerpoint/2010/main" val="1278460547"/>
              </p:ext>
            </p:extLst>
          </p:nvPr>
        </p:nvGraphicFramePr>
        <p:xfrm>
          <a:off x="270310" y="1387117"/>
          <a:ext cx="9692706" cy="5170287"/>
        </p:xfrm>
        <a:graphic>
          <a:graphicData uri="http://schemas.openxmlformats.org/drawingml/2006/table">
            <a:tbl>
              <a:tblPr>
                <a:tableStyleId>{2D5ABB26-0587-4C30-8999-92F81FD0307C}</a:tableStyleId>
              </a:tblPr>
              <a:tblGrid>
                <a:gridCol w="3230902">
                  <a:extLst>
                    <a:ext uri="{9D8B030D-6E8A-4147-A177-3AD203B41FA5}">
                      <a16:colId xmlns:a16="http://schemas.microsoft.com/office/drawing/2014/main" val="901775203"/>
                    </a:ext>
                  </a:extLst>
                </a:gridCol>
                <a:gridCol w="3230902">
                  <a:extLst>
                    <a:ext uri="{9D8B030D-6E8A-4147-A177-3AD203B41FA5}">
                      <a16:colId xmlns:a16="http://schemas.microsoft.com/office/drawing/2014/main" val="2895380761"/>
                    </a:ext>
                  </a:extLst>
                </a:gridCol>
                <a:gridCol w="3230902">
                  <a:extLst>
                    <a:ext uri="{9D8B030D-6E8A-4147-A177-3AD203B41FA5}">
                      <a16:colId xmlns:a16="http://schemas.microsoft.com/office/drawing/2014/main" val="925580270"/>
                    </a:ext>
                  </a:extLst>
                </a:gridCol>
              </a:tblGrid>
              <a:tr h="5170287">
                <a:tc>
                  <a:txBody>
                    <a:bodyPr/>
                    <a:lstStyle/>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□民間企業・団体の参画による「食の多様性推進ラウンドテーブル」の設立</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0"/>
                        </a:spcAft>
                        <a:buFont typeface="Arial" panose="020B0604020202020204" pitchFamily="34" charset="0"/>
                        <a:buChar cha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ムスリム・ベジタリアン・ヴィーガン・食物</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アレル</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spcAft>
                          <a:spcPts val="0"/>
                        </a:spcAft>
                        <a:buFont typeface="Arial" panose="020B0604020202020204" pitchFamily="34" charset="0"/>
                        <a:buNone/>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ギー</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のある人等が、快適に観光・生活を楽しんでもらえるよう食の多様性に対応できる環境をつくるために関西経済連合会にてラウンドテーブルを設立。（</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月）</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海外の団体なども含め、飲食業・宿泊業等</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８社・</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団体</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が参画。</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当面、次の事業に取り組む予定。</a:t>
                      </a: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ピクトグラムなどをつかったメニュー表示の</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普及</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食の多様性に対応した飲食店やホテルが掲載されたオンライン地図作成</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食の多様性に対応した関西・日本の新たな名物料理の開発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食の多様性対応のお土産・お弁当の開発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269875" marR="0" lvl="0" indent="-18256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民間企業が中心となり上記の事業を実施するための財政支援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飲食店・ホテルなどの賛同者獲得に向けた広報支援</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L="0" indent="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162000" indent="-457200">
                        <a:spcAft>
                          <a:spcPts val="300"/>
                        </a:spcAft>
                        <a:buFont typeface="Arial" panose="020B0604020202020204" pitchFamily="34" charset="0"/>
                        <a:buNone/>
                      </a:pPr>
                      <a:r>
                        <a:rPr kumimoji="1" lang="ja-JP" altLang="en-US" sz="1300" b="1" dirty="0">
                          <a:solidFill>
                            <a:schemeClr val="tx1"/>
                          </a:solidFill>
                          <a:latin typeface="BIZ UDPゴシック" panose="020B0400000000000000" pitchFamily="50" charset="-128"/>
                          <a:ea typeface="BIZ UDPゴシック" panose="020B0400000000000000" pitchFamily="50" charset="-128"/>
                        </a:rPr>
                        <a:t>□万博会場及び関西全域での「食の多様性に対応した飲食店」の普及、訪日外国人などが安心して食事を楽しめる環境の</a:t>
                      </a:r>
                      <a:r>
                        <a:rPr kumimoji="1" lang="ja-JP" altLang="en-US" sz="1300" b="1" dirty="0" smtClean="0">
                          <a:solidFill>
                            <a:schemeClr val="tx1"/>
                          </a:solidFill>
                          <a:latin typeface="BIZ UDPゴシック" panose="020B0400000000000000" pitchFamily="50" charset="-128"/>
                          <a:ea typeface="BIZ UDPゴシック" panose="020B0400000000000000" pitchFamily="50" charset="-128"/>
                        </a:rPr>
                        <a:t>実現</a:t>
                      </a:r>
                      <a:endParaRPr kumimoji="1" lang="en-US" altLang="ja-JP" sz="1300" b="1" dirty="0" smtClean="0">
                        <a:solidFill>
                          <a:schemeClr val="tx1"/>
                        </a:solidFill>
                        <a:latin typeface="BIZ UDPゴシック" panose="020B0400000000000000" pitchFamily="50" charset="-128"/>
                        <a:ea typeface="BIZ UDPゴシック" panose="020B0400000000000000" pitchFamily="50" charset="-128"/>
                      </a:endParaRPr>
                    </a:p>
                    <a:p>
                      <a:pPr marL="162000" indent="-457200">
                        <a:spcAft>
                          <a:spcPts val="300"/>
                        </a:spcAft>
                        <a:buFont typeface="Arial" panose="020B0604020202020204" pitchFamily="34" charset="0"/>
                        <a:buNone/>
                      </a:pP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万博会場及び関西の飲食店で、ピクトグラム</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など</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を</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使ったメニュー表示が導入され、自身で飲食の可否判断ができる環境を整備</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300"/>
                        </a:spcAft>
                        <a:buClrTx/>
                        <a:buSzTx/>
                        <a:buFont typeface="Arial" panose="020B0604020202020204" pitchFamily="34" charset="0"/>
                        <a:buChar char="•"/>
                        <a:tabLst>
                          <a:tab pos="0" algn="l"/>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食の多様性に対応した飲食店やホテルが掲載され</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300"/>
                        </a:spcAft>
                        <a:buClrTx/>
                        <a:buSzTx/>
                        <a:buFont typeface="Arial" panose="020B0604020202020204" pitchFamily="34" charset="0"/>
                        <a:buNone/>
                        <a:tabLst>
                          <a:tab pos="0" algn="l"/>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たオンライン地図を作成し、気軽に訪問できる環境を整備。</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87313" marR="0" lvl="0" indent="-87313" algn="l" defTabSz="959937" rtl="0" eaLnBrk="1" fontAlgn="auto" latinLnBrk="0" hangingPunct="1">
                        <a:lnSpc>
                          <a:spcPct val="100000"/>
                        </a:lnSpc>
                        <a:spcBef>
                          <a:spcPts val="0"/>
                        </a:spcBef>
                        <a:spcAft>
                          <a:spcPts val="300"/>
                        </a:spcAft>
                        <a:buClrTx/>
                        <a:buSzTx/>
                        <a:buFont typeface="Arial" panose="020B0604020202020204" pitchFamily="34" charset="0"/>
                        <a:buChar char="•"/>
                        <a:tabLst>
                          <a:tab pos="0" algn="l"/>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食</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の多様性に対応した関西・日本の新たな</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名物料</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300"/>
                        </a:spcAft>
                        <a:buClrTx/>
                        <a:buSzTx/>
                        <a:buFont typeface="Arial" panose="020B0604020202020204" pitchFamily="34" charset="0"/>
                        <a:buNone/>
                        <a:tabLst>
                          <a:tab pos="0" algn="l"/>
                        </a:tabLst>
                        <a:defRPr/>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理</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を提供する飲食店の増加。</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食の多様性に対応したお土産の普及、国際会議</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等</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に</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おける食の多様性に対応したお弁当の提供。</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ラウンドテーブルを通した、食関連の新たな</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ビジ</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ネス</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の創出。</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marL="87313" indent="-87313">
                        <a:spcAft>
                          <a:spcPts val="300"/>
                        </a:spcAft>
                        <a:buFont typeface="Arial" panose="020B0604020202020204" pitchFamily="34" charset="0"/>
                        <a:buChar char="•"/>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p>
                      <a:pPr marL="0" indent="0">
                        <a:spcAft>
                          <a:spcPts val="300"/>
                        </a:spcAft>
                        <a:buFont typeface="Arial" panose="020B0604020202020204" pitchFamily="34" charset="0"/>
                        <a:buNone/>
                        <a:tabLst>
                          <a:tab pos="0" algn="l"/>
                        </a:tabLst>
                      </a:pPr>
                      <a:endParaRPr kumimoji="1" lang="en-US" altLang="ja-JP" sz="1300" b="0" dirty="0">
                        <a:solidFill>
                          <a:schemeClr val="tx1"/>
                        </a:solidFill>
                        <a:latin typeface="BIZ UDPゴシック" panose="020B0400000000000000" pitchFamily="50" charset="-128"/>
                        <a:ea typeface="BIZ UDPゴシック" panose="020B0400000000000000" pitchFamily="50" charset="-128"/>
                      </a:endParaRPr>
                    </a:p>
                  </a:txBody>
                  <a:tcPr marL="87105" marR="34293"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indent="0" algn="l">
                        <a:spcAft>
                          <a:spcPts val="300"/>
                        </a:spcAft>
                        <a:buFont typeface="Arial" panose="020B0604020202020204" pitchFamily="34" charset="0"/>
                        <a:buNone/>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162000" indent="-457200" algn="l">
                        <a:spcAft>
                          <a:spcPts val="300"/>
                        </a:spcAft>
                        <a:buFont typeface="Arial" panose="020B0604020202020204" pitchFamily="34" charset="0"/>
                        <a:buNone/>
                      </a:pPr>
                      <a:r>
                        <a:rPr kumimoji="1" lang="ja-JP" altLang="en-US" sz="1300" b="1" kern="1200" dirty="0">
                          <a:solidFill>
                            <a:schemeClr val="tx1"/>
                          </a:solidFill>
                          <a:latin typeface="BIZ UDPゴシック" panose="020B0400000000000000" pitchFamily="50" charset="-128"/>
                          <a:ea typeface="BIZ UDPゴシック" panose="020B0400000000000000" pitchFamily="50" charset="-128"/>
                          <a:cs typeface="+mn-cs"/>
                        </a:rPr>
                        <a:t>□万博を契機とした食の多様性の取り組みの全国拡大</a:t>
                      </a: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日本全国で、食の多様性に対応した飲食店など</a:t>
                      </a:r>
                      <a:r>
                        <a:rPr kumimoji="1" lang="ja-JP" altLang="en-US" sz="1100" b="0" kern="1200" dirty="0" smtClean="0">
                          <a:solidFill>
                            <a:schemeClr val="tx1"/>
                          </a:solidFill>
                          <a:latin typeface="BIZ UDPゴシック" panose="020B0400000000000000" pitchFamily="50" charset="-128"/>
                          <a:ea typeface="BIZ UDPゴシック" panose="020B0400000000000000" pitchFamily="50" charset="-128"/>
                          <a:cs typeface="+mn-cs"/>
                        </a:rPr>
                        <a:t>が</a:t>
                      </a:r>
                      <a:endParaRPr kumimoji="1" lang="en-US" altLang="ja-JP" sz="1100" b="0" kern="1200" dirty="0" smtClean="0">
                        <a:solidFill>
                          <a:schemeClr val="tx1"/>
                        </a:solidFill>
                        <a:latin typeface="BIZ UDPゴシック" panose="020B0400000000000000" pitchFamily="50" charset="-128"/>
                        <a:ea typeface="BIZ UDPゴシック" panose="020B0400000000000000" pitchFamily="50" charset="-128"/>
                        <a:cs typeface="+mn-cs"/>
                      </a:endParaRPr>
                    </a:p>
                    <a:p>
                      <a:pPr marL="0" indent="0" algn="l">
                        <a:spcAft>
                          <a:spcPts val="300"/>
                        </a:spcAft>
                        <a:buFont typeface="Arial" panose="020B0604020202020204" pitchFamily="34" charset="0"/>
                        <a:buNone/>
                      </a:pPr>
                      <a:r>
                        <a:rPr kumimoji="1" lang="ja-JP" altLang="en-US" sz="1100" b="0" kern="1200" dirty="0" smtClean="0">
                          <a:solidFill>
                            <a:schemeClr val="tx1"/>
                          </a:solidFill>
                          <a:latin typeface="BIZ UDPゴシック" panose="020B0400000000000000" pitchFamily="50" charset="-128"/>
                          <a:ea typeface="BIZ UDPゴシック" panose="020B0400000000000000" pitchFamily="50" charset="-128"/>
                          <a:cs typeface="+mn-cs"/>
                        </a:rPr>
                        <a:t>普及</a:t>
                      </a: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し、訪日外国人などが、どこにおいても不自由なく食を楽しめる環境を実現</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ラウンドテーブルの参画者が全国に拡大し、</a:t>
                      </a:r>
                      <a:r>
                        <a:rPr kumimoji="1" lang="ja-JP" altLang="en-US" sz="1100" b="0" kern="1200" dirty="0" smtClean="0">
                          <a:solidFill>
                            <a:schemeClr val="tx1"/>
                          </a:solidFill>
                          <a:latin typeface="BIZ UDPゴシック" panose="020B0400000000000000" pitchFamily="50" charset="-128"/>
                          <a:ea typeface="BIZ UDPゴシック" panose="020B0400000000000000" pitchFamily="50" charset="-128"/>
                          <a:cs typeface="+mn-cs"/>
                        </a:rPr>
                        <a:t>全国</a:t>
                      </a:r>
                      <a:endParaRPr kumimoji="1" lang="en-US" altLang="ja-JP" sz="1100" b="0" kern="1200" dirty="0" smtClean="0">
                        <a:solidFill>
                          <a:schemeClr val="tx1"/>
                        </a:solidFill>
                        <a:latin typeface="BIZ UDPゴシック" panose="020B0400000000000000" pitchFamily="50" charset="-128"/>
                        <a:ea typeface="BIZ UDPゴシック" panose="020B0400000000000000" pitchFamily="50" charset="-128"/>
                        <a:cs typeface="+mn-cs"/>
                      </a:endParaRPr>
                    </a:p>
                    <a:p>
                      <a:pPr marL="0" indent="0" algn="l">
                        <a:spcAft>
                          <a:spcPts val="300"/>
                        </a:spcAft>
                        <a:buFont typeface="Arial" panose="020B0604020202020204" pitchFamily="34" charset="0"/>
                        <a:buNone/>
                      </a:pPr>
                      <a:r>
                        <a:rPr kumimoji="1" lang="ja-JP" altLang="en-US" sz="1100" b="0" kern="1200" dirty="0" smtClean="0">
                          <a:solidFill>
                            <a:schemeClr val="tx1"/>
                          </a:solidFill>
                          <a:latin typeface="BIZ UDPゴシック" panose="020B0400000000000000" pitchFamily="50" charset="-128"/>
                          <a:ea typeface="BIZ UDPゴシック" panose="020B0400000000000000" pitchFamily="50" charset="-128"/>
                          <a:cs typeface="+mn-cs"/>
                        </a:rPr>
                        <a:t>規模</a:t>
                      </a: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の食関連ビジネスが創出される</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90488" indent="-90488" algn="l">
                        <a:spcAft>
                          <a:spcPts val="300"/>
                        </a:spcAft>
                        <a:buFont typeface="Arial" panose="020B0604020202020204" pitchFamily="34" charset="0"/>
                        <a:buChar char="•"/>
                      </a:pPr>
                      <a:endParaRPr kumimoji="1" lang="en-US" altLang="ja-JP" sz="1300" b="0" kern="1200" dirty="0">
                        <a:solidFill>
                          <a:schemeClr val="tx1"/>
                        </a:solidFill>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300" b="1" dirty="0">
                          <a:solidFill>
                            <a:schemeClr val="tx1"/>
                          </a:solidFill>
                          <a:latin typeface="BIZ UDPゴシック" panose="020B0400000000000000" pitchFamily="50" charset="-128"/>
                          <a:ea typeface="BIZ UDPゴシック" panose="020B0400000000000000" pitchFamily="50" charset="-128"/>
                        </a:rPr>
                        <a:t>【</a:t>
                      </a:r>
                      <a:r>
                        <a:rPr kumimoji="1" lang="ja-JP" altLang="en-US" sz="1300" b="1" dirty="0">
                          <a:solidFill>
                            <a:schemeClr val="tx1"/>
                          </a:solidFill>
                          <a:latin typeface="BIZ UDPゴシック" panose="020B0400000000000000" pitchFamily="50" charset="-128"/>
                          <a:ea typeface="BIZ UDPゴシック" panose="020B0400000000000000" pitchFamily="50" charset="-128"/>
                        </a:rPr>
                        <a:t>実現に向けた課題</a:t>
                      </a:r>
                      <a:r>
                        <a:rPr kumimoji="1" lang="en-US" altLang="ja-JP" sz="1300" b="1" dirty="0">
                          <a:solidFill>
                            <a:schemeClr val="tx1"/>
                          </a:solidFill>
                          <a:latin typeface="BIZ UDPゴシック" panose="020B0400000000000000" pitchFamily="50" charset="-128"/>
                          <a:ea typeface="BIZ UDPゴシック" panose="020B0400000000000000" pitchFamily="50" charset="-128"/>
                        </a:rPr>
                        <a:t>】 </a:t>
                      </a: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事業拡大に向けた財政支援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kern="1200" dirty="0">
                          <a:solidFill>
                            <a:schemeClr val="tx1"/>
                          </a:solidFill>
                          <a:latin typeface="BIZ UDPゴシック" panose="020B0400000000000000" pitchFamily="50" charset="-128"/>
                          <a:ea typeface="BIZ UDPゴシック" panose="020B0400000000000000" pitchFamily="50" charset="-128"/>
                          <a:cs typeface="+mn-cs"/>
                        </a:rPr>
                        <a:t>全国から賛同者を獲得するための広報支援</a:t>
                      </a:r>
                      <a:endParaRPr kumimoji="1" lang="en-US" altLang="ja-JP" sz="1100" b="0" kern="1200" dirty="0">
                        <a:solidFill>
                          <a:schemeClr val="tx1"/>
                        </a:solidFill>
                        <a:latin typeface="BIZ UDPゴシック" panose="020B0400000000000000" pitchFamily="50" charset="-128"/>
                        <a:ea typeface="BIZ UDPゴシック" panose="020B0400000000000000" pitchFamily="50" charset="-128"/>
                        <a:cs typeface="+mn-cs"/>
                      </a:endParaRPr>
                    </a:p>
                    <a:p>
                      <a:pPr marL="277813" indent="-277813" algn="l">
                        <a:spcAft>
                          <a:spcPts val="300"/>
                        </a:spcAft>
                      </a:pPr>
                      <a:endParaRPr kumimoji="1" lang="en-US" altLang="ja-JP" sz="1300" b="1" kern="1200" dirty="0">
                        <a:solidFill>
                          <a:schemeClr val="tx1"/>
                        </a:solidFill>
                        <a:latin typeface="BIZ UDPゴシック" panose="020B0400000000000000" pitchFamily="50" charset="-128"/>
                        <a:ea typeface="BIZ UDPゴシック" panose="020B0400000000000000" pitchFamily="50" charset="-128"/>
                        <a:cs typeface="+mn-cs"/>
                      </a:endParaRPr>
                    </a:p>
                  </a:txBody>
                  <a:tcPr marL="87105" marR="68587" marT="43552" marB="43552">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8179187"/>
                  </a:ext>
                </a:extLst>
              </a:tr>
            </a:tbl>
          </a:graphicData>
        </a:graphic>
      </p:graphicFrame>
      <p:grpSp>
        <p:nvGrpSpPr>
          <p:cNvPr id="25" name="グループ化 24">
            <a:extLst>
              <a:ext uri="{FF2B5EF4-FFF2-40B4-BE49-F238E27FC236}">
                <a16:creationId xmlns:a16="http://schemas.microsoft.com/office/drawing/2014/main" id="{B1406B80-BB7A-4E81-A06D-8F4FC87D64EF}"/>
              </a:ext>
            </a:extLst>
          </p:cNvPr>
          <p:cNvGrpSpPr/>
          <p:nvPr/>
        </p:nvGrpSpPr>
        <p:grpSpPr>
          <a:xfrm>
            <a:off x="270313" y="1173308"/>
            <a:ext cx="9692704" cy="381120"/>
            <a:chOff x="407938" y="886368"/>
            <a:chExt cx="6821672" cy="340159"/>
          </a:xfrm>
          <a:solidFill>
            <a:srgbClr val="953735"/>
          </a:solidFill>
        </p:grpSpPr>
        <p:sp>
          <p:nvSpPr>
            <p:cNvPr id="27" name="ホームベース 6">
              <a:extLst>
                <a:ext uri="{FF2B5EF4-FFF2-40B4-BE49-F238E27FC236}">
                  <a16:creationId xmlns:a16="http://schemas.microsoft.com/office/drawing/2014/main" id="{1B7629EA-ADB7-4C0E-8F66-00767F27E995}"/>
                </a:ext>
              </a:extLst>
            </p:cNvPr>
            <p:cNvSpPr/>
            <p:nvPr/>
          </p:nvSpPr>
          <p:spPr bwMode="gray">
            <a:xfrm>
              <a:off x="4706391" y="886368"/>
              <a:ext cx="2523219"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prstClr val="white"/>
                  </a:solidFill>
                  <a:latin typeface="BIZ UDPゴシック" panose="020B0400000000000000" pitchFamily="50" charset="-128"/>
                  <a:ea typeface="BIZ UDPゴシック" panose="020B0400000000000000" pitchFamily="50" charset="-128"/>
                </a:rPr>
                <a:t>2030</a:t>
              </a:r>
              <a:r>
                <a:rPr kumimoji="1" lang="ja-JP" altLang="en-US" sz="1260" dirty="0">
                  <a:solidFill>
                    <a:prstClr val="white"/>
                  </a:solidFill>
                  <a:latin typeface="BIZ UDPゴシック" panose="020B0400000000000000" pitchFamily="50" charset="-128"/>
                  <a:ea typeface="BIZ UDPゴシック" panose="020B0400000000000000" pitchFamily="50" charset="-128"/>
                </a:rPr>
                <a:t>（万博後のめざす姿）</a:t>
              </a:r>
            </a:p>
          </p:txBody>
        </p:sp>
        <p:sp>
          <p:nvSpPr>
            <p:cNvPr id="28" name="ホームベース 5">
              <a:extLst>
                <a:ext uri="{FF2B5EF4-FFF2-40B4-BE49-F238E27FC236}">
                  <a16:creationId xmlns:a16="http://schemas.microsoft.com/office/drawing/2014/main" id="{AD85B09B-C151-4246-83FE-8C65C4C68421}"/>
                </a:ext>
              </a:extLst>
            </p:cNvPr>
            <p:cNvSpPr/>
            <p:nvPr/>
          </p:nvSpPr>
          <p:spPr bwMode="gray">
            <a:xfrm>
              <a:off x="2549230" y="886369"/>
              <a:ext cx="2484315" cy="340158"/>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551" b="1" dirty="0">
                  <a:solidFill>
                    <a:prstClr val="white"/>
                  </a:solidFill>
                  <a:latin typeface="BIZ UDPゴシック" panose="020B0400000000000000" pitchFamily="50" charset="-128"/>
                  <a:ea typeface="BIZ UDPゴシック" panose="020B0400000000000000" pitchFamily="50" charset="-128"/>
                </a:rPr>
                <a:t>2025</a:t>
              </a:r>
              <a:r>
                <a:rPr kumimoji="1" lang="ja-JP" altLang="en-US" sz="1551" b="1" dirty="0">
                  <a:solidFill>
                    <a:prstClr val="white"/>
                  </a:solidFill>
                  <a:latin typeface="BIZ UDPゴシック" panose="020B0400000000000000" pitchFamily="50" charset="-128"/>
                  <a:ea typeface="BIZ UDPゴシック" panose="020B0400000000000000" pitchFamily="50" charset="-128"/>
                </a:rPr>
                <a:t>（万博開催）</a:t>
              </a:r>
            </a:p>
          </p:txBody>
        </p:sp>
        <p:sp>
          <p:nvSpPr>
            <p:cNvPr id="29" name="ホームベース 4">
              <a:extLst>
                <a:ext uri="{FF2B5EF4-FFF2-40B4-BE49-F238E27FC236}">
                  <a16:creationId xmlns:a16="http://schemas.microsoft.com/office/drawing/2014/main" id="{51F0FD7C-A3F3-4D3F-9E7A-E2D8BBD297CC}"/>
                </a:ext>
              </a:extLst>
            </p:cNvPr>
            <p:cNvSpPr/>
            <p:nvPr/>
          </p:nvSpPr>
          <p:spPr bwMode="gray">
            <a:xfrm>
              <a:off x="407938" y="886368"/>
              <a:ext cx="2362526" cy="340159"/>
            </a:xfrm>
            <a:prstGeom prst="homePlate">
              <a:avLst/>
            </a:prstGeom>
            <a:solidFill>
              <a:srgbClr val="002060"/>
            </a:solidFill>
            <a:ln w="28575">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443194">
                <a:defRPr/>
              </a:pPr>
              <a:r>
                <a:rPr kumimoji="1" lang="en-US" altLang="ja-JP" sz="1260" dirty="0">
                  <a:solidFill>
                    <a:schemeClr val="bg1"/>
                  </a:solidFill>
                  <a:latin typeface="BIZ UDPゴシック" panose="020B0400000000000000" pitchFamily="50" charset="-128"/>
                  <a:ea typeface="BIZ UDPゴシック" panose="020B0400000000000000" pitchFamily="50" charset="-128"/>
                </a:rPr>
                <a:t>2023</a:t>
              </a:r>
              <a:r>
                <a:rPr kumimoji="1" lang="en-US" altLang="ja-JP" sz="1260" dirty="0" smtClean="0">
                  <a:solidFill>
                    <a:schemeClr val="bg1"/>
                  </a:solidFill>
                  <a:latin typeface="BIZ UDPゴシック" panose="020B0400000000000000" pitchFamily="50" charset="-128"/>
                  <a:ea typeface="BIZ UDPゴシック" panose="020B0400000000000000" pitchFamily="50" charset="-128"/>
                </a:rPr>
                <a:t>(</a:t>
              </a:r>
              <a:r>
                <a:rPr kumimoji="1" lang="ja-JP" altLang="en-US" sz="1260" dirty="0">
                  <a:solidFill>
                    <a:schemeClr val="bg1"/>
                  </a:solidFill>
                  <a:latin typeface="BIZ UDPゴシック" panose="020B0400000000000000" pitchFamily="50" charset="-128"/>
                  <a:ea typeface="BIZ UDPゴシック" panose="020B0400000000000000" pitchFamily="50" charset="-128"/>
                </a:rPr>
                <a:t>現状</a:t>
              </a:r>
              <a:r>
                <a:rPr kumimoji="1" lang="en-US" altLang="ja-JP" sz="1260" dirty="0">
                  <a:solidFill>
                    <a:schemeClr val="bg1"/>
                  </a:solidFill>
                  <a:latin typeface="BIZ UDPゴシック" panose="020B0400000000000000" pitchFamily="50" charset="-128"/>
                  <a:ea typeface="BIZ UDPゴシック" panose="020B0400000000000000" pitchFamily="50" charset="-128"/>
                </a:rPr>
                <a:t>)</a:t>
              </a:r>
              <a:endParaRPr kumimoji="1" lang="ja-JP" altLang="en-US" sz="1260" dirty="0">
                <a:solidFill>
                  <a:schemeClr val="bg1"/>
                </a:solidFill>
                <a:latin typeface="BIZ UDPゴシック" panose="020B0400000000000000" pitchFamily="50" charset="-128"/>
                <a:ea typeface="BIZ UDPゴシック" panose="020B0400000000000000" pitchFamily="50" charset="-128"/>
              </a:endParaRPr>
            </a:p>
          </p:txBody>
        </p:sp>
      </p:grpSp>
      <p:sp>
        <p:nvSpPr>
          <p:cNvPr id="14"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61</a:t>
            </a:fld>
            <a:endParaRPr kumimoji="1" lang="ja-JP" altLang="en-US" dirty="0"/>
          </a:p>
        </p:txBody>
      </p:sp>
      <p:sp>
        <p:nvSpPr>
          <p:cNvPr id="16" name="テキスト ボックス 15"/>
          <p:cNvSpPr txBox="1"/>
          <p:nvPr/>
        </p:nvSpPr>
        <p:spPr>
          <a:xfrm>
            <a:off x="59408" y="834753"/>
            <a:ext cx="10054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ja-JP" altLang="en-US" sz="100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837" y="5133989"/>
            <a:ext cx="1718207" cy="1288655"/>
          </a:xfrm>
          <a:prstGeom prst="rect">
            <a:avLst/>
          </a:prstGeom>
        </p:spPr>
      </p:pic>
    </p:spTree>
    <p:extLst>
      <p:ext uri="{BB962C8B-B14F-4D97-AF65-F5344CB8AC3E}">
        <p14:creationId xmlns:p14="http://schemas.microsoft.com/office/powerpoint/2010/main" val="31698359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62</a:t>
            </a:fld>
            <a:endParaRPr kumimoji="1" lang="ja-JP" altLang="en-US" dirty="0"/>
          </a:p>
        </p:txBody>
      </p:sp>
    </p:spTree>
    <p:extLst>
      <p:ext uri="{BB962C8B-B14F-4D97-AF65-F5344CB8AC3E}">
        <p14:creationId xmlns:p14="http://schemas.microsoft.com/office/powerpoint/2010/main" val="3986442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gray">
          <a:xfrm>
            <a:off x="376257" y="2081329"/>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Ⅲ</a:t>
            </a:r>
            <a:r>
              <a:rPr lang="ja-JP" altLang="en-US" sz="3600" dirty="0">
                <a:solidFill>
                  <a:prstClr val="black"/>
                </a:solidFill>
                <a:latin typeface="BIZ UDPゴシック" panose="020B0400000000000000" pitchFamily="50" charset="-128"/>
                <a:ea typeface="BIZ UDPゴシック" panose="020B0400000000000000" pitchFamily="50" charset="-128"/>
              </a:rPr>
              <a:t>　万博会場の整備・運営に</a:t>
            </a:r>
            <a:r>
              <a:rPr lang="ja-JP" altLang="en-US" sz="3600" dirty="0" smtClean="0">
                <a:solidFill>
                  <a:prstClr val="black"/>
                </a:solidFill>
                <a:latin typeface="BIZ UDPゴシック" panose="020B0400000000000000" pitchFamily="50" charset="-128"/>
                <a:ea typeface="BIZ UDPゴシック" panose="020B0400000000000000" pitchFamily="50" charset="-128"/>
              </a:rPr>
              <a:t>あたって</a:t>
            </a:r>
            <a:endParaRPr lang="en-US" altLang="ja-JP" sz="3600" dirty="0" smtClean="0">
              <a:solidFill>
                <a:prstClr val="black"/>
              </a:solidFill>
              <a:latin typeface="BIZ UDPゴシック" panose="020B0400000000000000" pitchFamily="50" charset="-128"/>
              <a:ea typeface="BIZ UDPゴシック" panose="020B0400000000000000" pitchFamily="50" charset="-128"/>
            </a:endParaRPr>
          </a:p>
          <a:p>
            <a:pPr lvl="0">
              <a:defRPr/>
            </a:pPr>
            <a:endParaRPr lang="en-US" altLang="ja-JP" sz="3600" dirty="0">
              <a:solidFill>
                <a:prstClr val="black"/>
              </a:solidFill>
              <a:latin typeface="BIZ UDPゴシック" panose="020B0400000000000000" pitchFamily="50" charset="-128"/>
              <a:ea typeface="BIZ UDPゴシック" panose="020B0400000000000000" pitchFamily="50" charset="-128"/>
            </a:endParaRPr>
          </a:p>
          <a:p>
            <a:pPr>
              <a:defRPr/>
            </a:pPr>
            <a:r>
              <a:rPr lang="ja-JP" altLang="en-US" sz="4000" b="1"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3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a:t>
            </a:r>
            <a:r>
              <a:rPr lang="ja-JP" altLang="en-US" sz="3600" kern="100" dirty="0">
                <a:latin typeface="BIZ UDPゴシック" panose="020B0400000000000000" pitchFamily="50" charset="-128"/>
                <a:ea typeface="BIZ UDPゴシック" panose="020B0400000000000000" pitchFamily="50" charset="-128"/>
                <a:cs typeface="Times New Roman" panose="02020603050405020304" pitchFamily="18" charset="0"/>
              </a:rPr>
              <a:t>　「未来社会ショーケース事業」の</a:t>
            </a:r>
            <a:r>
              <a:rPr lang="ja-JP" altLang="en-US" sz="3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実現</a:t>
            </a:r>
            <a:endParaRPr lang="en-US" altLang="ja-JP" sz="3600" dirty="0">
              <a:solidFill>
                <a:prstClr val="black"/>
              </a:solidFill>
              <a:latin typeface="BIZ UDPゴシック" panose="020B0400000000000000" pitchFamily="50" charset="-128"/>
              <a:ea typeface="BIZ UDPゴシック" panose="020B0400000000000000" pitchFamily="50" charset="-128"/>
            </a:endParaRPr>
          </a:p>
          <a:p>
            <a:pPr lvl="0">
              <a:defRPr/>
            </a:pPr>
            <a:endParaRPr lang="ja-JP" altLang="en-US" sz="3600" dirty="0">
              <a:solidFill>
                <a:prstClr val="black"/>
              </a:solidFill>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1853380" y="4505505"/>
            <a:ext cx="6926281" cy="1595309"/>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smtClean="0">
                <a:solidFill>
                  <a:prstClr val="black"/>
                </a:solidFill>
                <a:latin typeface="BIZ UDPゴシック" panose="020B0400000000000000" pitchFamily="50" charset="-128"/>
                <a:ea typeface="BIZ UDPゴシック" panose="020B0400000000000000" pitchFamily="50" charset="-128"/>
              </a:rPr>
              <a:t>】</a:t>
            </a:r>
            <a:endParaRPr kumimoji="1" lang="en-US" altLang="ja-JP" sz="1600" dirty="0" smtClean="0">
              <a:latin typeface="BIZ UDPゴシック" panose="020B0400000000000000" pitchFamily="50" charset="-128"/>
              <a:ea typeface="BIZ UDPゴシック" panose="020B0400000000000000" pitchFamily="50" charset="-128"/>
            </a:endParaRPr>
          </a:p>
          <a:p>
            <a:pPr lvl="0" indent="271145">
              <a:defRPr/>
            </a:pPr>
            <a:r>
              <a:rPr kumimoji="1" lang="ja-JP" altLang="en-US" sz="1600" dirty="0" smtClean="0">
                <a:latin typeface="BIZ UDPゴシック" panose="020B0400000000000000" pitchFamily="50" charset="-128"/>
                <a:ea typeface="BIZ UDPゴシック" panose="020B0400000000000000" pitchFamily="50" charset="-128"/>
              </a:rPr>
              <a:t>（</a:t>
            </a:r>
            <a:r>
              <a:rPr kumimoji="1" lang="ja-JP" altLang="en-US" sz="1600" dirty="0">
                <a:latin typeface="BIZ UDPゴシック" panose="020B0400000000000000" pitchFamily="50" charset="-128"/>
                <a:ea typeface="BIZ UDPゴシック" panose="020B0400000000000000" pitchFamily="50" charset="-128"/>
              </a:rPr>
              <a:t>１）  </a:t>
            </a:r>
            <a:r>
              <a:rPr kumimoji="1" lang="ja-JP" altLang="en-US" sz="1600" dirty="0" smtClean="0">
                <a:latin typeface="BIZ UDPゴシック" panose="020B0400000000000000" pitchFamily="50" charset="-128"/>
                <a:ea typeface="BIZ UDPゴシック" panose="020B0400000000000000" pitchFamily="50" charset="-128"/>
              </a:rPr>
              <a:t>次</a:t>
            </a:r>
            <a:r>
              <a:rPr kumimoji="1" lang="ja-JP" altLang="en-US" sz="1600" dirty="0">
                <a:latin typeface="BIZ UDPゴシック" panose="020B0400000000000000" pitchFamily="50" charset="-128"/>
                <a:ea typeface="BIZ UDPゴシック" panose="020B0400000000000000" pitchFamily="50" charset="-128"/>
              </a:rPr>
              <a:t>世代ロボットの</a:t>
            </a:r>
            <a:r>
              <a:rPr kumimoji="1" lang="ja-JP" altLang="en-US" sz="1600" dirty="0" smtClean="0">
                <a:latin typeface="BIZ UDPゴシック" panose="020B0400000000000000" pitchFamily="50" charset="-128"/>
                <a:ea typeface="BIZ UDPゴシック" panose="020B0400000000000000" pitchFamily="50" charset="-128"/>
              </a:rPr>
              <a:t>配置</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ごみの</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削減</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b="1"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３</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ＸＲ</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演出、バーチャル万博　　　　</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自動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翻訳システムの</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導入</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高度な通信環境の整備・</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充実</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lvl="0" indent="-152400" algn="just">
              <a:lnSpc>
                <a:spcPts val="1600"/>
              </a:lnSpc>
              <a:defRPr/>
            </a:pPr>
            <a:endParaRPr kumimoji="1" lang="ja-JP" altLang="en-US" sz="1600" dirty="0">
              <a:latin typeface="BIZ UDPゴシック" panose="020B0400000000000000" pitchFamily="50" charset="-128"/>
              <a:ea typeface="BIZ UDPゴシック" panose="020B0400000000000000" pitchFamily="50" charset="-128"/>
            </a:endParaRPr>
          </a:p>
        </p:txBody>
      </p:sp>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63</a:t>
            </a:fld>
            <a:endParaRPr kumimoji="1" lang="ja-JP" altLang="en-US" dirty="0"/>
          </a:p>
        </p:txBody>
      </p:sp>
    </p:spTree>
    <p:extLst>
      <p:ext uri="{BB962C8B-B14F-4D97-AF65-F5344CB8AC3E}">
        <p14:creationId xmlns:p14="http://schemas.microsoft.com/office/powerpoint/2010/main" val="3996407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5"/>
            <a:ext cx="9759235" cy="1620585"/>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902367644"/>
              </p:ext>
            </p:extLst>
          </p:nvPr>
        </p:nvGraphicFramePr>
        <p:xfrm>
          <a:off x="179089" y="2164266"/>
          <a:ext cx="9759235" cy="118284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859784">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会場内での自動配送ロボットによるデリバリー等のサービス実装に向けた技術支援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p>
                    <a:p>
                      <a:pPr marL="180975" lvl="0" indent="-180975" defTabSz="959937">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万博に連動して実施される次世代ロボットの実証・実装に係る支援</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＜関経連・協会＞</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913769"/>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smtClean="0">
                <a:solidFill>
                  <a:prstClr val="black"/>
                </a:solidFill>
                <a:latin typeface="メイリオ" panose="020B0604030504040204" pitchFamily="50" charset="-128"/>
                <a:ea typeface="メイリオ" panose="020B0604030504040204" pitchFamily="50" charset="-128"/>
              </a:rPr>
              <a:t>内閣官房、</a:t>
            </a:r>
            <a:r>
              <a:rPr kumimoji="1" lang="zh-TW" altLang="en-US" sz="1100" dirty="0" smtClean="0">
                <a:latin typeface="メイリオ" panose="020B0604030504040204" pitchFamily="50" charset="-128"/>
                <a:ea typeface="メイリオ" panose="020B0604030504040204" pitchFamily="50" charset="-128"/>
              </a:rPr>
              <a:t>経済</a:t>
            </a:r>
            <a:r>
              <a:rPr kumimoji="1" lang="zh-TW" altLang="en-US" sz="1100" dirty="0">
                <a:latin typeface="メイリオ" panose="020B0604030504040204" pitchFamily="50" charset="-128"/>
                <a:ea typeface="メイリオ" panose="020B0604030504040204" pitchFamily="50" charset="-128"/>
              </a:rPr>
              <a:t>産業省、文部</a:t>
            </a:r>
            <a:r>
              <a:rPr kumimoji="1" lang="zh-TW" altLang="en-US" sz="1100" dirty="0" smtClean="0">
                <a:latin typeface="メイリオ" panose="020B0604030504040204" pitchFamily="50" charset="-128"/>
                <a:ea typeface="メイリオ" panose="020B0604030504040204" pitchFamily="50" charset="-128"/>
              </a:rPr>
              <a:t>科学省</a:t>
            </a:r>
            <a:r>
              <a:rPr kumimoji="1" lang="ja-JP" altLang="en-US" sz="1100" dirty="0" err="1" smtClean="0">
                <a:latin typeface="メイリオ" panose="020B0604030504040204" pitchFamily="50" charset="-128"/>
                <a:ea typeface="メイリオ" panose="020B0604030504040204" pitchFamily="50" charset="-128"/>
              </a:rPr>
              <a:t>、</a:t>
            </a:r>
            <a:r>
              <a:rPr kumimoji="1" lang="ja-JP" altLang="en-US" sz="1100" dirty="0" smtClean="0">
                <a:latin typeface="メイリオ" panose="020B0604030504040204" pitchFamily="50" charset="-128"/>
                <a:ea typeface="メイリオ" panose="020B0604030504040204" pitchFamily="50" charset="-128"/>
              </a:rPr>
              <a:t>総務省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１（１） 次世代ロボットの配置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世界中の注目が集まる万博の場でロボットが実際に働く姿を披露することで、ビジネス機会の拡大が期待できるとともに、次世代技術への注目が高まり、研究開発やビジネスマッチングの気運の向上をめざす。</a:t>
            </a:r>
          </a:p>
        </p:txBody>
      </p:sp>
      <p:sp>
        <p:nvSpPr>
          <p:cNvPr id="26" name="テキスト ボックス 25"/>
          <p:cNvSpPr txBox="1"/>
          <p:nvPr/>
        </p:nvSpPr>
        <p:spPr>
          <a:xfrm>
            <a:off x="140620" y="3970252"/>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706534049"/>
              </p:ext>
            </p:extLst>
          </p:nvPr>
        </p:nvGraphicFramePr>
        <p:xfrm>
          <a:off x="179089" y="4429913"/>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自動配送ロボットのサービス提供／ロボットフレンドリーな環境の実現</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経産省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smtClean="0">
                          <a:solidFill>
                            <a:schemeClr val="tx1"/>
                          </a:solidFill>
                          <a:latin typeface="+mn-ea"/>
                        </a:rPr>
                        <a:t>情報統合研究事業ガーディアンロボット（次世代ロボットの研究開発）</a:t>
                      </a:r>
                      <a:r>
                        <a:rPr kumimoji="1" lang="en-US" altLang="ja-JP" sz="1100" dirty="0" smtClean="0">
                          <a:solidFill>
                            <a:schemeClr val="tx1"/>
                          </a:solidFill>
                          <a:latin typeface="+mn-ea"/>
                        </a:rPr>
                        <a:t>&lt;</a:t>
                      </a:r>
                      <a:r>
                        <a:rPr kumimoji="1" lang="ja-JP" altLang="en-US" sz="1100" dirty="0" smtClean="0">
                          <a:solidFill>
                            <a:schemeClr val="tx1"/>
                          </a:solidFill>
                          <a:latin typeface="+mn-ea"/>
                        </a:rPr>
                        <a:t>文科省</a:t>
                      </a:r>
                      <a:r>
                        <a:rPr kumimoji="1" lang="en-US" altLang="ja-JP" sz="1100" dirty="0" smtClean="0">
                          <a:solidFill>
                            <a:schemeClr val="tx1"/>
                          </a:solidFill>
                          <a:latin typeface="+mn-ea"/>
                        </a:rPr>
                        <a:t>&gt;</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国において、</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NEDO</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等を通じた支援を継続</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7656633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5"/>
            <a:ext cx="9759235" cy="2824545"/>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409630443"/>
              </p:ext>
            </p:extLst>
          </p:nvPr>
        </p:nvGraphicFramePr>
        <p:xfrm>
          <a:off x="160239" y="2092749"/>
          <a:ext cx="9759235" cy="25239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859784">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ごみの削減に資する技術・仕組み（ごみ回収</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ナッジの仕組みの導入、マイボトル・マイ容器の推進等）導入にかかる技術支援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p>
                    <a:p>
                      <a:pPr marL="180975" lvl="0" indent="-180975" defTabSz="959937">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食品ロスの削減に資する技術・仕組み（食品の需給予測、食品残渣や下水汚泥等の活用（バイオガス製造、堆肥化等）等）導入にかかる技術・財政支援</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ファッションロスゼロに資する技術・仕組み（ユニフォームのアップサイクル、サスティナブルファッションの推進等）導入にかかる技術支援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建物のリユース・リサイクルの促進に向けたマッチングプラットフォーム構築支援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消費者庁、農林水産省、経済産業省、環境省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１（２） ごみの削減　 ～ごみ削減、食品ロス削減、ファッションに資する取組</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会場内におけるごみの削減、食品ロスの削減、ファッションに資する取組など、来場者等の行動変容につながる働きかけ等、環境負荷の最小化に向けた取組みを世界にアピールすることが重要。</a:t>
            </a:r>
          </a:p>
        </p:txBody>
      </p:sp>
      <p:sp>
        <p:nvSpPr>
          <p:cNvPr id="26" name="テキスト ボックス 25"/>
          <p:cNvSpPr txBox="1"/>
          <p:nvPr/>
        </p:nvSpPr>
        <p:spPr>
          <a:xfrm>
            <a:off x="140620" y="5142047"/>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3059657670"/>
              </p:ext>
            </p:extLst>
          </p:nvPr>
        </p:nvGraphicFramePr>
        <p:xfrm>
          <a:off x="179089" y="5480601"/>
          <a:ext cx="9288000" cy="135935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860424">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サーキュラーエコノミーの実現／資源循環に関する実証・展示／</a:t>
                      </a:r>
                      <a:r>
                        <a:rPr kumimoji="1" lang="ja-JP" altLang="en-US" sz="1100" dirty="0">
                          <a:solidFill>
                            <a:schemeClr val="tx1"/>
                          </a:solidFill>
                          <a:latin typeface="+mn-ea"/>
                        </a:rPr>
                        <a:t>バイオマス由来の生分解性容器の循環処理・資源化に関する実証</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経産省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a:solidFill>
                            <a:schemeClr val="tx1"/>
                          </a:solidFill>
                          <a:latin typeface="+mn-ea"/>
                        </a:rPr>
                        <a:t>大阪ブルー・オーシャン・ビジョンの実現</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100" dirty="0">
                          <a:solidFill>
                            <a:schemeClr val="tx1"/>
                          </a:solidFill>
                          <a:latin typeface="+mn-ea"/>
                        </a:rPr>
                        <a:t>建築物等の脱炭素化・レジリエンス強化促進事業</a:t>
                      </a:r>
                      <a:r>
                        <a:rPr kumimoji="1" lang="en-US" altLang="ja-JP" sz="1100" dirty="0">
                          <a:solidFill>
                            <a:schemeClr val="tx1"/>
                          </a:solidFill>
                          <a:latin typeface="+mn-ea"/>
                        </a:rPr>
                        <a:t>&lt;</a:t>
                      </a:r>
                      <a:r>
                        <a:rPr kumimoji="1" lang="ja-JP" altLang="en-US" sz="1100" dirty="0">
                          <a:solidFill>
                            <a:schemeClr val="tx1"/>
                          </a:solidFill>
                          <a:latin typeface="+mn-ea"/>
                        </a:rPr>
                        <a:t>環境省</a:t>
                      </a:r>
                      <a:r>
                        <a:rPr kumimoji="1" lang="en-US" altLang="ja-JP" sz="1100" dirty="0">
                          <a:solidFill>
                            <a:schemeClr val="tx1"/>
                          </a:solidFill>
                          <a:latin typeface="+mn-ea"/>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dirty="0">
                          <a:solidFill>
                            <a:schemeClr val="tx1"/>
                          </a:solidFill>
                          <a:latin typeface="+mn-ea"/>
                        </a:rPr>
                        <a:t>⽊材利⽤拡⼤の促進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農⽔省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20346">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協会において検討を続け、必要に応じて国が助言等を行っていくことを確認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9163505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6"/>
            <a:ext cx="9759235" cy="2605582"/>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088787020"/>
              </p:ext>
            </p:extLst>
          </p:nvPr>
        </p:nvGraphicFramePr>
        <p:xfrm>
          <a:off x="160239" y="2130460"/>
          <a:ext cx="9759235" cy="224964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1990497">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万博で</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HMD</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VR</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ゴーグルを使った展示を行う上で、子どもの年齢による使用条件等について混乱が生じないように、必要に応じて国が主導し、業界全体として統一した使用基準の設定 </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＜府・市・大商＞</a:t>
                      </a:r>
                    </a:p>
                    <a:p>
                      <a:pPr marL="180975" lvl="0" indent="-180975" defTabSz="959937">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博覧会協会公式バーチャル万博会場において各パビリオンのバーチャル出展を予定していることから、バーチャル空間において個人情報を保護する上で想定される課題を明らかにし、バーチャル空間の活用を図るうえでどのように対応するかという個人情報取扱基準の設定</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r>
                        <a:rPr kumimoji="1" lang="ja-JP" altLang="en-US" sz="900" b="0" u="none" dirty="0" smtClean="0">
                          <a:solidFill>
                            <a:schemeClr val="tx1"/>
                          </a:solidFill>
                          <a:effectLst/>
                          <a:latin typeface="+mn-ea"/>
                          <a:ea typeface="+mn-ea"/>
                        </a:rPr>
                        <a:t>協会＞</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内閣サイバーセキュリティセンターが進めるサイバーセキュリティ対策を強化し、協会及び関係企業等の支援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府・関経連・大商</a:t>
                      </a:r>
                      <a:r>
                        <a:rPr kumimoji="1" lang="ja-JP" altLang="en-US" sz="900" b="0" u="none" dirty="0" smtClean="0">
                          <a:solidFill>
                            <a:schemeClr val="tx1"/>
                          </a:solidFill>
                          <a:effectLst/>
                          <a:latin typeface="+mn-ea"/>
                          <a:ea typeface="+mn-ea"/>
                        </a:rPr>
                        <a:t>＞</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5365571"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内閣府、内閣官房、総務省、経済産業省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１（３） ＸＲ演出、バーチャル</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万博</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大阪・関西万博を未来社会のショーケースとするためには、最先端の通信システムの開発とその活用を促進する必要がある。そのためには、実際の万博会場を</a:t>
            </a:r>
            <a:r>
              <a:rPr lang="en-US" altLang="ja-JP" sz="1400" dirty="0">
                <a:latin typeface="BIZ UDPゴシック" panose="020B0400000000000000" pitchFamily="50" charset="-128"/>
                <a:ea typeface="BIZ UDPゴシック" panose="020B0400000000000000" pitchFamily="50" charset="-128"/>
              </a:rPr>
              <a:t>3DCG</a:t>
            </a:r>
            <a:r>
              <a:rPr lang="ja-JP" altLang="en-US" sz="1400" dirty="0">
                <a:latin typeface="BIZ UDPゴシック" panose="020B0400000000000000" pitchFamily="50" charset="-128"/>
                <a:ea typeface="BIZ UDPゴシック" panose="020B0400000000000000" pitchFamily="50" charset="-128"/>
              </a:rPr>
              <a:t>でデジタル空間に再現し、</a:t>
            </a:r>
            <a:r>
              <a:rPr lang="en-US" altLang="ja-JP" sz="1400" dirty="0">
                <a:latin typeface="BIZ UDPゴシック" panose="020B0400000000000000" pitchFamily="50" charset="-128"/>
                <a:ea typeface="BIZ UDPゴシック" panose="020B0400000000000000" pitchFamily="50" charset="-128"/>
              </a:rPr>
              <a:t>XR</a:t>
            </a:r>
            <a:r>
              <a:rPr lang="ja-JP" altLang="en-US" sz="1400" dirty="0">
                <a:latin typeface="BIZ UDPゴシック" panose="020B0400000000000000" pitchFamily="50" charset="-128"/>
                <a:ea typeface="BIZ UDPゴシック" panose="020B0400000000000000" pitchFamily="50" charset="-128"/>
              </a:rPr>
              <a:t>技術によるリアル会場への演出等、デジタルツインを体現する取組みが重要。</a:t>
            </a:r>
          </a:p>
        </p:txBody>
      </p:sp>
      <p:sp>
        <p:nvSpPr>
          <p:cNvPr id="26" name="テキスト ボックス 25"/>
          <p:cNvSpPr txBox="1"/>
          <p:nvPr/>
        </p:nvSpPr>
        <p:spPr>
          <a:xfrm>
            <a:off x="140620" y="5142047"/>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70821583"/>
              </p:ext>
            </p:extLst>
          </p:nvPr>
        </p:nvGraphicFramePr>
        <p:xfrm>
          <a:off x="179089" y="5555748"/>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Beyond</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５</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ready</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ショーケースの実現</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556732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6"/>
            <a:ext cx="9759235" cy="248698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4005694661"/>
              </p:ext>
            </p:extLst>
          </p:nvPr>
        </p:nvGraphicFramePr>
        <p:xfrm>
          <a:off x="179089" y="2177015"/>
          <a:ext cx="9759235" cy="194484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1663585">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グローバルコミュニケーション計画</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2025</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における同時通訳技術の研究開発の推進</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・翻訳精度の向上、対応言語の拡大、研究開発費の増額　など</a:t>
                      </a:r>
                    </a:p>
                    <a:p>
                      <a:pPr marL="180975" lvl="0" indent="-180975" defTabSz="959937">
                        <a:defRPr/>
                      </a:pPr>
                      <a:endParaRPr kumimoji="1" lang="ja-JP" altLang="en-US"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2025</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年万博開催期間中の実証予算の確保</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800" b="0" u="none" dirty="0" smtClean="0">
                          <a:solidFill>
                            <a:schemeClr val="tx1"/>
                          </a:solidFill>
                          <a:effectLst/>
                          <a:latin typeface="+mn-ea"/>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・民間サービスとしての実証に向けた財政支援</a:t>
                      </a: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200" b="0" u="none" baseline="0"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・総務省としての実証に向けた事業化及び予算措置</a:t>
                      </a:r>
                      <a:endParaRPr kumimoji="1" lang="en-US" altLang="ja-JP"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ja-JP" altLang="en-US" sz="8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民間企業単独で実現できない協会ニーズ（</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N:N</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会議、翻訳アプリへの同時通訳機能付加など）への対応</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協会</a:t>
                      </a:r>
                      <a:r>
                        <a:rPr kumimoji="1" lang="ja-JP" altLang="en-US" sz="900" b="0" u="none" dirty="0" smtClean="0">
                          <a:solidFill>
                            <a:schemeClr val="tx1"/>
                          </a:solidFill>
                          <a:effectLst/>
                          <a:latin typeface="+mn-ea"/>
                          <a:ea typeface="+mn-ea"/>
                        </a:rPr>
                        <a:t>＞</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3249608"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総務省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１（４）　自動翻訳システムの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導入</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世界中から様々な人々が訪れる万博では、会期前のイベントから会期中の案内、サービスまで、</a:t>
            </a:r>
            <a:r>
              <a:rPr lang="en-US" altLang="ja-JP" sz="1400" dirty="0">
                <a:latin typeface="BIZ UDPゴシック" panose="020B0400000000000000" pitchFamily="50" charset="-128"/>
                <a:ea typeface="BIZ UDPゴシック" panose="020B0400000000000000" pitchFamily="50" charset="-128"/>
              </a:rPr>
              <a:t>AI</a:t>
            </a:r>
            <a:r>
              <a:rPr lang="ja-JP" altLang="en-US" sz="1400" dirty="0">
                <a:latin typeface="BIZ UDPゴシック" panose="020B0400000000000000" pitchFamily="50" charset="-128"/>
                <a:ea typeface="BIZ UDPゴシック" panose="020B0400000000000000" pitchFamily="50" charset="-128"/>
              </a:rPr>
              <a:t>による高度な同時通訳により「言葉の壁」の無い未来のコミュニケーション環境を提供し、グローバルで自由な交流を実現しなければならない。そのために、グローバルコミュニケーション計画</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（総務省）において研究開発を行う技術を応用する企業と連携し、万博におけるあらゆるシーンで当該技術を活用することが求められる。</a:t>
            </a:r>
          </a:p>
        </p:txBody>
      </p:sp>
      <p:sp>
        <p:nvSpPr>
          <p:cNvPr id="26" name="テキスト ボックス 25"/>
          <p:cNvSpPr txBox="1"/>
          <p:nvPr/>
        </p:nvSpPr>
        <p:spPr>
          <a:xfrm>
            <a:off x="140620" y="4859849"/>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3281901683"/>
              </p:ext>
            </p:extLst>
          </p:nvPr>
        </p:nvGraphicFramePr>
        <p:xfrm>
          <a:off x="179089" y="5218244"/>
          <a:ext cx="9288000" cy="107029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多言語翻訳技術の高度化</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国において引き続き必要な財政措置等を検討</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外国語間の同時通訳の</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実現、</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サーバリソース検証</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のため</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の予算を計上（</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R4</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補正）</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新たな協賛企業の選定に向けた各種調整と連携</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638410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6"/>
            <a:ext cx="9759235" cy="1683778"/>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753407275"/>
              </p:ext>
            </p:extLst>
          </p:nvPr>
        </p:nvGraphicFramePr>
        <p:xfrm>
          <a:off x="140619" y="2259547"/>
          <a:ext cx="9759235" cy="96948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a:t>
                      </a:r>
                      <a:r>
                        <a:rPr kumimoji="1" lang="ja-JP" altLang="en-US" sz="1400" b="1" u="sng" strike="noStrike" dirty="0" smtClean="0">
                          <a:solidFill>
                            <a:schemeClr val="tx1"/>
                          </a:solidFill>
                          <a:effectLst/>
                          <a:latin typeface="BIZ UDPゴシック" panose="020B0400000000000000" pitchFamily="50" charset="-128"/>
                          <a:ea typeface="BIZ UDPゴシック" panose="020B0400000000000000" pitchFamily="50" charset="-128"/>
                        </a:rPr>
                        <a:t>における最新の展示技術</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など、未来社会ショーケース事業に必要となる高度な通信環境について、国による必要な支援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＜府・市・協会＞</a:t>
                      </a: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3249608"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総務省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en-US" altLang="ja-JP" b="1" dirty="0">
                <a:solidFill>
                  <a:prstClr val="white"/>
                </a:solidFill>
                <a:latin typeface="BIZ UDPゴシック" panose="020B0400000000000000" pitchFamily="50" charset="-128"/>
                <a:ea typeface="BIZ UDPゴシック" panose="020B0400000000000000" pitchFamily="50" charset="-128"/>
              </a:rPr>
              <a:t>5</a:t>
            </a:r>
            <a:r>
              <a:rPr kumimoji="1" lang="ja-JP" altLang="en-US" b="1" dirty="0">
                <a:solidFill>
                  <a:prstClr val="white"/>
                </a:solidFill>
                <a:latin typeface="BIZ UDPゴシック" panose="020B0400000000000000" pitchFamily="50" charset="-128"/>
                <a:ea typeface="BIZ UDPゴシック" panose="020B0400000000000000" pitchFamily="50" charset="-128"/>
              </a:rPr>
              <a:t>）　高度な通信環境の整備・</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充実</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latin typeface="BIZ UDPゴシック" panose="020B0400000000000000" pitchFamily="50" charset="-128"/>
                <a:ea typeface="BIZ UDPゴシック" panose="020B0400000000000000" pitchFamily="50" charset="-128"/>
              </a:rPr>
              <a:t>会場での、最新の展示技術による演出など、全ての来場者が「ミライのデジタル社会」を実感するには、世界に先駆けた高度な通信環境の整備が不可欠。</a:t>
            </a:r>
          </a:p>
        </p:txBody>
      </p:sp>
      <p:sp>
        <p:nvSpPr>
          <p:cNvPr id="26" name="テキスト ボックス 25"/>
          <p:cNvSpPr txBox="1"/>
          <p:nvPr/>
        </p:nvSpPr>
        <p:spPr>
          <a:xfrm>
            <a:off x="140620" y="4068161"/>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779082128"/>
              </p:ext>
            </p:extLst>
          </p:nvPr>
        </p:nvGraphicFramePr>
        <p:xfrm>
          <a:off x="159853" y="4513605"/>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Beyond</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５</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ready</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ショーケースの実現</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総務省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各パビリオン</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の展示内容や未来社会ショーケース</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事業において、今後、更なる通信</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環境の</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整備の必要性が生じた際、国</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と</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協議</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を行うことを確認</a:t>
                      </a: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16576068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gray">
          <a:xfrm>
            <a:off x="696132" y="2283035"/>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solidFill>
                  <a:prstClr val="black"/>
                </a:solidFill>
                <a:latin typeface="BIZ UDPゴシック" panose="020B0400000000000000" pitchFamily="50" charset="-128"/>
                <a:ea typeface="BIZ UDPゴシック" panose="020B0400000000000000" pitchFamily="50" charset="-128"/>
              </a:rPr>
              <a:t>2</a:t>
            </a:r>
            <a:r>
              <a:rPr lang="ja-JP" altLang="en-US" sz="3600" dirty="0">
                <a:solidFill>
                  <a:prstClr val="black"/>
                </a:solidFill>
                <a:latin typeface="BIZ UDPゴシック" panose="020B0400000000000000" pitchFamily="50" charset="-128"/>
                <a:ea typeface="BIZ UDPゴシック" panose="020B0400000000000000" pitchFamily="50" charset="-128"/>
              </a:rPr>
              <a:t>　万博の円滑な運営に向けて</a:t>
            </a:r>
          </a:p>
        </p:txBody>
      </p:sp>
      <p:sp>
        <p:nvSpPr>
          <p:cNvPr id="8" name="テキスト ボックス 7"/>
          <p:cNvSpPr txBox="1"/>
          <p:nvPr/>
        </p:nvSpPr>
        <p:spPr>
          <a:xfrm>
            <a:off x="1839933" y="4276906"/>
            <a:ext cx="6926281" cy="2621230"/>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indent="85729">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（１）　中小企業等の参画促進、木材の利用促進</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（２）　</a:t>
            </a:r>
            <a:r>
              <a:rPr kumimoji="1" lang="ja-JP" altLang="en-US" sz="1600" dirty="0" smtClean="0">
                <a:latin typeface="BIZ UDPゴシック" panose="020B0400000000000000" pitchFamily="50" charset="-128"/>
                <a:ea typeface="BIZ UDPゴシック" panose="020B0400000000000000" pitchFamily="50" charset="-128"/>
              </a:rPr>
              <a:t>防災対策</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　</a:t>
            </a:r>
            <a:r>
              <a:rPr kumimoji="1" lang="ja-JP" altLang="en-US" sz="1600" dirty="0" smtClean="0">
                <a:latin typeface="BIZ UDPゴシック" panose="020B0400000000000000" pitchFamily="50" charset="-128"/>
                <a:ea typeface="BIZ UDPゴシック" panose="020B0400000000000000" pitchFamily="50" charset="-128"/>
              </a:rPr>
              <a:t>テロ・サイバー等防犯対策、雑踏整理等セキュリティ対策 </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（４）　</a:t>
            </a:r>
            <a:r>
              <a:rPr kumimoji="1" lang="ja-JP" altLang="en-US" sz="1600" dirty="0" smtClean="0">
                <a:latin typeface="BIZ UDPゴシック" panose="020B0400000000000000" pitchFamily="50" charset="-128"/>
                <a:ea typeface="BIZ UDPゴシック" panose="020B0400000000000000" pitchFamily="50" charset="-128"/>
              </a:rPr>
              <a:t>感染症対策の強化</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（５）　万博開催期間中の医療人材の確実な確保</a:t>
            </a: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（６）　一般交通への働きかけ</a:t>
            </a:r>
            <a:r>
              <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TDM</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の推進等</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（７）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淀川左岸線２期暫定利用整備</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kumimoji="1"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（８）　万博開催時の物流交通対策</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（９）　</a:t>
            </a:r>
            <a:r>
              <a:rPr kumimoji="1" lang="ja-JP" altLang="en-US" sz="1600" dirty="0" smtClean="0">
                <a:latin typeface="BIZ UDPゴシック" panose="020B0400000000000000" pitchFamily="50" charset="-128"/>
                <a:ea typeface="BIZ UDPゴシック" panose="020B0400000000000000" pitchFamily="50" charset="-128"/>
              </a:rPr>
              <a:t>万博公式参加スタッフの宿舎及び輸送手段の確保</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１０</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万博来訪者の円滑な輸送体制確保及び輸送における新技術の導入</a:t>
            </a:r>
            <a:endParaRPr kumimoji="1" lang="en-US" altLang="ja-JP" sz="1600" dirty="0" smtClean="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endParaRPr kumimoji="1" lang="en-US" altLang="ja-JP" sz="1600" dirty="0" smtClean="0">
              <a:latin typeface="BIZ UDPゴシック" panose="020B0400000000000000" pitchFamily="50" charset="-128"/>
              <a:ea typeface="BIZ UDPゴシック" panose="020B0400000000000000" pitchFamily="50" charset="-128"/>
            </a:endParaRPr>
          </a:p>
        </p:txBody>
      </p:sp>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69</a:t>
            </a:fld>
            <a:endParaRPr kumimoji="1" lang="ja-JP" altLang="en-US" dirty="0"/>
          </a:p>
        </p:txBody>
      </p:sp>
    </p:spTree>
    <p:extLst>
      <p:ext uri="{BB962C8B-B14F-4D97-AF65-F5344CB8AC3E}">
        <p14:creationId xmlns:p14="http://schemas.microsoft.com/office/powerpoint/2010/main" val="29097342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7</a:t>
            </a:fld>
            <a:endParaRPr kumimoji="1" lang="ja-JP" altLang="en-US" dirty="0"/>
          </a:p>
        </p:txBody>
      </p:sp>
      <p:sp>
        <p:nvSpPr>
          <p:cNvPr id="3" name="サブタイトル 2"/>
          <p:cNvSpPr txBox="1">
            <a:spLocks/>
          </p:cNvSpPr>
          <p:nvPr/>
        </p:nvSpPr>
        <p:spPr>
          <a:xfrm>
            <a:off x="3588385" y="589878"/>
            <a:ext cx="6492240" cy="3723042"/>
          </a:xfrm>
          <a:prstGeom prst="rect">
            <a:avLst/>
          </a:prstGeom>
        </p:spPr>
        <p:txBody>
          <a:bodyPr>
            <a:noAutofit/>
          </a:bodyPr>
          <a:lstStyle>
            <a:lvl1pPr marL="239984" indent="-239984" algn="l" defTabSz="959937" rtl="0" eaLnBrk="1" latinLnBrk="0" hangingPunct="1">
              <a:lnSpc>
                <a:spcPct val="90000"/>
              </a:lnSpc>
              <a:spcBef>
                <a:spcPts val="1050"/>
              </a:spcBef>
              <a:buFont typeface="Arial" panose="020B0604020202020204" pitchFamily="34" charset="0"/>
              <a:buChar char="•"/>
              <a:defRPr kumimoji="1"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kumimoji="1"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kumimoji="1"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kumimoji="1" sz="1890" kern="1200">
                <a:solidFill>
                  <a:schemeClr val="tx1"/>
                </a:solidFill>
                <a:latin typeface="+mn-lt"/>
                <a:ea typeface="+mn-ea"/>
                <a:cs typeface="+mn-cs"/>
              </a:defRPr>
            </a:lvl9pPr>
          </a:lstStyle>
          <a:p>
            <a:pPr marL="0" indent="0">
              <a:lnSpc>
                <a:spcPts val="1800"/>
              </a:lnSpc>
              <a:buNone/>
            </a:pPr>
            <a:r>
              <a:rPr lang="en-US" altLang="ja-JP" sz="1300" dirty="0" smtClean="0">
                <a:latin typeface="+mn-ea"/>
              </a:rPr>
              <a:t>2023</a:t>
            </a:r>
            <a:r>
              <a:rPr lang="ja-JP" altLang="en-US" sz="1300" dirty="0" smtClean="0">
                <a:latin typeface="+mn-ea"/>
              </a:rPr>
              <a:t>年</a:t>
            </a:r>
            <a:r>
              <a:rPr lang="ja-JP" altLang="en-US" sz="1300" dirty="0">
                <a:latin typeface="+mn-ea"/>
              </a:rPr>
              <a:t>６</a:t>
            </a:r>
            <a:r>
              <a:rPr lang="ja-JP" altLang="en-US" sz="1300" dirty="0" smtClean="0">
                <a:latin typeface="+mn-ea"/>
              </a:rPr>
              <a:t>月</a:t>
            </a:r>
            <a:endParaRPr lang="en-US" altLang="ja-JP" sz="1300" dirty="0" smtClean="0">
              <a:latin typeface="+mn-ea"/>
            </a:endParaRPr>
          </a:p>
          <a:p>
            <a:pPr marL="0" indent="0">
              <a:lnSpc>
                <a:spcPts val="1800"/>
              </a:lnSpc>
              <a:buNone/>
            </a:pPr>
            <a:endParaRPr lang="en-US" altLang="ja-JP" sz="1300" dirty="0" smtClean="0">
              <a:latin typeface="+mn-ea"/>
            </a:endParaRPr>
          </a:p>
          <a:p>
            <a:pPr marL="0" indent="0">
              <a:lnSpc>
                <a:spcPts val="1800"/>
              </a:lnSpc>
              <a:buNone/>
            </a:pPr>
            <a:r>
              <a:rPr lang="ja-JP" altLang="en-US" sz="1300" dirty="0" smtClean="0">
                <a:latin typeface="+mn-ea"/>
              </a:rPr>
              <a:t>　　         大　阪　府　知　事　　　　　　　　　　　　</a:t>
            </a:r>
            <a:r>
              <a:rPr lang="en-US" altLang="ja-JP" sz="1300" dirty="0">
                <a:latin typeface="+mn-ea"/>
              </a:rPr>
              <a:t>	</a:t>
            </a:r>
            <a:r>
              <a:rPr lang="ja-JP" altLang="en-US" sz="1300" dirty="0" smtClean="0">
                <a:latin typeface="+mn-ea"/>
              </a:rPr>
              <a:t>吉村　洋文</a:t>
            </a:r>
            <a:endParaRPr lang="en-US" altLang="ja-JP" sz="1300" dirty="0">
              <a:latin typeface="+mn-ea"/>
            </a:endParaRPr>
          </a:p>
          <a:p>
            <a:pPr marL="0" indent="0">
              <a:lnSpc>
                <a:spcPts val="1800"/>
              </a:lnSpc>
              <a:buNone/>
            </a:pPr>
            <a:r>
              <a:rPr lang="ja-JP" altLang="en-US" sz="1300" dirty="0" smtClean="0">
                <a:latin typeface="+mn-ea"/>
              </a:rPr>
              <a:t>　　         大　 阪　 市　 長　　　　　　　　　　　　　　</a:t>
            </a:r>
            <a:r>
              <a:rPr lang="en-US" altLang="ja-JP" sz="1300" dirty="0">
                <a:latin typeface="+mn-ea"/>
              </a:rPr>
              <a:t>	</a:t>
            </a:r>
            <a:r>
              <a:rPr lang="ja-JP" altLang="en-US" sz="1300" dirty="0">
                <a:latin typeface="+mn-ea"/>
              </a:rPr>
              <a:t>横山</a:t>
            </a:r>
            <a:r>
              <a:rPr lang="ja-JP" altLang="en-US" sz="1300" dirty="0" smtClean="0">
                <a:latin typeface="+mn-ea"/>
              </a:rPr>
              <a:t>　</a:t>
            </a:r>
            <a:r>
              <a:rPr lang="ja-JP" altLang="en-US" sz="1300" dirty="0">
                <a:latin typeface="+mn-ea"/>
              </a:rPr>
              <a:t>英幸</a:t>
            </a:r>
            <a:endParaRPr lang="en-US" altLang="ja-JP" sz="1300" dirty="0" smtClean="0">
              <a:latin typeface="+mn-ea"/>
            </a:endParaRPr>
          </a:p>
          <a:p>
            <a:pPr marL="0" indent="0">
              <a:lnSpc>
                <a:spcPts val="1800"/>
              </a:lnSpc>
              <a:buNone/>
            </a:pPr>
            <a:r>
              <a:rPr lang="ja-JP" altLang="en-US" sz="1300" dirty="0">
                <a:latin typeface="+mn-ea"/>
              </a:rPr>
              <a:t>　</a:t>
            </a:r>
            <a:r>
              <a:rPr lang="ja-JP" altLang="en-US" sz="1300" dirty="0" smtClean="0">
                <a:latin typeface="+mn-ea"/>
              </a:rPr>
              <a:t>　         関西広域連合長　　　　　　　　　　　　　　　　</a:t>
            </a:r>
            <a:r>
              <a:rPr lang="en-US" altLang="ja-JP" sz="1300" dirty="0">
                <a:latin typeface="+mn-ea"/>
              </a:rPr>
              <a:t>	</a:t>
            </a:r>
            <a:r>
              <a:rPr lang="ja-JP" altLang="en-US" sz="1300" dirty="0">
                <a:latin typeface="+mn-ea"/>
              </a:rPr>
              <a:t>三日月　大造</a:t>
            </a:r>
            <a:endParaRPr lang="en-US" altLang="ja-JP" sz="1300" dirty="0">
              <a:latin typeface="+mn-ea"/>
            </a:endParaRPr>
          </a:p>
          <a:p>
            <a:pPr marL="0" indent="0">
              <a:lnSpc>
                <a:spcPts val="1800"/>
              </a:lnSpc>
              <a:buNone/>
            </a:pPr>
            <a:r>
              <a:rPr lang="ja-JP" altLang="en-US" sz="1300" dirty="0" smtClean="0">
                <a:latin typeface="+mn-ea"/>
              </a:rPr>
              <a:t>                公益社団法人　関西経済連合会  会長　　　　</a:t>
            </a:r>
            <a:r>
              <a:rPr lang="en-US" altLang="ja-JP" sz="1300" dirty="0" smtClean="0">
                <a:latin typeface="+mn-ea"/>
              </a:rPr>
              <a:t>	</a:t>
            </a:r>
            <a:r>
              <a:rPr lang="ja-JP" altLang="en-US" sz="1300" dirty="0" smtClean="0">
                <a:latin typeface="+mn-ea"/>
              </a:rPr>
              <a:t>松本　正義</a:t>
            </a:r>
            <a:endParaRPr lang="en-US" altLang="ja-JP" sz="1300" dirty="0" smtClean="0">
              <a:latin typeface="+mn-ea"/>
            </a:endParaRPr>
          </a:p>
          <a:p>
            <a:pPr marL="0" indent="0">
              <a:lnSpc>
                <a:spcPts val="1800"/>
              </a:lnSpc>
              <a:buNone/>
            </a:pPr>
            <a:r>
              <a:rPr lang="ja-JP" altLang="en-US" sz="1300" dirty="0" smtClean="0">
                <a:latin typeface="+mn-ea"/>
              </a:rPr>
              <a:t>　　　　  関西</a:t>
            </a:r>
            <a:r>
              <a:rPr lang="ja-JP" altLang="en-US" sz="1300" dirty="0">
                <a:latin typeface="+mn-ea"/>
              </a:rPr>
              <a:t>商工会議所連合会 会長・大阪商工会議所 </a:t>
            </a:r>
            <a:r>
              <a:rPr lang="ja-JP" altLang="en-US" sz="1300" dirty="0" smtClean="0">
                <a:latin typeface="+mn-ea"/>
              </a:rPr>
              <a:t>会頭</a:t>
            </a:r>
            <a:r>
              <a:rPr lang="en-US" altLang="ja-JP" sz="1300" dirty="0" smtClean="0">
                <a:latin typeface="+mn-ea"/>
              </a:rPr>
              <a:t>	</a:t>
            </a:r>
            <a:r>
              <a:rPr lang="ja-JP" altLang="en-US" sz="1300" dirty="0" smtClean="0">
                <a:latin typeface="+mn-ea"/>
              </a:rPr>
              <a:t>鳥井</a:t>
            </a:r>
            <a:r>
              <a:rPr lang="ja-JP" altLang="en-US" sz="1300" dirty="0">
                <a:latin typeface="+mn-ea"/>
              </a:rPr>
              <a:t>　信吾</a:t>
            </a:r>
            <a:endParaRPr lang="en-US" altLang="ja-JP" sz="1300" dirty="0" smtClean="0">
              <a:latin typeface="+mn-ea"/>
            </a:endParaRPr>
          </a:p>
          <a:p>
            <a:pPr marL="0" indent="0">
              <a:lnSpc>
                <a:spcPts val="1800"/>
              </a:lnSpc>
              <a:buNone/>
            </a:pPr>
            <a:r>
              <a:rPr lang="en-US" altLang="ja-JP" sz="1300" dirty="0">
                <a:latin typeface="+mn-ea"/>
              </a:rPr>
              <a:t> </a:t>
            </a:r>
            <a:r>
              <a:rPr lang="en-US" altLang="ja-JP" sz="1300" dirty="0" smtClean="0">
                <a:latin typeface="+mn-ea"/>
              </a:rPr>
              <a:t>               </a:t>
            </a:r>
            <a:r>
              <a:rPr lang="ja-JP" altLang="en-US" sz="1300" dirty="0" smtClean="0">
                <a:latin typeface="+mn-ea"/>
              </a:rPr>
              <a:t>一般社団法人　関西経済同友会　代表幹事</a:t>
            </a:r>
            <a:r>
              <a:rPr lang="ja-JP" altLang="en-US" sz="1300" dirty="0">
                <a:latin typeface="+mn-ea"/>
              </a:rPr>
              <a:t> </a:t>
            </a:r>
            <a:r>
              <a:rPr lang="ja-JP" altLang="en-US" sz="1300" dirty="0" smtClean="0">
                <a:latin typeface="+mn-ea"/>
              </a:rPr>
              <a:t>        　</a:t>
            </a:r>
            <a:r>
              <a:rPr lang="en-US" altLang="ja-JP" sz="1300" dirty="0" smtClean="0">
                <a:latin typeface="+mn-ea"/>
              </a:rPr>
              <a:t>	</a:t>
            </a:r>
            <a:r>
              <a:rPr lang="ja-JP" altLang="en-US" sz="1300" dirty="0" smtClean="0">
                <a:latin typeface="+mn-ea"/>
              </a:rPr>
              <a:t>角元　敬治</a:t>
            </a:r>
            <a:endParaRPr lang="en-US" altLang="ja-JP" sz="1300" dirty="0" smtClean="0">
              <a:latin typeface="+mn-ea"/>
            </a:endParaRPr>
          </a:p>
          <a:p>
            <a:pPr marL="0" indent="0">
              <a:lnSpc>
                <a:spcPts val="1800"/>
              </a:lnSpc>
              <a:buNone/>
            </a:pPr>
            <a:r>
              <a:rPr lang="en-US" altLang="ja-JP" sz="1300" dirty="0" smtClean="0">
                <a:latin typeface="+mn-ea"/>
              </a:rPr>
              <a:t>                                                                    </a:t>
            </a:r>
            <a:r>
              <a:rPr lang="ja-JP" altLang="en-US" sz="1300" dirty="0" smtClean="0">
                <a:latin typeface="+mn-ea"/>
              </a:rPr>
              <a:t>代表幹事　　　　　</a:t>
            </a:r>
            <a:r>
              <a:rPr lang="en-US" altLang="ja-JP" sz="1300" dirty="0" smtClean="0">
                <a:latin typeface="+mn-ea"/>
              </a:rPr>
              <a:t>	</a:t>
            </a:r>
            <a:r>
              <a:rPr lang="ja-JP" altLang="en-US" sz="1300" dirty="0">
                <a:latin typeface="+mn-ea"/>
              </a:rPr>
              <a:t>宮部</a:t>
            </a:r>
            <a:r>
              <a:rPr lang="ja-JP" altLang="en-US" sz="1300" dirty="0" smtClean="0">
                <a:latin typeface="+mn-ea"/>
              </a:rPr>
              <a:t>　義幸</a:t>
            </a:r>
            <a:endParaRPr lang="en-US" altLang="ja-JP" sz="1300" dirty="0" smtClean="0">
              <a:latin typeface="+mn-ea"/>
            </a:endParaRPr>
          </a:p>
          <a:p>
            <a:pPr marL="0" indent="0">
              <a:lnSpc>
                <a:spcPts val="1800"/>
              </a:lnSpc>
              <a:buNone/>
            </a:pPr>
            <a:r>
              <a:rPr lang="en-US" altLang="ja-JP" sz="1300" dirty="0" smtClean="0">
                <a:latin typeface="+mn-ea"/>
              </a:rPr>
              <a:t>                </a:t>
            </a:r>
            <a:r>
              <a:rPr lang="ja-JP" altLang="en-US" sz="1300" dirty="0" smtClean="0">
                <a:latin typeface="+mn-ea"/>
              </a:rPr>
              <a:t>公益社団法人　</a:t>
            </a:r>
            <a:r>
              <a:rPr lang="en-US" altLang="ja-JP" sz="1300" dirty="0" smtClean="0">
                <a:latin typeface="+mn-ea"/>
              </a:rPr>
              <a:t>2025</a:t>
            </a:r>
            <a:r>
              <a:rPr lang="ja-JP" altLang="en-US" sz="1300" dirty="0" smtClean="0">
                <a:latin typeface="+mn-ea"/>
              </a:rPr>
              <a:t>年日本国際博覧会協会　会長　</a:t>
            </a:r>
            <a:r>
              <a:rPr lang="en-US" altLang="ja-JP" sz="1300" dirty="0">
                <a:latin typeface="+mn-ea"/>
              </a:rPr>
              <a:t>	</a:t>
            </a:r>
            <a:r>
              <a:rPr lang="ja-JP" altLang="en-US" sz="1300" dirty="0" smtClean="0">
                <a:latin typeface="+mn-ea"/>
              </a:rPr>
              <a:t>十倉　雅和</a:t>
            </a:r>
            <a:endParaRPr lang="en-US" altLang="ja-JP" sz="1300" dirty="0" smtClean="0">
              <a:latin typeface="+mn-ea"/>
            </a:endParaRPr>
          </a:p>
          <a:p>
            <a:pPr marL="0" indent="0">
              <a:lnSpc>
                <a:spcPts val="1200"/>
              </a:lnSpc>
              <a:buNone/>
            </a:pPr>
            <a:endParaRPr lang="en-US" altLang="ja-JP" sz="16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7383671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6"/>
            <a:ext cx="9759235" cy="2997608"/>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723206753"/>
              </p:ext>
            </p:extLst>
          </p:nvPr>
        </p:nvGraphicFramePr>
        <p:xfrm>
          <a:off x="160239" y="2193609"/>
          <a:ext cx="9759235" cy="29964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万博会場での国等の取組みにおける「万博商談も</a:t>
                      </a:r>
                      <a:r>
                        <a:rPr kumimoji="1" lang="ja-JP" altLang="en-US" sz="1400" b="1" u="sng" dirty="0" err="1" smtClean="0">
                          <a:solidFill>
                            <a:schemeClr val="tx1"/>
                          </a:solidFill>
                          <a:effectLst/>
                          <a:latin typeface="BIZ UDPゴシック" panose="020B0400000000000000" pitchFamily="50" charset="-128"/>
                          <a:ea typeface="BIZ UDPゴシック" panose="020B0400000000000000" pitchFamily="50" charset="-128"/>
                        </a:rPr>
                        <a:t>ずやん</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モール」の積極的な活用、地元中小企業等の技術等の活用、参画促進</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＜府・市・大商＞</a:t>
                      </a:r>
                      <a:endParaRPr kumimoji="1" lang="en-US" altLang="ja-JP" sz="900" b="0" u="none" dirty="0" smtClean="0">
                        <a:solidFill>
                          <a:schemeClr val="tx1"/>
                        </a:solidFill>
                        <a:effectLst/>
                        <a:latin typeface="+mn-ea"/>
                        <a:ea typeface="+mn-ea"/>
                      </a:endParaRPr>
                    </a:p>
                    <a:p>
                      <a:pPr marL="180975" lvl="0" indent="-180975" defTabSz="959937">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会場内の国等の取組において、再生産可能な資源である木材の積極的な利用</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中小企業等の技術等の活用促進、万博参画促進への財政支援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万博を機にチャレンジする人材や企業を生み出すため取組促進への財政支援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万博事業に関わる企業などサプライチェーン全体のサイバーセキュリティ強化への財政支援、とりわけ中小企業においては「サイバーセキュリティお助け隊サービス」などの活用支援</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＜関経連・大商＞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5929828"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a:t>
            </a:r>
            <a:r>
              <a:rPr kumimoji="1" lang="ja-JP" altLang="en-US" sz="1100" dirty="0" smtClean="0">
                <a:latin typeface="メイリオ" panose="020B0604030504040204" pitchFamily="50" charset="-128"/>
                <a:ea typeface="メイリオ" panose="020B0604030504040204" pitchFamily="50" charset="-128"/>
              </a:rPr>
              <a:t>官房、厚生労働省、農林水産省、経済産業省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２（１） 中小企業等の参画促進、木材の利用</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促進</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未来社会の実験場」の実装には、大阪・関西の優れた技術力や魅力的な製品を取り扱う中小企業、特色ある生産品を生み出す農林水産業者等の参画が不可欠。また、脱炭素社会の実現に向けた木材利用の取組は重要であることから、会場内における取組に対しても積極的に木材利用していく必要がある。</a:t>
            </a:r>
          </a:p>
        </p:txBody>
      </p:sp>
      <p:sp>
        <p:nvSpPr>
          <p:cNvPr id="26" name="テキスト ボックス 25"/>
          <p:cNvSpPr txBox="1"/>
          <p:nvPr/>
        </p:nvSpPr>
        <p:spPr>
          <a:xfrm>
            <a:off x="140620" y="5321896"/>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2097265803"/>
              </p:ext>
            </p:extLst>
          </p:nvPr>
        </p:nvGraphicFramePr>
        <p:xfrm>
          <a:off x="140620" y="5665972"/>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「ウッド・チェンジ」の発信</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農⽔省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万博会場を活用した未来思考の中小企業の魅力・価値の発信＜経産省＞</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3277829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3566"/>
            <a:ext cx="9759235" cy="2701297"/>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4213252823"/>
              </p:ext>
            </p:extLst>
          </p:nvPr>
        </p:nvGraphicFramePr>
        <p:xfrm>
          <a:off x="160239" y="2142739"/>
          <a:ext cx="9759235" cy="250872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都心における行政の危機管理部門とエリアマネジメント団体との情報連携のための仕組みづくりとネットワークシステム</a:t>
                      </a:r>
                    </a:p>
                    <a:p>
                      <a:pPr marL="180975" lvl="0" indent="-180975" defTabSz="959937">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構築に向けた技術支援及び財政支援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＜大商＞</a:t>
                      </a:r>
                      <a:endParaRPr kumimoji="1" lang="en-US" altLang="ja-JP" sz="900" b="0" u="none" dirty="0" smtClean="0">
                        <a:solidFill>
                          <a:schemeClr val="tx1"/>
                        </a:solidFill>
                        <a:effectLst/>
                        <a:latin typeface="+mn-ea"/>
                        <a:ea typeface="+mn-ea"/>
                      </a:endParaRPr>
                    </a:p>
                    <a:p>
                      <a:pPr marL="180975" lvl="0" indent="-180975" defTabSz="959937">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ビジュアル（デジタル）情報の緊急時配信システムの構築に向けた技術支援及び財政支援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官民共創によるエリアを横断した「大阪都心タイムライン（防災行動計画）」の策定と仕組みづくりに向けた技術支援及び</a:t>
                      </a:r>
                      <a:endPar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財政支援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様々な媒体を通じた情報発信により、国内外からの来阪者が安心できる環境づくりへの財政支援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59853" y="1523170"/>
            <a:ext cx="663515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内閣府、厚生労働省、</a:t>
            </a:r>
            <a:r>
              <a:rPr kumimoji="1" lang="ja-JP" altLang="en-US" sz="1100" dirty="0">
                <a:latin typeface="メイリオ" panose="020B0604030504040204" pitchFamily="50" charset="-128"/>
                <a:ea typeface="メイリオ" panose="020B0604030504040204" pitchFamily="50" charset="-128"/>
              </a:rPr>
              <a:t>農林水産省、経済産業省、国土交通省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zh-TW" altLang="en-US" b="1" dirty="0">
                <a:solidFill>
                  <a:prstClr val="white"/>
                </a:solidFill>
                <a:latin typeface="BIZ UDPゴシック" panose="020B0400000000000000" pitchFamily="50" charset="-128"/>
                <a:ea typeface="BIZ UDPゴシック" panose="020B0400000000000000" pitchFamily="50" charset="-128"/>
              </a:rPr>
              <a:t>２（２）　防災対策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179089" y="5001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万博開催時に、世界各国から訪れる全ての来訪者が安心して万博を楽しむためには、様々なツールや手法による緊急時の情報発信など</a:t>
            </a:r>
            <a:r>
              <a:rPr lang="ja-JP" altLang="en-US" sz="1400" dirty="0" smtClean="0">
                <a:latin typeface="BIZ UDPゴシック" panose="020B0400000000000000" pitchFamily="50" charset="-128"/>
                <a:ea typeface="BIZ UDPゴシック" panose="020B0400000000000000" pitchFamily="50" charset="-128"/>
              </a:rPr>
              <a:t>、大規模</a:t>
            </a:r>
            <a:r>
              <a:rPr lang="ja-JP" altLang="en-US" sz="1400" dirty="0">
                <a:latin typeface="BIZ UDPゴシック" panose="020B0400000000000000" pitchFamily="50" charset="-128"/>
                <a:ea typeface="BIZ UDPゴシック" panose="020B0400000000000000" pitchFamily="50" charset="-128"/>
              </a:rPr>
              <a:t>自然災害等への対策は不可欠。</a:t>
            </a:r>
          </a:p>
        </p:txBody>
      </p:sp>
      <p:sp>
        <p:nvSpPr>
          <p:cNvPr id="26" name="テキスト ボックス 25"/>
          <p:cNvSpPr txBox="1"/>
          <p:nvPr/>
        </p:nvSpPr>
        <p:spPr>
          <a:xfrm>
            <a:off x="140620" y="4989694"/>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545071813"/>
              </p:ext>
            </p:extLst>
          </p:nvPr>
        </p:nvGraphicFramePr>
        <p:xfrm>
          <a:off x="179089" y="5329581"/>
          <a:ext cx="9288000" cy="93900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防災</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DX</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を活用した博覧会会場での実証実験＜文科省＞　</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海洋関係の取組発信＜内閣府＞</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リモートセンシング技術による高精度データの集積・分析・配信技術の開発＜総務省＞　</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被災地から生まれる未来社会に向けた最新技術の情報発信＜復興庁・経産省＞　</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緊急事態対処における無人航空機の活用及び有人機・無人機連携技術の研究</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警察庁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6761940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231568"/>
            <a:ext cx="9759235" cy="3377515"/>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96689873"/>
              </p:ext>
            </p:extLst>
          </p:nvPr>
        </p:nvGraphicFramePr>
        <p:xfrm>
          <a:off x="160239" y="2368923"/>
          <a:ext cx="9759235" cy="2986848"/>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2986848">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国家の危機管理対策として「安全・安心な万博の実現」を位置づけ</a:t>
                      </a:r>
                      <a:endPar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400" b="1"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200" b="0" dirty="0" smtClean="0">
                          <a:solidFill>
                            <a:schemeClr val="tx1"/>
                          </a:solidFill>
                          <a:latin typeface="BIZ UDPゴシック" panose="020B0400000000000000" pitchFamily="50" charset="-128"/>
                          <a:ea typeface="BIZ UDPゴシック" panose="020B0400000000000000" pitchFamily="50" charset="-128"/>
                        </a:rPr>
                        <a:t>・会場内や会場外の主要駅等における万全の警備体制等の構築　</a:t>
                      </a:r>
                      <a:r>
                        <a:rPr kumimoji="1" lang="ja-JP" altLang="en-US" sz="900" b="0" dirty="0" smtClean="0">
                          <a:solidFill>
                            <a:schemeClr val="tx1"/>
                          </a:solidFill>
                        </a:rPr>
                        <a:t>＜府・市・協会＞</a:t>
                      </a:r>
                      <a:endParaRPr kumimoji="1"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400" b="1"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200" b="0" dirty="0" smtClean="0">
                          <a:solidFill>
                            <a:schemeClr val="tx1"/>
                          </a:solidFill>
                          <a:latin typeface="BIZ UDPゴシック" panose="020B0400000000000000" pitchFamily="50" charset="-128"/>
                          <a:ea typeface="BIZ UDPゴシック" panose="020B0400000000000000" pitchFamily="50" charset="-128"/>
                        </a:rPr>
                        <a:t>・自主警備体制の確立に必要十分な人員の確保及び資機材の導入</a:t>
                      </a:r>
                      <a:r>
                        <a:rPr kumimoji="1" lang="ja-JP" altLang="en-US" sz="900" b="0" dirty="0" smtClean="0">
                          <a:solidFill>
                            <a:schemeClr val="tx1"/>
                          </a:solidFill>
                        </a:rPr>
                        <a:t>　＜協会＞</a:t>
                      </a:r>
                      <a:endParaRPr kumimoji="1" lang="en-US" altLang="ja-JP" sz="900" b="0" dirty="0" smtClean="0">
                        <a:solidFill>
                          <a:schemeClr val="tx1"/>
                        </a:solidFill>
                      </a:endParaRPr>
                    </a:p>
                    <a:p>
                      <a:pPr marL="180975" lvl="0" indent="-180975" defTabSz="959937">
                        <a:defRPr/>
                      </a:pPr>
                      <a:r>
                        <a:rPr kumimoji="1" lang="ja-JP" altLang="en-US" sz="900" b="0"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・自主警備体制の働き掛け等による警備環境の整備</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a:t>
                      </a: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・テロを含む治安対策に先端技術を活用する等の取組みの強化</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サイバーセキュリティ戦略の取組み推進</a:t>
                      </a:r>
                      <a:endPar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mn-lt"/>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・国内でサイバーセキュリティの専門人材は質的にも量的にも圧倒的に不足していることから、人材の育成・確保に向け、継続的な人的支援　　　　　　　　　　　　　　　　　　　　　　　　</a:t>
                      </a:r>
                      <a:endParaRPr kumimoji="1" lang="en-US" altLang="ja-JP" sz="1200" b="0" u="none"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mn-lt"/>
                          <a:ea typeface="+mn-ea"/>
                        </a:rPr>
                        <a:t>　 </a:t>
                      </a:r>
                      <a:r>
                        <a:rPr kumimoji="1" lang="ja-JP" altLang="en-US" sz="1400" b="0"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博覧会協会からの委託先など万博事業に関わる企業、さらに委託先と取引する中小企業などサプライチェーン全体のセキュリティの強化</a:t>
                      </a:r>
                      <a:endPar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＜関経連・大商＞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200" b="1" u="none" dirty="0" smtClean="0">
                          <a:solidFill>
                            <a:schemeClr val="tx1"/>
                          </a:solidFill>
                          <a:effectLst/>
                          <a:latin typeface="+mn-lt"/>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・リスクマネジメントの促進や対処態勢の整備など関係組織のサイバーセキュリティ確保のための取組みへの支援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089" y="1886276"/>
            <a:ext cx="62119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内閣官房、総務省、経済産業省、国土交通省、警察庁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２（３）　テロ・サイバー等防犯対策、雑踏対策などのセキュリティ対策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384995"/>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万博開催時には、国内外の要人だけでなく、多数の来場客が来阪することが予測されており、開催期間中の警備強化は必要不可欠。</a:t>
            </a:r>
          </a:p>
          <a:p>
            <a:pPr lvl="0">
              <a:defRPr/>
            </a:pPr>
            <a:r>
              <a:rPr lang="ja-JP" altLang="en-US" sz="1400" dirty="0">
                <a:latin typeface="BIZ UDPゴシック" panose="020B0400000000000000" pitchFamily="50" charset="-128"/>
                <a:ea typeface="BIZ UDPゴシック" panose="020B0400000000000000" pitchFamily="50" charset="-128"/>
              </a:rPr>
              <a:t>　また、近年、脅威が高まっているテロへの対策や、大規模なサイバーテロに備えたサイバーセキュリティ強化の取組みが重要。また、多くの来場者がバス、鉄道を利用して万博会場にアクセスすることから、駅やバスターミナルにおける雑踏対策は来場者の安全確保に関し重要な課題。さらに、駅と会場が隣接していることから入場口付近での過剰な滞留を防ぐためには、入場ゲートでの円滑なセキュリティチェックが不可欠。</a:t>
            </a:r>
          </a:p>
        </p:txBody>
      </p:sp>
      <p:sp>
        <p:nvSpPr>
          <p:cNvPr id="26" name="テキスト ボックス 25"/>
          <p:cNvSpPr txBox="1"/>
          <p:nvPr/>
        </p:nvSpPr>
        <p:spPr>
          <a:xfrm>
            <a:off x="140620" y="574305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3332709591"/>
              </p:ext>
            </p:extLst>
          </p:nvPr>
        </p:nvGraphicFramePr>
        <p:xfrm>
          <a:off x="179089" y="6102621"/>
          <a:ext cx="9288000" cy="91227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記載なし</a:t>
                      </a:r>
                    </a:p>
                    <a:p>
                      <a:pPr marL="0" marR="0" lvl="0" indent="0" algn="l" defTabSz="959937"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44571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万博会場内のセキュリティ先端技術の展開に向けた支援、会場内及び会場周辺の警戒警備に関する支援は協議中。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nchor="ctr">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77082"/>
                  </a:ext>
                </a:extLst>
              </a:tr>
            </a:tbl>
          </a:graphicData>
        </a:graphic>
      </p:graphicFrame>
    </p:spTree>
    <p:extLst>
      <p:ext uri="{BB962C8B-B14F-4D97-AF65-F5344CB8AC3E}">
        <p14:creationId xmlns:p14="http://schemas.microsoft.com/office/powerpoint/2010/main" val="3838949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60238" y="1587091"/>
            <a:ext cx="9759235" cy="3919993"/>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138528666"/>
              </p:ext>
            </p:extLst>
          </p:nvPr>
        </p:nvGraphicFramePr>
        <p:xfrm>
          <a:off x="140620" y="1696726"/>
          <a:ext cx="9759235" cy="42003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新興感染症等に対応する検疫体制の充実・強化（検疫所職員の充実等）</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＜府・大商＞</a:t>
                      </a:r>
                      <a:endParaRPr kumimoji="1" lang="en-US" altLang="ja-JP" sz="900" b="0" u="none" dirty="0" smtClean="0">
                        <a:solidFill>
                          <a:schemeClr val="tx1"/>
                        </a:solidFill>
                        <a:effectLst/>
                        <a:latin typeface="+mn-ea"/>
                        <a:ea typeface="+mn-ea"/>
                      </a:endParaRPr>
                    </a:p>
                    <a:p>
                      <a:pPr marL="180975" lvl="0" indent="-180975" defTabSz="959937">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新興感染症等の国内流入に関するサーベイランス体制強化に係る都道府県等への支援</a:t>
                      </a: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・国の専門機関による人的・技術的支援や実施に係る財政支援等　</a:t>
                      </a:r>
                      <a:r>
                        <a:rPr kumimoji="1" lang="ja-JP" altLang="en-US" sz="900" b="0" u="none" dirty="0" smtClean="0">
                          <a:solidFill>
                            <a:schemeClr val="tx1"/>
                          </a:solidFill>
                          <a:effectLst/>
                          <a:latin typeface="+mn-ea"/>
                          <a:ea typeface="+mn-ea"/>
                        </a:rPr>
                        <a:t>＜府・大商＞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新興感染症等の国内流入時に都道府県及び保健所設置市を横断して、感染の発生状況や感染者の動向・接点履歴などの</a:t>
                      </a: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情報共有と調整を迅速に行う国の体制作り及び</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ICT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化による効率的な情報共有体制の確立</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新興感染症等に対応できる医療提供体制整備に係る財政支援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感染症対策の司令塔機能を有する機関の設置</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＜関経連・大商＞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感染症や免疫学の基礎研究や疫学研究、基礎と臨床の橋渡し研究、新しいワクチン開発のための研究開発、医療資源の</a:t>
                      </a:r>
                      <a:endPar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配分や個人情報の活用に関する研究をはじめ、研究・検査・調査にわたる総合的な対策体制を整備し、素早く新規感染症等</a:t>
                      </a:r>
                      <a:endPar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の流行の兆候を把握するとともに、感染症が発生した際に抜本的な対策を立てる役割を担う、国による専門機関の設置</a:t>
                      </a: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＜関経連・大商＞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ワクチンや新薬・新技術等への研究開発支援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関経連・大商</a:t>
                      </a:r>
                      <a:r>
                        <a:rPr kumimoji="1" lang="ja-JP" altLang="en-US" sz="900" b="0" u="none" dirty="0" smtClean="0">
                          <a:solidFill>
                            <a:schemeClr val="tx1"/>
                          </a:solidFill>
                          <a:effectLst/>
                          <a:latin typeface="+mn-ea"/>
                          <a:ea typeface="+mn-ea"/>
                        </a:rPr>
                        <a:t>＞</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1212396"/>
            <a:ext cx="6494085"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内閣府、内閣官房、文部科学省、厚生労働省、経済産業省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a:solidFill>
                  <a:prstClr val="white"/>
                </a:solidFill>
                <a:latin typeface="BIZ UDPゴシック" panose="020B0400000000000000" pitchFamily="50" charset="-128"/>
                <a:ea typeface="BIZ UDPゴシック" panose="020B0400000000000000" pitchFamily="50" charset="-128"/>
              </a:rPr>
              <a:t>（４）　感染症対策の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強化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人類の未来への希望を示す万博として、全ての来訪者が安心して大阪・関西に集い、万博を楽しめるよう、新型コロナウイルス感染症の対応を踏まえ、新興感染症等を想定した体制の整備が不可欠。</a:t>
            </a:r>
          </a:p>
        </p:txBody>
      </p:sp>
      <p:sp>
        <p:nvSpPr>
          <p:cNvPr id="26" name="テキスト ボックス 25"/>
          <p:cNvSpPr txBox="1"/>
          <p:nvPr/>
        </p:nvSpPr>
        <p:spPr>
          <a:xfrm>
            <a:off x="140620" y="574305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38178996"/>
              </p:ext>
            </p:extLst>
          </p:nvPr>
        </p:nvGraphicFramePr>
        <p:xfrm>
          <a:off x="179857" y="6081609"/>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6074824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1918203"/>
            <a:ext cx="9759235" cy="1583941"/>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05820216"/>
              </p:ext>
            </p:extLst>
          </p:nvPr>
        </p:nvGraphicFramePr>
        <p:xfrm>
          <a:off x="179857" y="2124292"/>
          <a:ext cx="9759235" cy="13809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会場内の医療救護施設に従事する医療人材確保のための財政支援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endParaRPr kumimoji="1" lang="en-US" altLang="ja-JP" sz="900" b="0" u="none" dirty="0" smtClean="0">
                        <a:solidFill>
                          <a:schemeClr val="tx1"/>
                        </a:solidFill>
                        <a:effectLst/>
                        <a:latin typeface="+mn-ea"/>
                        <a:ea typeface="+mn-ea"/>
                      </a:endParaRPr>
                    </a:p>
                    <a:p>
                      <a:pPr marL="180975" lvl="0" indent="-180975" defTabSz="959937">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国の関係機関や関係団体を通じた医療人材の派遣協力</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1513040"/>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厚生労働省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a:solidFill>
                  <a:prstClr val="white"/>
                </a:solidFill>
                <a:latin typeface="BIZ UDPゴシック" panose="020B0400000000000000" pitchFamily="50" charset="-128"/>
                <a:ea typeface="BIZ UDPゴシック" panose="020B0400000000000000" pitchFamily="50" charset="-128"/>
              </a:rPr>
              <a:t>（５）　万博開催期間中の医療人材の確実な</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確保</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738664"/>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大阪・関西万博において、来場者等の安全確保のため、会場内に</a:t>
            </a:r>
            <a:r>
              <a:rPr lang="en-US" altLang="ja-JP" sz="1400" dirty="0">
                <a:latin typeface="BIZ UDPゴシック" panose="020B0400000000000000" pitchFamily="50" charset="-128"/>
                <a:ea typeface="BIZ UDPゴシック" panose="020B0400000000000000" pitchFamily="50" charset="-128"/>
              </a:rPr>
              <a:t>8</a:t>
            </a:r>
            <a:r>
              <a:rPr lang="ja-JP" altLang="en-US" sz="1400" dirty="0">
                <a:latin typeface="BIZ UDPゴシック" panose="020B0400000000000000" pitchFamily="50" charset="-128"/>
                <a:ea typeface="BIZ UDPゴシック" panose="020B0400000000000000" pitchFamily="50" charset="-128"/>
              </a:rPr>
              <a:t>ヵ所の医療救護施設を設置し、各施設に医療従事者を配置する予定で計画を進めている。医療関係団体等の協力を得て人材確保に努める予定であるが、半年に及ぶ開催期間中、会場内の医療救護体制を維持するためには、多くの医療人材を確実に確保する必要がある。</a:t>
            </a:r>
          </a:p>
        </p:txBody>
      </p:sp>
      <p:sp>
        <p:nvSpPr>
          <p:cNvPr id="26" name="テキスト ボックス 25"/>
          <p:cNvSpPr txBox="1"/>
          <p:nvPr/>
        </p:nvSpPr>
        <p:spPr>
          <a:xfrm>
            <a:off x="140620" y="4086735"/>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4180854363"/>
              </p:ext>
            </p:extLst>
          </p:nvPr>
        </p:nvGraphicFramePr>
        <p:xfrm>
          <a:off x="179857" y="4540844"/>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733429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370120"/>
            <a:ext cx="9759235" cy="150179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951186602"/>
              </p:ext>
            </p:extLst>
          </p:nvPr>
        </p:nvGraphicFramePr>
        <p:xfrm>
          <a:off x="140619" y="2545132"/>
          <a:ext cx="9759235" cy="13962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府・市、博覧会協会、地元経済界等による交通円滑化の取組に対する支援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＜府・市・関経連・大商・協会＞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0" u="none" baseline="0" dirty="0" smtClean="0">
                          <a:solidFill>
                            <a:schemeClr val="tx1"/>
                          </a:solidFill>
                          <a:effectLst/>
                          <a:latin typeface="+mn-ea"/>
                          <a:ea typeface="+mn-ea"/>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・一般交通への働きかけ</a:t>
                      </a:r>
                      <a:r>
                        <a:rPr kumimoji="1" lang="en-US" altLang="ja-JP" sz="1200" b="0" u="none" dirty="0" smtClean="0">
                          <a:solidFill>
                            <a:schemeClr val="tx1"/>
                          </a:solidFill>
                          <a:effectLst/>
                          <a:latin typeface="BIZ UDPゴシック" panose="020B0400000000000000" pitchFamily="50" charset="-128"/>
                          <a:ea typeface="BIZ UDPゴシック" panose="020B0400000000000000" pitchFamily="50" charset="-128"/>
                        </a:rPr>
                        <a:t>TDM</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の実施（万博開催前の試行実施含む）に関して交通円滑化推進会議を通じての助言・協力及び財政支援</a:t>
                      </a:r>
                      <a:r>
                        <a:rPr kumimoji="1" lang="ja-JP" altLang="en-US" sz="1200" b="0" u="none" baseline="0"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200" b="0" u="none" baseline="0" dirty="0" smtClean="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200" b="0" u="none" baseline="0"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・パンフレット配布や</a:t>
                      </a:r>
                      <a:r>
                        <a:rPr kumimoji="1" lang="en-US" altLang="ja-JP" sz="1200" b="0" u="none" dirty="0" smtClean="0">
                          <a:solidFill>
                            <a:schemeClr val="tx1"/>
                          </a:solidFill>
                          <a:effectLst/>
                          <a:latin typeface="BIZ UDPゴシック" panose="020B0400000000000000" pitchFamily="50" charset="-128"/>
                          <a:ea typeface="BIZ UDPゴシック" panose="020B0400000000000000" pitchFamily="50" charset="-128"/>
                        </a:rPr>
                        <a:t>CM</a:t>
                      </a: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の実施など広報活動を行うための財政支援</a:t>
                      </a: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031565"/>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内閣府、内閣官房、経済産業省、国土交通省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a:solidFill>
                  <a:prstClr val="white"/>
                </a:solidFill>
                <a:latin typeface="BIZ UDPゴシック" panose="020B0400000000000000" pitchFamily="50" charset="-128"/>
                <a:ea typeface="BIZ UDPゴシック" panose="020B0400000000000000" pitchFamily="50" charset="-128"/>
              </a:rPr>
              <a:t>（６）　一般交通への働きかけ</a:t>
            </a:r>
            <a:r>
              <a:rPr kumimoji="1" lang="en-US" altLang="ja-JP" b="1" dirty="0">
                <a:solidFill>
                  <a:prstClr val="white"/>
                </a:solidFill>
                <a:latin typeface="BIZ UDPゴシック" panose="020B0400000000000000" pitchFamily="50" charset="-128"/>
                <a:ea typeface="BIZ UDPゴシック" panose="020B0400000000000000" pitchFamily="50" charset="-128"/>
              </a:rPr>
              <a:t>TDM</a:t>
            </a:r>
            <a:r>
              <a:rPr kumimoji="1" lang="ja-JP" altLang="en-US" b="1" dirty="0">
                <a:solidFill>
                  <a:prstClr val="white"/>
                </a:solidFill>
                <a:latin typeface="BIZ UDPゴシック" panose="020B0400000000000000" pitchFamily="50" charset="-128"/>
                <a:ea typeface="BIZ UDPゴシック" panose="020B0400000000000000" pitchFamily="50" charset="-128"/>
              </a:rPr>
              <a:t>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推進</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384995"/>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大阪・関西万博への来場者は、会期中で約２，８２０万人が想定されており、博覧会協会において、来場者の平準化など、来場者輸送の交通マネージメントに最大限、取り組んでいる。</a:t>
            </a:r>
          </a:p>
          <a:p>
            <a:pPr lvl="0">
              <a:defRPr/>
            </a:pPr>
            <a:r>
              <a:rPr lang="ja-JP" altLang="en-US" sz="1400" dirty="0">
                <a:latin typeface="BIZ UDPゴシック" panose="020B0400000000000000" pitchFamily="50" charset="-128"/>
                <a:ea typeface="BIZ UDPゴシック" panose="020B0400000000000000" pitchFamily="50" charset="-128"/>
              </a:rPr>
              <a:t>　一方で、現況の鉄道や道路では、通勤・通学時間帯などで混雑している箇所があり、万博の来場者輸送の交通マネージメントだけでなく、一般交通の抑制や平準化などを実施する必要がある。</a:t>
            </a:r>
          </a:p>
          <a:p>
            <a:pPr lvl="0">
              <a:defRPr/>
            </a:pPr>
            <a:r>
              <a:rPr lang="ja-JP" altLang="en-US" sz="1400" dirty="0">
                <a:latin typeface="BIZ UDPゴシック" panose="020B0400000000000000" pitchFamily="50" charset="-128"/>
                <a:ea typeface="BIZ UDPゴシック" panose="020B0400000000000000" pitchFamily="50" charset="-128"/>
              </a:rPr>
              <a:t>　そのため、在宅勤務や時差出勤、混雑予想箇所の迂回など、住民や企業等の交通にあたっての行動変容を促す取り組みを関係者が一体となって検討・調整し、広く協力を働きかけ、円滑な万博来場者輸送と都市活動の両立をめざす。</a:t>
            </a:r>
          </a:p>
        </p:txBody>
      </p:sp>
      <p:sp>
        <p:nvSpPr>
          <p:cNvPr id="26" name="テキスト ボックス 25"/>
          <p:cNvSpPr txBox="1"/>
          <p:nvPr/>
        </p:nvSpPr>
        <p:spPr>
          <a:xfrm>
            <a:off x="140620" y="437188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3185019870"/>
              </p:ext>
            </p:extLst>
          </p:nvPr>
        </p:nvGraphicFramePr>
        <p:xfrm>
          <a:off x="179857" y="4729387"/>
          <a:ext cx="9288000" cy="754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内閣府、内閣官房と補助金の獲得に向けた協議を継続中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310318"/>
                  </a:ext>
                </a:extLst>
              </a:tr>
            </a:tbl>
          </a:graphicData>
        </a:graphic>
      </p:graphicFrame>
    </p:spTree>
    <p:extLst>
      <p:ext uri="{BB962C8B-B14F-4D97-AF65-F5344CB8AC3E}">
        <p14:creationId xmlns:p14="http://schemas.microsoft.com/office/powerpoint/2010/main" val="422231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60239" y="3881144"/>
            <a:ext cx="9759235" cy="150179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 name="テキスト ボックス 11"/>
          <p:cNvSpPr txBox="1"/>
          <p:nvPr/>
        </p:nvSpPr>
        <p:spPr>
          <a:xfrm>
            <a:off x="140620" y="3530165"/>
            <a:ext cx="3531736"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smtClean="0">
                <a:latin typeface="メイリオ" panose="020B0604030504040204" pitchFamily="50" charset="-128"/>
                <a:ea typeface="メイリオ" panose="020B0604030504040204" pitchFamily="50" charset="-128"/>
              </a:rPr>
              <a:t>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7</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淀川左岸線２期暫定利用整備</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140620" y="587048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nvPr>
        </p:nvGraphicFramePr>
        <p:xfrm>
          <a:off x="179857" y="6227987"/>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
        <p:nvSpPr>
          <p:cNvPr id="14" name="テキスト ボックス 13">
            <a:extLst>
              <a:ext uri="{FF2B5EF4-FFF2-40B4-BE49-F238E27FC236}">
                <a16:creationId xmlns:a16="http://schemas.microsoft.com/office/drawing/2014/main" id="{B02F3C22-1443-46B7-A977-04475234F08A}"/>
              </a:ext>
            </a:extLst>
          </p:cNvPr>
          <p:cNvSpPr txBox="1"/>
          <p:nvPr/>
        </p:nvSpPr>
        <p:spPr>
          <a:xfrm>
            <a:off x="250237" y="491399"/>
            <a:ext cx="9540000" cy="738664"/>
          </a:xfrm>
          <a:prstGeom prst="rect">
            <a:avLst/>
          </a:prstGeom>
          <a:noFill/>
          <a:ln w="6350">
            <a:noFill/>
            <a:prstDash val="solid"/>
          </a:ln>
        </p:spPr>
        <p:txBody>
          <a:bodyPr wrap="square">
            <a:spAutoFit/>
          </a:bodyPr>
          <a:lstStyle/>
          <a:p>
            <a:pPr>
              <a:defRPr/>
            </a:pPr>
            <a:r>
              <a:rPr lang="ja-JP" altLang="en-US" sz="1400" dirty="0">
                <a:latin typeface="BIZ UDPゴシック" panose="020B0400000000000000" pitchFamily="50" charset="-128"/>
                <a:ea typeface="BIZ UDPゴシック" panose="020B0400000000000000" pitchFamily="50" charset="-128"/>
              </a:rPr>
              <a:t>　高齢者、子ども、</a:t>
            </a:r>
            <a:r>
              <a:rPr lang="ja-JP" altLang="en-US" sz="1400" dirty="0" err="1">
                <a:latin typeface="BIZ UDPゴシック" panose="020B0400000000000000" pitchFamily="50" charset="-128"/>
                <a:ea typeface="BIZ UDPゴシック" panose="020B0400000000000000" pitchFamily="50" charset="-128"/>
              </a:rPr>
              <a:t>障がい</a:t>
            </a:r>
            <a:r>
              <a:rPr lang="ja-JP" altLang="en-US" sz="1400" dirty="0">
                <a:latin typeface="BIZ UDPゴシック" panose="020B0400000000000000" pitchFamily="50" charset="-128"/>
                <a:ea typeface="BIZ UDPゴシック" panose="020B0400000000000000" pitchFamily="50" charset="-128"/>
              </a:rPr>
              <a:t>者及び海外からの来訪者など、多く</a:t>
            </a:r>
            <a:r>
              <a:rPr lang="ja-JP" altLang="en-US" sz="1400" dirty="0" smtClean="0">
                <a:latin typeface="BIZ UDPゴシック" panose="020B0400000000000000" pitchFamily="50" charset="-128"/>
                <a:ea typeface="BIZ UDPゴシック" panose="020B0400000000000000" pitchFamily="50" charset="-128"/>
              </a:rPr>
              <a:t>の万博来場者が利用される新大阪駅や大阪駅等から定時性を確保した予約制シャトルバスを運行させることで万博来場者の安全・円滑な輸送を実現させるためには、淀川左岸線（２期）の建設中区間をシャトルバス等のアクセスルートとして活用する必要がある。</a:t>
            </a:r>
            <a:endParaRPr lang="ja-JP" altLang="en-US" sz="1400" dirty="0">
              <a:latin typeface="BIZ UDPゴシック" panose="020B0400000000000000" pitchFamily="50" charset="-128"/>
              <a:ea typeface="BIZ UDPゴシック" panose="020B0400000000000000"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709004869"/>
              </p:ext>
            </p:extLst>
          </p:nvPr>
        </p:nvGraphicFramePr>
        <p:xfrm>
          <a:off x="222130" y="4098482"/>
          <a:ext cx="9360584" cy="710406"/>
        </p:xfrm>
        <a:graphic>
          <a:graphicData uri="http://schemas.openxmlformats.org/drawingml/2006/table">
            <a:tbl>
              <a:tblPr firstRow="1" bandRow="1">
                <a:tableStyleId>{2D5ABB26-0587-4C30-8999-92F81FD0307C}</a:tableStyleId>
              </a:tblPr>
              <a:tblGrid>
                <a:gridCol w="9360584">
                  <a:extLst>
                    <a:ext uri="{9D8B030D-6E8A-4147-A177-3AD203B41FA5}">
                      <a16:colId xmlns:a16="http://schemas.microsoft.com/office/drawing/2014/main" val="2309123477"/>
                    </a:ext>
                  </a:extLst>
                </a:gridCol>
              </a:tblGrid>
              <a:tr h="445063">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endParaRPr kumimoji="1" lang="en-US" altLang="ja-JP" sz="1400" b="1" dirty="0" smtClean="0">
                        <a:solidFill>
                          <a:schemeClr val="tx1"/>
                        </a:solidFill>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baseline="0" dirty="0" smtClean="0">
                          <a:solidFill>
                            <a:schemeClr val="tx1"/>
                          </a:solidFill>
                          <a:latin typeface="BIZ UDPゴシック" panose="020B0400000000000000" pitchFamily="50" charset="-128"/>
                          <a:ea typeface="BIZ UDPゴシック" panose="020B0400000000000000" pitchFamily="50" charset="-128"/>
                        </a:rPr>
                        <a:t>アクセスルートとしての機能確保に必要な暫定整備に対する財政支援</a:t>
                      </a:r>
                      <a:r>
                        <a:rPr kumimoji="1" lang="ja-JP" altLang="en-US" sz="1400" b="1" u="none"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游ゴシック" panose="020B0400000000000000" pitchFamily="50" charset="-128"/>
                          <a:ea typeface="+mn-ea"/>
                          <a:cs typeface="+mn-cs"/>
                        </a:rPr>
                        <a:t>＜市＞</a:t>
                      </a:r>
                      <a:endPar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0" baseline="0" dirty="0" smtClean="0">
                          <a:solidFill>
                            <a:schemeClr val="tx1"/>
                          </a:solidFill>
                          <a:latin typeface="BIZ UDPゴシック" panose="020B0400000000000000" pitchFamily="50" charset="-128"/>
                          <a:ea typeface="BIZ UDPゴシック" panose="020B0400000000000000" pitchFamily="50" charset="-128"/>
                        </a:rPr>
                        <a:t>　　・淀川左岸線（２期）の建設中区間に</a:t>
                      </a:r>
                      <a:r>
                        <a:rPr kumimoji="1" lang="ja-JP" altLang="en-US" sz="1200" b="0" kern="1200" baseline="0" dirty="0" smtClean="0">
                          <a:solidFill>
                            <a:schemeClr val="tx1"/>
                          </a:solidFill>
                          <a:latin typeface="BIZ UDPゴシック" panose="020B0400000000000000" pitchFamily="50" charset="-128"/>
                          <a:ea typeface="BIZ UDPゴシック" panose="020B0400000000000000" pitchFamily="50" charset="-128"/>
                          <a:cs typeface="+mn-cs"/>
                        </a:rPr>
                        <a:t>おけるシャトルバス等のアクセスルートとしての暫定利用に向けた整備への財政支援</a:t>
                      </a:r>
                      <a:endParaRPr kumimoji="1" lang="en-US" altLang="ja-JP" sz="1200" b="0" kern="1200" baseline="0" dirty="0">
                        <a:solidFill>
                          <a:schemeClr val="tx1"/>
                        </a:solidFill>
                        <a:latin typeface="BIZ UDPゴシック" panose="020B0400000000000000" pitchFamily="50" charset="-128"/>
                        <a:ea typeface="BIZ UDPゴシック" panose="020B0400000000000000" pitchFamily="50" charset="-128"/>
                        <a:cs typeface="+mn-cs"/>
                      </a:endParaRPr>
                    </a:p>
                  </a:txBody>
                  <a:tcPr marL="100806" marR="100806" marT="50403" marB="50403"/>
                </a:tc>
                <a:extLst>
                  <a:ext uri="{0D108BD9-81ED-4DB2-BD59-A6C34878D82A}">
                    <a16:rowId xmlns:a16="http://schemas.microsoft.com/office/drawing/2014/main" val="4193718493"/>
                  </a:ext>
                </a:extLst>
              </a:tr>
            </a:tbl>
          </a:graphicData>
        </a:graphic>
      </p:graphicFrame>
      <p:pic>
        <p:nvPicPr>
          <p:cNvPr id="17" name="図 16"/>
          <p:cNvPicPr>
            <a:picLocks noChangeAspect="1"/>
          </p:cNvPicPr>
          <p:nvPr/>
        </p:nvPicPr>
        <p:blipFill>
          <a:blip r:embed="rId3"/>
          <a:stretch>
            <a:fillRect/>
          </a:stretch>
        </p:blipFill>
        <p:spPr>
          <a:xfrm>
            <a:off x="5934255" y="2584452"/>
            <a:ext cx="3515875" cy="758732"/>
          </a:xfrm>
          <a:prstGeom prst="rect">
            <a:avLst/>
          </a:prstGeom>
        </p:spPr>
      </p:pic>
      <p:pic>
        <p:nvPicPr>
          <p:cNvPr id="18" name="図 17"/>
          <p:cNvPicPr>
            <a:picLocks noChangeAspect="1"/>
          </p:cNvPicPr>
          <p:nvPr/>
        </p:nvPicPr>
        <p:blipFill>
          <a:blip r:embed="rId4"/>
          <a:stretch>
            <a:fillRect/>
          </a:stretch>
        </p:blipFill>
        <p:spPr>
          <a:xfrm>
            <a:off x="845790" y="1293868"/>
            <a:ext cx="5011605" cy="2075635"/>
          </a:xfrm>
          <a:prstGeom prst="rect">
            <a:avLst/>
          </a:prstGeom>
        </p:spPr>
      </p:pic>
      <p:sp>
        <p:nvSpPr>
          <p:cNvPr id="19" name="テキスト ボックス 18"/>
          <p:cNvSpPr txBox="1"/>
          <p:nvPr/>
        </p:nvSpPr>
        <p:spPr>
          <a:xfrm>
            <a:off x="5857395" y="1835111"/>
            <a:ext cx="3733800" cy="261610"/>
          </a:xfrm>
          <a:prstGeom prst="rect">
            <a:avLst/>
          </a:prstGeom>
          <a:noFill/>
        </p:spPr>
        <p:txBody>
          <a:bodyPr wrap="square" rtlCol="0">
            <a:spAutoFit/>
          </a:bodyPr>
          <a:lstStyle/>
          <a:p>
            <a:r>
              <a:rPr kumimoji="1" lang="zh-TW" altLang="en-US" sz="1100" b="1" dirty="0">
                <a:latin typeface="メイリオ" panose="020B0604030504040204" pitchFamily="50" charset="-128"/>
                <a:ea typeface="メイリオ" panose="020B0604030504040204" pitchFamily="50" charset="-128"/>
              </a:rPr>
              <a:t>淀川左岸線（２期）</a:t>
            </a:r>
            <a:r>
              <a:rPr kumimoji="1" lang="ja-JP" altLang="en-US" sz="1100" b="1" dirty="0" smtClean="0">
                <a:latin typeface="メイリオ" panose="020B0604030504040204" pitchFamily="50" charset="-128"/>
                <a:ea typeface="メイリオ" panose="020B0604030504040204" pitchFamily="50" charset="-128"/>
              </a:rPr>
              <a:t>万博</a:t>
            </a:r>
            <a:r>
              <a:rPr kumimoji="1" lang="ja-JP" altLang="en-US" sz="1100" b="1" dirty="0">
                <a:latin typeface="メイリオ" panose="020B0604030504040204" pitchFamily="50" charset="-128"/>
                <a:ea typeface="メイリオ" panose="020B0604030504040204" pitchFamily="50" charset="-128"/>
              </a:rPr>
              <a:t>開催</a:t>
            </a:r>
            <a:r>
              <a:rPr kumimoji="1" lang="ja-JP" altLang="en-US" sz="1100" b="1" dirty="0" smtClean="0">
                <a:latin typeface="メイリオ" panose="020B0604030504040204" pitchFamily="50" charset="-128"/>
                <a:ea typeface="メイリオ" panose="020B0604030504040204" pitchFamily="50" charset="-128"/>
              </a:rPr>
              <a:t>時の整備状況（イメージ）</a:t>
            </a:r>
            <a:endParaRPr kumimoji="1" lang="ja-JP" altLang="en-US" sz="7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178905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370120"/>
            <a:ext cx="9759235" cy="135542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076082490"/>
              </p:ext>
            </p:extLst>
          </p:nvPr>
        </p:nvGraphicFramePr>
        <p:xfrm>
          <a:off x="160239" y="2608807"/>
          <a:ext cx="9759235" cy="943839"/>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万博開催期間中のターミナルゲート時間延長・咲洲へのシフト等、物流交通対策に対する支援</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031565"/>
            <a:ext cx="5647700"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内閣府、内閣官房、経済産業省、国土交通省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8</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万博開催時の物流交通</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対策</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への来場者は、会期中で約２，８２０万人が想定されており、博覧会協会において、来場者の平準化など、来場者輸送の交通マネージメントに最大限、取り組んでいるが、あわせて万博開催期間中の万博関連車両の円滑な交通を確保するため</a:t>
            </a:r>
            <a:r>
              <a:rPr lang="ja-JP" altLang="en-US" sz="1400" dirty="0" smtClean="0">
                <a:latin typeface="BIZ UDPゴシック" panose="020B0400000000000000" pitchFamily="50" charset="-128"/>
                <a:ea typeface="BIZ UDPゴシック" panose="020B0400000000000000" pitchFamily="50" charset="-128"/>
              </a:rPr>
              <a:t>、年間</a:t>
            </a:r>
            <a:r>
              <a:rPr lang="en-US" altLang="ja-JP" sz="1400" dirty="0" smtClean="0">
                <a:latin typeface="BIZ UDPゴシック" panose="020B0400000000000000" pitchFamily="50" charset="-128"/>
                <a:ea typeface="BIZ UDPゴシック" panose="020B0400000000000000" pitchFamily="50" charset="-128"/>
              </a:rPr>
              <a:t>100</a:t>
            </a:r>
            <a:r>
              <a:rPr lang="ja-JP" altLang="en-US" sz="1400" dirty="0" smtClean="0">
                <a:latin typeface="BIZ UDPゴシック" panose="020B0400000000000000" pitchFamily="50" charset="-128"/>
                <a:ea typeface="BIZ UDPゴシック" panose="020B0400000000000000" pitchFamily="50" charset="-128"/>
              </a:rPr>
              <a:t>万</a:t>
            </a:r>
            <a:r>
              <a:rPr lang="en-US" altLang="ja-JP" sz="1400" dirty="0" smtClean="0">
                <a:latin typeface="BIZ UDPゴシック" panose="020B0400000000000000" pitchFamily="50" charset="-128"/>
                <a:ea typeface="BIZ UDPゴシック" panose="020B0400000000000000" pitchFamily="50" charset="-128"/>
              </a:rPr>
              <a:t>TEU</a:t>
            </a:r>
            <a:r>
              <a:rPr lang="ja-JP" altLang="en-US" sz="1400" dirty="0" smtClean="0">
                <a:latin typeface="BIZ UDPゴシック" panose="020B0400000000000000" pitchFamily="50" charset="-128"/>
                <a:ea typeface="BIZ UDPゴシック" panose="020B0400000000000000" pitchFamily="50" charset="-128"/>
              </a:rPr>
              <a:t>の貨物量を取り扱う夢洲のコンテナターミナルへ出入りしているトレーラーを咲洲へシフトするなど、夢</a:t>
            </a:r>
            <a:r>
              <a:rPr lang="ja-JP" altLang="en-US" sz="1400" dirty="0">
                <a:latin typeface="BIZ UDPゴシック" panose="020B0400000000000000" pitchFamily="50" charset="-128"/>
                <a:ea typeface="BIZ UDPゴシック" panose="020B0400000000000000" pitchFamily="50" charset="-128"/>
              </a:rPr>
              <a:t>洲周辺の物流車両の渋滞緩和を図る必要がある。</a:t>
            </a:r>
          </a:p>
        </p:txBody>
      </p:sp>
      <p:sp>
        <p:nvSpPr>
          <p:cNvPr id="26" name="テキスト ボックス 25"/>
          <p:cNvSpPr txBox="1"/>
          <p:nvPr/>
        </p:nvSpPr>
        <p:spPr>
          <a:xfrm>
            <a:off x="140620" y="437188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133195486"/>
              </p:ext>
            </p:extLst>
          </p:nvPr>
        </p:nvGraphicFramePr>
        <p:xfrm>
          <a:off x="179857" y="4738059"/>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714913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0" y="2370120"/>
            <a:ext cx="9759235" cy="135542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243706414"/>
              </p:ext>
            </p:extLst>
          </p:nvPr>
        </p:nvGraphicFramePr>
        <p:xfrm>
          <a:off x="150919" y="2502175"/>
          <a:ext cx="9759235" cy="12438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国、地元自治体、経済界の保有する既存・新築住宅の中から官民あげた宿舎確保の推進</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住宅確保等にあたって、今後必要となる費用に係る財政支援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031565"/>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内閣官房、経済産業省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9</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万博公式参加スタッフの宿舎及び輸送手段の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確保</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大阪・関西万博開催期間前後を含め、公式参加者の大阪・関西での滞在を安全・快適なものとするため、誘致段階の「ビッド・ドシエ」では、「主催者は、相当数（</a:t>
            </a:r>
            <a:r>
              <a:rPr lang="en-US" altLang="ja-JP" sz="1400" dirty="0">
                <a:latin typeface="BIZ UDPゴシック" panose="020B0400000000000000" pitchFamily="50" charset="-128"/>
                <a:ea typeface="BIZ UDPゴシック" panose="020B0400000000000000" pitchFamily="50" charset="-128"/>
              </a:rPr>
              <a:t>990</a:t>
            </a:r>
            <a:r>
              <a:rPr lang="ja-JP" altLang="en-US" sz="1400" dirty="0">
                <a:latin typeface="BIZ UDPゴシック" panose="020B0400000000000000" pitchFamily="50" charset="-128"/>
                <a:ea typeface="BIZ UDPゴシック" panose="020B0400000000000000" pitchFamily="50" charset="-128"/>
              </a:rPr>
              <a:t>戸、</a:t>
            </a:r>
            <a:r>
              <a:rPr lang="en-US" altLang="ja-JP" sz="1400" dirty="0">
                <a:latin typeface="BIZ UDPゴシック" panose="020B0400000000000000" pitchFamily="50" charset="-128"/>
                <a:ea typeface="BIZ UDPゴシック" panose="020B0400000000000000" pitchFamily="50" charset="-128"/>
              </a:rPr>
              <a:t>2100</a:t>
            </a:r>
            <a:r>
              <a:rPr lang="ja-JP" altLang="en-US" sz="1400" dirty="0">
                <a:latin typeface="BIZ UDPゴシック" panose="020B0400000000000000" pitchFamily="50" charset="-128"/>
                <a:ea typeface="BIZ UDPゴシック" panose="020B0400000000000000" pitchFamily="50" charset="-128"/>
              </a:rPr>
              <a:t>人分）の住宅を確保する。宿泊場所は会場近辺の公的住宅等を確保することを計画している。」とされている。</a:t>
            </a:r>
          </a:p>
          <a:p>
            <a:pPr lvl="0">
              <a:defRPr/>
            </a:pPr>
            <a:r>
              <a:rPr lang="ja-JP" altLang="en-US" sz="1400" dirty="0">
                <a:latin typeface="BIZ UDPゴシック" panose="020B0400000000000000" pitchFamily="50" charset="-128"/>
                <a:ea typeface="BIZ UDPゴシック" panose="020B0400000000000000" pitchFamily="50" charset="-128"/>
              </a:rPr>
              <a:t>　過去のドバイ万博、ミラノ万博では、会場の隣に「万博村」を建設し、宿舎と輸送手段の確保を図ったところである。</a:t>
            </a:r>
          </a:p>
        </p:txBody>
      </p:sp>
      <p:sp>
        <p:nvSpPr>
          <p:cNvPr id="26" name="テキスト ボックス 25"/>
          <p:cNvSpPr txBox="1"/>
          <p:nvPr/>
        </p:nvSpPr>
        <p:spPr>
          <a:xfrm>
            <a:off x="140620" y="437188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1133195486"/>
              </p:ext>
            </p:extLst>
          </p:nvPr>
        </p:nvGraphicFramePr>
        <p:xfrm>
          <a:off x="179857" y="4738059"/>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記載なし</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2398200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79857" y="1848810"/>
            <a:ext cx="9759235" cy="2736637"/>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380198538"/>
              </p:ext>
            </p:extLst>
          </p:nvPr>
        </p:nvGraphicFramePr>
        <p:xfrm>
          <a:off x="160239" y="2236870"/>
          <a:ext cx="9759235" cy="194484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smtClean="0">
                        <a:solidFill>
                          <a:schemeClr val="tx1"/>
                        </a:solidFill>
                      </a:endParaRPr>
                    </a:p>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民間事業者によるシャトルバスの運営に必要なシステム開発費用等に対する支援（バスロケーションシステム導入）</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万博会場内および会場アクセスにおいて、自動運転の実現</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＜府・市・関経連・大商・協会＞</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万博で実現した自動運転での移動サービスの普及拡大に対する支援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関経連・大商・協会</a:t>
                      </a:r>
                      <a:r>
                        <a:rPr kumimoji="1" lang="ja-JP" altLang="en-US" sz="900" b="0" u="none" dirty="0" smtClean="0">
                          <a:solidFill>
                            <a:schemeClr val="tx1"/>
                          </a:solidFill>
                          <a:effectLst/>
                          <a:latin typeface="+mn-ea"/>
                          <a:ea typeface="+mn-ea"/>
                        </a:rPr>
                        <a:t>＞</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ゼロエミッションモビリティの万博アクセス等での活用とその後の普及拡大 </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府・市・関経連・大商・協会</a:t>
                      </a:r>
                      <a:r>
                        <a:rPr kumimoji="1" lang="ja-JP" altLang="en-US" sz="900" b="0" u="none" dirty="0" smtClean="0">
                          <a:solidFill>
                            <a:schemeClr val="tx1"/>
                          </a:solidFill>
                          <a:effectLst/>
                          <a:latin typeface="+mn-ea"/>
                          <a:ea typeface="+mn-ea"/>
                        </a:rPr>
                        <a:t>＞</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lvl="0" indent="-180975" defTabSz="959937">
                        <a:defRPr/>
                      </a:pPr>
                      <a:r>
                        <a:rPr kumimoji="1" lang="ja-JP" altLang="en-US" sz="900" b="0" u="none" dirty="0" smtClean="0">
                          <a:solidFill>
                            <a:schemeClr val="tx1"/>
                          </a:solidFill>
                          <a:effectLst/>
                          <a:latin typeface="+mn-ea"/>
                          <a:ea typeface="+mn-ea"/>
                        </a:rPr>
                        <a:t>　　</a:t>
                      </a:r>
                      <a:endParaRPr kumimoji="1" lang="en-US" altLang="ja-JP" sz="600" b="1" dirty="0" smtClean="0">
                        <a:solidFill>
                          <a:schemeClr val="tx1"/>
                        </a:solidFill>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1299592"/>
            <a:ext cx="7340471"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内閣府、内閣官房、総務省、経済産業省、国土交通省、環境省、警察庁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en-US" altLang="ja-JP" b="1" dirty="0">
                <a:solidFill>
                  <a:prstClr val="white"/>
                </a:solidFill>
                <a:latin typeface="BIZ UDPゴシック" panose="020B0400000000000000" pitchFamily="50" charset="-128"/>
                <a:ea typeface="BIZ UDPゴシック" panose="020B0400000000000000" pitchFamily="50" charset="-128"/>
              </a:rPr>
              <a:t>2</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en-US" altLang="ja-JP" b="1" dirty="0" smtClean="0">
                <a:solidFill>
                  <a:prstClr val="white"/>
                </a:solidFill>
                <a:latin typeface="BIZ UDPゴシック" panose="020B0400000000000000" pitchFamily="50" charset="-128"/>
                <a:ea typeface="BIZ UDPゴシック" panose="020B0400000000000000" pitchFamily="50" charset="-128"/>
              </a:rPr>
              <a:t>10</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万博来訪者の円滑な輸送体制確保及び輸送における新技術の</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導入</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523220"/>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大阪・関西万博開催期間中における万博来訪者の円滑な移動を実現するため、各アクセスルートのバランスの取れた利用を図る必要がある。</a:t>
            </a:r>
          </a:p>
        </p:txBody>
      </p:sp>
      <p:sp>
        <p:nvSpPr>
          <p:cNvPr id="26" name="テキスト ボックス 25"/>
          <p:cNvSpPr txBox="1"/>
          <p:nvPr/>
        </p:nvSpPr>
        <p:spPr>
          <a:xfrm>
            <a:off x="140620" y="527078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879309210"/>
              </p:ext>
            </p:extLst>
          </p:nvPr>
        </p:nvGraphicFramePr>
        <p:xfrm>
          <a:off x="179857" y="5665972"/>
          <a:ext cx="9288000" cy="466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自動運転の一層の推進＜デジタル庁、内閣府、警察庁、総務省、経産省、国交省＞</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電動車の活用拡大＜環境省・国交省＞</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bl>
          </a:graphicData>
        </a:graphic>
      </p:graphicFrame>
    </p:spTree>
    <p:extLst>
      <p:ext uri="{BB962C8B-B14F-4D97-AF65-F5344CB8AC3E}">
        <p14:creationId xmlns:p14="http://schemas.microsoft.com/office/powerpoint/2010/main" val="323232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812484" y="6816016"/>
            <a:ext cx="2268141" cy="383297"/>
          </a:xfrm>
        </p:spPr>
        <p:txBody>
          <a:bodyPr/>
          <a:lstStyle/>
          <a:p>
            <a:fld id="{4A29C0C3-80A2-4EDA-8DD4-D638D41F3C0E}" type="slidenum">
              <a:rPr kumimoji="1" lang="ja-JP" altLang="en-US" smtClean="0"/>
              <a:t>8</a:t>
            </a:fld>
            <a:endParaRPr kumimoji="1" lang="ja-JP" altLang="en-US" dirty="0"/>
          </a:p>
        </p:txBody>
      </p:sp>
    </p:spTree>
    <p:extLst>
      <p:ext uri="{BB962C8B-B14F-4D97-AF65-F5344CB8AC3E}">
        <p14:creationId xmlns:p14="http://schemas.microsoft.com/office/powerpoint/2010/main" val="33443611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bwMode="gray">
          <a:xfrm>
            <a:off x="696132" y="1411498"/>
            <a:ext cx="8676000"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a:latin typeface="BIZ UDPゴシック" panose="020B0400000000000000" pitchFamily="50" charset="-128"/>
                <a:ea typeface="BIZ UDPゴシック" panose="020B0400000000000000" pitchFamily="50" charset="-128"/>
              </a:rPr>
              <a:t>Ⅳ</a:t>
            </a:r>
            <a:r>
              <a:rPr lang="ja-JP" altLang="en-US" sz="3600" dirty="0">
                <a:latin typeface="BIZ UDPゴシック" panose="020B0400000000000000" pitchFamily="50" charset="-128"/>
                <a:ea typeface="BIZ UDPゴシック" panose="020B0400000000000000" pitchFamily="50" charset="-128"/>
              </a:rPr>
              <a:t>　万博を契機とした更なる地域活性化</a:t>
            </a:r>
          </a:p>
        </p:txBody>
      </p:sp>
      <p:sp>
        <p:nvSpPr>
          <p:cNvPr id="8" name="テキスト ボックス 7"/>
          <p:cNvSpPr txBox="1"/>
          <p:nvPr/>
        </p:nvSpPr>
        <p:spPr>
          <a:xfrm>
            <a:off x="1839933" y="4276906"/>
            <a:ext cx="6926281" cy="2087751"/>
          </a:xfrm>
          <a:prstGeom prst="rect">
            <a:avLst/>
          </a:prstGeom>
          <a:noFill/>
          <a:ln w="28575">
            <a:solidFill>
              <a:schemeClr val="tx2"/>
            </a:solidFill>
            <a:prstDash val="sysDot"/>
          </a:ln>
        </p:spPr>
        <p:txBody>
          <a:bodyPr wrap="square" rtlCol="0">
            <a:spAutoFit/>
          </a:bodyPr>
          <a:lstStyle/>
          <a:p>
            <a:pPr indent="85729">
              <a:defRPr/>
            </a:pPr>
            <a:r>
              <a:rPr lang="en-US" altLang="ja-JP" sz="1500" dirty="0">
                <a:solidFill>
                  <a:prstClr val="black"/>
                </a:solidFill>
                <a:latin typeface="BIZ UDPゴシック" panose="020B0400000000000000" pitchFamily="50" charset="-128"/>
                <a:ea typeface="BIZ UDPゴシック" panose="020B0400000000000000" pitchFamily="50" charset="-128"/>
              </a:rPr>
              <a:t>【</a:t>
            </a:r>
            <a:r>
              <a:rPr lang="ja-JP" altLang="en-US" sz="1500" dirty="0">
                <a:solidFill>
                  <a:prstClr val="black"/>
                </a:solidFill>
                <a:latin typeface="BIZ UDPゴシック" panose="020B0400000000000000" pitchFamily="50" charset="-128"/>
                <a:ea typeface="BIZ UDPゴシック" panose="020B0400000000000000" pitchFamily="50" charset="-128"/>
              </a:rPr>
              <a:t>項目</a:t>
            </a:r>
            <a:r>
              <a:rPr lang="en-US" altLang="ja-JP" sz="1500" dirty="0" smtClean="0">
                <a:solidFill>
                  <a:prstClr val="black"/>
                </a:solidFill>
                <a:latin typeface="BIZ UDPゴシック" panose="020B0400000000000000" pitchFamily="50" charset="-128"/>
                <a:ea typeface="BIZ UDPゴシック" panose="020B0400000000000000" pitchFamily="50" charset="-128"/>
              </a:rPr>
              <a:t>】</a:t>
            </a:r>
          </a:p>
          <a:p>
            <a:pPr indent="85729">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１　</a:t>
            </a:r>
            <a:r>
              <a:rPr kumimoji="1" lang="ja-JP" altLang="en-US" sz="1600" dirty="0" smtClean="0">
                <a:latin typeface="BIZ UDPゴシック" panose="020B0400000000000000" pitchFamily="50" charset="-128"/>
                <a:ea typeface="BIZ UDPゴシック" panose="020B0400000000000000" pitchFamily="50" charset="-128"/>
              </a:rPr>
              <a:t>開催</a:t>
            </a:r>
            <a:r>
              <a:rPr kumimoji="1" lang="ja-JP" altLang="en-US" sz="1600" dirty="0">
                <a:latin typeface="BIZ UDPゴシック" panose="020B0400000000000000" pitchFamily="50" charset="-128"/>
                <a:ea typeface="BIZ UDPゴシック" panose="020B0400000000000000" pitchFamily="50" charset="-128"/>
              </a:rPr>
              <a:t>に向けた全国的な機運醸成</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729">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２　万博交流イニシアチブの推進</a:t>
            </a:r>
            <a:endParaRPr lang="en-US" altLang="ja-JP"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endParaRPr>
          </a:p>
          <a:p>
            <a:pPr indent="85729">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１</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自治体交流</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marL="152400" indent="-152400" algn="just">
              <a:lnSpc>
                <a:spcPts val="1600"/>
              </a:lnSpc>
              <a:defRPr/>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２</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観光交流</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　　　（３）</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教育交流 </a:t>
            </a:r>
            <a:endParaRPr kumimoji="1" lang="en-US" altLang="ja-JP" sz="1600" dirty="0" smtClean="0">
              <a:latin typeface="BIZ UDPゴシック" panose="020B0400000000000000" pitchFamily="50" charset="-128"/>
              <a:ea typeface="BIZ UDPゴシック" panose="020B0400000000000000" pitchFamily="50" charset="-128"/>
            </a:endParaRPr>
          </a:p>
          <a:p>
            <a:pPr marL="152400" indent="-152400" algn="just">
              <a:lnSpc>
                <a:spcPts val="1600"/>
              </a:lnSpc>
              <a:defRPr/>
            </a:pPr>
            <a:r>
              <a:rPr kumimoji="1" lang="ja-JP" altLang="en-US" sz="1600" dirty="0" smtClean="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４</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kumimoji="1" lang="ja-JP" altLang="en-US" sz="1600" dirty="0" smtClean="0">
                <a:latin typeface="BIZ UDPゴシック" panose="020B0400000000000000" pitchFamily="50" charset="-128"/>
                <a:ea typeface="BIZ UDPゴシック" panose="020B0400000000000000" pitchFamily="50" charset="-128"/>
              </a:rPr>
              <a:t>文化・スポーツ交流</a:t>
            </a:r>
          </a:p>
          <a:p>
            <a:pPr marL="15240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smtClean="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（５）</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600" kern="100" dirty="0" smtClean="0">
                <a:latin typeface="BIZ UDPゴシック" panose="020B0400000000000000" pitchFamily="50" charset="-128"/>
                <a:ea typeface="BIZ UDPゴシック" panose="020B0400000000000000" pitchFamily="50" charset="-128"/>
                <a:cs typeface="Times New Roman" panose="02020603050405020304" pitchFamily="18" charset="0"/>
              </a:rPr>
              <a:t>ビジネス・学術交流</a:t>
            </a:r>
            <a:endParaRPr kumimoji="1" lang="en-US" altLang="ja-JP" sz="1600" dirty="0">
              <a:latin typeface="BIZ UDPゴシック" panose="020B0400000000000000" pitchFamily="50" charset="-128"/>
              <a:ea typeface="BIZ UDPゴシック" panose="020B0400000000000000" pitchFamily="50" charset="-128"/>
            </a:endParaRPr>
          </a:p>
          <a:p>
            <a:pPr marL="152400" lvl="0" indent="-152400" algn="just">
              <a:lnSpc>
                <a:spcPts val="1600"/>
              </a:lnSpc>
              <a:defRPr/>
            </a:pPr>
            <a:r>
              <a:rPr kumimoji="1" lang="ja-JP" altLang="en-US" sz="1600" dirty="0">
                <a:latin typeface="BIZ UDPゴシック" panose="020B0400000000000000" pitchFamily="50" charset="-128"/>
                <a:ea typeface="BIZ UDPゴシック" panose="020B0400000000000000" pitchFamily="50" charset="-128"/>
              </a:rPr>
              <a:t>　</a:t>
            </a:r>
            <a:endParaRPr kumimoji="1" lang="en-US" altLang="ja-JP" sz="1600" dirty="0" smtClean="0">
              <a:latin typeface="BIZ UDPゴシック" panose="020B0400000000000000" pitchFamily="50" charset="-128"/>
              <a:ea typeface="BIZ UDPゴシック" panose="020B0400000000000000" pitchFamily="50" charset="-128"/>
            </a:endParaRPr>
          </a:p>
        </p:txBody>
      </p:sp>
      <p:sp>
        <p:nvSpPr>
          <p:cNvPr id="5" name="スライド番号プレースホルダー 7"/>
          <p:cNvSpPr>
            <a:spLocks noGrp="1"/>
          </p:cNvSpPr>
          <p:nvPr>
            <p:ph type="sldNum" sz="quarter" idx="12"/>
          </p:nvPr>
        </p:nvSpPr>
        <p:spPr>
          <a:xfrm flipH="1">
            <a:off x="9719089" y="6839953"/>
            <a:ext cx="361536" cy="359360"/>
          </a:xfrm>
        </p:spPr>
        <p:txBody>
          <a:bodyPr/>
          <a:lstStyle/>
          <a:p>
            <a:fld id="{4A29C0C3-80A2-4EDA-8DD4-D638D41F3C0E}" type="slidenum">
              <a:rPr kumimoji="1" lang="ja-JP" altLang="en-US" smtClean="0"/>
              <a:t>80</a:t>
            </a:fld>
            <a:endParaRPr kumimoji="1" lang="ja-JP" altLang="en-US" dirty="0"/>
          </a:p>
        </p:txBody>
      </p:sp>
    </p:spTree>
    <p:extLst>
      <p:ext uri="{BB962C8B-B14F-4D97-AF65-F5344CB8AC3E}">
        <p14:creationId xmlns:p14="http://schemas.microsoft.com/office/powerpoint/2010/main" val="267526746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60239" y="2559427"/>
            <a:ext cx="9759235" cy="2853064"/>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072295766"/>
              </p:ext>
            </p:extLst>
          </p:nvPr>
        </p:nvGraphicFramePr>
        <p:xfrm>
          <a:off x="160239" y="2754456"/>
          <a:ext cx="9759235" cy="24477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en-US" altLang="ja-JP" sz="1400" b="1" u="none" dirty="0" smtClean="0">
                          <a:solidFill>
                            <a:schemeClr val="accent5"/>
                          </a:solidFill>
                          <a:effectLst/>
                        </a:rPr>
                        <a:t>【</a:t>
                      </a:r>
                      <a:r>
                        <a:rPr kumimoji="1" lang="ja-JP" altLang="en-US" sz="1400" b="1" u="none" dirty="0" smtClean="0">
                          <a:solidFill>
                            <a:schemeClr val="accent5"/>
                          </a:solidFill>
                          <a:effectLst/>
                        </a:rPr>
                        <a:t>万博に向けて</a:t>
                      </a:r>
                      <a:r>
                        <a:rPr kumimoji="1" lang="en-US" altLang="ja-JP" sz="1400" b="1" u="none" dirty="0" smtClean="0">
                          <a:solidFill>
                            <a:schemeClr val="accent5"/>
                          </a:solidFill>
                          <a:effectLst/>
                        </a:rPr>
                        <a:t>】</a:t>
                      </a:r>
                    </a:p>
                    <a:p>
                      <a:pPr marL="180975" lvl="0" indent="-180975" defTabSz="959937">
                        <a:defRPr/>
                      </a:pPr>
                      <a:endParaRPr kumimoji="1" lang="en-US" altLang="ja-JP" sz="600" b="1" dirty="0">
                        <a:solidFill>
                          <a:schemeClr val="tx1"/>
                        </a:solidFill>
                      </a:endParaRPr>
                    </a:p>
                    <a:p>
                      <a:pPr marL="180975" lvl="0" indent="-180975" defTabSz="959937">
                        <a:defRPr/>
                      </a:pPr>
                      <a:r>
                        <a:rPr kumimoji="1" lang="ja-JP" altLang="en-US" sz="1400" b="1" dirty="0">
                          <a:solidFill>
                            <a:schemeClr val="tx1"/>
                          </a:solidFill>
                        </a:rPr>
                        <a:t>▷</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国内外にて万博の機運醸成を進めるために博覧会協会が製作する広報・プロモーションツールへの財政支援</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＜府・市・広域連合・関経連・大商・同友会・協会＞</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政府が持つ広報チャネル（政府広報、各省庁・地方支分部局や</a:t>
                      </a:r>
                      <a:r>
                        <a:rPr kumimoji="1" lang="en-US" altLang="ja-JP" sz="1400" b="1" u="sng" dirty="0">
                          <a:solidFill>
                            <a:schemeClr val="tx1"/>
                          </a:solidFill>
                          <a:effectLst/>
                          <a:latin typeface="BIZ UDPゴシック" panose="020B0400000000000000" pitchFamily="50" charset="-128"/>
                          <a:ea typeface="BIZ UDPゴシック" panose="020B0400000000000000" pitchFamily="50" charset="-128"/>
                        </a:rPr>
                        <a:t>JNTO</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等関係機関が持つ媒体・行事、所有施設の屋外壁面等）を通した万博の広報・プロモーション活動の実施</a:t>
                      </a:r>
                      <a:r>
                        <a:rPr kumimoji="1" lang="ja-JP" altLang="en-US" sz="9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＜府・市・広域連合・関経連・大商・同友会・協会＞</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国内外で実施される万博の広報・プロモーションに資する行事・媒体に対する財政等の支援</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府・市・広域連合・関経連・大商・同友会・協会</a:t>
                      </a:r>
                      <a:r>
                        <a:rPr kumimoji="1" lang="ja-JP" altLang="en-US" sz="900" b="0" u="none" dirty="0">
                          <a:solidFill>
                            <a:schemeClr val="tx1"/>
                          </a:solidFill>
                          <a:effectLst/>
                          <a:latin typeface="+mn-ea"/>
                          <a:ea typeface="+mn-ea"/>
                        </a:rPr>
                        <a:t>＞</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各省庁から企業に対する万博の機運醸成活動への協力の呼びかけ</a:t>
                      </a:r>
                      <a:r>
                        <a:rPr kumimoji="1" lang="ja-JP" altLang="en-US" sz="9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a:t>
                      </a:r>
                      <a:r>
                        <a:rPr kumimoji="1" lang="ja-JP" altLang="en-US" sz="900" b="0" i="0" u="none" strike="noStrike" kern="1200" cap="none" spc="0" normalizeH="0" baseline="0" noProof="0" dirty="0">
                          <a:ln>
                            <a:noFill/>
                          </a:ln>
                          <a:solidFill>
                            <a:schemeClr val="tx1"/>
                          </a:solidFill>
                          <a:effectLst/>
                          <a:uLnTx/>
                          <a:uFillTx/>
                          <a:latin typeface="+mn-lt"/>
                          <a:ea typeface="+mn-ea"/>
                          <a:cs typeface="+mn-cs"/>
                        </a:rPr>
                        <a:t>府・市・広域連合・関経連・大商・同友会・協会</a:t>
                      </a:r>
                      <a:r>
                        <a:rPr kumimoji="1" lang="ja-JP" altLang="en-US" sz="900" b="0" u="none" dirty="0">
                          <a:solidFill>
                            <a:schemeClr val="tx1"/>
                          </a:solidFill>
                          <a:effectLst/>
                          <a:latin typeface="+mn-ea"/>
                          <a:ea typeface="+mn-ea"/>
                        </a:rPr>
                        <a:t>＞</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1" u="none" dirty="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199682"/>
            <a:ext cx="5788764"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a:solidFill>
                  <a:prstClr val="black"/>
                </a:solidFill>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内閣官房、経済産業省、国土交通省ほか全省庁</a:t>
            </a:r>
            <a:r>
              <a:rPr kumimoji="1" lang="zh-TW" altLang="en-US" sz="1100" dirty="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１　開催に向けた全国的な機運醸成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600438"/>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2023</a:t>
            </a:r>
            <a:r>
              <a:rPr lang="ja-JP" altLang="en-US" sz="1400" dirty="0">
                <a:latin typeface="BIZ UDPゴシック" panose="020B0400000000000000" pitchFamily="50" charset="-128"/>
                <a:ea typeface="BIZ UDPゴシック" panose="020B0400000000000000" pitchFamily="50" charset="-128"/>
              </a:rPr>
              <a:t>年内にも予定されている大阪・関西万博の入場券前売開始を見据え、全国的な万博への関心向上、来場意欲の増進を図ることが急務である。しかし、全国的な万博の認知度や来場意向度は十分とは言えない。さらには海外への情報発信も進めていかなければならない。</a:t>
            </a:r>
          </a:p>
          <a:p>
            <a:pPr lvl="0">
              <a:defRPr/>
            </a:pPr>
            <a:r>
              <a:rPr lang="ja-JP" altLang="en-US" sz="1400">
                <a:latin typeface="BIZ UDPゴシック" panose="020B0400000000000000" pitchFamily="50" charset="-128"/>
                <a:ea typeface="BIZ UDPゴシック" panose="020B0400000000000000" pitchFamily="50" charset="-128"/>
              </a:rPr>
              <a:t>　本年４月</a:t>
            </a:r>
            <a:r>
              <a:rPr lang="ja-JP" altLang="en-US" sz="1400" dirty="0">
                <a:latin typeface="BIZ UDPゴシック" panose="020B0400000000000000" pitchFamily="50" charset="-128"/>
                <a:ea typeface="BIZ UDPゴシック" panose="020B0400000000000000" pitchFamily="50" charset="-128"/>
              </a:rPr>
              <a:t>より博覧会協会に関西及び全国の経済団体、大阪府・市等の代表者の参画による「機運醸成委員会」を設置し、全国の企業・団体や自治体等の協力の下、機運醸成活動を強力に推進する体制を整備し、官民が一体となって戦略的、効率的に国内外への取組を進めていくこととしているが、政府による機運醸成活動の推進や民間・自治体の取組に対する支援も含め、オールジャパンの体制で進めていく必要がある。</a:t>
            </a:r>
          </a:p>
        </p:txBody>
      </p:sp>
      <p:sp>
        <p:nvSpPr>
          <p:cNvPr id="26" name="テキスト ボックス 25"/>
          <p:cNvSpPr txBox="1"/>
          <p:nvPr/>
        </p:nvSpPr>
        <p:spPr>
          <a:xfrm>
            <a:off x="160239" y="5656238"/>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nvPr>
        </p:nvGraphicFramePr>
        <p:xfrm>
          <a:off x="179857" y="6104273"/>
          <a:ext cx="9288000" cy="754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記載なし</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310318"/>
                  </a:ext>
                </a:extLst>
              </a:tr>
            </a:tbl>
          </a:graphicData>
        </a:graphic>
      </p:graphicFrame>
    </p:spTree>
    <p:extLst>
      <p:ext uri="{BB962C8B-B14F-4D97-AF65-F5344CB8AC3E}">
        <p14:creationId xmlns:p14="http://schemas.microsoft.com/office/powerpoint/2010/main" val="32949472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60239" y="2559427"/>
            <a:ext cx="9759235" cy="1388459"/>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3462372768"/>
              </p:ext>
            </p:extLst>
          </p:nvPr>
        </p:nvGraphicFramePr>
        <p:xfrm>
          <a:off x="179857" y="2806867"/>
          <a:ext cx="9759235" cy="101520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latin typeface="BIZ UDPゴシック" panose="020B0400000000000000" pitchFamily="50" charset="-128"/>
                          <a:ea typeface="BIZ UDPゴシック" panose="020B0400000000000000" pitchFamily="50" charset="-128"/>
                        </a:rPr>
                        <a:t>万博における催事と連携した全国各地におけるイベント等の開催</a:t>
                      </a:r>
                      <a:endParaRPr kumimoji="1" lang="en-US" altLang="ja-JP" sz="1400" b="1" u="sng" dirty="0" smtClean="0">
                        <a:solidFill>
                          <a:schemeClr val="tx1"/>
                        </a:solidFill>
                        <a:latin typeface="BIZ UDPゴシック" panose="020B0400000000000000" pitchFamily="50" charset="-128"/>
                        <a:ea typeface="BIZ UDPゴシック" panose="020B0400000000000000" pitchFamily="50" charset="-128"/>
                      </a:endParaRPr>
                    </a:p>
                    <a:p>
                      <a:pPr marL="180975" lvl="0" indent="-180975" defTabSz="959937">
                        <a:defRPr/>
                      </a:pPr>
                      <a:r>
                        <a:rPr kumimoji="1" lang="ja-JP" altLang="en-US" sz="1200" b="0" u="none" dirty="0" smtClean="0">
                          <a:solidFill>
                            <a:schemeClr val="tx1"/>
                          </a:solidFill>
                          <a:effectLst/>
                          <a:latin typeface="BIZ UDPゴシック" panose="020B0400000000000000" pitchFamily="50" charset="-128"/>
                          <a:ea typeface="BIZ UDPゴシック" panose="020B0400000000000000" pitchFamily="50" charset="-128"/>
                        </a:rPr>
                        <a:t>　　・自治体催事やテーマウィークと連携したイベント等の開催</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万博国際交流プログラムやナショナルデーを活用した世界各国と全国市町村との交流促進</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smtClean="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199682"/>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内閣官房、経済産業省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a:t>
            </a:r>
            <a:r>
              <a:rPr kumimoji="1" lang="ja-JP" altLang="en-US" b="1" dirty="0">
                <a:solidFill>
                  <a:prstClr val="white"/>
                </a:solidFill>
                <a:latin typeface="BIZ UDPゴシック" panose="020B0400000000000000" pitchFamily="50" charset="-128"/>
                <a:ea typeface="BIZ UDPゴシック" panose="020B0400000000000000" pitchFamily="50" charset="-128"/>
              </a:rPr>
              <a:t>１</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万博交流イニシアチブの推進　～自治体交流</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169551"/>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大阪・関西万博に多くの国が参加することを契機に、全国各地域において、子ども・若者等の地域住民と万博参加国の関係者が地方公共団体の事業を通じ継続的に国際交流をしていく必要がある。</a:t>
            </a:r>
          </a:p>
          <a:p>
            <a:pPr lvl="0">
              <a:defRPr/>
            </a:pPr>
            <a:r>
              <a:rPr lang="ja-JP" altLang="en-US" sz="1400" dirty="0">
                <a:latin typeface="BIZ UDPゴシック" panose="020B0400000000000000" pitchFamily="50" charset="-128"/>
                <a:ea typeface="BIZ UDPゴシック" panose="020B0400000000000000" pitchFamily="50" charset="-128"/>
              </a:rPr>
              <a:t>　万博の開催まで２年を切るなか、このような取組みを地方が強力に進めていくためには、それを後押しする国の支援が不可欠。また、万博を一過性のイベントとして終わらせることなく、そのインパクトやレガシーを最大限に活用し、地域経済の成長、ひいては日本の再生・発展の起爆剤としていくため、国において特段の措置が必要。</a:t>
            </a:r>
          </a:p>
        </p:txBody>
      </p:sp>
      <p:sp>
        <p:nvSpPr>
          <p:cNvPr id="26" name="テキスト ボックス 25"/>
          <p:cNvSpPr txBox="1"/>
          <p:nvPr/>
        </p:nvSpPr>
        <p:spPr>
          <a:xfrm>
            <a:off x="179857" y="472217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3355301154"/>
              </p:ext>
            </p:extLst>
          </p:nvPr>
        </p:nvGraphicFramePr>
        <p:xfrm>
          <a:off x="179857" y="5329355"/>
          <a:ext cx="9288000" cy="754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万博国際交流プログラム</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内閣官房</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310318"/>
                  </a:ext>
                </a:extLst>
              </a:tr>
            </a:tbl>
          </a:graphicData>
        </a:graphic>
      </p:graphicFrame>
    </p:spTree>
    <p:extLst>
      <p:ext uri="{BB962C8B-B14F-4D97-AF65-F5344CB8AC3E}">
        <p14:creationId xmlns:p14="http://schemas.microsoft.com/office/powerpoint/2010/main" val="294646416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60239" y="2559427"/>
            <a:ext cx="9759235" cy="1761818"/>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074144371"/>
              </p:ext>
            </p:extLst>
          </p:nvPr>
        </p:nvGraphicFramePr>
        <p:xfrm>
          <a:off x="179857" y="2793159"/>
          <a:ext cx="9759235" cy="1152366"/>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lvl="0" indent="-180975" defTabSz="959937">
                        <a:defRPr/>
                      </a:pPr>
                      <a:r>
                        <a:rPr kumimoji="1" lang="ja-JP" altLang="en-US" sz="1400" b="1" dirty="0">
                          <a:solidFill>
                            <a:schemeClr val="tx1"/>
                          </a:solidFill>
                        </a:rPr>
                        <a:t>▷</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食の多様性に配慮した環境整備</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＜関経連・広域</a:t>
                      </a:r>
                      <a:r>
                        <a:rPr kumimoji="1" lang="ja-JP" altLang="en-US" sz="900" b="0" u="none" dirty="0" smtClean="0">
                          <a:solidFill>
                            <a:schemeClr val="tx1"/>
                          </a:solidFill>
                          <a:effectLst/>
                          <a:latin typeface="+mn-ea"/>
                          <a:ea typeface="+mn-ea"/>
                        </a:rPr>
                        <a:t>連合＞</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都市空間を活用した大阪・関西の魅力発信・体感</a:t>
                      </a:r>
                      <a:r>
                        <a:rPr kumimoji="1" lang="ja-JP" altLang="en-US" sz="9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＜大商・関経連・同友会＞</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1" u="none" dirty="0">
                        <a:solidFill>
                          <a:schemeClr val="tx1"/>
                        </a:solidFill>
                        <a:effectLst/>
                        <a:latin typeface="BIZ UDPゴシック" panose="020B0400000000000000" pitchFamily="50" charset="-128"/>
                        <a:ea typeface="BIZ UDPゴシック" panose="020B0400000000000000" pitchFamily="50" charset="-128"/>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再掲</a:t>
                      </a:r>
                      <a:r>
                        <a:rPr kumimoji="1" lang="en-US" altLang="ja-JP" sz="1400" b="1" u="none" dirty="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1400" b="1" u="sng" dirty="0">
                          <a:solidFill>
                            <a:schemeClr val="tx1"/>
                          </a:solidFill>
                          <a:effectLst/>
                          <a:latin typeface="BIZ UDPゴシック" panose="020B0400000000000000" pitchFamily="50" charset="-128"/>
                          <a:ea typeface="BIZ UDPゴシック" panose="020B0400000000000000" pitchFamily="50" charset="-128"/>
                        </a:rPr>
                        <a:t>関西パビリオンの設置・運営</a:t>
                      </a:r>
                      <a:r>
                        <a:rPr kumimoji="1" lang="ja-JP" altLang="en-US" sz="800" b="1" u="none" dirty="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a:solidFill>
                            <a:schemeClr val="tx1"/>
                          </a:solidFill>
                          <a:effectLst/>
                          <a:latin typeface="+mn-ea"/>
                          <a:ea typeface="+mn-ea"/>
                        </a:rPr>
                        <a:t>＜広域連合＞</a:t>
                      </a:r>
                      <a:endParaRPr kumimoji="1" lang="en-US" altLang="ja-JP" sz="900" b="0" u="none" dirty="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1" u="none" dirty="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40620" y="2199682"/>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a:solidFill>
                  <a:prstClr val="black"/>
                </a:solidFill>
                <a:latin typeface="メイリオ" panose="020B0604030504040204" pitchFamily="50" charset="-128"/>
                <a:ea typeface="メイリオ" panose="020B0604030504040204" pitchFamily="50" charset="-128"/>
              </a:rPr>
              <a:t>（</a:t>
            </a:r>
            <a:r>
              <a:rPr kumimoji="1" lang="zh-TW" altLang="en-US" sz="1100" dirty="0">
                <a:latin typeface="メイリオ" panose="020B0604030504040204" pitchFamily="50" charset="-128"/>
                <a:ea typeface="メイリオ" panose="020B0604030504040204" pitchFamily="50" charset="-128"/>
              </a:rPr>
              <a:t>内閣官房、経済産業省</a:t>
            </a:r>
            <a:r>
              <a:rPr kumimoji="1" lang="zh-TW" altLang="en-US" sz="1100" dirty="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a:solidFill>
                  <a:prstClr val="white"/>
                </a:solidFill>
                <a:latin typeface="BIZ UDPゴシック" panose="020B0400000000000000" pitchFamily="50" charset="-128"/>
                <a:ea typeface="BIZ UDPゴシック" panose="020B0400000000000000" pitchFamily="50" charset="-128"/>
              </a:rPr>
              <a:t>２（２）　万博交流イニシアチブの推進　～観光交流～　</a:t>
            </a:r>
            <a:endParaRPr kumimoji="1" lang="ja-JP" altLang="en-US" sz="1600"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大阪・関西万博は、日本が「文化芸術立国」や「観光立国」、「農林水産物・食品輸出立国」「スポーツ立国」としての魅力を世界に発信していく上で、極めて重要な機会。一方で、これらは独立して行うのではなく、連携して施策を進めていく必要がある。万博を機に、日本全国に足を運び、各地で食や文化等の体験や滞在をしてもらうことで、日本のそれぞれの地域の魅力を認知してもらい、インバウンドの拡大や地域振興を実現する。</a:t>
            </a:r>
          </a:p>
        </p:txBody>
      </p:sp>
      <p:sp>
        <p:nvSpPr>
          <p:cNvPr id="26" name="テキスト ボックス 25"/>
          <p:cNvSpPr txBox="1"/>
          <p:nvPr/>
        </p:nvSpPr>
        <p:spPr>
          <a:xfrm>
            <a:off x="179857" y="4722170"/>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nvPr>
        </p:nvGraphicFramePr>
        <p:xfrm>
          <a:off x="179857" y="5086364"/>
          <a:ext cx="9288000" cy="10593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大阪・関西万博を契機とした全国への誘客促進</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内閣官房、国交省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未来社会・フューチャーライフに向けた被災地の復興や食文化の情報発信</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経産省、復興庁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日本の食文化・農泊体験・ジビエの発信</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農水省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ja-JP" altLang="en-US" sz="9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日本の食文化の発信</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文科省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日本産酒類の情報発信</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財務省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310318"/>
                  </a:ext>
                </a:extLst>
              </a:tr>
            </a:tbl>
          </a:graphicData>
        </a:graphic>
      </p:graphicFrame>
    </p:spTree>
    <p:extLst>
      <p:ext uri="{BB962C8B-B14F-4D97-AF65-F5344CB8AC3E}">
        <p14:creationId xmlns:p14="http://schemas.microsoft.com/office/powerpoint/2010/main" val="28504554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79857" y="2204341"/>
            <a:ext cx="9759235" cy="143356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811636075"/>
              </p:ext>
            </p:extLst>
          </p:nvPr>
        </p:nvGraphicFramePr>
        <p:xfrm>
          <a:off x="160239" y="2439499"/>
          <a:ext cx="9759235" cy="943839"/>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全国の修学旅行招待</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＜府・市・広域連合＞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デジタル学園祭＆未来創造コンテストの海外参加者の</a:t>
                      </a:r>
                      <a:r>
                        <a:rPr kumimoji="1" lang="ja-JP" altLang="en-US" sz="1400" b="1" u="sng" dirty="0" err="1" smtClean="0">
                          <a:solidFill>
                            <a:schemeClr val="tx1"/>
                          </a:solidFill>
                          <a:effectLst/>
                          <a:latin typeface="BIZ UDPゴシック" panose="020B0400000000000000" pitchFamily="50" charset="-128"/>
                          <a:ea typeface="BIZ UDPゴシック" panose="020B0400000000000000" pitchFamily="50" charset="-128"/>
                        </a:rPr>
                        <a:t>招へい</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費補助</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smtClean="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60239" y="1856142"/>
            <a:ext cx="4237057"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内閣官房、文部科学省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a:t>
            </a:r>
            <a:r>
              <a:rPr kumimoji="1" lang="ja-JP" altLang="en-US" b="1" dirty="0">
                <a:solidFill>
                  <a:prstClr val="white"/>
                </a:solidFill>
                <a:latin typeface="BIZ UDPゴシック" panose="020B0400000000000000" pitchFamily="50" charset="-128"/>
                <a:ea typeface="BIZ UDPゴシック" panose="020B0400000000000000" pitchFamily="50" charset="-128"/>
              </a:rPr>
              <a:t>３</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万博交流イニシアチブの推進　～教育交流</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endParaRPr kumimoji="1" lang="ja-JP" altLang="en-US" b="1"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954107"/>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「未来社会の実験場」をコンセプトとし、</a:t>
            </a:r>
            <a:r>
              <a:rPr lang="en-US" altLang="ja-JP" sz="1400" dirty="0">
                <a:latin typeface="BIZ UDPゴシック" panose="020B0400000000000000" pitchFamily="50" charset="-128"/>
                <a:ea typeface="BIZ UDPゴシック" panose="020B0400000000000000" pitchFamily="50" charset="-128"/>
              </a:rPr>
              <a:t>SDG</a:t>
            </a:r>
            <a:r>
              <a:rPr lang="ja-JP" altLang="en-US" sz="1400" dirty="0" err="1">
                <a:latin typeface="BIZ UDPゴシック" panose="020B0400000000000000" pitchFamily="50" charset="-128"/>
                <a:ea typeface="BIZ UDPゴシック" panose="020B0400000000000000" pitchFamily="50" charset="-128"/>
              </a:rPr>
              <a:t>ｓ</a:t>
            </a:r>
            <a:r>
              <a:rPr lang="ja-JP" altLang="en-US" sz="1400" dirty="0">
                <a:latin typeface="BIZ UDPゴシック" panose="020B0400000000000000" pitchFamily="50" charset="-128"/>
                <a:ea typeface="BIZ UDPゴシック" panose="020B0400000000000000" pitchFamily="50" charset="-128"/>
              </a:rPr>
              <a:t>達成に資する様々なチャレンジを実践する場である大阪・関西万博では、世界中から最先端の技術や新しいサービスなどが会場の至る所で展開され、多くの驚きや感動を体験することができる。</a:t>
            </a:r>
          </a:p>
          <a:p>
            <a:pPr lvl="0">
              <a:defRPr/>
            </a:pPr>
            <a:r>
              <a:rPr lang="ja-JP" altLang="en-US" sz="1400" dirty="0">
                <a:latin typeface="BIZ UDPゴシック" panose="020B0400000000000000" pitchFamily="50" charset="-128"/>
                <a:ea typeface="BIZ UDPゴシック" panose="020B0400000000000000" pitchFamily="50" charset="-128"/>
              </a:rPr>
              <a:t>　次代を担う子どもたちが、未来に向けてそれぞれの夢を育むためには、一人でも多く万博を肌で感じたり、社会課題解決に向けた自身の行動につなげるための教育交流の取組みが重要である。</a:t>
            </a:r>
          </a:p>
        </p:txBody>
      </p:sp>
      <p:sp>
        <p:nvSpPr>
          <p:cNvPr id="26" name="テキスト ボックス 25"/>
          <p:cNvSpPr txBox="1"/>
          <p:nvPr/>
        </p:nvSpPr>
        <p:spPr>
          <a:xfrm>
            <a:off x="179857" y="4437761"/>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6" name="表 15"/>
          <p:cNvGraphicFramePr>
            <a:graphicFrameLocks noGrp="1"/>
          </p:cNvGraphicFramePr>
          <p:nvPr>
            <p:extLst>
              <p:ext uri="{D42A27DB-BD31-4B8C-83A1-F6EECF244321}">
                <p14:modId xmlns:p14="http://schemas.microsoft.com/office/powerpoint/2010/main" val="2730002244"/>
              </p:ext>
            </p:extLst>
          </p:nvPr>
        </p:nvGraphicFramePr>
        <p:xfrm>
          <a:off x="160239" y="4818367"/>
          <a:ext cx="9288000" cy="1039812"/>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大阪・関西万博への修学旅行等に係る情報発信について＜文科省＞</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2025</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年大阪・関西万博に関する教育プログラムの周知＜文科省＞</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デジタル学園祭＆未来創造コンテスト（仮称）＜経産省＞</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デジタル学園祭のアクションプランの取りまとめに向けて経産省と協議中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4654816"/>
                  </a:ext>
                </a:extLst>
              </a:tr>
            </a:tbl>
          </a:graphicData>
        </a:graphic>
      </p:graphicFrame>
    </p:spTree>
    <p:extLst>
      <p:ext uri="{BB962C8B-B14F-4D97-AF65-F5344CB8AC3E}">
        <p14:creationId xmlns:p14="http://schemas.microsoft.com/office/powerpoint/2010/main" val="3904638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79857" y="2204341"/>
            <a:ext cx="9759235" cy="143356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82478819"/>
              </p:ext>
            </p:extLst>
          </p:nvPr>
        </p:nvGraphicFramePr>
        <p:xfrm>
          <a:off x="217177" y="2478976"/>
          <a:ext cx="9759235" cy="943839"/>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943839">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文化的な国際交流と文化芸術振興</a:t>
                      </a: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＜広域連合＞</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未来のウェルネス実装及び市民参加型スポーツ・ウェルネス体験ショーケースの実施及びその財政支援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smtClean="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60239" y="1856142"/>
            <a:ext cx="5083443"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内閣官房、文部科学省、経済産業省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a:t>
            </a:r>
            <a:r>
              <a:rPr kumimoji="1" lang="ja-JP" altLang="en-US" b="1" dirty="0">
                <a:solidFill>
                  <a:prstClr val="white"/>
                </a:solidFill>
                <a:latin typeface="BIZ UDPゴシック" panose="020B0400000000000000" pitchFamily="50" charset="-128"/>
                <a:ea typeface="BIZ UDPゴシック" panose="020B0400000000000000" pitchFamily="50" charset="-128"/>
              </a:rPr>
              <a:t>４</a:t>
            </a:r>
            <a:r>
              <a:rPr kumimoji="1" lang="ja-JP" altLang="en-US" b="1" dirty="0" smtClean="0">
                <a:solidFill>
                  <a:prstClr val="white"/>
                </a:solidFill>
                <a:latin typeface="BIZ UDPゴシック" panose="020B0400000000000000" pitchFamily="50" charset="-128"/>
                <a:ea typeface="BIZ UDPゴシック" panose="020B0400000000000000" pitchFamily="50" charset="-128"/>
              </a:rPr>
              <a:t>）</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万博交流イニシアチブの推進　～文化・スポーツ交流～</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169551"/>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大阪・関西万博のテーマは、「いのち輝く未来社会のデザイン」。この体現として、会場内外における伝統芸能、舞台芸術、音楽、メディア芸術、アート、工芸品、まんが・アニメなど、我が国の多様な文化・芸術の魅力の国内外への発信、人生や社会を豊かにするスポーツと連携したイベントの実施や、</a:t>
            </a:r>
            <a:r>
              <a:rPr lang="ja-JP" altLang="en-US" sz="1400" dirty="0" err="1" smtClean="0">
                <a:latin typeface="BIZ UDPゴシック" panose="020B0400000000000000" pitchFamily="50" charset="-128"/>
                <a:ea typeface="BIZ UDPゴシック" panose="020B0400000000000000" pitchFamily="50" charset="-128"/>
              </a:rPr>
              <a:t>障がい</a:t>
            </a:r>
            <a:r>
              <a:rPr lang="ja-JP" altLang="en-US" sz="1400" dirty="0" smtClean="0">
                <a:latin typeface="BIZ UDPゴシック" panose="020B0400000000000000" pitchFamily="50" charset="-128"/>
                <a:ea typeface="BIZ UDPゴシック" panose="020B0400000000000000" pitchFamily="50" charset="-128"/>
              </a:rPr>
              <a:t>者</a:t>
            </a:r>
            <a:r>
              <a:rPr lang="ja-JP" altLang="en-US" sz="1400" dirty="0">
                <a:latin typeface="BIZ UDPゴシック" panose="020B0400000000000000" pitchFamily="50" charset="-128"/>
                <a:ea typeface="BIZ UDPゴシック" panose="020B0400000000000000" pitchFamily="50" charset="-128"/>
              </a:rPr>
              <a:t>スポーツの振興に資する情報発信のまたとない機会である。</a:t>
            </a:r>
          </a:p>
          <a:p>
            <a:pPr lvl="0">
              <a:defRPr/>
            </a:pPr>
            <a:r>
              <a:rPr lang="ja-JP" altLang="en-US" sz="1400" dirty="0">
                <a:latin typeface="BIZ UDPゴシック" panose="020B0400000000000000" pitchFamily="50" charset="-128"/>
                <a:ea typeface="BIZ UDPゴシック" panose="020B0400000000000000" pitchFamily="50" charset="-128"/>
              </a:rPr>
              <a:t>　大阪・関西万博を訪れる世界中の様々な国・地域の多様な文化・価値観を持つ人々を、大阪・関西のみならず日本全国でおもてなし、文化・スポーツを切り口として地域との相互交流を行う。</a:t>
            </a:r>
          </a:p>
        </p:txBody>
      </p:sp>
      <p:sp>
        <p:nvSpPr>
          <p:cNvPr id="26" name="テキスト ボックス 25"/>
          <p:cNvSpPr txBox="1"/>
          <p:nvPr/>
        </p:nvSpPr>
        <p:spPr>
          <a:xfrm>
            <a:off x="179857" y="4437761"/>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3" name="表 12"/>
          <p:cNvGraphicFramePr>
            <a:graphicFrameLocks noGrp="1"/>
          </p:cNvGraphicFramePr>
          <p:nvPr>
            <p:extLst>
              <p:ext uri="{D42A27DB-BD31-4B8C-83A1-F6EECF244321}">
                <p14:modId xmlns:p14="http://schemas.microsoft.com/office/powerpoint/2010/main" val="2130092293"/>
              </p:ext>
            </p:extLst>
          </p:nvPr>
        </p:nvGraphicFramePr>
        <p:xfrm>
          <a:off x="179857" y="4798318"/>
          <a:ext cx="9288000" cy="89172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国「アクションプラン</a:t>
                      </a:r>
                      <a:r>
                        <a:rPr lang="en-US" altLang="ja-JP" sz="1200" b="1" dirty="0" smtClean="0">
                          <a:solidFill>
                            <a:schemeClr val="tx1"/>
                          </a:solidFill>
                          <a:latin typeface="+mn-ea"/>
                        </a:rPr>
                        <a:t>Ver.3</a:t>
                      </a:r>
                      <a:r>
                        <a:rPr lang="ja-JP" altLang="en-US" sz="1200" b="1" dirty="0" smtClean="0">
                          <a:solidFill>
                            <a:schemeClr val="tx1"/>
                          </a:solidFill>
                          <a:latin typeface="+mn-ea"/>
                        </a:rPr>
                        <a:t>」の</a:t>
                      </a:r>
                      <a:endParaRPr lang="en-US" altLang="ja-JP" sz="1200" b="1" dirty="0" smtClean="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smtClean="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「日本博</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2.0</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」の展開</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文科省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アイヌ文化の対外発信</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内閣官房</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Sport in Life</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」の推進と障害者スポーツの振興</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文科省</a:t>
                      </a:r>
                      <a:r>
                        <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0310318"/>
                  </a:ext>
                </a:extLst>
              </a:tr>
            </a:tbl>
          </a:graphicData>
        </a:graphic>
      </p:graphicFrame>
    </p:spTree>
    <p:extLst>
      <p:ext uri="{BB962C8B-B14F-4D97-AF65-F5344CB8AC3E}">
        <p14:creationId xmlns:p14="http://schemas.microsoft.com/office/powerpoint/2010/main" val="39308282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FF1169B4-0354-4C2C-8470-F16E797B7616}"/>
              </a:ext>
            </a:extLst>
          </p:cNvPr>
          <p:cNvSpPr/>
          <p:nvPr/>
        </p:nvSpPr>
        <p:spPr>
          <a:xfrm>
            <a:off x="140622" y="2945427"/>
            <a:ext cx="9759235" cy="2225950"/>
          </a:xfrm>
          <a:prstGeom prst="roundRect">
            <a:avLst>
              <a:gd name="adj" fmla="val 78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121027088"/>
              </p:ext>
            </p:extLst>
          </p:nvPr>
        </p:nvGraphicFramePr>
        <p:xfrm>
          <a:off x="179857" y="3138043"/>
          <a:ext cx="9759235" cy="1851885"/>
        </p:xfrm>
        <a:graphic>
          <a:graphicData uri="http://schemas.openxmlformats.org/drawingml/2006/table">
            <a:tbl>
              <a:tblPr firstRow="1" bandRow="1">
                <a:tableStyleId>{2D5ABB26-0587-4C30-8999-92F81FD0307C}</a:tableStyleId>
              </a:tblPr>
              <a:tblGrid>
                <a:gridCol w="9759235">
                  <a:extLst>
                    <a:ext uri="{9D8B030D-6E8A-4147-A177-3AD203B41FA5}">
                      <a16:colId xmlns:a16="http://schemas.microsoft.com/office/drawing/2014/main" val="2309123477"/>
                    </a:ext>
                  </a:extLst>
                </a:gridCol>
              </a:tblGrid>
              <a:tr h="1851885">
                <a:tc>
                  <a:txBody>
                    <a:bodyPr/>
                    <a:lstStyle/>
                    <a:p>
                      <a:pPr marL="180975" lvl="0" indent="-180975" defTabSz="959937">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メドテック・ヘルスケア分野・スタートアップ</a:t>
                      </a:r>
                      <a:r>
                        <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中小企業グローバルアワード決勝大会の大阪での実施及びその財政支援</a:t>
                      </a:r>
                    </a:p>
                    <a:p>
                      <a:pPr marL="180975" lvl="0" indent="-180975" defTabSz="959937">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u="none" dirty="0" smtClean="0">
                          <a:solidFill>
                            <a:schemeClr val="tx1"/>
                          </a:solidFill>
                          <a:effectLst/>
                          <a:latin typeface="+mn-ea"/>
                          <a:ea typeface="+mn-ea"/>
                        </a:rPr>
                        <a:t>＜大商＞</a:t>
                      </a:r>
                      <a:endParaRPr kumimoji="1" lang="en-US" altLang="ja-JP" sz="900" b="0" u="none" dirty="0" smtClean="0">
                        <a:solidFill>
                          <a:schemeClr val="tx1"/>
                        </a:solidFill>
                        <a:effectLst/>
                        <a:latin typeface="+mn-ea"/>
                        <a:ea typeface="+mn-ea"/>
                      </a:endParaRPr>
                    </a:p>
                    <a:p>
                      <a:pPr marL="180975" marR="0" lvl="0" indent="-180975" algn="l" defTabSz="959937" rtl="0" eaLnBrk="1" fontAlgn="auto" latinLnBrk="0" hangingPunct="1">
                        <a:lnSpc>
                          <a:spcPct val="100000"/>
                        </a:lnSpc>
                        <a:spcBef>
                          <a:spcPts val="0"/>
                        </a:spcBef>
                        <a:spcAft>
                          <a:spcPts val="0"/>
                        </a:spcAft>
                        <a:buClrTx/>
                        <a:buSzTx/>
                        <a:buFontTx/>
                        <a:buNone/>
                        <a:tabLst/>
                        <a:defRPr/>
                      </a:pPr>
                      <a:endParaRPr kumimoji="1" lang="en-US" altLang="ja-JP" sz="900" b="0" u="none" dirty="0" smtClean="0">
                        <a:solidFill>
                          <a:schemeClr val="tx1"/>
                        </a:solidFill>
                        <a:effectLst/>
                        <a:latin typeface="+mn-ea"/>
                        <a:ea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en-US" altLang="ja-JP" sz="1400" b="1"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400" b="1" i="0" u="none" strike="noStrike" kern="1200" cap="none" spc="0" normalizeH="0" baseline="0" noProof="0" dirty="0" smtClean="0">
                          <a:ln>
                            <a:noFill/>
                          </a:ln>
                          <a:solidFill>
                            <a:schemeClr val="tx1"/>
                          </a:solidFill>
                          <a:effectLst/>
                          <a:uLnTx/>
                          <a:uFillTx/>
                          <a:latin typeface="+mn-lt"/>
                          <a:ea typeface="+mn-ea"/>
                          <a:cs typeface="+mn-cs"/>
                        </a:rPr>
                        <a:t>再掲</a:t>
                      </a:r>
                      <a:r>
                        <a:rPr kumimoji="1" lang="en-US" altLang="ja-JP" sz="1400" b="1"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未来のウェルネス実装及び市民参加型スポーツ・ウェルネス体験ショーケースの実施及びその財政支援</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途上国・新興国を対象にした医療・健康分野の課題解決支援及び防災食の開発・普及の促進及びその財政支援</a:t>
                      </a:r>
                      <a:r>
                        <a:rPr kumimoji="1" lang="ja-JP" altLang="en-US" sz="8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＜大商＞</a:t>
                      </a: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rPr>
                        <a:t>▷</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a:t>
                      </a:r>
                      <a:r>
                        <a:rPr kumimoji="1" lang="ja-JP" altLang="en-US" sz="1400" b="1" u="sng" dirty="0" err="1" smtClean="0">
                          <a:solidFill>
                            <a:schemeClr val="tx1"/>
                          </a:solidFill>
                          <a:effectLst/>
                          <a:latin typeface="BIZ UDPゴシック" panose="020B0400000000000000" pitchFamily="50" charset="-128"/>
                          <a:ea typeface="BIZ UDPゴシック" panose="020B0400000000000000" pitchFamily="50" charset="-128"/>
                        </a:rPr>
                        <a:t>けいはんな</a:t>
                      </a:r>
                      <a:r>
                        <a:rPr kumimoji="1" lang="ja-JP" altLang="en-US" sz="1400" b="1" u="sng" dirty="0" smtClean="0">
                          <a:solidFill>
                            <a:schemeClr val="tx1"/>
                          </a:solidFill>
                          <a:effectLst/>
                          <a:latin typeface="BIZ UDPゴシック" panose="020B0400000000000000" pitchFamily="50" charset="-128"/>
                          <a:ea typeface="BIZ UDPゴシック" panose="020B0400000000000000" pitchFamily="50" charset="-128"/>
                        </a:rPr>
                        <a:t>万博」の開催などテーマウィークや会場内催事と連携した会場外イベントの開催及びその環境整備　　　　　　　　　　　　　　　　　　　　　　　　　　　　　　　　</a:t>
                      </a:r>
                      <a:endParaRPr kumimoji="1" lang="en-US" altLang="ja-JP" sz="1400" b="1" u="sng" dirty="0" smtClean="0">
                        <a:solidFill>
                          <a:schemeClr val="tx1"/>
                        </a:solidFill>
                        <a:effectLst/>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400" b="1" u="none" dirty="0" smtClean="0">
                          <a:solidFill>
                            <a:schemeClr val="tx1"/>
                          </a:solidFill>
                          <a:effectLst/>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schemeClr val="tx1"/>
                          </a:solidFill>
                          <a:effectLst/>
                          <a:uLnTx/>
                          <a:uFillTx/>
                          <a:latin typeface="+mn-lt"/>
                          <a:ea typeface="+mn-ea"/>
                          <a:cs typeface="+mn-cs"/>
                        </a:rPr>
                        <a:t>＜府・市・関経連</a:t>
                      </a:r>
                      <a:r>
                        <a:rPr kumimoji="1" lang="ja-JP" altLang="en-US" sz="800" b="0" i="0" u="none" strike="noStrike" kern="1200" cap="none" spc="0" normalizeH="0" baseline="0" noProof="0" dirty="0" smtClean="0">
                          <a:ln>
                            <a:noFill/>
                          </a:ln>
                          <a:solidFill>
                            <a:schemeClr val="tx1"/>
                          </a:solidFill>
                          <a:effectLst/>
                          <a:uLnTx/>
                          <a:uFillTx/>
                          <a:latin typeface="+mn-lt"/>
                          <a:ea typeface="+mn-ea"/>
                          <a:cs typeface="+mn-cs"/>
                        </a:rPr>
                        <a:t>＞</a:t>
                      </a:r>
                      <a:r>
                        <a:rPr kumimoji="1" lang="ja-JP" altLang="en-US" sz="900" b="1" u="none" dirty="0" smtClean="0">
                          <a:solidFill>
                            <a:schemeClr val="tx1"/>
                          </a:solidFill>
                          <a:effectLst/>
                          <a:latin typeface="BIZ UDPゴシック" panose="020B0400000000000000" pitchFamily="50" charset="-128"/>
                          <a:ea typeface="BIZ UDPゴシック" panose="020B0400000000000000" pitchFamily="50" charset="-128"/>
                        </a:rPr>
                        <a:t>　　　</a:t>
                      </a:r>
                      <a:endParaRPr kumimoji="1" lang="en-US" altLang="ja-JP" sz="900" b="0" u="none" dirty="0" smtClean="0">
                        <a:solidFill>
                          <a:schemeClr val="tx1"/>
                        </a:solidFill>
                        <a:effectLst/>
                        <a:latin typeface="+mn-ea"/>
                        <a:ea typeface="+mn-ea"/>
                      </a:endParaRPr>
                    </a:p>
                  </a:txBody>
                  <a:tcPr marL="100806" marR="100806" marT="50403" marB="50403">
                    <a:noFill/>
                  </a:tcPr>
                </a:tc>
                <a:extLst>
                  <a:ext uri="{0D108BD9-81ED-4DB2-BD59-A6C34878D82A}">
                    <a16:rowId xmlns:a16="http://schemas.microsoft.com/office/drawing/2014/main" val="4193718493"/>
                  </a:ext>
                </a:extLst>
              </a:tr>
            </a:tbl>
          </a:graphicData>
        </a:graphic>
      </p:graphicFrame>
      <p:sp>
        <p:nvSpPr>
          <p:cNvPr id="9" name="正方形/長方形 8"/>
          <p:cNvSpPr/>
          <p:nvPr/>
        </p:nvSpPr>
        <p:spPr>
          <a:xfrm>
            <a:off x="2653468" y="5899255"/>
            <a:ext cx="5038725"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179857" y="2583533"/>
            <a:ext cx="5083443" cy="338554"/>
          </a:xfrm>
          <a:prstGeom prst="rect">
            <a:avLst/>
          </a:prstGeom>
          <a:noFill/>
        </p:spPr>
        <p:txBody>
          <a:bodyPr wrap="none" rtlCol="0">
            <a:spAutoFit/>
          </a:bodyPr>
          <a:lstStyle/>
          <a:p>
            <a:pPr lvl="0">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国への提案・要望</a:t>
            </a:r>
            <a:r>
              <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要望先</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r>
              <a:rPr kumimoji="1" lang="zh-CN" altLang="en-US" sz="1100" dirty="0">
                <a:latin typeface="メイリオ" panose="020B0604030504040204" pitchFamily="50" charset="-128"/>
                <a:ea typeface="メイリオ" panose="020B0604030504040204" pitchFamily="50" charset="-128"/>
              </a:rPr>
              <a:t>内閣官房、経済産業省、文部科学省</a:t>
            </a:r>
            <a:r>
              <a:rPr kumimoji="1" lang="zh-TW" altLang="en-US" sz="1100" dirty="0" smtClean="0">
                <a:solidFill>
                  <a:prstClr val="black"/>
                </a:solidFill>
                <a:latin typeface="メイリオ" panose="020B0604030504040204" pitchFamily="50" charset="-128"/>
                <a:ea typeface="メイリオ" panose="020B0604030504040204" pitchFamily="50" charset="-128"/>
              </a:rPr>
              <a:t>）</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3" name="スライド番号プレースホルダー 7"/>
          <p:cNvSpPr>
            <a:spLocks noGrp="1"/>
          </p:cNvSpPr>
          <p:nvPr>
            <p:ph type="sldNum" sz="quarter" idx="12"/>
          </p:nvPr>
        </p:nvSpPr>
        <p:spPr>
          <a:xfrm flipH="1">
            <a:off x="9719089" y="6839953"/>
            <a:ext cx="361536" cy="359360"/>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9C0C3-80A2-4EDA-8DD4-D638D41F3C0E}" type="slidenum">
              <a:rPr kumimoji="1" lang="ja-JP" altLang="en-US" sz="126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6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E08629A6-829B-4394-A30A-5CB52C1BBB36}"/>
              </a:ext>
            </a:extLst>
          </p:cNvPr>
          <p:cNvSpPr/>
          <p:nvPr/>
        </p:nvSpPr>
        <p:spPr>
          <a:xfrm>
            <a:off x="179857" y="88937"/>
            <a:ext cx="9720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1" lang="ja-JP" altLang="en-US" b="1" dirty="0" smtClean="0">
                <a:solidFill>
                  <a:prstClr val="white"/>
                </a:solidFill>
                <a:latin typeface="BIZ UDPゴシック" panose="020B0400000000000000" pitchFamily="50" charset="-128"/>
                <a:ea typeface="BIZ UDPゴシック" panose="020B0400000000000000" pitchFamily="50" charset="-128"/>
              </a:rPr>
              <a:t>２（５）</a:t>
            </a:r>
            <a:r>
              <a:rPr kumimoji="1" lang="ja-JP" altLang="en-US" b="1" dirty="0">
                <a:solidFill>
                  <a:prstClr val="white"/>
                </a:solidFill>
                <a:latin typeface="BIZ UDPゴシック" panose="020B0400000000000000" pitchFamily="50" charset="-128"/>
                <a:ea typeface="BIZ UDPゴシック" panose="020B0400000000000000" pitchFamily="50" charset="-128"/>
              </a:rPr>
              <a:t>　万博交流イニシアチブの推進　～ビジネス・学術交流～</a:t>
            </a:r>
          </a:p>
        </p:txBody>
      </p:sp>
      <p:sp>
        <p:nvSpPr>
          <p:cNvPr id="25" name="テキスト ボックス 24">
            <a:extLst>
              <a:ext uri="{FF2B5EF4-FFF2-40B4-BE49-F238E27FC236}">
                <a16:creationId xmlns:a16="http://schemas.microsoft.com/office/drawing/2014/main" id="{B02F3C22-1443-46B7-A977-04475234F08A}"/>
              </a:ext>
            </a:extLst>
          </p:cNvPr>
          <p:cNvSpPr txBox="1"/>
          <p:nvPr/>
        </p:nvSpPr>
        <p:spPr>
          <a:xfrm>
            <a:off x="288706" y="461860"/>
            <a:ext cx="9540000" cy="1815882"/>
          </a:xfrm>
          <a:prstGeom prst="rect">
            <a:avLst/>
          </a:prstGeom>
          <a:noFill/>
          <a:ln w="6350">
            <a:noFill/>
            <a:prstDash val="solid"/>
          </a:ln>
        </p:spPr>
        <p:txBody>
          <a:bodyPr wrap="square">
            <a:spAutoFit/>
          </a:bodyPr>
          <a:lstStyle/>
          <a:p>
            <a:pPr lvl="0">
              <a:defRPr/>
            </a:pPr>
            <a:r>
              <a:rPr lang="ja-JP" altLang="en-US" sz="1400" dirty="0">
                <a:solidFill>
                  <a:prstClr val="black"/>
                </a:solidFill>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大阪・関西万博では、「世界と共に創る、いのち輝く未来社会」を目的に、世界が半年間の⻑きに渡り同じ場に集う万博ならではの特性を活かし、地球的規模の課題の解決に向けて英知を持ち寄り、対話による解決策を探るためテーマウィークを実施することとしている。</a:t>
            </a:r>
          </a:p>
          <a:p>
            <a:pPr lvl="0">
              <a:defRPr/>
            </a:pPr>
            <a:r>
              <a:rPr lang="ja-JP" altLang="en-US" sz="1400" dirty="0">
                <a:latin typeface="BIZ UDPゴシック" panose="020B0400000000000000" pitchFamily="50" charset="-128"/>
                <a:ea typeface="BIZ UDPゴシック" panose="020B0400000000000000" pitchFamily="50" charset="-128"/>
              </a:rPr>
              <a:t>　テーマウィークでは、本格的な対話プログラムの導入や新たなビジネスマッチング創出といった国際ビジネス交流のほか、テーマに関するイベントやプログラム、フォーラムや国際会議等の誘致・開催によって、様々な社会課題の解決につなげていくことが期待される。</a:t>
            </a:r>
          </a:p>
          <a:p>
            <a:pPr lvl="0">
              <a:defRPr/>
            </a:pPr>
            <a:r>
              <a:rPr lang="ja-JP" altLang="en-US" sz="1400" dirty="0">
                <a:latin typeface="BIZ UDPゴシック" panose="020B0400000000000000" pitchFamily="50" charset="-128"/>
                <a:ea typeface="BIZ UDPゴシック" panose="020B0400000000000000" pitchFamily="50" charset="-128"/>
              </a:rPr>
              <a:t>　また、関西文化学術研究都市（けいはんな学研都市）をはじめとするリサーチパーク等においてテーマウィークと連動した文化、学術、研究開発等の交流・発信イベントを企画を開催し、地域全体でテーマを考え、深めていく機会を設けていきたい。</a:t>
            </a:r>
          </a:p>
        </p:txBody>
      </p:sp>
      <p:sp>
        <p:nvSpPr>
          <p:cNvPr id="26" name="テキスト ボックス 25"/>
          <p:cNvSpPr txBox="1"/>
          <p:nvPr/>
        </p:nvSpPr>
        <p:spPr>
          <a:xfrm>
            <a:off x="160239" y="5363994"/>
            <a:ext cx="1620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国との協議状況</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782994562"/>
              </p:ext>
            </p:extLst>
          </p:nvPr>
        </p:nvGraphicFramePr>
        <p:xfrm>
          <a:off x="179857" y="5706638"/>
          <a:ext cx="9288000" cy="754566"/>
        </p:xfrm>
        <a:graphic>
          <a:graphicData uri="http://schemas.openxmlformats.org/drawingml/2006/table">
            <a:tbl>
              <a:tblPr bandRow="1">
                <a:tableStyleId>{5940675A-B579-460E-94D1-54222C63F5DA}</a:tableStyleId>
              </a:tblPr>
              <a:tblGrid>
                <a:gridCol w="2700000">
                  <a:extLst>
                    <a:ext uri="{9D8B030D-6E8A-4147-A177-3AD203B41FA5}">
                      <a16:colId xmlns:a16="http://schemas.microsoft.com/office/drawing/2014/main" val="525926817"/>
                    </a:ext>
                  </a:extLst>
                </a:gridCol>
                <a:gridCol w="6588000">
                  <a:extLst>
                    <a:ext uri="{9D8B030D-6E8A-4147-A177-3AD203B41FA5}">
                      <a16:colId xmlns:a16="http://schemas.microsoft.com/office/drawing/2014/main" val="1556401701"/>
                    </a:ext>
                  </a:extLst>
                </a:gridCol>
              </a:tblGrid>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国「アクションプラン</a:t>
                      </a:r>
                      <a:r>
                        <a:rPr lang="en-US" altLang="ja-JP" sz="1200" b="1" dirty="0">
                          <a:solidFill>
                            <a:schemeClr val="tx1"/>
                          </a:solidFill>
                          <a:latin typeface="+mn-ea"/>
                        </a:rPr>
                        <a:t>Ver.3</a:t>
                      </a:r>
                      <a:r>
                        <a:rPr lang="ja-JP" altLang="en-US" sz="1200" b="1" dirty="0">
                          <a:solidFill>
                            <a:schemeClr val="tx1"/>
                          </a:solidFill>
                          <a:latin typeface="+mn-ea"/>
                        </a:rPr>
                        <a:t>」の</a:t>
                      </a:r>
                      <a:endParaRPr lang="en-US" altLang="ja-JP" sz="1200" b="1" dirty="0">
                        <a:solidFill>
                          <a:schemeClr val="tx1"/>
                        </a:solidFill>
                        <a:latin typeface="+mn-ea"/>
                      </a:endParaRPr>
                    </a:p>
                    <a:p>
                      <a:pPr marL="0" marR="0" lvl="0" indent="0" algn="l" defTabSz="959937"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n-ea"/>
                        </a:rPr>
                        <a:t>記載内容</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テーマウィークプロジェクト</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大阪・関西万博を契機とした</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MICE</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の誘致・開催の推進</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&lt;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国交省</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&gt;</a:t>
                      </a: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8488957"/>
                  </a:ext>
                </a:extLst>
              </a:tr>
              <a:tr h="288000">
                <a:tc>
                  <a:txBody>
                    <a:bodyPr/>
                    <a:lstStyle/>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国との協議状況</a:t>
                      </a:r>
                      <a:endParaRPr kumimoji="1" lang="ja-JP" altLang="en-US" sz="1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171450" marR="0" lvl="0" indent="-171450" algn="l" defTabSz="959937"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内閣官房と全国の自治体等が活用できる補助制度の創設に向けて協議中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marL="100806" marR="100806" marT="50403" marB="50403">
                    <a:lnL w="12700" cap="flat" cmpd="sng" algn="ctr">
                      <a:solidFill>
                        <a:schemeClr val="accent1"/>
                      </a:solidFill>
                      <a:prstDash val="sysDot"/>
                      <a:round/>
                      <a:headEnd type="none" w="med" len="med"/>
                      <a:tailEnd type="none" w="med" len="med"/>
                    </a:lnL>
                    <a:lnR w="12700" cap="flat" cmpd="sng" algn="ctr">
                      <a:solidFill>
                        <a:schemeClr val="accent1"/>
                      </a:solidFill>
                      <a:prstDash val="sysDot"/>
                      <a:round/>
                      <a:headEnd type="none" w="med" len="med"/>
                      <a:tailEnd type="none" w="med" len="med"/>
                    </a:lnR>
                    <a:lnT w="12700" cap="flat" cmpd="sng" algn="ctr">
                      <a:solidFill>
                        <a:schemeClr val="accent1"/>
                      </a:solidFill>
                      <a:prstDash val="sysDot"/>
                      <a:round/>
                      <a:headEnd type="none" w="med" len="med"/>
                      <a:tailEnd type="none" w="med" len="med"/>
                    </a:lnT>
                    <a:lnB w="12700" cap="flat" cmpd="sng" algn="ctr">
                      <a:solidFill>
                        <a:schemeClr val="accent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8246065"/>
                  </a:ext>
                </a:extLst>
              </a:tr>
            </a:tbl>
          </a:graphicData>
        </a:graphic>
      </p:graphicFrame>
    </p:spTree>
    <p:extLst>
      <p:ext uri="{BB962C8B-B14F-4D97-AF65-F5344CB8AC3E}">
        <p14:creationId xmlns:p14="http://schemas.microsoft.com/office/powerpoint/2010/main" val="2344708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bwMode="gray">
          <a:xfrm>
            <a:off x="720000" y="2574000"/>
            <a:ext cx="8676000" cy="2088000"/>
          </a:xfrm>
          <a:prstGeom prst="rect">
            <a:avLst/>
          </a:prstGeom>
          <a:solidFill>
            <a:schemeClr val="bg1"/>
          </a:solid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ja-JP" altLang="en-US" sz="3600" dirty="0">
                <a:latin typeface="BIZ UDPゴシック" panose="020B0400000000000000" pitchFamily="50" charset="-128"/>
                <a:ea typeface="BIZ UDPゴシック" panose="020B0400000000000000" pitchFamily="50" charset="-128"/>
              </a:rPr>
              <a:t>１　ライフサイエンス、</a:t>
            </a:r>
            <a:endParaRPr lang="en-US" altLang="ja-JP" sz="3600" dirty="0">
              <a:latin typeface="BIZ UDPゴシック" panose="020B0400000000000000" pitchFamily="50" charset="-128"/>
              <a:ea typeface="BIZ UDPゴシック" panose="020B0400000000000000" pitchFamily="50" charset="-128"/>
            </a:endParaRPr>
          </a:p>
          <a:p>
            <a:pPr lvl="0">
              <a:defRPr/>
            </a:pPr>
            <a:r>
              <a:rPr lang="ja-JP" altLang="en-US" sz="3600" dirty="0">
                <a:latin typeface="BIZ UDPゴシック" panose="020B0400000000000000" pitchFamily="50" charset="-128"/>
                <a:ea typeface="BIZ UDPゴシック" panose="020B0400000000000000" pitchFamily="50" charset="-128"/>
              </a:rPr>
              <a:t>　　次世代ヘルスケアの推進</a:t>
            </a:r>
          </a:p>
        </p:txBody>
      </p:sp>
      <p:sp>
        <p:nvSpPr>
          <p:cNvPr id="7" name="タイトル 1"/>
          <p:cNvSpPr txBox="1">
            <a:spLocks/>
          </p:cNvSpPr>
          <p:nvPr/>
        </p:nvSpPr>
        <p:spPr bwMode="gray">
          <a:xfrm>
            <a:off x="70708" y="1530000"/>
            <a:ext cx="10009917" cy="2088000"/>
          </a:xfrm>
          <a:prstGeom prst="rect">
            <a:avLst/>
          </a:prstGeom>
          <a:noFill/>
        </p:spPr>
        <p:txBody>
          <a:bodyPr anchor="ctr" anchorCtr="0">
            <a:normAutofit/>
          </a:bodyPr>
          <a:lstStyle>
            <a:lvl1pPr algn="l" defTabSz="959937" rtl="0" eaLnBrk="1" latinLnBrk="0" hangingPunct="1">
              <a:lnSpc>
                <a:spcPct val="90000"/>
              </a:lnSpc>
              <a:spcBef>
                <a:spcPct val="0"/>
              </a:spcBef>
              <a:buNone/>
              <a:defRPr kumimoji="1" sz="4619" kern="1200">
                <a:solidFill>
                  <a:schemeClr val="tx1"/>
                </a:solidFill>
                <a:latin typeface="+mj-lt"/>
                <a:ea typeface="+mj-ea"/>
                <a:cs typeface="+mj-cs"/>
              </a:defRPr>
            </a:lvl1pPr>
          </a:lstStyle>
          <a:p>
            <a:pPr lvl="0">
              <a:defRPr/>
            </a:pPr>
            <a:r>
              <a:rPr lang="en-US" altLang="ja-JP" sz="3600" dirty="0" smtClean="0">
                <a:latin typeface="BIZ UDPゴシック" panose="020B0400000000000000" pitchFamily="50" charset="-128"/>
                <a:ea typeface="BIZ UDPゴシック" panose="020B0400000000000000" pitchFamily="50" charset="-128"/>
              </a:rPr>
              <a:t>Ⅱ</a:t>
            </a:r>
            <a:r>
              <a:rPr lang="ja-JP" altLang="en-US" sz="3600" dirty="0">
                <a:latin typeface="BIZ UDPゴシック" panose="020B0400000000000000" pitchFamily="50" charset="-128"/>
                <a:ea typeface="BIZ UDPゴシック" panose="020B0400000000000000" pitchFamily="50" charset="-128"/>
              </a:rPr>
              <a:t>　万博を契機とした「未来社会」の実現に向けて</a:t>
            </a:r>
          </a:p>
          <a:p>
            <a:pPr lvl="0">
              <a:defRPr/>
            </a:pPr>
            <a:endParaRPr lang="ja-JP" altLang="en-US" sz="3600" dirty="0">
              <a:latin typeface="BIZ UDPゴシック" panose="020B0400000000000000" pitchFamily="50" charset="-128"/>
              <a:ea typeface="BIZ UDPゴシック" panose="020B0400000000000000" pitchFamily="50" charset="-128"/>
            </a:endParaRPr>
          </a:p>
        </p:txBody>
      </p:sp>
      <p:sp>
        <p:nvSpPr>
          <p:cNvPr id="6" name="テキスト ボックス 5"/>
          <p:cNvSpPr txBox="1"/>
          <p:nvPr/>
        </p:nvSpPr>
        <p:spPr>
          <a:xfrm>
            <a:off x="1889915" y="4914899"/>
            <a:ext cx="6300793" cy="1044000"/>
          </a:xfrm>
          <a:prstGeom prst="rect">
            <a:avLst/>
          </a:prstGeom>
          <a:noFill/>
          <a:ln w="28575">
            <a:solidFill>
              <a:schemeClr val="tx2"/>
            </a:solidFill>
            <a:prstDash val="sysDot"/>
          </a:ln>
        </p:spPr>
        <p:txBody>
          <a:bodyPr wrap="square" rtlCol="0">
            <a:spAutoFit/>
          </a:bodyPr>
          <a:lstStyle/>
          <a:p>
            <a:pPr lvl="0" indent="85725">
              <a:defRPr/>
            </a:pPr>
            <a:r>
              <a:rPr kumimoji="1" lang="en-US" altLang="ja-JP" sz="1500" dirty="0" smtClean="0">
                <a:latin typeface="BIZ UDPゴシック" panose="020B0400000000000000" pitchFamily="50" charset="-128"/>
                <a:ea typeface="BIZ UDPゴシック" panose="020B0400000000000000" pitchFamily="50" charset="-128"/>
              </a:rPr>
              <a:t>【</a:t>
            </a:r>
            <a:r>
              <a:rPr kumimoji="1" lang="ja-JP" altLang="en-US" sz="1500" dirty="0" smtClean="0">
                <a:latin typeface="BIZ UDPゴシック" panose="020B0400000000000000" pitchFamily="50" charset="-128"/>
                <a:ea typeface="BIZ UDPゴシック" panose="020B0400000000000000" pitchFamily="50" charset="-128"/>
              </a:rPr>
              <a:t>項目</a:t>
            </a:r>
            <a:r>
              <a:rPr kumimoji="1" lang="en-US" altLang="ja-JP" sz="1500" dirty="0" smtClean="0">
                <a:latin typeface="BIZ UDPゴシック" panose="020B0400000000000000" pitchFamily="50" charset="-128"/>
                <a:ea typeface="BIZ UDPゴシック" panose="020B0400000000000000" pitchFamily="50" charset="-128"/>
              </a:rPr>
              <a:t>】</a:t>
            </a:r>
          </a:p>
          <a:p>
            <a:pPr lvl="0" indent="271463">
              <a:defRPr/>
            </a:pPr>
            <a:r>
              <a:rPr kumimoji="1" lang="ja-JP" altLang="en-US" sz="1500" dirty="0" smtClean="0">
                <a:latin typeface="BIZ UDPゴシック" panose="020B0400000000000000" pitchFamily="50" charset="-128"/>
                <a:ea typeface="BIZ UDPゴシック" panose="020B0400000000000000" pitchFamily="50" charset="-128"/>
              </a:rPr>
              <a:t>（１） </a:t>
            </a:r>
            <a:r>
              <a:rPr kumimoji="1" lang="ja-JP" altLang="en-US" sz="1500" dirty="0">
                <a:latin typeface="BIZ UDPゴシック" panose="020B0400000000000000" pitchFamily="50" charset="-128"/>
                <a:ea typeface="BIZ UDPゴシック" panose="020B0400000000000000" pitchFamily="50" charset="-128"/>
              </a:rPr>
              <a:t>ライフサイエンス</a:t>
            </a:r>
            <a:endParaRPr kumimoji="1" lang="en-US" altLang="ja-JP" sz="1500" dirty="0">
              <a:latin typeface="BIZ UDPゴシック" panose="020B0400000000000000" pitchFamily="50" charset="-128"/>
              <a:ea typeface="BIZ UDPゴシック" panose="020B0400000000000000" pitchFamily="50" charset="-128"/>
            </a:endParaRPr>
          </a:p>
          <a:p>
            <a:pPr lvl="0" indent="85725">
              <a:defRPr/>
            </a:pPr>
            <a:r>
              <a:rPr kumimoji="1" lang="ja-JP" altLang="en-US" sz="1500" dirty="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 ・</a:t>
            </a:r>
            <a:r>
              <a:rPr kumimoji="1" lang="ja-JP" altLang="en-US" sz="1500" dirty="0">
                <a:latin typeface="BIZ UDPゴシック" panose="020B0400000000000000" pitchFamily="50" charset="-128"/>
                <a:ea typeface="BIZ UDPゴシック" panose="020B0400000000000000" pitchFamily="50" charset="-128"/>
              </a:rPr>
              <a:t>　</a:t>
            </a:r>
            <a:r>
              <a:rPr kumimoji="1" lang="en-US" altLang="ja-JP" sz="1500" dirty="0" err="1">
                <a:latin typeface="BIZ UDPゴシック" panose="020B0400000000000000" pitchFamily="50" charset="-128"/>
                <a:ea typeface="BIZ UDPゴシック" panose="020B0400000000000000" pitchFamily="50" charset="-128"/>
              </a:rPr>
              <a:t>iPS</a:t>
            </a:r>
            <a:r>
              <a:rPr kumimoji="1" lang="ja-JP" altLang="en-US" sz="1500" dirty="0">
                <a:latin typeface="BIZ UDPゴシック" panose="020B0400000000000000" pitchFamily="50" charset="-128"/>
                <a:ea typeface="BIZ UDPゴシック" panose="020B0400000000000000" pitchFamily="50" charset="-128"/>
              </a:rPr>
              <a:t>細胞やヒト体性幹細胞を活用した再生医療の</a:t>
            </a:r>
            <a:r>
              <a:rPr kumimoji="1" lang="ja-JP" altLang="en-US" sz="1500" dirty="0" smtClean="0">
                <a:latin typeface="BIZ UDPゴシック" panose="020B0400000000000000" pitchFamily="50" charset="-128"/>
                <a:ea typeface="BIZ UDPゴシック" panose="020B0400000000000000" pitchFamily="50" charset="-128"/>
              </a:rPr>
              <a:t>産業化</a:t>
            </a:r>
            <a:endParaRPr kumimoji="1" lang="en-US" altLang="ja-JP" sz="1500" dirty="0">
              <a:latin typeface="BIZ UDPゴシック" panose="020B0400000000000000" pitchFamily="50" charset="-128"/>
              <a:ea typeface="BIZ UDPゴシック" panose="020B0400000000000000" pitchFamily="50" charset="-128"/>
            </a:endParaRPr>
          </a:p>
          <a:p>
            <a:pPr lvl="0" indent="85725">
              <a:defRPr/>
            </a:pPr>
            <a:r>
              <a:rPr kumimoji="1" lang="en-US" altLang="ja-JP" sz="1500" dirty="0" smtClean="0">
                <a:latin typeface="BIZ UDPゴシック" panose="020B0400000000000000" pitchFamily="50" charset="-128"/>
                <a:ea typeface="BIZ UDPゴシック" panose="020B0400000000000000" pitchFamily="50" charset="-128"/>
              </a:rPr>
              <a:t>   </a:t>
            </a:r>
            <a:r>
              <a:rPr kumimoji="1" lang="ja-JP" altLang="en-US" sz="1500" dirty="0" smtClean="0">
                <a:latin typeface="BIZ UDPゴシック" panose="020B0400000000000000" pitchFamily="50" charset="-128"/>
                <a:ea typeface="BIZ UDPゴシック" panose="020B0400000000000000" pitchFamily="50" charset="-128"/>
              </a:rPr>
              <a:t>（２） </a:t>
            </a:r>
            <a:r>
              <a:rPr kumimoji="1" lang="ja-JP" altLang="en-US" sz="1500" dirty="0">
                <a:latin typeface="BIZ UDPゴシック" panose="020B0400000000000000" pitchFamily="50" charset="-128"/>
                <a:ea typeface="BIZ UDPゴシック" panose="020B0400000000000000" pitchFamily="50" charset="-128"/>
              </a:rPr>
              <a:t>次世代</a:t>
            </a:r>
            <a:r>
              <a:rPr kumimoji="1" lang="ja-JP" altLang="en-US" sz="1500" dirty="0" smtClean="0">
                <a:latin typeface="BIZ UDPゴシック" panose="020B0400000000000000" pitchFamily="50" charset="-128"/>
                <a:ea typeface="BIZ UDPゴシック" panose="020B0400000000000000" pitchFamily="50" charset="-128"/>
              </a:rPr>
              <a:t>ヘルスケア</a:t>
            </a:r>
            <a:endParaRPr kumimoji="1" lang="en-US" altLang="ja-JP" sz="1500" dirty="0">
              <a:latin typeface="BIZ UDPゴシック" panose="020B0400000000000000" pitchFamily="50" charset="-128"/>
              <a:ea typeface="BIZ UDPゴシック" panose="020B0400000000000000" pitchFamily="50" charset="-128"/>
            </a:endParaRPr>
          </a:p>
        </p:txBody>
      </p:sp>
      <p:sp>
        <p:nvSpPr>
          <p:cNvPr id="8" name="スライド番号プレースホルダー 7"/>
          <p:cNvSpPr txBox="1">
            <a:spLocks/>
          </p:cNvSpPr>
          <p:nvPr/>
        </p:nvSpPr>
        <p:spPr>
          <a:xfrm flipH="1">
            <a:off x="9719089" y="6839953"/>
            <a:ext cx="361536" cy="359360"/>
          </a:xfrm>
          <a:prstGeom prst="rect">
            <a:avLst/>
          </a:prstGeom>
        </p:spPr>
        <p:txBody>
          <a:bodyPr vert="horz" lIns="91440" tIns="45720" rIns="91440" bIns="45720" rtlCol="0" anchor="ctr"/>
          <a:lstStyle>
            <a:defPPr>
              <a:defRPr lang="en-US"/>
            </a:defPPr>
            <a:lvl1pPr marL="0" algn="r" defTabSz="457200" rtl="0" eaLnBrk="1" latinLnBrk="0" hangingPunct="1">
              <a:defRPr sz="126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A29C0C3-80A2-4EDA-8DD4-D638D41F3C0E}" type="slidenum">
              <a:rPr kumimoji="1" lang="ja-JP" altLang="en-US" smtClean="0"/>
              <a:pPr/>
              <a:t>9</a:t>
            </a:fld>
            <a:endParaRPr kumimoji="1" lang="ja-JP" altLang="en-US" dirty="0"/>
          </a:p>
        </p:txBody>
      </p:sp>
    </p:spTree>
    <p:extLst>
      <p:ext uri="{BB962C8B-B14F-4D97-AF65-F5344CB8AC3E}">
        <p14:creationId xmlns:p14="http://schemas.microsoft.com/office/powerpoint/2010/main" val="216054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13959</TotalTime>
  <Words>22884</Words>
  <Application>Microsoft Office PowerPoint</Application>
  <PresentationFormat>ユーザー設定</PresentationFormat>
  <Paragraphs>1985</Paragraphs>
  <Slides>86</Slides>
  <Notes>62</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スライド タイトル</vt:lpstr>
      </vt:variant>
      <vt:variant>
        <vt:i4>86</vt:i4>
      </vt:variant>
      <vt:variant>
        <vt:lpstr>目的別スライド ショー</vt:lpstr>
      </vt:variant>
      <vt:variant>
        <vt:i4>1</vt:i4>
      </vt:variant>
    </vt:vector>
  </HeadingPairs>
  <TitlesOfParts>
    <vt:vector size="100" baseType="lpstr">
      <vt:lpstr>BIZ UDPゴシック</vt:lpstr>
      <vt:lpstr>Meiryo UI</vt:lpstr>
      <vt:lpstr>ＭＳ Ｐゴシック</vt:lpstr>
      <vt:lpstr>メイリオ</vt:lpstr>
      <vt:lpstr>游ゴシック</vt:lpstr>
      <vt:lpstr>游ゴシック Light</vt:lpstr>
      <vt:lpstr>游ゴシック 本文</vt:lpstr>
      <vt:lpstr>Arial</vt:lpstr>
      <vt:lpstr>Calibri</vt:lpstr>
      <vt:lpstr>Calibri Light</vt:lpstr>
      <vt:lpstr>Times New Roman</vt:lpstr>
      <vt:lpstr>Wingdings</vt:lpstr>
      <vt:lpstr>Office テーマ</vt:lpstr>
      <vt:lpstr>2025年日本国際博覧会（大阪・関西万博） 関連事業に関する要望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目的別スライド ショー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2025年日本国際博覧会（大阪・関西万博）関連事業に関する要望</dc:title>
  <dc:creator>津﨑　洋介</dc:creator>
  <cp:lastModifiedBy>中筋　伊佐生</cp:lastModifiedBy>
  <cp:revision>1768</cp:revision>
  <cp:lastPrinted>2023-06-28T06:58:04Z</cp:lastPrinted>
  <dcterms:created xsi:type="dcterms:W3CDTF">2021-11-19T08:11:42Z</dcterms:created>
  <dcterms:modified xsi:type="dcterms:W3CDTF">2023-07-06T06:29:31Z</dcterms:modified>
</cp:coreProperties>
</file>